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95" r:id="rId4"/>
    <p:sldId id="296" r:id="rId5"/>
    <p:sldId id="297" r:id="rId6"/>
    <p:sldId id="298" r:id="rId7"/>
    <p:sldId id="25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10" r:id="rId17"/>
    <p:sldId id="311" r:id="rId18"/>
    <p:sldId id="312" r:id="rId19"/>
    <p:sldId id="313" r:id="rId20"/>
    <p:sldId id="307" r:id="rId21"/>
    <p:sldId id="314" r:id="rId22"/>
    <p:sldId id="308" r:id="rId23"/>
    <p:sldId id="315" r:id="rId24"/>
    <p:sldId id="309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29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94660"/>
  </p:normalViewPr>
  <p:slideViewPr>
    <p:cSldViewPr>
      <p:cViewPr varScale="1">
        <p:scale>
          <a:sx n="76" d="100"/>
          <a:sy n="76" d="100"/>
        </p:scale>
        <p:origin x="15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F7EAB090-3F8A-4B12-A062-9FD8C207693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195" name="Rectangle 3">
              <a:extLst>
                <a:ext uri="{FF2B5EF4-FFF2-40B4-BE49-F238E27FC236}">
                  <a16:creationId xmlns:a16="http://schemas.microsoft.com/office/drawing/2014/main" id="{C0FAC265-E75E-41AF-B3A9-7599122CBD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196" name="Rectangle 4">
              <a:extLst>
                <a:ext uri="{FF2B5EF4-FFF2-40B4-BE49-F238E27FC236}">
                  <a16:creationId xmlns:a16="http://schemas.microsoft.com/office/drawing/2014/main" id="{444E9180-83D6-4DFF-8A3C-CE763D36F7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197" name="Group 5">
              <a:extLst>
                <a:ext uri="{FF2B5EF4-FFF2-40B4-BE49-F238E27FC236}">
                  <a16:creationId xmlns:a16="http://schemas.microsoft.com/office/drawing/2014/main" id="{A2698EAF-17C1-483F-9683-C6855F947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198" name="Rectangle 6">
                <a:extLst>
                  <a:ext uri="{FF2B5EF4-FFF2-40B4-BE49-F238E27FC236}">
                    <a16:creationId xmlns:a16="http://schemas.microsoft.com/office/drawing/2014/main" id="{3E45145D-5F07-4F58-B177-A55C762DA2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B059D9A1-504F-464B-A784-A1F84779E9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0" name="Rectangle 8">
                <a:extLst>
                  <a:ext uri="{FF2B5EF4-FFF2-40B4-BE49-F238E27FC236}">
                    <a16:creationId xmlns:a16="http://schemas.microsoft.com/office/drawing/2014/main" id="{A18D6533-95C9-43C9-8499-4A1E7162F0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1" name="Rectangle 9">
                <a:extLst>
                  <a:ext uri="{FF2B5EF4-FFF2-40B4-BE49-F238E27FC236}">
                    <a16:creationId xmlns:a16="http://schemas.microsoft.com/office/drawing/2014/main" id="{AB601473-2EBF-4FC8-BBC3-D49732C567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ectangle 10">
                <a:extLst>
                  <a:ext uri="{FF2B5EF4-FFF2-40B4-BE49-F238E27FC236}">
                    <a16:creationId xmlns:a16="http://schemas.microsoft.com/office/drawing/2014/main" id="{4EA85E2C-B8B6-4FEA-BC1A-B1548AE5AE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ectangle 11">
                <a:extLst>
                  <a:ext uri="{FF2B5EF4-FFF2-40B4-BE49-F238E27FC236}">
                    <a16:creationId xmlns:a16="http://schemas.microsoft.com/office/drawing/2014/main" id="{B2746074-854E-4911-8096-350E261F5B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ectangle 12">
                <a:extLst>
                  <a:ext uri="{FF2B5EF4-FFF2-40B4-BE49-F238E27FC236}">
                    <a16:creationId xmlns:a16="http://schemas.microsoft.com/office/drawing/2014/main" id="{925E836B-85CE-409B-A0B8-C7C5A6401E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ectangle 13">
                <a:extLst>
                  <a:ext uri="{FF2B5EF4-FFF2-40B4-BE49-F238E27FC236}">
                    <a16:creationId xmlns:a16="http://schemas.microsoft.com/office/drawing/2014/main" id="{DF2FCBA9-6D65-43BB-9E10-D8917CB889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ectangle 14">
                <a:extLst>
                  <a:ext uri="{FF2B5EF4-FFF2-40B4-BE49-F238E27FC236}">
                    <a16:creationId xmlns:a16="http://schemas.microsoft.com/office/drawing/2014/main" id="{5B970FDD-D1A8-4543-987B-B2F2AFD7B5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ectangle 15">
                <a:extLst>
                  <a:ext uri="{FF2B5EF4-FFF2-40B4-BE49-F238E27FC236}">
                    <a16:creationId xmlns:a16="http://schemas.microsoft.com/office/drawing/2014/main" id="{890307E1-F862-419C-AC31-ABEC165B04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208" name="Rectangle 16">
            <a:extLst>
              <a:ext uri="{FF2B5EF4-FFF2-40B4-BE49-F238E27FC236}">
                <a16:creationId xmlns:a16="http://schemas.microsoft.com/office/drawing/2014/main" id="{BC31D1D3-1281-4B13-8017-67A03A7889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50C8B750-8F7A-4F79-AE82-7A490ADEB6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id="{E1BEDBCF-47F4-41A2-9AFE-8D61F833A6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E35EFC6-76D3-4E06-8603-962057DF035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6768F9A7-7063-4A72-9047-75676CAE26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7E07F404-B08E-4C8F-A1F4-8E801A6E2E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9571-B3A7-47AF-8F9B-EC809173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E94D3-A094-4C03-B239-760A070F6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13ADC-41D0-4FAD-B98A-14972ADFB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D073B-1A7C-47E9-B323-4CC4BB2A2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496916-35C3-41E3-8E4C-9381B596F1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D706E6-E1A2-4FBF-8663-D859BE86FF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58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61F42-CE56-46F4-A81F-4CEAA5E9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FF223-5BE1-452F-9BF8-39D47867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7BB1-8C46-4C6A-A47F-4BF33D449E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73BD7-6BC1-41AF-AA2C-1207E454E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D806D0-07CA-42C2-9343-2C0188E5FD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AF3B45-B4C5-43B8-85F0-78731E28BB1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2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B0A3-3096-4747-88C4-87C3F281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56C0-A525-4C7A-820C-BE1E95F8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81C93-536F-4352-9871-79BF668FA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E5BD8-6695-4CA2-8987-9EF950AF7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CDC96-3C3F-4F64-A73B-908D939D81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7A8C0C-6744-4E5A-94BA-BF450B60E8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2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1A9E-4868-4B50-8999-F1A54432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2395-5618-451A-8942-48963369E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5A26B-A413-4E2C-AC61-48C4774EB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EDA10-CB6E-4F1F-BE23-5CEF70ADD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A64ED7-A38C-4980-8090-5CD3D98088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C7F611-E87F-40DF-81F8-9C5E52B2D1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16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0ED5-5CC5-4DD8-A3EE-BA815E11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F638-6411-488F-9295-BA695A1B6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C75E3-905C-406B-97CF-04DEBEA9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39060-46EF-443F-BE61-7C1FB375B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52FF0-1755-484C-B8DA-D3E9A317A7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6BD1C4-7CB0-4B52-9455-C7AD25E271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ACA0D-0078-46AA-A42D-F6D83FD024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79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7954-4D08-4DEF-B066-A969F17F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0EED-2091-469D-9A98-932B0DA3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5F25A-5A37-4ECA-A3E3-2048020A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E74C9-1267-48D9-8219-1916A7ABE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570D6-5FB6-4E72-9B6C-ABE23CFDB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18307C-31C0-49D3-B249-C03918313C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A5B700-AF67-429C-9F42-190DAE1A0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711159-2BF3-4128-BDB3-23149C6420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62F6D0-6EA5-4C7E-B41C-ED056F045A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8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C506-8F25-4314-B097-8FD11EBF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2778A-1799-4C80-9FA4-739729DE7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8C5E-BEEF-4505-8481-F8046E22B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4663EC-3968-4AE2-9982-EC8A091AF0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ED0F2-4B26-435F-9FF1-99FF09A8F9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3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82FEE-4BAC-4DA7-903E-89483D425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E6C1BE-A0BD-4EC2-8814-303C453A1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C2A39B-4C62-4C67-8BB7-2D7C9717AD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3F36-0C4C-4F16-99F5-D69A14DB30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2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E525-A9ED-439B-B410-E1D83752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EC43-880B-4855-BD6D-2650CB5D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8378-2981-4566-BC70-2B9F9B9F8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D9B7-5812-44AF-8B50-132FFB54D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1C70-D23F-443E-A0D1-C0E10631C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30BF01-0D2B-4BE4-81BD-FF9DD19E60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F3247-C4C2-40A6-9A5A-A7A2F61159A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4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75FA-032E-4B6D-AB29-E5B360D8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6B8F6-D232-4F77-B7EC-6CF43B653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7F38-BF34-4904-9A2B-C71B3DF4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0AA6-E8C6-4BC4-89E8-E40AA26DA6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A745-34E7-4BF7-9902-90CE2C8579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B69C04-79ED-4902-9F63-46DE52D359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3ED50-76E9-4853-A021-10E51E7BD0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94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DC61A28-127F-424B-A2A6-4936F7377C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8041ED1-9B65-4982-ABAD-FD92500F27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022B3A00-9E7A-4038-AD8E-4C8EAA3A4A7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E035D4D2-6C0C-4755-80F3-C0B55BB87B5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173" name="Rectangle 5">
              <a:extLst>
                <a:ext uri="{FF2B5EF4-FFF2-40B4-BE49-F238E27FC236}">
                  <a16:creationId xmlns:a16="http://schemas.microsoft.com/office/drawing/2014/main" id="{385A216C-D445-491D-B2EF-80EDFE1C1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4" name="Rectangle 6">
              <a:extLst>
                <a:ext uri="{FF2B5EF4-FFF2-40B4-BE49-F238E27FC236}">
                  <a16:creationId xmlns:a16="http://schemas.microsoft.com/office/drawing/2014/main" id="{79BA8E76-4B99-46EC-ACA3-8CD46E7C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5" name="Rectangle 7">
              <a:extLst>
                <a:ext uri="{FF2B5EF4-FFF2-40B4-BE49-F238E27FC236}">
                  <a16:creationId xmlns:a16="http://schemas.microsoft.com/office/drawing/2014/main" id="{40A1A3AD-5065-4C98-A16D-A30C8D3F4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7176" name="Rectangle 8">
              <a:extLst>
                <a:ext uri="{FF2B5EF4-FFF2-40B4-BE49-F238E27FC236}">
                  <a16:creationId xmlns:a16="http://schemas.microsoft.com/office/drawing/2014/main" id="{207B115D-5DF6-4FFE-8ED3-6BF2BE85A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7177" name="Rectangle 9">
              <a:extLst>
                <a:ext uri="{FF2B5EF4-FFF2-40B4-BE49-F238E27FC236}">
                  <a16:creationId xmlns:a16="http://schemas.microsoft.com/office/drawing/2014/main" id="{39DADF1A-A65C-4435-995F-2E7BFB073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7178" name="Rectangle 10">
              <a:extLst>
                <a:ext uri="{FF2B5EF4-FFF2-40B4-BE49-F238E27FC236}">
                  <a16:creationId xmlns:a16="http://schemas.microsoft.com/office/drawing/2014/main" id="{3CCE108B-A8BA-45A2-82CE-3F6CC3F2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7179" name="Rectangle 11">
              <a:extLst>
                <a:ext uri="{FF2B5EF4-FFF2-40B4-BE49-F238E27FC236}">
                  <a16:creationId xmlns:a16="http://schemas.microsoft.com/office/drawing/2014/main" id="{FA32445D-2C96-4107-A87A-827BA212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80" name="Rectangle 12">
              <a:extLst>
                <a:ext uri="{FF2B5EF4-FFF2-40B4-BE49-F238E27FC236}">
                  <a16:creationId xmlns:a16="http://schemas.microsoft.com/office/drawing/2014/main" id="{329D01C4-A3D0-44AF-A221-BA36C2EB4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7181" name="Rectangle 13">
              <a:extLst>
                <a:ext uri="{FF2B5EF4-FFF2-40B4-BE49-F238E27FC236}">
                  <a16:creationId xmlns:a16="http://schemas.microsoft.com/office/drawing/2014/main" id="{9526DDBB-E946-40F6-96A7-AC0C4FB69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182" name="Rectangle 14">
            <a:extLst>
              <a:ext uri="{FF2B5EF4-FFF2-40B4-BE49-F238E27FC236}">
                <a16:creationId xmlns:a16="http://schemas.microsoft.com/office/drawing/2014/main" id="{4E7B5A54-35CF-4DCB-A4CD-37B193807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B5236B66-6C92-49CB-A415-4DA8CB5CA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7F9D1CF1-662A-4B3B-BB5B-562C5AC2F7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chtung/webRT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B3F391-BDE2-4845-95A2-12B2E3BA1E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Web </a:t>
            </a:r>
            <a:r>
              <a:rPr lang="en-US" altLang="en-US" dirty="0" err="1"/>
              <a:t>RTC</a:t>
            </a: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DA9F842-13A2-4D68-8E4F-10C6D1BB98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altLang="en-US" dirty="0"/>
              <a:t>Nikola Žarković 0434/201</a:t>
            </a:r>
            <a:r>
              <a:rPr lang="en-US" altLang="en-US" dirty="0"/>
              <a:t>4</a:t>
            </a:r>
            <a:endParaRPr lang="sr-Latn-R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Benefiti?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i="1" dirty="0"/>
              <a:t>eHealth (?!)</a:t>
            </a:r>
          </a:p>
          <a:p>
            <a:pPr>
              <a:lnSpc>
                <a:spcPct val="90000"/>
              </a:lnSpc>
            </a:pPr>
            <a:r>
              <a:rPr lang="sr-Latn-RS" altLang="en-US" sz="2800" i="1" dirty="0"/>
              <a:t>Instant messaging &amp; video conferencing</a:t>
            </a:r>
          </a:p>
          <a:p>
            <a:pPr>
              <a:lnSpc>
                <a:spcPct val="90000"/>
              </a:lnSpc>
            </a:pPr>
            <a:r>
              <a:rPr lang="sr-Latn-RS" altLang="en-US" sz="2800" i="1" dirty="0"/>
              <a:t>Data Sharing</a:t>
            </a:r>
          </a:p>
          <a:p>
            <a:pPr>
              <a:lnSpc>
                <a:spcPct val="90000"/>
              </a:lnSpc>
            </a:pPr>
            <a:r>
              <a:rPr lang="sr-Latn-RS" altLang="en-US" sz="2800" i="1" dirty="0"/>
              <a:t>Automotive </a:t>
            </a:r>
          </a:p>
          <a:p>
            <a:pPr>
              <a:lnSpc>
                <a:spcPct val="90000"/>
              </a:lnSpc>
            </a:pPr>
            <a:endParaRPr lang="en-US" altLang="en-US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E5D89-3763-4525-B5A3-6667783E78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83940"/>
            <a:ext cx="4268470" cy="28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2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5G &amp; Mission Critical services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Servisi koji zahtevaju izrazito veliku kontrolu kao i brz i pouzdan prenos i obradu podataka. To su: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sr-Latn-RS" altLang="en-US" sz="2800" dirty="0"/>
              <a:t>Vechile-to-Pedestrians (V2P) communication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sr-Latn-RS" altLang="en-US" sz="2800" dirty="0"/>
              <a:t>Vechile-to-Vechile (V2V) communication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sr-Latn-RS" altLang="en-US" sz="2800" dirty="0"/>
              <a:t>Vechile-to-Network (V2N) communication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sr-Latn-RS" altLang="en-US" sz="2800" dirty="0"/>
              <a:t>Vechile-to-Insfrastructure (V2I) communication</a:t>
            </a:r>
            <a:br>
              <a:rPr lang="sr-Latn-RS" altLang="en-US" sz="2800" dirty="0"/>
            </a:br>
            <a:br>
              <a:rPr lang="sr-Latn-RS" altLang="en-US" sz="2800" dirty="0"/>
            </a:br>
            <a:r>
              <a:rPr lang="sr-Latn-RS" altLang="en-US" sz="2800" dirty="0"/>
              <a:t>kolokvijalno V2E (Vechile-to-Everything)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Samo neki od primera </a:t>
            </a:r>
            <a:r>
              <a:rPr lang="sr-Latn-RS" altLang="en-US" sz="2800" i="1" dirty="0"/>
              <a:t>Mission-Critical </a:t>
            </a:r>
            <a:r>
              <a:rPr lang="sr-Latn-RS" altLang="en-US" sz="2800" dirty="0"/>
              <a:t>servisa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108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Web Implementacija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Komunikacija je ugrađena (embeded) u web stranicu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Potrebno poznavati mehanizme web komunikacije i istorijski razvoj web komunikacije pre RTC-a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Najbolje je započeti sa HTTP protokolom i razrešavanjem HTTP zahteva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650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Mehanizmi komunikacije u realnom vremenu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Kako funkcioniše internet mreža i šta je to uopšte internet 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HTTP protokol i zahtevi kao i status kodovi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AJAX zahtevi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Web Socketi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Web RTC komunikacija </a:t>
            </a:r>
          </a:p>
        </p:txBody>
      </p:sp>
    </p:spTree>
    <p:extLst>
      <p:ext uri="{BB962C8B-B14F-4D97-AF65-F5344CB8AC3E}">
        <p14:creationId xmlns:p14="http://schemas.microsoft.com/office/powerpoint/2010/main" val="285280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Internet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Globalna decentralizovana mreža </a:t>
            </a:r>
          </a:p>
          <a:p>
            <a:pPr>
              <a:lnSpc>
                <a:spcPct val="90000"/>
              </a:lnSpc>
            </a:pPr>
            <a:endParaRPr lang="sr-Latn-R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40813-7C1D-49B5-AF65-989E637259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40" y="2743200"/>
            <a:ext cx="594106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HTTP protokol i zahtevi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i="1" dirty="0"/>
              <a:t>HyperText Transfer Protocol – </a:t>
            </a:r>
            <a:r>
              <a:rPr lang="sr-Latn-RS" altLang="en-US" sz="2800" dirty="0"/>
              <a:t>prenos hiperteksta (tekst sa linkovima) + multimedija kasnije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Potreban Web Pretraživač kao poseban entitet na aplikativnom sloju koji ume da prezentuje željenu stranicu u datom formatu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Funkcioniše na principu slanja asinhronih zahteva Web Serveru koji mogu biti (</a:t>
            </a:r>
            <a:r>
              <a:rPr lang="sr-Latn-RS" altLang="en-US" sz="2800" b="1" dirty="0"/>
              <a:t>Get, Post, Put i Delete</a:t>
            </a:r>
            <a:r>
              <a:rPr lang="sr-Latn-RS" altLang="en-US" sz="2800" dirty="0"/>
              <a:t>) tzv. CRUD operacije</a:t>
            </a:r>
          </a:p>
        </p:txBody>
      </p:sp>
    </p:spTree>
    <p:extLst>
      <p:ext uri="{BB962C8B-B14F-4D97-AF65-F5344CB8AC3E}">
        <p14:creationId xmlns:p14="http://schemas.microsoft.com/office/powerpoint/2010/main" val="78655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HTTP protokol i zahtevi</a:t>
            </a:r>
            <a:endParaRPr lang="en-US" alt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F55771-DDF2-4435-A86B-88CAC0B0FA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0" y="1828800"/>
            <a:ext cx="763438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8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HTTP status kodovi</a:t>
            </a:r>
            <a:endParaRPr lang="en-US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1D02-5E22-4B70-B6F4-D382617C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Određuju status HTTP zahteva</a:t>
            </a:r>
          </a:p>
          <a:p>
            <a:r>
              <a:rPr lang="sr-Latn-RS" dirty="0"/>
              <a:t>Najpoznatiji: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13ED3D-BD8A-4ABC-AAB1-7C97B887D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38441"/>
              </p:ext>
            </p:extLst>
          </p:nvPr>
        </p:nvGraphicFramePr>
        <p:xfrm>
          <a:off x="609600" y="3886200"/>
          <a:ext cx="8128000" cy="19659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773304">
                  <a:extLst>
                    <a:ext uri="{9D8B030D-6E8A-4147-A177-3AD203B41FA5}">
                      <a16:colId xmlns:a16="http://schemas.microsoft.com/office/drawing/2014/main" val="4178133679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435875014"/>
                    </a:ext>
                  </a:extLst>
                </a:gridCol>
                <a:gridCol w="2855336">
                  <a:extLst>
                    <a:ext uri="{9D8B030D-6E8A-4147-A177-3AD203B41FA5}">
                      <a16:colId xmlns:a16="http://schemas.microsoft.com/office/drawing/2014/main" val="311916008"/>
                    </a:ext>
                  </a:extLst>
                </a:gridCol>
              </a:tblGrid>
              <a:tr h="231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 dirty="0">
                          <a:effectLst/>
                        </a:rPr>
                        <a:t>Status kod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 dirty="0">
                          <a:effectLst/>
                        </a:rPr>
                        <a:t>Skraćena poruka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 dirty="0">
                          <a:effectLst/>
                        </a:rPr>
                        <a:t>Značenje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19378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200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OK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Komunikacija je u redu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05156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404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Not Found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Resurs nije pronađen na serveru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8506711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500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Internal Server Error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Interna greška – recimo server je u datom trenutku nedostupan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824022"/>
                  </a:ext>
                </a:extLst>
              </a:tr>
              <a:tr h="866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401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>
                          <a:effectLst/>
                        </a:rPr>
                        <a:t>Unauthorized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sr-Latn-RS" sz="1400" dirty="0">
                          <a:effectLst/>
                        </a:rPr>
                        <a:t>Korisnik koji je isporučio zahtev nije autorizovan za određeni tip servisa i traženi odgovor mu ne može biti isporučen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81280" marR="812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646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HTTP zahtev (Request)</a:t>
            </a:r>
            <a:endParaRPr lang="en-US" alt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6C41D-2ACF-48BF-8F98-CA5541CE30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96" y="2514600"/>
            <a:ext cx="4421207" cy="15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1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/>
            <a:r>
              <a:rPr lang="sr-Latn-RS" altLang="en-US" sz="4000" dirty="0"/>
              <a:t>HTTP odgovor (Response)</a:t>
            </a:r>
            <a:endParaRPr lang="en-US" alt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2665AF-8CB1-44A2-972C-1D8CBF06D4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4" y="1219200"/>
            <a:ext cx="7895671" cy="52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5C186EC-5F32-4530-A701-2F02DB9ED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/>
              <a:t>UVOD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B6D1DA9-B748-4A86-967C-EDC168417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altLang="en-US" dirty="0"/>
              <a:t>Šta je WebRTC?</a:t>
            </a:r>
          </a:p>
          <a:p>
            <a:r>
              <a:rPr lang="sr-Latn-RS" altLang="en-US" dirty="0"/>
              <a:t>Koja je njegova uloga u modernim komunikacionim kanalima?</a:t>
            </a:r>
          </a:p>
          <a:p>
            <a:r>
              <a:rPr lang="sr-Latn-RS" altLang="en-US" dirty="0"/>
              <a:t>Šta nam je potrebno da bismo mogli komunicirati pomoću WebRTC standarda?</a:t>
            </a:r>
          </a:p>
          <a:p>
            <a:r>
              <a:rPr lang="sr-Latn-RS" altLang="en-US" dirty="0"/>
              <a:t>Koji su to WebRTC servisi javno dostupni?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AJAX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Asynchronous Javascript and XML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Postiže se asinhronicitet prilikom poziva web serveru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Moguće prikazivati web stranice dinamički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Uvodi mehanizam eventova i listener-a (događaji i osluškivači)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Mogućnost kreiranja interaktivinijih sadržaja posredstvom jednostavnih implementacionih celina (modula)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Ali ni to nije dovoljno ...</a:t>
            </a:r>
          </a:p>
        </p:txBody>
      </p:sp>
    </p:spTree>
    <p:extLst>
      <p:ext uri="{BB962C8B-B14F-4D97-AF65-F5344CB8AC3E}">
        <p14:creationId xmlns:p14="http://schemas.microsoft.com/office/powerpoint/2010/main" val="50802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4000" dirty="0"/>
              <a:t>AJAX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AE5EA-7EE5-45A6-958F-E3BAF762B6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"/>
            <a:ext cx="6096000" cy="63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3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Socketi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Ne želimo komunikaciju na principu request/response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Server klijentu i obrnuto može bilo kada da šalje podatke (mehanizam eventova i listenera uvodi se na mrežnom layeru)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Ostvarujemo BiDirekcionalnu komunikaciju između klijenta i servera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Otvaraju se nove mogućnosti (velika brzina komunikacije)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Idealno za aplikacije kao što su chat-ovi i chat room-ovi</a:t>
            </a:r>
          </a:p>
        </p:txBody>
      </p:sp>
    </p:spTree>
    <p:extLst>
      <p:ext uri="{BB962C8B-B14F-4D97-AF65-F5344CB8AC3E}">
        <p14:creationId xmlns:p14="http://schemas.microsoft.com/office/powerpoint/2010/main" val="341717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4000" dirty="0"/>
              <a:t>Web Socketi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317BD-1DB5-49CE-BC18-788089D0A7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85800"/>
            <a:ext cx="480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RTC komunikacija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Svaki uređaj se povezuje sa svakim uređajem direktno, bez interakcije servera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Samo za potrebe inicijalnog umrežavanja koristimo signaling server koji za cilj ima prenos parametara komunikacije između čvorova u mreži (Peers) – Token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Nakon prenosa tokena i uspostave konekcije, komunikacija je nezavisna od signaling servera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Na nižim nivoima TCP/IP stack-a, komunikacija se vrši pomoću servera kao i svaka IP komunikacija, ali u potpunosti enkriptovana</a:t>
            </a:r>
          </a:p>
        </p:txBody>
      </p:sp>
    </p:spTree>
    <p:extLst>
      <p:ext uri="{BB962C8B-B14F-4D97-AF65-F5344CB8AC3E}">
        <p14:creationId xmlns:p14="http://schemas.microsoft.com/office/powerpoint/2010/main" val="266823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RTC signalizacija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43717-244E-4810-97B0-C7EB15D58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221042"/>
            <a:ext cx="6591300" cy="53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8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RTC komunikacija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69861-9A4A-4161-B436-458EBAC0EC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73" y="1219200"/>
            <a:ext cx="6468454" cy="52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10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RTC arhitektura P2P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4323CE-B8AC-469B-AC07-D54B7A0E3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sr-Latn-RS" altLang="en-US" sz="2800" dirty="0"/>
              <a:t>P2P – Peer to Peer komunikacija „1 na 1“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Najjednostavniji primer primene Web RTC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Problemi: networking barijere ukoliko su korisnici sakriveni iza firewall-a tj.sa suprotnih strana gateway routera</a:t>
            </a:r>
          </a:p>
          <a:p>
            <a:pPr>
              <a:lnSpc>
                <a:spcPct val="90000"/>
              </a:lnSpc>
            </a:pPr>
            <a:endParaRPr lang="sr-Latn-RS" altLang="en-US" sz="2800" dirty="0"/>
          </a:p>
          <a:p>
            <a:pPr>
              <a:lnSpc>
                <a:spcPct val="90000"/>
              </a:lnSpc>
            </a:pPr>
            <a:r>
              <a:rPr lang="sr-Latn-RS" altLang="en-US" sz="2800" dirty="0"/>
              <a:t>Kako rešiti problem ???</a:t>
            </a:r>
          </a:p>
        </p:txBody>
      </p:sp>
    </p:spTree>
    <p:extLst>
      <p:ext uri="{BB962C8B-B14F-4D97-AF65-F5344CB8AC3E}">
        <p14:creationId xmlns:p14="http://schemas.microsoft.com/office/powerpoint/2010/main" val="416155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RTC arhitektura P2P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15E30-33A9-4BED-8DA3-7CB2BCCC28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1" y="1219200"/>
            <a:ext cx="8165198" cy="50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0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RTC: STUN i TURN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4323CE-B8AC-469B-AC07-D54B7A0E3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sr-Latn-RS" altLang="en-US" sz="2800" b="1" dirty="0"/>
              <a:t>STUN serveri </a:t>
            </a:r>
            <a:r>
              <a:rPr lang="sr-Latn-RS" altLang="en-US" sz="2800" dirty="0"/>
              <a:t>– zaduženi za javljanje korisniku koja je njegova javna IP adresa, odnosno kako se on „vidi spolja“</a:t>
            </a:r>
          </a:p>
          <a:p>
            <a:pPr>
              <a:lnSpc>
                <a:spcPct val="90000"/>
              </a:lnSpc>
            </a:pPr>
            <a:r>
              <a:rPr lang="sr-Latn-RS" altLang="en-US" sz="2800" b="1" dirty="0"/>
              <a:t>TURN serveri</a:t>
            </a:r>
            <a:r>
              <a:rPr lang="sr-Latn-RS" altLang="en-US" sz="2800" dirty="0"/>
              <a:t> – zamišljeni kao failsafe mehanizam u slučaju nemogućnosti komunikacije pomoću internet mreže. 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Predstavljaju vid komunikacije posredstvom WebSocket-a, u slučaju otkazivanja arhitekture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Oko 90% poziva se uspešno realizuje bez TURN servera, ostalih 10% je problematično</a:t>
            </a:r>
          </a:p>
        </p:txBody>
      </p:sp>
    </p:spTree>
    <p:extLst>
      <p:ext uri="{BB962C8B-B14F-4D97-AF65-F5344CB8AC3E}">
        <p14:creationId xmlns:p14="http://schemas.microsoft.com/office/powerpoint/2010/main" val="396583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5C186EC-5F32-4530-A701-2F02DB9ED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dirty="0"/>
              <a:t>UVOD - Šta je WebRTC?</a:t>
            </a:r>
            <a:endParaRPr lang="en-US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B6D1DA9-B748-4A86-967C-EDC168417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altLang="en-US" dirty="0"/>
              <a:t>Web RTC (</a:t>
            </a:r>
            <a:r>
              <a:rPr lang="sr-Latn-RS" altLang="en-US" i="1" dirty="0"/>
              <a:t>Web Real Time Communication)</a:t>
            </a:r>
            <a:r>
              <a:rPr lang="sr-Latn-RS" altLang="en-US" dirty="0"/>
              <a:t> je novi </a:t>
            </a:r>
            <a:r>
              <a:rPr lang="sr-Latn-RS" altLang="en-US" i="1" dirty="0"/>
              <a:t>de facto</a:t>
            </a:r>
            <a:r>
              <a:rPr lang="sr-Latn-RS" altLang="en-US" dirty="0"/>
              <a:t> standard u elektronskoj komunikaciji između dva uređaja</a:t>
            </a:r>
          </a:p>
          <a:p>
            <a:r>
              <a:rPr lang="sr-Latn-RS" altLang="en-US" dirty="0"/>
              <a:t>Predstavlja novi evolutivni korak ka bržim i stabilnijim vezama između korisnika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1274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RTC – mane!!!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Garancija kvaliteta signala – ne postoji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Moramo poznavati mrežnu topologiju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Veliki broj uređaja tj. Platformi ne podržava RTC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Ne postoji standard za signalizaciju tj razmenu tokena za konekciju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Sa varijabilnim kvalitetom veze varira i kvalitet video/audio signala</a:t>
            </a:r>
          </a:p>
          <a:p>
            <a:pPr>
              <a:lnSpc>
                <a:spcPct val="90000"/>
              </a:lnSpc>
            </a:pPr>
            <a:endParaRPr lang="sr-Latn-R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3257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RTC – Implementacija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>
                <a:hlinkClick r:id="rId2"/>
              </a:rPr>
              <a:t>https:</a:t>
            </a:r>
            <a:r>
              <a:rPr lang="en-US" altLang="en-US" sz="2800" dirty="0">
                <a:hlinkClick r:id="rId2"/>
              </a:rPr>
              <a:t>//</a:t>
            </a:r>
            <a:r>
              <a:rPr lang="en-US" altLang="en-US" sz="2800" dirty="0" err="1">
                <a:hlinkClick r:id="rId2"/>
              </a:rPr>
              <a:t>github.com</a:t>
            </a:r>
            <a:r>
              <a:rPr lang="en-US" altLang="en-US" sz="2800" dirty="0">
                <a:hlinkClick r:id="rId2"/>
              </a:rPr>
              <a:t>/</a:t>
            </a:r>
            <a:r>
              <a:rPr lang="en-US" altLang="en-US" sz="2800" dirty="0" err="1">
                <a:hlinkClick r:id="rId2"/>
              </a:rPr>
              <a:t>dichtung</a:t>
            </a:r>
            <a:r>
              <a:rPr lang="en-US" altLang="en-US" sz="2800" dirty="0">
                <a:hlinkClick r:id="rId2"/>
              </a:rPr>
              <a:t>/</a:t>
            </a:r>
            <a:r>
              <a:rPr lang="en-US" altLang="en-US" sz="2800" dirty="0" err="1">
                <a:hlinkClick r:id="rId2"/>
              </a:rPr>
              <a:t>webRTC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Public repository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svim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korisni</a:t>
            </a:r>
            <a:r>
              <a:rPr lang="sr-Latn-RS" altLang="en-US" sz="2800" dirty="0"/>
              <a:t>čkim fajlovima potrebnim za ostvarivanje jednog webRTC komunikacionog servisa u lokalnoj mreži.</a:t>
            </a:r>
          </a:p>
        </p:txBody>
      </p:sp>
    </p:spTree>
    <p:extLst>
      <p:ext uri="{BB962C8B-B14F-4D97-AF65-F5344CB8AC3E}">
        <p14:creationId xmlns:p14="http://schemas.microsoft.com/office/powerpoint/2010/main" val="2691590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sr-Latn-RS" altLang="en-US" sz="4000" dirty="0"/>
              <a:t>Web RTC – Implementacija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0A18E-0DAD-45F9-A188-B5BD96FF51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084" y="1066800"/>
            <a:ext cx="870183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94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9BA48A70-0E73-4FB2-BE15-B98A1DCF4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sr-Latn-RS" altLang="en-US" sz="6000" dirty="0"/>
          </a:p>
          <a:p>
            <a:pPr algn="ctr">
              <a:buFont typeface="Wingdings" panose="05000000000000000000" pitchFamily="2" charset="2"/>
              <a:buNone/>
            </a:pPr>
            <a:r>
              <a:rPr lang="sr-Latn-RS" altLang="en-US" sz="6000"/>
              <a:t>HVALA NA PAŽNJI!</a:t>
            </a:r>
            <a:endParaRPr lang="en-US" altLang="en-US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5C186EC-5F32-4530-A701-2F02DB9ED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dirty="0"/>
              <a:t>UVOD – uloga?</a:t>
            </a:r>
            <a:endParaRPr lang="en-US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B6D1DA9-B748-4A86-967C-EDC168417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altLang="en-US" dirty="0"/>
              <a:t>Ideja je pouzdano preneti korisničke podatke, govor, muziku, pokretnu sliku a najčešće više od pomenutih servisa simultano.</a:t>
            </a:r>
          </a:p>
          <a:p>
            <a:r>
              <a:rPr lang="sr-Latn-RS" altLang="en-US" dirty="0"/>
              <a:t>Pružiti korisnicima jednostavan način korišćenja </a:t>
            </a:r>
            <a:r>
              <a:rPr lang="sr-Latn-RS" altLang="en-US" i="1" dirty="0"/>
              <a:t>(reliable, easy to use)</a:t>
            </a:r>
            <a:r>
              <a:rPr lang="sr-Latn-RS" altLang="en-US" dirty="0"/>
              <a:t> i zadovoljavajući kvalitet veze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110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5C186EC-5F32-4530-A701-2F02DB9ED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dirty="0"/>
              <a:t>UVOD – requirements</a:t>
            </a:r>
            <a:endParaRPr lang="en-US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B6D1DA9-B748-4A86-967C-EDC168417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altLang="en-US" dirty="0"/>
              <a:t>Uređaj sa stabilnom internet konekcijom</a:t>
            </a:r>
          </a:p>
          <a:p>
            <a:r>
              <a:rPr lang="sr-Latn-RS" altLang="en-US" dirty="0"/>
              <a:t>Web Pretraživač koji podržava WebRTC</a:t>
            </a:r>
            <a:br>
              <a:rPr lang="sr-Latn-RS" altLang="en-US" dirty="0"/>
            </a:br>
            <a:r>
              <a:rPr lang="sr-Latn-RS" altLang="en-US" dirty="0"/>
              <a:t>(Mozilla, Chrome, Opera, Edge, Safari su preporučeni)</a:t>
            </a:r>
          </a:p>
          <a:p>
            <a:r>
              <a:rPr lang="sr-Latn-RS" altLang="en-US" dirty="0"/>
              <a:t>Volja i želja za komunikacijom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011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5C186EC-5F32-4530-A701-2F02DB9ED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dirty="0"/>
              <a:t>UVOD – javno dostupni servisi</a:t>
            </a:r>
            <a:endParaRPr lang="en-US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B6D1DA9-B748-4A86-967C-EDC168417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altLang="en-US" dirty="0"/>
              <a:t>Ne postoje globalno popularni servisi ali postoji ideja da bi dosadašnji postojeći servisi mogli preći na WebRTC način komunikacije</a:t>
            </a:r>
          </a:p>
          <a:p>
            <a:r>
              <a:rPr lang="sr-Latn-RS" altLang="en-US" dirty="0"/>
              <a:t>Ti servisi su:</a:t>
            </a:r>
          </a:p>
          <a:p>
            <a:endParaRPr lang="en-US" altLang="en-US" dirty="0"/>
          </a:p>
        </p:txBody>
      </p:sp>
      <p:pic>
        <p:nvPicPr>
          <p:cNvPr id="4" name="Picture 3" descr="viber-skype-whatsapp">
            <a:extLst>
              <a:ext uri="{FF2B5EF4-FFF2-40B4-BE49-F238E27FC236}">
                <a16:creationId xmlns:a16="http://schemas.microsoft.com/office/drawing/2014/main" id="{E032AC69-7A24-4AD3-B599-1A722BBFF7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00600"/>
            <a:ext cx="5029200" cy="1655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26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Principi komuniciranja u realnom vremenu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Šta je to realno vreme? (</a:t>
            </a:r>
            <a:r>
              <a:rPr lang="sr-Latn-RS" altLang="en-US" sz="2800" i="1" dirty="0"/>
              <a:t>Realtime)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Koji su benefiti komuniciranja u realnom vremenu?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Šta su to </a:t>
            </a:r>
            <a:r>
              <a:rPr lang="sr-Latn-RS" altLang="en-US" sz="2800" i="1" dirty="0"/>
              <a:t>mission-critical </a:t>
            </a:r>
            <a:r>
              <a:rPr lang="sr-Latn-RS" altLang="en-US" sz="2800" dirty="0"/>
              <a:t>servisi u mrežama 5. genracije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Kako se komunikacija u RT implementira na Webu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Šta je to realno vreme?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Minimalno vreme potrebno sistemu ta primi zahtev, isti obradi i vrati korisniku odgovor na zahtev.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Vreme zavisi od namene sistema (od par sekundi do nekoliko milisekundi)</a:t>
            </a:r>
            <a:endParaRPr lang="en-US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1CA31-0C44-4747-8C4A-D81E2397DB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67200"/>
            <a:ext cx="6332220" cy="2096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652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30342D-6E7B-497B-9468-08724DB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altLang="en-US" sz="4000" dirty="0"/>
              <a:t>Šta je to realno vreme?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DB0259-482D-44B7-9843-B49288BC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800" dirty="0"/>
              <a:t>Da li ljudi komuniciraju međusobno u realnom vremenu? </a:t>
            </a:r>
          </a:p>
          <a:p>
            <a:pPr>
              <a:lnSpc>
                <a:spcPct val="90000"/>
              </a:lnSpc>
            </a:pPr>
            <a:r>
              <a:rPr lang="sr-Latn-RS" altLang="en-US" sz="2800" dirty="0"/>
              <a:t>Ili ne?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045A1-4B74-4DC8-A597-1B7962D6BB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3429001"/>
            <a:ext cx="5054600" cy="28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7619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375</TotalTime>
  <Words>896</Words>
  <Application>Microsoft Office PowerPoint</Application>
  <PresentationFormat>On-screen Show (4:3)</PresentationFormat>
  <Paragraphs>127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Times New Roman</vt:lpstr>
      <vt:lpstr>Wingdings</vt:lpstr>
      <vt:lpstr>Arial Black</vt:lpstr>
      <vt:lpstr>Symbol</vt:lpstr>
      <vt:lpstr>Pixel</vt:lpstr>
      <vt:lpstr>Web RTC</vt:lpstr>
      <vt:lpstr>UVOD</vt:lpstr>
      <vt:lpstr>UVOD - Šta je WebRTC?</vt:lpstr>
      <vt:lpstr>UVOD – uloga?</vt:lpstr>
      <vt:lpstr>UVOD – requirements</vt:lpstr>
      <vt:lpstr>UVOD – javno dostupni servisi</vt:lpstr>
      <vt:lpstr>Principi komuniciranja u realnom vremenu</vt:lpstr>
      <vt:lpstr>Šta je to realno vreme?</vt:lpstr>
      <vt:lpstr>Šta je to realno vreme?</vt:lpstr>
      <vt:lpstr>Benefiti?</vt:lpstr>
      <vt:lpstr>5G &amp; Mission Critical services</vt:lpstr>
      <vt:lpstr>Web Implementacija</vt:lpstr>
      <vt:lpstr>Mehanizmi komunikacije u realnom vremenu</vt:lpstr>
      <vt:lpstr>Internet</vt:lpstr>
      <vt:lpstr>HTTP protokol i zahtevi</vt:lpstr>
      <vt:lpstr>HTTP protokol i zahtevi</vt:lpstr>
      <vt:lpstr>HTTP status kodovi</vt:lpstr>
      <vt:lpstr>HTTP zahtev (Request)</vt:lpstr>
      <vt:lpstr>HTTP odgovor (Response)</vt:lpstr>
      <vt:lpstr>AJAX</vt:lpstr>
      <vt:lpstr>AJAX</vt:lpstr>
      <vt:lpstr>Web Socketi</vt:lpstr>
      <vt:lpstr>Web Socketi</vt:lpstr>
      <vt:lpstr>Web RTC komunikacija </vt:lpstr>
      <vt:lpstr>Web RTC signalizacija </vt:lpstr>
      <vt:lpstr>Web RTC komunikacija </vt:lpstr>
      <vt:lpstr>Web RTC arhitektura P2P</vt:lpstr>
      <vt:lpstr>Web RTC arhitektura P2P</vt:lpstr>
      <vt:lpstr>Web RTC: STUN i TURN</vt:lpstr>
      <vt:lpstr>Web RTC – mane!!!</vt:lpstr>
      <vt:lpstr>Web RTC – Implementacija</vt:lpstr>
      <vt:lpstr>Web RTC – Implementacija</vt:lpstr>
      <vt:lpstr>PowerPoint Presentation</vt:lpstr>
    </vt:vector>
  </TitlesOfParts>
  <Company>MIKA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 i aktuelni video servisi</dc:title>
  <dc:creator>Windows User</dc:creator>
  <cp:lastModifiedBy>Nikola Žarković</cp:lastModifiedBy>
  <cp:revision>13</cp:revision>
  <dcterms:created xsi:type="dcterms:W3CDTF">2019-02-13T04:06:10Z</dcterms:created>
  <dcterms:modified xsi:type="dcterms:W3CDTF">2019-02-13T18:03:07Z</dcterms:modified>
</cp:coreProperties>
</file>