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4" r:id="rId3"/>
    <p:sldId id="336" r:id="rId4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7" r:id="rId17"/>
    <p:sldId id="398" r:id="rId18"/>
    <p:sldId id="399" r:id="rId19"/>
    <p:sldId id="400" r:id="rId20"/>
    <p:sldId id="401" r:id="rId21"/>
    <p:sldId id="403" r:id="rId22"/>
    <p:sldId id="404" r:id="rId23"/>
    <p:sldId id="405" r:id="rId24"/>
    <p:sldId id="408" r:id="rId25"/>
    <p:sldId id="2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E60012"/>
    <a:srgbClr val="2E2D3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87160" autoAdjust="0"/>
  </p:normalViewPr>
  <p:slideViewPr>
    <p:cSldViewPr showGuides="1">
      <p:cViewPr varScale="1">
        <p:scale>
          <a:sx n="59" d="100"/>
          <a:sy n="59" d="100"/>
        </p:scale>
        <p:origin x="78" y="1074"/>
      </p:cViewPr>
      <p:guideLst>
        <p:guide orient="horz" pos="2159"/>
        <p:guide pos="3908"/>
        <p:guide pos="7018"/>
        <p:guide pos="1247"/>
        <p:guide orient="horz" pos="1709"/>
        <p:guide orient="horz" pos="3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84484-2988-42FB-B147-8B837A85EE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20ABE-D440-44C1-9073-441D983D3A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B970-EE55-4358-A4BB-629BE5FFEF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E4D7-F9B0-4F76-A9DE-EA7526A186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/>
        </p:nvSpPr>
        <p:spPr>
          <a:xfrm>
            <a:off x="8085455" y="4942205"/>
            <a:ext cx="34944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0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中山大学</a:t>
            </a:r>
            <a:endParaRPr lang="zh-CN" altLang="en-US" sz="1400" b="1" dirty="0">
              <a:solidFill>
                <a:srgbClr val="000000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pPr algn="ctr"/>
            <a:r>
              <a:rPr lang="zh-CN" altLang="en-US" sz="1400" b="1" dirty="0">
                <a:solidFill>
                  <a:srgbClr val="00000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数据科学与计算机学院</a:t>
            </a:r>
            <a:endParaRPr lang="zh-CN" altLang="en-US" sz="1400" b="1" dirty="0">
              <a:solidFill>
                <a:srgbClr val="000000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pPr algn="ctr"/>
            <a:r>
              <a:rPr lang="zh-CN" altLang="en-US" sz="1400" b="1" dirty="0">
                <a:solidFill>
                  <a:srgbClr val="00000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梁颖霖</a:t>
            </a:r>
            <a:endParaRPr lang="zh-CN" altLang="en-US" sz="1400" b="1" dirty="0">
              <a:solidFill>
                <a:srgbClr val="000000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690" y="1981835"/>
            <a:ext cx="1003998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SDD-package</a:t>
            </a:r>
            <a:endParaRPr lang="en-US" altLang="zh-CN" sz="3600" b="1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35930" y="189230"/>
            <a:ext cx="11188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basic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multiply.c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multiplying two decompositions  将两个分解相乘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nodes.c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对于sdd结点，更新父亲数量</a:t>
            </a:r>
            <a:r>
              <a:rPr lang="zh-CN" altLang="en-US" sz="2000"/>
              <a:t>，从hash表插入或者删除，继续向下分解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3018155"/>
            <a:ext cx="6275705" cy="34042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35930" y="189230"/>
            <a:ext cx="11188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basic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4646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partitions.c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a utility for constructing a compressed, trimmed partition from an uncompressed one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用于从uncompressed的划分转化成compressed, trimmed 的划分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references.c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更新引用计数，</a:t>
            </a:r>
            <a:r>
              <a:rPr lang="en-US" altLang="zh-CN" sz="2000"/>
              <a:t>ref</a:t>
            </a:r>
            <a:r>
              <a:rPr lang="zh-CN" altLang="en-US" sz="2000"/>
              <a:t>，</a:t>
            </a:r>
            <a:r>
              <a:rPr lang="en-US" altLang="zh-CN" sz="2000"/>
              <a:t>deref</a:t>
            </a:r>
            <a:r>
              <a:rPr lang="zh-CN" altLang="en-US" sz="2000"/>
              <a:t>操作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5480" y="2837815"/>
            <a:ext cx="6753860" cy="3620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35930" y="189230"/>
            <a:ext cx="11188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basic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replace.c</a:t>
            </a:r>
            <a:endParaRPr lang="zh-CN" altLang="en-US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replaces the elements and vtree of a (live) decomposition node </a:t>
            </a:r>
            <a:endParaRPr lang="zh-CN" alt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替换结点</a:t>
            </a:r>
            <a:endParaRPr lang="zh-CN" alt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sort.c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对于node跟element来进行排序</a:t>
            </a:r>
            <a:endParaRPr lang="zh-CN" alt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4213860"/>
            <a:ext cx="5943600" cy="1744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84140" y="189230"/>
            <a:ext cx="182435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manager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copy.c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c</a:t>
            </a:r>
            <a:r>
              <a:rPr lang="zh-CN" altLang="en-US" sz="2000"/>
              <a:t>opying manager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no external references to nodes in copied manager (all nodes are dead)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new manager has defaults (e.g., auto-mode, etc)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interface.c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一些manager的接口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4372610"/>
            <a:ext cx="5617210" cy="2134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84140" y="189230"/>
            <a:ext cx="182435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manager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manager.c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构造函数，初始化，清除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stat.c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输出manager的信息</a:t>
            </a:r>
            <a:r>
              <a:rPr lang="en-US" altLang="zh-CN" sz="2000"/>
              <a:t>,</a:t>
            </a:r>
            <a:r>
              <a:rPr lang="zh-CN" altLang="en-US" sz="2000"/>
              <a:t>用于</a:t>
            </a:r>
            <a:r>
              <a:rPr lang="en-US" altLang="zh-CN" sz="2000"/>
              <a:t>debug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7605" y="834390"/>
            <a:ext cx="611886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84140" y="189230"/>
            <a:ext cx="182435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manager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variables.c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变量在manager的使用情况，增删查改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例子：判断变量是否在</a:t>
            </a:r>
            <a:r>
              <a:rPr lang="en-US" altLang="zh-CN" sz="2000"/>
              <a:t>manager</a:t>
            </a:r>
            <a:r>
              <a:rPr lang="zh-CN" altLang="en-US" sz="2000"/>
              <a:t>中被使用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3289300"/>
            <a:ext cx="9555480" cy="31927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84825" y="189230"/>
            <a:ext cx="1021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sdds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apply</a:t>
            </a:r>
            <a:r>
              <a:rPr lang="zh-CN" altLang="en-US" sz="2800"/>
              <a:t>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apply算法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apply</a:t>
            </a:r>
            <a:r>
              <a:rPr lang="zh-CN" altLang="en-US" sz="2000"/>
              <a:t>还有两种版本，有</a:t>
            </a:r>
            <a:r>
              <a:rPr lang="en-US" altLang="zh-CN" sz="2000"/>
              <a:t>limit</a:t>
            </a:r>
            <a:r>
              <a:rPr lang="zh-CN" altLang="en-US" sz="2000"/>
              <a:t>与无</a:t>
            </a:r>
            <a:r>
              <a:rPr lang="en-US" altLang="zh-CN" sz="2000"/>
              <a:t>limit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3346450"/>
            <a:ext cx="682752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84825" y="189230"/>
            <a:ext cx="1021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sdds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bits</a:t>
            </a:r>
            <a:r>
              <a:rPr lang="zh-CN" altLang="en-US" sz="2800"/>
              <a:t>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每一个sdd结点维护两个bit：bit跟cit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every algorithm that uses bits and cits must maintain this invariant after being done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bit cit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0   0   node has not been visited (initial state)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1   0   node visited only once before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1   1   node visited at least twice before (has more than one parent)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0   1   not used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84825" y="189230"/>
            <a:ext cx="1021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sdds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cardinality</a:t>
            </a:r>
            <a:r>
              <a:rPr lang="zh-CN" altLang="en-US" sz="2800"/>
              <a:t>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cardinality of a model is the number of variables set to true in the model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该函数用于算出该</a:t>
            </a:r>
            <a:r>
              <a:rPr lang="en-US" altLang="zh-CN" sz="2000"/>
              <a:t>SDD</a:t>
            </a:r>
            <a:r>
              <a:rPr lang="zh-CN" altLang="en-US" sz="2000"/>
              <a:t>的最小基数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condition.c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forall.c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exist.c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essential_vars.c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size.c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count.c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model_count.c</a:t>
            </a: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······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84825" y="189230"/>
            <a:ext cx="13309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vtrees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compare.c</a:t>
            </a: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比较两棵</a:t>
            </a:r>
            <a:r>
              <a:rPr lang="en-US" altLang="zh-CN" sz="2000"/>
              <a:t>vtree</a:t>
            </a:r>
            <a:r>
              <a:rPr lang="zh-CN" altLang="en-US" sz="2000"/>
              <a:t>的关系</a:t>
            </a: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4780" y="834390"/>
            <a:ext cx="7513320" cy="4823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44820" y="189230"/>
            <a:ext cx="1101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目录</a:t>
            </a:r>
            <a:endParaRPr lang="zh-CN" altLang="en-US" sz="3600" b="1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2675" y="1095375"/>
            <a:ext cx="1022604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cs typeface="+mn-lt"/>
              </a:rPr>
              <a:t>include</a:t>
            </a:r>
            <a:endParaRPr lang="en-US" altLang="zh-CN" sz="28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cs typeface="+mn-lt"/>
              </a:rPr>
              <a:t>basic</a:t>
            </a:r>
            <a:endParaRPr lang="en-US" altLang="zh-CN" sz="28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cs typeface="+mn-lt"/>
              </a:rPr>
              <a:t>manager</a:t>
            </a:r>
            <a:endParaRPr lang="en-US" altLang="zh-CN" sz="28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cs typeface="+mn-lt"/>
              </a:rPr>
              <a:t>sdds</a:t>
            </a:r>
            <a:endParaRPr lang="en-US" altLang="zh-CN" sz="28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cs typeface="+mn-lt"/>
              </a:rPr>
              <a:t>vtree_fragments(</a:t>
            </a:r>
            <a:r>
              <a:rPr lang="zh-CN" altLang="en-US" sz="2800">
                <a:cs typeface="+mn-lt"/>
              </a:rPr>
              <a:t>关于动态最小化</a:t>
            </a:r>
            <a:r>
              <a:rPr lang="en-US" altLang="zh-CN" sz="2800">
                <a:cs typeface="+mn-lt"/>
              </a:rPr>
              <a:t>)</a:t>
            </a:r>
            <a:endParaRPr lang="en-US" altLang="zh-CN" sz="28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cs typeface="+mn-lt"/>
              </a:rPr>
              <a:t>vtree_operations</a:t>
            </a:r>
            <a:r>
              <a:rPr lang="en-US" altLang="zh-CN" sz="2800">
                <a:cs typeface="+mn-lt"/>
                <a:sym typeface="+mn-ea"/>
              </a:rPr>
              <a:t>(</a:t>
            </a:r>
            <a:r>
              <a:rPr lang="zh-CN" altLang="en-US" sz="2800">
                <a:cs typeface="+mn-lt"/>
                <a:sym typeface="+mn-ea"/>
              </a:rPr>
              <a:t>关于动态最小化</a:t>
            </a:r>
            <a:r>
              <a:rPr lang="en-US" altLang="zh-CN" sz="2800">
                <a:cs typeface="+mn-lt"/>
                <a:sym typeface="+mn-ea"/>
              </a:rPr>
              <a:t>)</a:t>
            </a:r>
            <a:endParaRPr lang="en-US" altLang="zh-CN" sz="28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cs typeface="+mn-lt"/>
              </a:rPr>
              <a:t>vtree_search</a:t>
            </a:r>
            <a:r>
              <a:rPr lang="en-US" altLang="zh-CN" sz="2800">
                <a:cs typeface="+mn-lt"/>
                <a:sym typeface="+mn-ea"/>
              </a:rPr>
              <a:t>(</a:t>
            </a:r>
            <a:r>
              <a:rPr lang="zh-CN" altLang="en-US" sz="2800">
                <a:cs typeface="+mn-lt"/>
                <a:sym typeface="+mn-ea"/>
              </a:rPr>
              <a:t>关于动态最小化</a:t>
            </a:r>
            <a:r>
              <a:rPr lang="en-US" altLang="zh-CN" sz="2800">
                <a:cs typeface="+mn-lt"/>
                <a:sym typeface="+mn-ea"/>
              </a:rPr>
              <a:t>)</a:t>
            </a:r>
            <a:endParaRPr lang="en-US" altLang="zh-CN" sz="28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cs typeface="+mn-lt"/>
              </a:rPr>
              <a:t>vtrees</a:t>
            </a:r>
            <a:endParaRPr lang="en-US" altLang="zh-CN" sz="280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cs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84825" y="189230"/>
            <a:ext cx="13309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vtrees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3661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edit.c</a:t>
            </a:r>
            <a:endParaRPr lang="en-US" altLang="zh-CN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对于</a:t>
            </a:r>
            <a:r>
              <a:rPr lang="en-US" altLang="zh-CN" sz="2000">
                <a:sym typeface="+mn-ea"/>
              </a:rPr>
              <a:t>vtree</a:t>
            </a:r>
            <a:r>
              <a:rPr lang="zh-CN" altLang="en-US" sz="2000">
                <a:sym typeface="+mn-ea"/>
              </a:rPr>
              <a:t>的操作，例如插入一个新变量，移除一个变量</a:t>
            </a:r>
            <a:endParaRPr lang="en-US" altLang="zh-CN" sz="20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maps.c</a:t>
            </a: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computes a map from vnode positions in inorder to vnodes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将变量映射到</a:t>
            </a:r>
            <a:r>
              <a:rPr lang="en-US" altLang="zh-CN" sz="2000"/>
              <a:t>vtree</a:t>
            </a:r>
            <a:r>
              <a:rPr lang="zh-CN" altLang="en-US" sz="2000"/>
              <a:t>上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84825" y="189230"/>
            <a:ext cx="13309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vtrees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moves.c</a:t>
            </a:r>
            <a:endParaRPr lang="en-US" altLang="zh-CN" sz="28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vtree</a:t>
            </a:r>
            <a:r>
              <a:rPr lang="zh-CN" altLang="en-US" sz="2000"/>
              <a:t>的左旋，右旋，交换操作（用于动态最小化）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static.c</a:t>
            </a:r>
            <a:endParaRPr lang="en-US" altLang="zh-CN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根据已有变量来构建</a:t>
            </a:r>
            <a:r>
              <a:rPr lang="en-US" altLang="zh-CN" sz="2000"/>
              <a:t>vtree</a:t>
            </a:r>
            <a:r>
              <a:rPr lang="zh-CN" altLang="en-US" sz="2000"/>
              <a:t>，包括左线性、右线性、平衡、随机</a:t>
            </a:r>
            <a:r>
              <a:rPr lang="en-US" altLang="zh-CN" sz="2000"/>
              <a:t>vtree</a:t>
            </a: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vtree.c</a:t>
            </a:r>
            <a:endParaRPr lang="en-US" altLang="zh-CN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vtree</a:t>
            </a:r>
            <a:r>
              <a:rPr lang="zh-CN" altLang="en-US" sz="2000"/>
              <a:t>的构造，初始化，判断属性值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1365" y="3529965"/>
            <a:ext cx="4343400" cy="32156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84825" y="189230"/>
            <a:ext cx="13309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vtrees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vtree.c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vtree</a:t>
            </a:r>
            <a:r>
              <a:rPr lang="zh-CN" altLang="en-US" sz="2000"/>
              <a:t>的构造，初始化，判断属性值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例子：</a:t>
            </a:r>
            <a:r>
              <a:rPr lang="zh-CN" altLang="en-US" sz="2000"/>
              <a:t>根据变量值来构造一个叶子</a:t>
            </a:r>
            <a:r>
              <a:rPr lang="en-US" altLang="zh-CN" sz="2000"/>
              <a:t>vtree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2660015"/>
            <a:ext cx="5208905" cy="38563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5050" y="2991485"/>
            <a:ext cx="4805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Thanks For Your </a:t>
            </a:r>
            <a:r>
              <a:rPr lang="en-US" sz="28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Listening!</a:t>
            </a:r>
            <a:endParaRPr lang="en-US" sz="28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50130" y="189230"/>
            <a:ext cx="15430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Include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iterators.h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iterator over ALL vtree nodes (linked using -&gt;next, -&gt;prev, -&gt;first and -&gt;last)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迭代器，遍历所有的vtree结点 包括内部结点，叶子结点，祖先结点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macros.h</a:t>
            </a:r>
            <a:endParaRPr lang="zh-CN" altLang="en-US" sz="28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宏定义，定义</a:t>
            </a:r>
            <a:r>
              <a:rPr lang="zh-CN" altLang="en-US" sz="2000">
                <a:sym typeface="+mn-ea"/>
              </a:rPr>
              <a:t>错误检测与消息，例如内存分配，判断属性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4309110"/>
            <a:ext cx="5712460" cy="1985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50130" y="189230"/>
            <a:ext cx="15430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Include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parameters.h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参数，定义一些用到的参数，如</a:t>
            </a:r>
            <a:r>
              <a:rPr lang="zh-CN" altLang="en-US" sz="2000"/>
              <a:t>hash表（unique node table）的属性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stacks.h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自定义栈的一些函数，栈顶 push pop等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栈的用途之一</a:t>
            </a:r>
            <a:r>
              <a:rPr lang="zh-CN" altLang="en-US" sz="2000"/>
              <a:t>：后面将uncompressed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的划分转化成compressed, trimmed 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的划分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2115820"/>
            <a:ext cx="6564630" cy="1397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55" y="3778885"/>
            <a:ext cx="657606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50130" y="189230"/>
            <a:ext cx="15430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Include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/>
              <a:t>sdd.h</a:t>
            </a:r>
            <a:endParaRPr lang="zh-CN" altLang="en-US" sz="2800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包含sdd，vtree，manager的结构体定义，用到的函数声明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重要的结构体：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Vtree </a:t>
            </a:r>
            <a:r>
              <a:rPr lang="en-US" altLang="zh-CN" sz="2000"/>
              <a:t>(code:</a:t>
            </a:r>
            <a:r>
              <a:rPr lang="en-US" altLang="zh-CN" sz="2000">
                <a:sym typeface="+mn-ea"/>
              </a:rPr>
              <a:t>line </a:t>
            </a:r>
            <a:r>
              <a:rPr lang="en-US" altLang="zh-CN" sz="2000"/>
              <a:t>73 )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SddNode </a:t>
            </a:r>
            <a:r>
              <a:rPr lang="en-US" altLang="zh-CN" sz="2000">
                <a:sym typeface="+mn-ea"/>
              </a:rPr>
              <a:t>(code:</a:t>
            </a:r>
            <a:r>
              <a:rPr lang="en-US" altLang="zh-CN" sz="2000">
                <a:sym typeface="+mn-ea"/>
              </a:rPr>
              <a:t>line </a:t>
            </a:r>
            <a:r>
              <a:rPr lang="en-US" altLang="zh-CN" sz="2000">
                <a:sym typeface="+mn-ea"/>
              </a:rPr>
              <a:t>144 )</a:t>
            </a:r>
            <a:endParaRPr lang="en-US" altLang="zh-CN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SddElement 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(code:line </a:t>
            </a:r>
            <a:r>
              <a:rPr lang="en-US" altLang="zh-CN" sz="2000">
                <a:sym typeface="+mn-ea"/>
              </a:rPr>
              <a:t>188 )</a:t>
            </a:r>
            <a:endParaRPr lang="en-US" altLang="zh-CN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SddComputed (code:line 197)</a:t>
            </a:r>
            <a:endParaRPr lang="en-US" altLang="zh-CN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SddHash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(code:line </a:t>
            </a:r>
            <a:r>
              <a:rPr lang="en-US" altLang="zh-CN" sz="2000">
                <a:sym typeface="+mn-ea"/>
              </a:rPr>
              <a:t>208 )</a:t>
            </a:r>
            <a:endParaRPr lang="en-US" altLang="zh-CN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SddManager </a:t>
            </a:r>
            <a:r>
              <a:rPr lang="en-US" altLang="zh-CN" sz="2000">
                <a:sym typeface="+mn-ea"/>
              </a:rPr>
              <a:t>(code:line </a:t>
            </a:r>
            <a:r>
              <a:rPr lang="en-US" altLang="zh-CN" sz="2000">
                <a:sym typeface="+mn-ea"/>
              </a:rPr>
              <a:t>346 )</a:t>
            </a:r>
            <a:endParaRPr lang="en-US" altLang="zh-CN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4147820"/>
            <a:ext cx="5631180" cy="2552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35930" y="189230"/>
            <a:ext cx="11188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basic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computed.c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计算缓存 使用两个hash table（一个是conjoin，另一个是disjoin）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there are two hash tables for caching computations, one for conjoin and one for disjoin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there are </a:t>
            </a:r>
            <a:r>
              <a:rPr lang="zh-CN" altLang="en-US" sz="2000" b="1"/>
              <a:t>no collision lists</a:t>
            </a:r>
            <a:r>
              <a:rPr lang="zh-CN" altLang="en-US" sz="2000"/>
              <a:t> in these hash tables: just one entry (similar to CUDD)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35930" y="189230"/>
            <a:ext cx="11188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basic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6308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count_and_size.c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统计vtree结点的count跟size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gc.c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内存回收，包括如何标记结点，然后回收（引用计数法）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2052320"/>
            <a:ext cx="5806440" cy="1569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35930" y="189230"/>
            <a:ext cx="11188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basic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hash.c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哈希表，包括表大小，如何创建表，计算hash值，resize，look-up，插入，删除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例：查找函数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2560955"/>
            <a:ext cx="786384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35930" y="189230"/>
            <a:ext cx="11188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600">
                <a:cs typeface="+mn-lt"/>
                <a:sym typeface="+mn-ea"/>
              </a:rPr>
              <a:t>basic</a:t>
            </a:r>
            <a:endParaRPr lang="en-US" altLang="zh-CN" sz="3600"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410" y="834390"/>
            <a:ext cx="1096391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memory.c</a:t>
            </a:r>
            <a:endParaRPr lang="zh-CN" altLang="en-US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内存相关，创建结点，回收结点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2736850"/>
            <a:ext cx="8039100" cy="3223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2522</Words>
  <Application>WPS 演示</Application>
  <PresentationFormat>宽屏</PresentationFormat>
  <Paragraphs>296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迷你简汉真广标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=Dick‘’</cp:lastModifiedBy>
  <cp:revision>442</cp:revision>
  <dcterms:created xsi:type="dcterms:W3CDTF">2016-05-20T08:26:00Z</dcterms:created>
  <dcterms:modified xsi:type="dcterms:W3CDTF">2019-12-09T04:45:14Z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