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7" r:id="rId6"/>
    <p:sldId id="259" r:id="rId7"/>
    <p:sldId id="260" r:id="rId8"/>
    <p:sldId id="272" r:id="rId9"/>
    <p:sldId id="261" r:id="rId10"/>
    <p:sldId id="262" r:id="rId11"/>
    <p:sldId id="268" r:id="rId12"/>
    <p:sldId id="269" r:id="rId13"/>
    <p:sldId id="270" r:id="rId14"/>
    <p:sldId id="264" r:id="rId15"/>
    <p:sldId id="266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>
      <p:cViewPr varScale="1">
        <p:scale>
          <a:sx n="109" d="100"/>
          <a:sy n="109" d="100"/>
        </p:scale>
        <p:origin x="-21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FFB-88EE-448B-99BE-D9FD8A674CA5}" type="datetimeFigureOut">
              <a:rPr lang="zh-TW" altLang="en-US" smtClean="0"/>
              <a:pPr/>
              <a:t>2014/11/18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2F4-06AD-4E9A-8982-F9A0ED4C9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FFB-88EE-448B-99BE-D9FD8A674CA5}" type="datetimeFigureOut">
              <a:rPr lang="zh-TW" altLang="en-US" smtClean="0"/>
              <a:pPr/>
              <a:t>2014/11/18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2F4-06AD-4E9A-8982-F9A0ED4C9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FFB-88EE-448B-99BE-D9FD8A674CA5}" type="datetimeFigureOut">
              <a:rPr lang="zh-TW" altLang="en-US" smtClean="0"/>
              <a:pPr/>
              <a:t>2014/11/18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2F4-06AD-4E9A-8982-F9A0ED4C9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FFB-88EE-448B-99BE-D9FD8A674CA5}" type="datetimeFigureOut">
              <a:rPr lang="zh-TW" altLang="en-US" smtClean="0"/>
              <a:pPr/>
              <a:t>2014/11/18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2F4-06AD-4E9A-8982-F9A0ED4C9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FFB-88EE-448B-99BE-D9FD8A674CA5}" type="datetimeFigureOut">
              <a:rPr lang="zh-TW" altLang="en-US" smtClean="0"/>
              <a:pPr/>
              <a:t>2014/11/18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2F4-06AD-4E9A-8982-F9A0ED4C9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FFB-88EE-448B-99BE-D9FD8A674CA5}" type="datetimeFigureOut">
              <a:rPr lang="zh-TW" altLang="en-US" smtClean="0"/>
              <a:pPr/>
              <a:t>2014/11/18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2F4-06AD-4E9A-8982-F9A0ED4C9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FFB-88EE-448B-99BE-D9FD8A674CA5}" type="datetimeFigureOut">
              <a:rPr lang="zh-TW" altLang="en-US" smtClean="0"/>
              <a:pPr/>
              <a:t>2014/11/18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2F4-06AD-4E9A-8982-F9A0ED4C9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FFB-88EE-448B-99BE-D9FD8A674CA5}" type="datetimeFigureOut">
              <a:rPr lang="zh-TW" altLang="en-US" smtClean="0"/>
              <a:pPr/>
              <a:t>2014/11/18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2F4-06AD-4E9A-8982-F9A0ED4C9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FFB-88EE-448B-99BE-D9FD8A674CA5}" type="datetimeFigureOut">
              <a:rPr lang="zh-TW" altLang="en-US" smtClean="0"/>
              <a:pPr/>
              <a:t>2014/11/18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2F4-06AD-4E9A-8982-F9A0ED4C9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FFB-88EE-448B-99BE-D9FD8A674CA5}" type="datetimeFigureOut">
              <a:rPr lang="zh-TW" altLang="en-US" smtClean="0"/>
              <a:pPr/>
              <a:t>2014/11/18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2F4-06AD-4E9A-8982-F9A0ED4C9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BFFB-88EE-448B-99BE-D9FD8A674CA5}" type="datetimeFigureOut">
              <a:rPr lang="zh-TW" altLang="en-US" smtClean="0"/>
              <a:pPr/>
              <a:t>2014/11/18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2F4-06AD-4E9A-8982-F9A0ED4C9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CBFFB-88EE-448B-99BE-D9FD8A674CA5}" type="datetimeFigureOut">
              <a:rPr lang="zh-TW" altLang="en-US" smtClean="0"/>
              <a:pPr/>
              <a:t>2014/11/18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362F4-06AD-4E9A-8982-F9A0ED4C97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slide" Target="slide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0248" y="2276872"/>
            <a:ext cx="7882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Batch Configuration</a:t>
            </a:r>
          </a:p>
          <a:p>
            <a:pPr algn="ctr"/>
            <a:r>
              <a:rPr lang="en-US" altLang="zh-TW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How to Restart failed Jobs</a:t>
            </a:r>
            <a:endParaRPr lang="zh-TW" alt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44208" y="5373216"/>
            <a:ext cx="170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報告者 </a:t>
            </a:r>
            <a:r>
              <a:rPr lang="en-US" altLang="zh-TW" sz="1400" dirty="0" smtClean="0"/>
              <a:t>: </a:t>
            </a:r>
            <a:r>
              <a:rPr lang="zh-TW" altLang="en-US" sz="1400" dirty="0" smtClean="0"/>
              <a:t>許家祥</a:t>
            </a:r>
            <a:endParaRPr lang="en-US" altLang="zh-TW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42125"/>
            <a:ext cx="8892480" cy="2551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5" y="998138"/>
            <a:ext cx="8878669" cy="2214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419872" y="18335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批次管理介面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23528" y="88258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Job </a:t>
            </a:r>
            <a:r>
              <a:rPr lang="en-US" altLang="zh-TW" dirty="0" err="1" smtClean="0"/>
              <a:t>ExecutionContext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Step </a:t>
            </a:r>
            <a:r>
              <a:rPr lang="en-US" altLang="zh-TW" dirty="0" err="1" smtClean="0"/>
              <a:t>ExecutionContext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80757" y="4797152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Database: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636111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群組 9"/>
          <p:cNvGrpSpPr/>
          <p:nvPr/>
        </p:nvGrpSpPr>
        <p:grpSpPr>
          <a:xfrm>
            <a:off x="294159" y="3068960"/>
            <a:ext cx="6942137" cy="1564806"/>
            <a:chOff x="467544" y="4129324"/>
            <a:chExt cx="6942137" cy="1564806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4129324"/>
              <a:ext cx="6942137" cy="52387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544" y="4653136"/>
              <a:ext cx="6942137" cy="52387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7544" y="5170255"/>
              <a:ext cx="6942137" cy="52387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0" y="5183319"/>
            <a:ext cx="19526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2379497" y="183351"/>
            <a:ext cx="356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Batch – </a:t>
            </a:r>
            <a:r>
              <a:rPr lang="en-US" altLang="zh-TW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ExecutionContext</a:t>
            </a:r>
            <a:endParaRPr lang="en-US" altLang="zh-TW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hlinkClick r:id="rId7" action="ppaction://hlinksldjump"/>
          </p:cNvPr>
          <p:cNvSpPr txBox="1"/>
          <p:nvPr/>
        </p:nvSpPr>
        <p:spPr>
          <a:xfrm>
            <a:off x="6697504" y="1798943"/>
            <a:ext cx="224722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/>
              <a:t>ItemStream.open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ExecutionContext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6" name="向下箭號 5"/>
          <p:cNvSpPr/>
          <p:nvPr/>
        </p:nvSpPr>
        <p:spPr>
          <a:xfrm rot="3544167">
            <a:off x="2453445" y="5217401"/>
            <a:ext cx="114114" cy="273882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rot="3544167">
            <a:off x="2453445" y="6219702"/>
            <a:ext cx="114114" cy="273882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686" y="1455688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67508"/>
            <a:ext cx="6624735" cy="41607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23528" y="692696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Spring batch provides a exception handling process, where the task will be stopped incase of a exception.</a:t>
            </a:r>
          </a:p>
          <a:p>
            <a:r>
              <a:rPr lang="en-US" altLang="zh-TW" sz="1400" dirty="0" smtClean="0"/>
              <a:t>It can be restarted again using the </a:t>
            </a:r>
            <a:r>
              <a:rPr lang="en-US" altLang="zh-TW" sz="1400" dirty="0" err="1" smtClean="0"/>
              <a:t>JobOperator</a:t>
            </a:r>
            <a:r>
              <a:rPr lang="en-US" altLang="zh-TW" sz="1400" dirty="0" smtClean="0"/>
              <a:t> restart method.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67544" y="6433591"/>
            <a:ext cx="355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 smtClean="0"/>
              <a:t>CoreBatchService.restartJob</a:t>
            </a:r>
            <a:r>
              <a:rPr lang="en-US" altLang="zh-TW" sz="1400" dirty="0" smtClean="0"/>
              <a:t>(long </a:t>
            </a:r>
            <a:r>
              <a:rPr lang="en-US" altLang="zh-TW" sz="1400" dirty="0" err="1" smtClean="0"/>
              <a:t>executionId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774794" y="183351"/>
            <a:ext cx="29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Batch – Job Restart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2" y="6274911"/>
            <a:ext cx="31623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467544" y="3501008"/>
            <a:ext cx="201622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4" y="1124744"/>
            <a:ext cx="8150021" cy="545357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250109" y="183351"/>
            <a:ext cx="405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Batch – Job Restart Implement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692696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Restart </a:t>
            </a:r>
            <a:r>
              <a:rPr lang="en-US" altLang="zh-TW" sz="1400" dirty="0" smtClean="0">
                <a:sym typeface="Wingdings" pitchFamily="2" charset="2"/>
              </a:rPr>
              <a:t> </a:t>
            </a:r>
            <a:r>
              <a:rPr lang="en-US" altLang="zh-TW" sz="1400" dirty="0" smtClean="0"/>
              <a:t>start up from where it left off at last execution.</a:t>
            </a:r>
            <a:endParaRPr lang="zh-TW" altLang="en-US" sz="1400" dirty="0"/>
          </a:p>
        </p:txBody>
      </p:sp>
      <p:sp>
        <p:nvSpPr>
          <p:cNvPr id="2" name="五角星形 1"/>
          <p:cNvSpPr/>
          <p:nvPr/>
        </p:nvSpPr>
        <p:spPr>
          <a:xfrm>
            <a:off x="526434" y="710114"/>
            <a:ext cx="216024" cy="216024"/>
          </a:xfrm>
          <a:prstGeom prst="star5">
            <a:avLst/>
          </a:prstGeom>
          <a:solidFill>
            <a:schemeClr val="accent2"/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5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171353"/>
            <a:ext cx="7128791" cy="44718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836712"/>
            <a:ext cx="8892479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178101" y="183351"/>
            <a:ext cx="405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Batch – Job Restart Implement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1619672" y="3929538"/>
            <a:ext cx="201622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1025" y="1979033"/>
            <a:ext cx="3675031" cy="253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3203848" y="183351"/>
            <a:ext cx="216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Batch - Job</a:t>
            </a:r>
            <a:endParaRPr lang="zh-TW" alt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84201" y="760094"/>
            <a:ext cx="50920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A job has: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TW" sz="1400" dirty="0" err="1"/>
              <a:t>JobId</a:t>
            </a:r>
            <a:endParaRPr lang="en-US" altLang="zh-TW" sz="1400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TW" sz="1400" dirty="0" err="1"/>
              <a:t>JobParameters</a:t>
            </a:r>
            <a:endParaRPr lang="en-US" altLang="zh-TW" sz="1400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TW" sz="1400" dirty="0" smtClean="0"/>
              <a:t>Steps  </a:t>
            </a:r>
            <a:r>
              <a:rPr lang="en-US" altLang="zh-TW" sz="1400" dirty="0">
                <a:sym typeface="Wingdings" pitchFamily="2" charset="2"/>
              </a:rPr>
              <a:t> </a:t>
            </a:r>
            <a:r>
              <a:rPr lang="en-US" altLang="zh-TW" sz="1400" dirty="0">
                <a:solidFill>
                  <a:srgbClr val="FF0000"/>
                </a:solidFill>
              </a:rPr>
              <a:t>every Job is composed entirely of one or more </a:t>
            </a:r>
            <a:r>
              <a:rPr lang="en-US" altLang="zh-TW" sz="1400" dirty="0" smtClean="0">
                <a:solidFill>
                  <a:srgbClr val="FF0000"/>
                </a:solidFill>
              </a:rPr>
              <a:t>steps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TW" sz="1400" dirty="0"/>
              <a:t>Flow control: Sequential Flow, Conditional </a:t>
            </a:r>
            <a:r>
              <a:rPr lang="en-US" altLang="zh-TW" sz="1400" dirty="0" smtClean="0"/>
              <a:t>Flow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652120" y="2553540"/>
            <a:ext cx="1440160" cy="11079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month</a:t>
            </a:r>
          </a:p>
          <a:p>
            <a:r>
              <a:rPr lang="en-US" altLang="zh-TW" sz="1100" dirty="0" err="1" smtClean="0"/>
              <a:t>dmv</a:t>
            </a:r>
            <a:endParaRPr lang="en-US" altLang="zh-TW" sz="1100" dirty="0" smtClean="0"/>
          </a:p>
          <a:p>
            <a:r>
              <a:rPr lang="en-US" altLang="zh-TW" sz="1100" dirty="0" err="1" smtClean="0"/>
              <a:t>mei.file.path</a:t>
            </a:r>
            <a:endParaRPr lang="en-US" altLang="zh-TW" sz="1100" dirty="0" smtClean="0"/>
          </a:p>
          <a:p>
            <a:r>
              <a:rPr lang="en-US" altLang="zh-TW" sz="1100" dirty="0" smtClean="0"/>
              <a:t>mei.case.no</a:t>
            </a:r>
          </a:p>
          <a:p>
            <a:r>
              <a:rPr lang="en-US" altLang="zh-TW" sz="1100" dirty="0" err="1" smtClean="0"/>
              <a:t>batch.submitter</a:t>
            </a:r>
            <a:endParaRPr lang="en-US" altLang="zh-TW" sz="1100" dirty="0" smtClean="0"/>
          </a:p>
          <a:p>
            <a:r>
              <a:rPr lang="en-US" altLang="zh-TW" sz="1100" dirty="0" smtClean="0"/>
              <a:t>timestamp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331640" y="4671901"/>
            <a:ext cx="6229350" cy="1306636"/>
            <a:chOff x="350763" y="5205189"/>
            <a:chExt cx="6229350" cy="130663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763" y="5205189"/>
              <a:ext cx="2590800" cy="6000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763" y="5721250"/>
              <a:ext cx="6229350" cy="7905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</p:pic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182007"/>
            <a:ext cx="31623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34591" y="6332982"/>
            <a:ext cx="65217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CoreBatchService.startJob</a:t>
            </a:r>
            <a:r>
              <a:rPr lang="en-US" altLang="zh-TW" sz="1400" dirty="0"/>
              <a:t>(String </a:t>
            </a:r>
            <a:r>
              <a:rPr lang="en-US" altLang="zh-TW" sz="1400" dirty="0" err="1" smtClean="0"/>
              <a:t>jobId</a:t>
            </a:r>
            <a:r>
              <a:rPr lang="en-US" altLang="zh-TW" sz="1400" dirty="0" smtClean="0"/>
              <a:t>, </a:t>
            </a:r>
            <a:r>
              <a:rPr lang="en-US" altLang="zh-TW" sz="1400" dirty="0"/>
              <a:t>String </a:t>
            </a:r>
            <a:r>
              <a:rPr lang="en-US" altLang="zh-TW" sz="1400" dirty="0" err="1" smtClean="0"/>
              <a:t>arg</a:t>
            </a:r>
            <a:r>
              <a:rPr lang="en-US" altLang="zh-TW" sz="1400" dirty="0" smtClean="0"/>
              <a:t>, </a:t>
            </a:r>
            <a:r>
              <a:rPr lang="en-US" altLang="zh-TW" sz="1400" dirty="0" err="1"/>
              <a:t>ServiceMap</a:t>
            </a:r>
            <a:r>
              <a:rPr lang="en-US" altLang="zh-TW" sz="1400" dirty="0"/>
              <a:t>&lt;String, Object&gt; </a:t>
            </a:r>
            <a:r>
              <a:rPr lang="en-US" altLang="zh-TW" sz="1400" dirty="0" err="1" smtClean="0"/>
              <a:t>params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076056" y="297082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2033588"/>
            <a:ext cx="718026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39552" y="764704"/>
            <a:ext cx="8280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A Step is a domain object that encapsulates an independent, sequential phase of a batch job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03848" y="183351"/>
            <a:ext cx="226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Batch -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8239773" cy="194421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2922"/>
            <a:ext cx="8160415" cy="12300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308" y="183351"/>
            <a:ext cx="364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Batch – Step </a:t>
            </a:r>
            <a:r>
              <a:rPr lang="en-US" altLang="zh-TW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endParaRPr lang="en-US" altLang="zh-TW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9121" y="3244334"/>
            <a:ext cx="2765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/>
              <a:t>Chunk-Oriented Processing</a:t>
            </a:r>
            <a:endParaRPr lang="zh-TW" altLang="en-US" u="sng" dirty="0"/>
          </a:p>
        </p:txBody>
      </p:sp>
      <p:sp>
        <p:nvSpPr>
          <p:cNvPr id="7" name="矩形 6"/>
          <p:cNvSpPr/>
          <p:nvPr/>
        </p:nvSpPr>
        <p:spPr>
          <a:xfrm>
            <a:off x="3699702" y="1046858"/>
            <a:ext cx="127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 err="1" smtClean="0"/>
              <a:t>TaskletStep</a:t>
            </a:r>
            <a:endParaRPr lang="zh-TW" alt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2886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12776"/>
            <a:ext cx="8568952" cy="8191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420888"/>
            <a:ext cx="6181725" cy="13239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566" y="3933056"/>
            <a:ext cx="63436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2915816" y="183351"/>
            <a:ext cx="297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Batch – </a:t>
            </a:r>
            <a:r>
              <a:rPr lang="en-US" altLang="zh-TW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TaskletStep</a:t>
            </a:r>
            <a:endParaRPr lang="en-US" altLang="zh-TW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橢圓 2"/>
          <p:cNvSpPr/>
          <p:nvPr/>
        </p:nvSpPr>
        <p:spPr>
          <a:xfrm>
            <a:off x="864756" y="5669957"/>
            <a:ext cx="229877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172997" y="1916832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55816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5796136" y="2276872"/>
            <a:ext cx="29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Transaction: commit Interval</a:t>
            </a:r>
            <a:endParaRPr lang="en-US" altLang="zh-TW" u="sng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149080"/>
            <a:ext cx="636111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774826"/>
            <a:ext cx="636111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5021885"/>
            <a:ext cx="63611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2046787" y="183351"/>
            <a:ext cx="446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Batch – Chunk-Oriented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80542"/>
            <a:ext cx="838841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96766"/>
            <a:ext cx="8136904" cy="4762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2709457" y="183351"/>
            <a:ext cx="301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Batch – </a:t>
            </a:r>
            <a:r>
              <a:rPr lang="en-US" altLang="zh-TW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ItemStream</a:t>
            </a:r>
            <a:endParaRPr lang="en-US" altLang="zh-TW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71" y="260648"/>
            <a:ext cx="8617822" cy="646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581" y="2458624"/>
            <a:ext cx="45624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323528" y="764704"/>
            <a:ext cx="4680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400" dirty="0" smtClean="0"/>
              <a:t>A Job contains multiple steps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Start a Job </a:t>
            </a:r>
            <a:r>
              <a:rPr lang="en-US" altLang="zh-TW" sz="1400" dirty="0" smtClean="0">
                <a:sym typeface="Wingdings" pitchFamily="2" charset="2"/>
              </a:rPr>
              <a:t> </a:t>
            </a:r>
            <a:r>
              <a:rPr lang="en-US" altLang="zh-TW" sz="1400" dirty="0" err="1" smtClean="0">
                <a:sym typeface="Wingdings" pitchFamily="2" charset="2"/>
              </a:rPr>
              <a:t>JobExecution</a:t>
            </a:r>
            <a:endParaRPr lang="en-US" altLang="zh-TW" sz="1400" dirty="0" smtClean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US" altLang="zh-TW" sz="1400" dirty="0" smtClean="0">
                <a:sym typeface="Wingdings" pitchFamily="2" charset="2"/>
              </a:rPr>
              <a:t>Each Step  </a:t>
            </a:r>
            <a:r>
              <a:rPr lang="en-US" altLang="zh-TW" sz="1400" dirty="0" err="1" smtClean="0">
                <a:sym typeface="Wingdings" pitchFamily="2" charset="2"/>
              </a:rPr>
              <a:t>StepExecutions</a:t>
            </a:r>
            <a:endParaRPr lang="en-US" altLang="zh-TW" sz="1400" dirty="0" smtClean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US" altLang="zh-TW" sz="1400" dirty="0" smtClean="0">
                <a:sym typeface="Wingdings" pitchFamily="2" charset="2"/>
              </a:rPr>
              <a:t>Execution properties / status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1400" dirty="0" smtClean="0">
                <a:sym typeface="Wingdings" pitchFamily="2" charset="2"/>
              </a:rPr>
              <a:t>A Job execution status may be: </a:t>
            </a:r>
            <a:r>
              <a:rPr lang="en-US" altLang="zh-TW" sz="1400" dirty="0" smtClean="0">
                <a:solidFill>
                  <a:srgbClr val="FF0000"/>
                </a:solidFill>
                <a:sym typeface="Wingdings" pitchFamily="2" charset="2"/>
              </a:rPr>
              <a:t>COMPLETED, FAILED, STOPPED, UNKNOWN</a:t>
            </a:r>
            <a:endParaRPr lang="en-US" altLang="zh-TW" sz="1400" dirty="0" smtClean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5080" y="2420888"/>
            <a:ext cx="1502192" cy="282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3" y="2432253"/>
            <a:ext cx="1509484" cy="355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2267611" y="183351"/>
            <a:ext cx="388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Batch – Job &amp; Step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191</Words>
  <Application>Microsoft Office PowerPoint</Application>
  <PresentationFormat>如螢幕大小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Carbo</cp:lastModifiedBy>
  <cp:revision>77</cp:revision>
  <dcterms:created xsi:type="dcterms:W3CDTF">2014-11-14T02:21:56Z</dcterms:created>
  <dcterms:modified xsi:type="dcterms:W3CDTF">2014-11-18T01:25:42Z</dcterms:modified>
</cp:coreProperties>
</file>