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9" roundtripDataSignature="AMtx7mhNX3H/1hOuXR48eekqKvEyKNiW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0"/>
    <p:restoredTop sz="94728"/>
  </p:normalViewPr>
  <p:slideViewPr>
    <p:cSldViewPr snapToGrid="0" snapToObjects="1">
      <p:cViewPr varScale="1">
        <p:scale>
          <a:sx n="97" d="100"/>
          <a:sy n="97" d="100"/>
        </p:scale>
        <p:origin x="2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1" name="Google Shape;1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0534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5464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3259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7579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747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7725a4b8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d7725a4b8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2540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9593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7725a4b8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1d7725a4b8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77611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17581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d7725a4b8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1d7725a4b8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18809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3638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87135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36048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c575a9ed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1fc575a9e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4300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c575a9ed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1fc575a9ed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34573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c575a9ed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1fc575a9ed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39629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c575a9ed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1fc575a9ed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84218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c575a9ed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1fc575a9ed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18787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c575a9ed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1fc575a9ed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85861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c575a9ed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1fc575a9ed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03310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c575a9ed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1fc575a9ed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99619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18399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c575a9ed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1fc575a9e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62964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176b147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0176b147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5970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176b1473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20176b1473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29913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176b1473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0176b1473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7730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176b1473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20176b1473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49467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176b1473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20176b1473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93366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176b1473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0176b1473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56793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176b1473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20176b1473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93856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176b1473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20176b1473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08479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176b1473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20176b1473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6503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0176b1473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20176b1473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03903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176b14731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20176b1473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5731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831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288211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79872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67455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41335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680883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85679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170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17"/>
          <p:cNvSpPr/>
          <p:nvPr/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7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26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6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27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7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18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8"/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 extrusionOk="0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19"/>
          <p:cNvSpPr/>
          <p:nvPr/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9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20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0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21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1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22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2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23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3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24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4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25"/>
          <p:cNvSpPr/>
          <p:nvPr/>
        </p:nvSpPr>
        <p:spPr>
          <a:xfrm rot="-54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5"/>
          <p:cNvSpPr/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  <a:defRPr sz="4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3">
            <a:alphaModFix/>
          </a:blip>
          <a:srcRect t="12148" r="-1" b="8326"/>
          <a:stretch/>
        </p:blipFill>
        <p:spPr>
          <a:xfrm>
            <a:off x="-3047" y="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/>
          <p:nvPr/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4000">
                <a:srgbClr val="000000">
                  <a:alpha val="40000"/>
                </a:srgbClr>
              </a:gs>
              <a:gs pos="100000">
                <a:srgbClr val="000000">
                  <a:alpha val="69411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1"/>
          <p:cNvSpPr txBox="1">
            <a:spLocks noGrp="1"/>
          </p:cNvSpPr>
          <p:nvPr>
            <p:ph type="ctrTitle"/>
          </p:nvPr>
        </p:nvSpPr>
        <p:spPr>
          <a:xfrm>
            <a:off x="1524000" y="1451579"/>
            <a:ext cx="9144000" cy="115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en-US" sz="4800">
                <a:solidFill>
                  <a:schemeClr val="lt1"/>
                </a:solidFill>
              </a:rPr>
              <a:t>Java Basic</a:t>
            </a:r>
            <a:br>
              <a:rPr lang="en-US" sz="4800">
                <a:solidFill>
                  <a:schemeClr val="lt1"/>
                </a:solidFill>
              </a:rPr>
            </a:br>
            <a:r>
              <a:rPr lang="en-US" sz="4800">
                <a:solidFill>
                  <a:schemeClr val="lt1"/>
                </a:solidFill>
              </a:rPr>
              <a:t>module 6 lecture 1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10" name="Google Shape;110;p1"/>
          <p:cNvSpPr txBox="1">
            <a:spLocks noGrp="1"/>
          </p:cNvSpPr>
          <p:nvPr>
            <p:ph type="subTitle" idx="1"/>
          </p:nvPr>
        </p:nvSpPr>
        <p:spPr>
          <a:xfrm>
            <a:off x="4309501" y="5108925"/>
            <a:ext cx="7514947" cy="138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</a:rPr>
              <a:t>General Introduction to multithreading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>
              <a:solidFill>
                <a:schemeClr val="lt1"/>
              </a:solidFill>
            </a:endParaRPr>
          </a:p>
        </p:txBody>
      </p:sp>
      <p:cxnSp>
        <p:nvCxnSpPr>
          <p:cNvPr id="111" name="Google Shape;111;p1"/>
          <p:cNvCxnSpPr/>
          <p:nvPr/>
        </p:nvCxnSpPr>
        <p:spPr>
          <a:xfrm>
            <a:off x="12792722" y="1988598"/>
            <a:ext cx="914400" cy="914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Концепция многопоточности, процессы и потоки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p10"/>
          <p:cNvSpPr txBox="1"/>
          <p:nvPr/>
        </p:nvSpPr>
        <p:spPr>
          <a:xfrm>
            <a:off x="743309" y="1387748"/>
            <a:ext cx="100482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Процесс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это экземпляр выполняемой программы, которому выделяются независимые ресурсы (процессорное время и память)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это базовая единица выполнения программы, ход выполнения набора инструкций процессором компьютера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 1 экземпляр программы существует строго </a:t>
            </a:r>
            <a:r>
              <a:rPr lang="en-US" sz="1600" b="0" i="0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один процесс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которому может принадлежать </a:t>
            </a:r>
            <a:r>
              <a:rPr lang="en-US" sz="1600" b="0" i="0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 и более потоков</a:t>
            </a:r>
            <a:endParaRPr sz="1600" b="0" i="0" u="sng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Практическая реализация многопоточного программирования в Java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691550" y="1029752"/>
            <a:ext cx="100482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Thread, Runnable, </a:t>
            </a:r>
            <a:r>
              <a:rPr lang="en-US" sz="1600" b="0" i="0" u="sng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java.util.concurrent</a:t>
            </a:r>
            <a:endParaRPr sz="1600" b="0" i="0" u="sng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Любой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код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выполняется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рамках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потока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Из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любого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можно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создать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новый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используя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java.lang.Thread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или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java.lang.Runnable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Основная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часть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инструментов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для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работы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многопоточным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функционалом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находится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библиотеке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java.util.concurrent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838199" y="3800475"/>
            <a:ext cx="5920410" cy="2985402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Thread t = new Thread() {</a:t>
            </a:r>
            <a:endParaRPr sz="14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@Override</a:t>
            </a:r>
            <a:endParaRPr sz="14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public void run() {</a:t>
            </a:r>
            <a:endParaRPr sz="14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try {</a:t>
            </a:r>
            <a:endParaRPr sz="14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	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Thread.sleep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(5000);</a:t>
            </a:r>
            <a:endParaRPr sz="14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} catch (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InterruptedException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e) {</a:t>
            </a:r>
            <a:endParaRPr sz="14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	throw new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RuntimeException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(e);</a:t>
            </a:r>
            <a:endParaRPr sz="14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}</a:t>
            </a:r>
            <a:endParaRPr sz="14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System.out.println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(“Hello world!”);</a:t>
            </a:r>
            <a:endParaRPr sz="14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}</a:t>
            </a:r>
            <a:endParaRPr sz="14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};</a:t>
            </a:r>
            <a:endParaRPr sz="14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t.start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  <a:endParaRPr sz="14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6864626" y="3800475"/>
            <a:ext cx="5194174" cy="2986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Runnable r = () -&gt; {</a:t>
            </a:r>
            <a:endParaRPr sz="14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try {</a:t>
            </a:r>
            <a:endParaRPr sz="14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Thread.sleep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(5000);</a:t>
            </a:r>
            <a:endParaRPr sz="14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 catch (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InterruptedException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e) {</a:t>
            </a:r>
            <a:endParaRPr sz="1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throw new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RuntimeException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(e);</a:t>
            </a:r>
            <a:endParaRPr sz="1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}</a:t>
            </a:r>
            <a:endParaRPr sz="1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System.out.println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(“Hello world!”);</a:t>
            </a:r>
            <a:endParaRPr sz="1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};</a:t>
            </a:r>
            <a:endParaRPr sz="1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 t = new Thread(r);</a:t>
            </a:r>
            <a:endParaRPr sz="1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t.start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  <a:endParaRPr sz="1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Практическая реализация многопоточного программирования в Java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2" name="Google Shape;182;p12"/>
          <p:cNvSpPr txBox="1"/>
          <p:nvPr/>
        </p:nvSpPr>
        <p:spPr>
          <a:xfrm>
            <a:off x="701075" y="963077"/>
            <a:ext cx="100482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Синхронизация потоков</a:t>
            </a:r>
            <a:endParaRPr sz="1600" b="0" i="0" u="sng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Одной из самых важных функций при работе с потоками, является возможность их синхронизировать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Синхронизация позволяет потокам безопасным образом параллельно работать с одним и тем же ресурсом (база данных, объект, переменная, файл)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Java существует специальные оператор </a:t>
            </a:r>
            <a:r>
              <a:rPr lang="en-US" sz="1600" b="0" i="0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synchronized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который может быть применен к как к блокам кода, так и к методам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3" name="Google Shape;183;p12"/>
          <p:cNvSpPr txBox="1"/>
          <p:nvPr/>
        </p:nvSpPr>
        <p:spPr>
          <a:xfrm>
            <a:off x="2257425" y="4133850"/>
            <a:ext cx="4676700" cy="1262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void methodWithSynchronizedBlock() {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synchronized (object) {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a++;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}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4" name="Google Shape;184;p12"/>
          <p:cNvSpPr txBox="1"/>
          <p:nvPr/>
        </p:nvSpPr>
        <p:spPr>
          <a:xfrm>
            <a:off x="7562850" y="4133850"/>
            <a:ext cx="4172100" cy="831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synchronized void synchronizedMethod() {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a++;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Основные проблемы многопоточной архитектуры</a:t>
            </a:r>
            <a:endParaRPr/>
          </a:p>
        </p:txBody>
      </p:sp>
      <p:sp>
        <p:nvSpPr>
          <p:cNvPr id="190" name="Google Shape;190;p13"/>
          <p:cNvSpPr txBox="1"/>
          <p:nvPr/>
        </p:nvSpPr>
        <p:spPr>
          <a:xfrm>
            <a:off x="691550" y="1258352"/>
            <a:ext cx="100482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Последовательность выполнения действий в разных потоках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Параллельный доступ к общим ресурсам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Взаимная блокировка потоков (deadlock)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Неравномерное распределение ресурсов между потоками (Thread starvation)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Сложность разработки надежного и эффективного многопоточного кода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Прикладная многопоточность в решении современных задач</a:t>
            </a:r>
            <a:endParaRPr/>
          </a:p>
        </p:txBody>
      </p:sp>
      <p:sp>
        <p:nvSpPr>
          <p:cNvPr id="196" name="Google Shape;196;p14"/>
          <p:cNvSpPr txBox="1"/>
          <p:nvPr/>
        </p:nvSpPr>
        <p:spPr>
          <a:xfrm>
            <a:off x="691550" y="1258352"/>
            <a:ext cx="100482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современной разработке основная многопоточность скрыта за абстракциями фреймворков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Несмотря на развитие вычислительной техники, практическое решение вычислительных задач с помощью многопоточности все еще остается актуальным как никогда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Геймдев, пожалуй, является той сферой IT-рынка, в которой многопоточность наиболее востребована как на клиентской стороне, так и на серверной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разработке клиентских приложений очень часто преобладает паттерн разделения выполнения кода UI и кода сервисного слоя в отдельных потоках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Что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должен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знать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Java-developer </a:t>
            </a: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о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многопоточноaсти</a:t>
            </a:r>
            <a:endParaRPr dirty="0"/>
          </a:p>
        </p:txBody>
      </p:sp>
      <p:sp>
        <p:nvSpPr>
          <p:cNvPr id="202" name="Google Shape;202;p15"/>
          <p:cNvSpPr txBox="1"/>
          <p:nvPr/>
        </p:nvSpPr>
        <p:spPr>
          <a:xfrm>
            <a:off x="691550" y="1258352"/>
            <a:ext cx="10048200" cy="4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JUNIOR: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Общее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понимание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реализации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многопоточности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Java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Понимание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синтаксических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конструкций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связанных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потоками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Общее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понимание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устройства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пакета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java.util.concurrent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MIDDLE: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Хорошее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знание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стандартных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библиотек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инструментов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Java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Понимание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устройства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многопоточности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под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капотом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Spring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Способность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писать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многопоточный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функционал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самостоятельно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SENIOR: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Хорошее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знание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инструментов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библиотек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Понимание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области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применения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инструментов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Умение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выстраивать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архитектуру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многопоточным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функционалом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3">
            <a:alphaModFix/>
          </a:blip>
          <a:srcRect t="12148" r="-1" b="8326"/>
          <a:stretch/>
        </p:blipFill>
        <p:spPr>
          <a:xfrm>
            <a:off x="-3047" y="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/>
          <p:nvPr/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4000">
                <a:srgbClr val="000000">
                  <a:alpha val="40000"/>
                </a:srgbClr>
              </a:gs>
              <a:gs pos="100000">
                <a:srgbClr val="000000">
                  <a:alpha val="69803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1524000" y="1451579"/>
            <a:ext cx="9144000" cy="115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en-US" sz="4800">
                <a:solidFill>
                  <a:schemeClr val="lt1"/>
                </a:solidFill>
              </a:rPr>
              <a:t>Java Basic</a:t>
            </a:r>
            <a:br>
              <a:rPr lang="en-US" sz="4800">
                <a:solidFill>
                  <a:schemeClr val="lt1"/>
                </a:solidFill>
              </a:rPr>
            </a:br>
            <a:r>
              <a:rPr lang="en-US" sz="4800">
                <a:solidFill>
                  <a:schemeClr val="lt1"/>
                </a:solidFill>
              </a:rPr>
              <a:t>module 6 lecture 2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"/>
          </p:nvPr>
        </p:nvSpPr>
        <p:spPr>
          <a:xfrm>
            <a:off x="1166191" y="5108925"/>
            <a:ext cx="10658257" cy="138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</a:rPr>
              <a:t>Thread, Runnable, Daemon Threads, Interrupted Exception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>
              <a:solidFill>
                <a:schemeClr val="lt1"/>
              </a:solidFill>
            </a:endParaRPr>
          </a:p>
        </p:txBody>
      </p:sp>
      <p:cxnSp>
        <p:nvCxnSpPr>
          <p:cNvPr id="111" name="Google Shape;111;p13"/>
          <p:cNvCxnSpPr/>
          <p:nvPr/>
        </p:nvCxnSpPr>
        <p:spPr>
          <a:xfrm>
            <a:off x="12792722" y="1988598"/>
            <a:ext cx="914400" cy="914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98234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lecture #2. Thread, Runnable, Daemon Threads, Interrupted Exception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990600" y="1342000"/>
            <a:ext cx="104187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Основные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способы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создания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потоков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 vs Runnable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Виды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потоков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daemon thread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Thread.sleep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Прерывания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потоков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Thread.interrupt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InterruptedException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Жизненный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цикл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потоков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Принудительная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остановка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потока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Выводы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432659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Основные способы создания потоков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838200" y="824625"/>
            <a:ext cx="10418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Для создания потока в Java существуют 2 основных способа: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с переопределением метода public void run()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Передача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Runnable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 конструктор Thread при создании объекта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1196275" y="1829350"/>
            <a:ext cx="4676700" cy="2986200"/>
          </a:xfrm>
          <a:prstGeom prst="rect">
            <a:avLst/>
          </a:prstGeom>
          <a:noFill/>
          <a:ln w="9525" cap="flat" cmpd="sng">
            <a:solidFill>
              <a:srgbClr val="E8E2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Thread t = new Thread() {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	@Override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	public void run() {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		try {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			Thread.sleep(5000);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		} catch (InterruptedException e) {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			throw new RuntimeException(e);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		}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		System.out.println(“Hello world!”);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	}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};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t.start();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6089050" y="1829350"/>
            <a:ext cx="4172100" cy="2986200"/>
          </a:xfrm>
          <a:prstGeom prst="rect">
            <a:avLst/>
          </a:prstGeom>
          <a:noFill/>
          <a:ln w="9525" cap="flat" cmpd="sng">
            <a:solidFill>
              <a:srgbClr val="E8E2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Runnable r = () -&gt; {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	try {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		Thread.sleep(5000);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 catch (InterruptedException e) {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throw new RuntimeException(e);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}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System.out.println(“Hello world!”);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};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Thread t = new Thread(r);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t.start();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838200" y="4922050"/>
            <a:ext cx="10418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Существуют так же другие решения для выполнения многопоточного кода, например, класс Executors, который предоставляет большой функционал для подобных операций. Этот функционал будет рассмотрен в рамках дальнейших лекций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34090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Thread VS Runnable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838200" y="1268400"/>
            <a:ext cx="10418700" cy="47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Runnable, как и Thread, позволяет написать код, который может быть выполнен в отдельном потоке.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Когда отдельный класс для многопоточного выполнения не требуется, как проиллюстрировано на предыдущем слайде, разницы между двумя способами нет, однако Runnable можно инициализировать лямбдой в конструкторе Thread, сделав код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более читаемым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чем анонимный класс-наследник Thread.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ситуации, когда стоИт выбор между имплементацией Runnable и наследованием Thread,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первый способ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почти всегда будет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предпочтительнее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по следующим причинам: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Вместо модификации кода функционала, потоку просто передаётся код для выполнения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Можно “отнаследоваться” от другого класса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Большая гибкость кода, Runnable можно выполнить в однопоточном режиме, а можно передать в поток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Большинство инструментов работают с Runnable, а не с Thread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3880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lecture #1. General Introduction to multithreading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990600" y="1342000"/>
            <a:ext cx="104187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Концепции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последовательных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параллельных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вычислений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Примеры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расчетных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задач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Практические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способы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решения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Концепция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многопоточности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процессы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потоки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Практическая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реализация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многопоточного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программирования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Java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Прикладная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многопоточность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решении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современных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задач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Основные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проблемы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многопоточной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архитектуры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должен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знать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Java-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разработчик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многопоточности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/>
        </p:nvSpPr>
        <p:spPr>
          <a:xfrm>
            <a:off x="838200" y="923275"/>
            <a:ext cx="10418700" cy="31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В Java существуют 2 вида потоков: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User Thread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Daemon Thread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latin typeface="Verdana"/>
                <a:ea typeface="Verdana"/>
                <a:cs typeface="Verdana"/>
                <a:sym typeface="Verdana"/>
              </a:rPr>
              <a:t>Daemon Thread</a:t>
            </a: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 - это такой поток, который имеет очень низкий приоритет и не имеет смысла в отрыве от работающих с ним user-потоков. В случае завершения всех пользовательских потоков, программа завершается, даже если остались daemon-потоки.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Daemon-потоки существуют для того, чтобы предоставлять некоторые сервисы основным потокам, либо для выполнения задач в фоновом режиме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Виды потоков, daemon thread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963650" y="3990775"/>
            <a:ext cx="10293300" cy="16266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Thread t = new Thread( 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() -&gt; System.out.println(“Daemon thread”)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);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t.setDaemon(true);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t.start();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07737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Thread.sleep();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838200" y="1371600"/>
            <a:ext cx="104187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В работе с потоками, один из важнейших доступных методов - это Thread.sleep(). Этот метод позволяет погрузить текущих поток в состояние ожидания на указанное количество </a:t>
            </a:r>
            <a:r>
              <a:rPr lang="en-US" sz="1600" u="sng">
                <a:latin typeface="Verdana"/>
                <a:ea typeface="Verdana"/>
                <a:cs typeface="Verdana"/>
                <a:sym typeface="Verdana"/>
              </a:rPr>
              <a:t>миллисекунд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900900" y="2435700"/>
            <a:ext cx="4581900" cy="27864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Thread t = new Thread( () -&gt; {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	try {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		Thread.sleep(5000);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} catch (InterruptedException e) {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	throw new RuntimeException(e);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}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System.out.println(“Sleepy thread”);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});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t.start();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6085025" y="2435700"/>
            <a:ext cx="5172000" cy="27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Фактическое время сна </a:t>
            </a:r>
            <a:r>
              <a:rPr lang="en-US" sz="1600" u="sng">
                <a:latin typeface="Verdana"/>
                <a:ea typeface="Verdana"/>
                <a:cs typeface="Verdana"/>
                <a:sym typeface="Verdana"/>
              </a:rPr>
              <a:t>может незначительно отличаться</a:t>
            </a: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 от указанного, это зависит от планировщика задач операционной системы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Во время сна </a:t>
            </a:r>
            <a:r>
              <a:rPr lang="en-US" sz="1600" u="sng">
                <a:latin typeface="Verdana"/>
                <a:ea typeface="Verdana"/>
                <a:cs typeface="Verdana"/>
                <a:sym typeface="Verdana"/>
              </a:rPr>
              <a:t>поток продолжает блокировать ресурсы</a:t>
            </a: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После пробуждения поток продолжает выполнять код, начиная со следующей строчки после вызова Thread.sleep();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19684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Прерывания потоков. Thread.interrupt();</a:t>
            </a: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838200" y="1229775"/>
            <a:ext cx="104187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Существует способ вывести поток из состояния сна преждевременно. Для этого необходимо вызвать метод interrupt() на объекте потока.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Если interrupt() вызван у активного потока, ничего не произойдет, но флаг isInterrupted() будет поставлен в состояние “true”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Для спящего потока произойдет прерывание и будет брошено исключение InterruptedException, которое обязательно должно быть отловлено (или проброшено дальше) в случае вызова Thread.sleep()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18876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InterruptedException</a:t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838200" y="1229775"/>
            <a:ext cx="104187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InterruptedException - это исключение, которое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может произойти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 потоке, когда он находится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состоянии сна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Через обработку данного исключения можно принудительно остановить поток, снова войти в состояние сна или просто проигнорировать это исключение, продолжив выполнение в штатном режиме.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Данное исключение относится к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checked exception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поэтому его обработка в коде обязательна, однако строгой необходимости писать какой-либо код в блоке catch нет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28513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Жизненный цикл потоков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743309" y="1168673"/>
            <a:ext cx="10048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Потоки в Java обладают довольно сложным жизненным циклом, состоящим из нескольких фаз. В процессе своей жизни поток можно свободно переводить между любыми из них, кроме New и Terminated (Dead).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6591300" y="2113975"/>
            <a:ext cx="4856100" cy="43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NEW - объект потока создан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RUNNABLE - код потока пока готов к выполнению, но планировщик задач ещё не запустил поток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RUNNING - код потока выполняется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BLOCKED - поток находится в состоянии ресурса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TIME WAITING - поток спит, либо ждет ресурс с указанным временем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TERMINATED - поток заканчивает свое выполнение, либо остановлен из-за возникшей ошибки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300" y="2113973"/>
            <a:ext cx="5557297" cy="4553527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221117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Принудительная остановка потока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743309" y="1387748"/>
            <a:ext cx="100482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Иногда возникает необходимость принудительной остановки потока. В таких случаях разработчик может быть “соблазнен” существующим методом Thread.stop(), однако данный метод помечен аннотацией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deprecated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со времен JVM 1.2 по причине высокой вероятности возникновения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проблем в других потоках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конкурирующих с данными за ресурсы.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Рекомендуемый способ остановить поток заключается в регулярной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проверке некоторого флага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который может быть изменен из другого потока. При смене флага, достаточно сделать return из метода run().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98232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Выводы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691550" y="1029752"/>
            <a:ext cx="10048200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Потоки в Java можно создавать через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либо через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Runnable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Однако, использование сценариев Runnable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предпочтительнее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для большинства ситуаций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 можно перевести в состояние сна на указанное количество миллисекунд, используя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Thread.sleep()</a:t>
            </a:r>
            <a:endParaRPr sz="1600" u="sng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Спящий поток можно разбудить, используя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interrupt()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на объекте потока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 вызове interrupt(), в самом потоке бросается InterruptedException, которое </a:t>
            </a:r>
            <a:r>
              <a:rPr lang="en-US" sz="16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обязательно должно быть обработано</a:t>
            </a:r>
            <a:endParaRPr sz="1600" u="sng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При необходимости “убить” поток не стОит использовать Thread.stop(), вместо этого необходимо следить за состоянием флага и выходить из метода run()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06509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3">
            <a:alphaModFix/>
          </a:blip>
          <a:srcRect t="12148" r="-1" b="8326"/>
          <a:stretch/>
        </p:blipFill>
        <p:spPr>
          <a:xfrm>
            <a:off x="-3" y="350729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/>
          <p:nvPr/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4000">
                <a:srgbClr val="000000">
                  <a:alpha val="40000"/>
                </a:srgbClr>
              </a:gs>
              <a:gs pos="100000">
                <a:srgbClr val="000000">
                  <a:alpha val="69803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1524000" y="1451579"/>
            <a:ext cx="9144000" cy="115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en-US" sz="4800" dirty="0">
                <a:solidFill>
                  <a:schemeClr val="lt1"/>
                </a:solidFill>
              </a:rPr>
              <a:t>Java Basic</a:t>
            </a:r>
            <a:br>
              <a:rPr lang="en-US" sz="4800" dirty="0">
                <a:solidFill>
                  <a:schemeClr val="lt1"/>
                </a:solidFill>
              </a:rPr>
            </a:br>
            <a:r>
              <a:rPr lang="en-US" sz="4800" dirty="0">
                <a:solidFill>
                  <a:schemeClr val="lt1"/>
                </a:solidFill>
              </a:rPr>
              <a:t>module 6 lecture 3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"/>
          </p:nvPr>
        </p:nvSpPr>
        <p:spPr>
          <a:xfrm>
            <a:off x="1524001" y="5108925"/>
            <a:ext cx="10300448" cy="138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</a:rPr>
              <a:t>Synchronization. Mutex, Monitor. Atomic types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58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lecture #3. Synchronization. Mutex. Monitor. Atomic types.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990600" y="1342000"/>
            <a:ext cx="104187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Synchronization.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Согласованность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потоков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Mutex + Monitor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Deadlocks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Atomic types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90905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Synchronization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990600" y="1342000"/>
            <a:ext cx="104187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Многопоточность предоставляет нам возможность разрабатывать асинхронного алгоритмы. Но не достаточно просто создать их, сфокусировавшись только на плюсах многопоточности, необходимо уметь контролировать потоки, так как в многопоточном приложении могут быть различного рода проблемы, которые были озвучены на первой встрече по изучению многопоточности: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Последовательность выполнения действий в разных потоках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Параллельный доступ к общим ресурсам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Взаимная блокировка потоков (deadlock)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Неравномерное распределение ресурсов между потоками (Thread starvation)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Сложность разработки надежного и эффективного многопоточного кода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3215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Концепции </a:t>
            </a:r>
            <a:r>
              <a:rPr lang="en-US" sz="1600" b="1" u="sng">
                <a:latin typeface="Verdana"/>
                <a:ea typeface="Verdana"/>
                <a:cs typeface="Verdana"/>
                <a:sym typeface="Verdana"/>
              </a:rPr>
              <a:t>последовательных</a:t>
            </a: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 и параллельных вычислений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886650" y="-295275"/>
            <a:ext cx="10370100" cy="57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Последовательные вычисления</a:t>
            </a: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- способ организации вычислений, при котором программа выполняется как один вычислительный процесс и поток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Большинство задач решаются через последовательные вычисления, однако при большом количестве операций распределение ресурсов становится неоптимальным, и последовательное выполнение начинает уступать параллельному.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Так например, код ниже выполняется строго в той последовательности, в которой записаны инструкции программы: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2029650" y="3663700"/>
            <a:ext cx="33795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…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 a = 10;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 b = 20;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 *= a;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doSomething(a);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doSomethingElse(b);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System.out.println(a);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System.out.println(b);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Synchronization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990600" y="1342000"/>
            <a:ext cx="10418700" cy="42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Одним из способов решения части вышеописанных проблем с многопоточностью является синхронизация потоков разрабатываемого ПО. Если необходимо, чтобы два (или более) потока совместно взаимодействовали с какой-либо сложной структурой данных, файлом, сторонним сервисом или ресурсом, необходимо найти способ предотвратить возможный конфликт за ресурсы между этими потоками.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Проще говоря, синхронизация это некоторый механизм для взаимодействия потоков между собой, который гарантирует, что ресурс будет использован только одним потоком в один момент.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7498" y="3462398"/>
            <a:ext cx="6340100" cy="3272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6696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Synchronization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990600" y="1342000"/>
            <a:ext cx="10418700" cy="2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Большинство примеров сводятся к тому, что все создаваемые потоки “живут” сами по себе. Первый из них что-то вывел на экран, второй в это время спал. Первый ушёл в сон, второго мы “разбудили” и т.д. Но в реальной жизни всё немного сложнее, чаще всего потоки будут взаимодействовать между собой прямо или косвенно, например через доступ к файлу или коллекции, при этом пытаясь что-то изменить в файле или коллекции.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Зарезервированное слово </a:t>
            </a:r>
            <a:r>
              <a:rPr lang="en-US" sz="16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synchronized 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может применяться к методам или отдельным участкам блока кода. Благодаря этому подходу мы сможем выделить код, который не будет конфликтовать между потоками.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Обозначение </a:t>
            </a:r>
            <a:r>
              <a:rPr lang="en-US" sz="16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synchronized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символизирует, что данный метод/блок кода будет выполняться в один момент времени только одним потоком.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2219725" y="4356075"/>
            <a:ext cx="3857400" cy="15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Использование для методов:</a:t>
            </a:r>
            <a:endParaRPr sz="16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public synchronized void printIt() {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…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6679150" y="4356075"/>
            <a:ext cx="42672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Использование для блоков кода:</a:t>
            </a:r>
            <a:endParaRPr sz="16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public void printIt() {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synchronized(this) {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…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}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77736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Mutex, Monitor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990600" y="1342000"/>
            <a:ext cx="10418700" cy="52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Mutex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объект для синхронизации потоков, объект может быть в состояниях “занят” и “свободен”. Проще говоря, это boolean переменная, которая может быть в состояниях true или false.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Прямой доступ к Mutex объектам есть только в виртуальной машины Java, от программиста он скрыт и “достучаться” до Mutex-объекта можно через Monitor.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Monitor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это механизм для работы с Mutex’ом, который обеспечивает корректную работу с ним.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Java взаимодействие с Monitor реализовано через ключевое </a:t>
            </a:r>
            <a:r>
              <a:rPr lang="en-US" sz="16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synchonized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Если упростить, то когда мы видим обозначение метода как synchronized, то будут выполнены такие пункты как: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AutoNum type="arabicPeriod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начале кода, который обозначен как synchronized, mutex фиксируется как “занят”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AutoNum type="arabicPeriod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конце кода, который обозначен как synchronized, mutex фиксируется как “свободен”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AutoNum type="arabicPeriod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перед кодом,  который обозначен как synchronized и mutex, который объявлен как “занят”, поток должен ждать смены статуса mutex’а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19968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Mutex, Monitor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990600" y="1342000"/>
            <a:ext cx="10418700" cy="52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Но для корректной работы следует ответственно подходить к выбору мониторов и методов работы с потоками, т.к. мы можем столкнуться с проблемой синхронизации - самоблокирующиеся потоки (deadlocks).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Deadlocks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потоки, которые блокируют друг друга, пытаясь захватить какой-то ресурс, который может принадлежать другому потоку. Как результат - программа “повисает”.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213" y="3276181"/>
            <a:ext cx="4210675" cy="3053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0193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Atomic types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990600" y="1342000"/>
            <a:ext cx="10418700" cy="52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Достаточно легко разрабатывать алгоритмы, которые работают в одном потоке, переменные могут изменять своё состояние и мы держим ситуацию под контролем в рамках одного потока. 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Но, разрабатывая многопоточные алгоритмы, стоит внимательно отнестись к изменяемым объектам, к например переменным, т.к. их состояние может быть изменено в разных потоках и может привести к несогласованности всего ПО в процессе работы. Обновление каждой переменной происходит в 3 этапа: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чтение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обновление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запись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Если вдруг 2 (или более) потока попытаются обновить значение переменной одновременно, то, скорее всего, мы получить не тот результат, который ожидаем в алгоритме с одним потоком.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825078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Atomic types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990600" y="1342000"/>
            <a:ext cx="10418700" cy="52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 предоставляет атомарные классы, такие как AtomicInteger, AtomicLong, AtomicBoolean, AtomicReference и другие. Которые представляют атомарную переменную int, long, boolean и ссылку на объект, соответственно.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Эти классы содержат методы: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set(int/long/boolean value)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get()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lazySet(int/long/boolean value)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compareAndSet(int/long/boolean expect, int/long/boolean update)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addAndGet(int/long/boolean delta)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decrementAndGet()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99718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Выводы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990600" y="1342000"/>
            <a:ext cx="10418700" cy="52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Многопоточный подход к программированию с точки зрения проектирования ПО слегка отличается от классического, однопоточного, но обладает положительными результатами в плане скорости вычислений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synchronized методы и блоки необходимы для того, чтоб сделать ваши алгоритмы более безопасными при многопоточном подходе программирования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 забывайте про atomic types, иногда проще создать алгоритм, используя эти типы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557286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5150DC-0866-A6F2-6444-ACC8206DB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48" r="-1" b="8326"/>
          <a:stretch/>
        </p:blipFill>
        <p:spPr>
          <a:xfrm>
            <a:off x="-3" y="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4650D2-E1A2-48D7-91A9-653989FBC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451579"/>
            <a:ext cx="9604075" cy="1152663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Java Professional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module #6 Multithreading</a:t>
            </a:r>
            <a:endParaRPr lang="en-FI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11CA0-B44E-4D8C-9C63-B584AB0C0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6052" y="5003273"/>
            <a:ext cx="8475650" cy="1381522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Object.wait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Thread.join</a:t>
            </a:r>
            <a:r>
              <a:rPr lang="en-US" dirty="0">
                <a:solidFill>
                  <a:schemeClr val="tx1"/>
                </a:solidFill>
              </a:rPr>
              <a:t>. One-element blocking queue.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06C257-51A2-4454-72C6-DAC4827CAA02}"/>
              </a:ext>
            </a:extLst>
          </p:cNvPr>
          <p:cNvCxnSpPr/>
          <p:nvPr/>
        </p:nvCxnSpPr>
        <p:spPr>
          <a:xfrm>
            <a:off x="12792722" y="198859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38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DDCD-9B33-4761-8F2E-35292EBB0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lecture #4. </a:t>
            </a:r>
            <a:r>
              <a:rPr lang="en-US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Object.wait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Thread.join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. One-element blocking queue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A3995-114D-75C1-4321-B7ED8C24D907}"/>
              </a:ext>
            </a:extLst>
          </p:cNvPr>
          <p:cNvSpPr txBox="1"/>
          <p:nvPr/>
        </p:nvSpPr>
        <p:spPr>
          <a:xfrm>
            <a:off x="838198" y="1303566"/>
            <a:ext cx="75780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Object methods</a:t>
            </a:r>
            <a:endParaRPr lang="ru-RU" sz="18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Description </a:t>
            </a:r>
            <a:r>
              <a:rPr lang="en-US" sz="1800" b="1" dirty="0" err="1">
                <a:latin typeface="Verdana" panose="020B0604030504040204" pitchFamily="34" charset="0"/>
                <a:ea typeface="Verdana" panose="020B0604030504040204" pitchFamily="34" charset="0"/>
              </a:rPr>
              <a:t>Object.wait</a:t>
            </a:r>
            <a:endParaRPr lang="en-US" sz="18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Declaration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Example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Description </a:t>
            </a:r>
            <a:r>
              <a:rPr lang="en-US" sz="1800" b="1" dirty="0" err="1">
                <a:latin typeface="Verdana" panose="020B0604030504040204" pitchFamily="34" charset="0"/>
                <a:ea typeface="Verdana" panose="020B0604030504040204" pitchFamily="34" charset="0"/>
              </a:rPr>
              <a:t>Thread.join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Declaration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Example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Differences between wait() and join()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BlockingQueue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Interface</a:t>
            </a:r>
            <a:endParaRPr lang="ru-RU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Practice </a:t>
            </a:r>
            <a:endParaRPr lang="ru-RU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805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DDCD-9B33-4761-8F2E-35292EBB0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Object Class Methods</a:t>
            </a:r>
            <a:endParaRPr lang="ru-RU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7DBC6-C67C-15C0-314F-CAE08CC1BBD6}"/>
              </a:ext>
            </a:extLst>
          </p:cNvPr>
          <p:cNvSpPr txBox="1"/>
          <p:nvPr/>
        </p:nvSpPr>
        <p:spPr>
          <a:xfrm>
            <a:off x="838198" y="1035246"/>
            <a:ext cx="1041868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tostring</a:t>
            </a:r>
            <a:r>
              <a:rPr lang="en-US" dirty="0"/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hashCode</a:t>
            </a:r>
            <a:r>
              <a:rPr lang="en-US" dirty="0"/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equals(Object obj)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finalize()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getClass</a:t>
            </a:r>
            <a:r>
              <a:rPr lang="en-US" dirty="0"/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clone()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wait()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wait(long timeout)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wait(long timeout, int nanos)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notify()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notifyAll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6265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Концепции последовательных и </a:t>
            </a:r>
            <a:r>
              <a:rPr lang="en-US" sz="1600" b="1" u="sng">
                <a:latin typeface="Verdana"/>
                <a:ea typeface="Verdana"/>
                <a:cs typeface="Verdana"/>
                <a:sym typeface="Verdana"/>
              </a:rPr>
              <a:t>параллельных</a:t>
            </a: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 вычислений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838200" y="1268400"/>
            <a:ext cx="10418700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Параллельные вычисления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способ организации компьютерных вычислений, при котором программы разрабатываются как набор взаимодействующих вычислительных процессов, работающих параллельно (одновременно)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Параллельные вычисление могут быть реализованы через </a:t>
            </a:r>
            <a:r>
              <a:rPr lang="en-US" sz="1600" b="0" i="0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многопроцессорность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или </a:t>
            </a:r>
            <a:r>
              <a:rPr lang="en-US" sz="1600" b="0" i="0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многопоточность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платформы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Параллельные вычисления позволяют добиться </a:t>
            </a:r>
            <a:r>
              <a:rPr lang="en-US" sz="1600" b="0" i="0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бOльшей производительности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при решении определенных типов задач. Но при этом имеют существенный недостаток в виде </a:t>
            </a:r>
            <a:r>
              <a:rPr lang="en-US" sz="1600" b="0" i="0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повышенной сложности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реализации систем, требующих определенную последовательность взаимодействий между различными вычислительными процессами и доступ к изменяемым ресурсам 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DDCD-9B33-4761-8F2E-35292EBB0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Object Class Methods</a:t>
            </a:r>
            <a:endParaRPr lang="ru-RU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7DBC6-C67C-15C0-314F-CAE08CC1BBD6}"/>
              </a:ext>
            </a:extLst>
          </p:cNvPr>
          <p:cNvSpPr txBox="1"/>
          <p:nvPr/>
        </p:nvSpPr>
        <p:spPr>
          <a:xfrm>
            <a:off x="838198" y="1035246"/>
            <a:ext cx="1041868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clone</a:t>
            </a:r>
            <a:r>
              <a:rPr lang="ru-RU" b="1" dirty="0"/>
              <a:t>() </a:t>
            </a:r>
            <a:r>
              <a:rPr lang="ru-RU" dirty="0"/>
              <a:t>- Создает и возвращает копию этого объекта.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equals</a:t>
            </a:r>
            <a:r>
              <a:rPr lang="ru-RU" b="1" dirty="0"/>
              <a:t>(Object </a:t>
            </a:r>
            <a:r>
              <a:rPr lang="ru-RU" b="1" dirty="0" err="1"/>
              <a:t>obj</a:t>
            </a:r>
            <a:r>
              <a:rPr lang="ru-RU" b="1" dirty="0"/>
              <a:t>) </a:t>
            </a:r>
            <a:r>
              <a:rPr lang="ru-RU" dirty="0"/>
              <a:t>- Указывает, является ли какой-либо другой объект «равным» этому.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finalize</a:t>
            </a:r>
            <a:r>
              <a:rPr lang="ru-RU" b="1" dirty="0"/>
              <a:t>() </a:t>
            </a:r>
            <a:r>
              <a:rPr lang="ru-RU" dirty="0"/>
              <a:t>- Вызывается сборщиком мусора для объекта при сборке мусора, определяет, что больше 	нет ссылок на объект.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getClass</a:t>
            </a:r>
            <a:r>
              <a:rPr lang="ru-RU" b="1" dirty="0"/>
              <a:t>() </a:t>
            </a:r>
            <a:r>
              <a:rPr lang="ru-RU" dirty="0"/>
              <a:t>- Возвращает класс среды выполнения этого параметра .Object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hashCode</a:t>
            </a:r>
            <a:r>
              <a:rPr lang="ru-RU" b="1" dirty="0"/>
              <a:t>() </a:t>
            </a:r>
            <a:r>
              <a:rPr lang="ru-RU" dirty="0"/>
              <a:t>- Возвращает значение хэш-кода для объекта.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notify</a:t>
            </a:r>
            <a:r>
              <a:rPr lang="ru-RU" b="1" dirty="0"/>
              <a:t>() </a:t>
            </a:r>
            <a:r>
              <a:rPr lang="ru-RU" dirty="0"/>
              <a:t>- Пробуждение одного потока, ожидающего этого объекта монитор.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notifyAll</a:t>
            </a:r>
            <a:r>
              <a:rPr lang="ru-RU" b="1" dirty="0"/>
              <a:t>() </a:t>
            </a:r>
            <a:r>
              <a:rPr lang="ru-RU" dirty="0"/>
              <a:t>- Выводит из спящего режима все потоки, ожидающие на мониторе этого объекта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toString</a:t>
            </a:r>
            <a:r>
              <a:rPr lang="ru-RU" b="1" dirty="0"/>
              <a:t>() </a:t>
            </a:r>
            <a:r>
              <a:rPr lang="ru-RU" dirty="0"/>
              <a:t>- Возвращает строковое представление объекта.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wait</a:t>
            </a:r>
            <a:r>
              <a:rPr lang="ru-RU" b="1" dirty="0"/>
              <a:t>() </a:t>
            </a:r>
            <a:r>
              <a:rPr lang="ru-RU" dirty="0"/>
              <a:t>- Заставляет текущий поток ждать, пока другой поток не вызовет метод </a:t>
            </a:r>
            <a:r>
              <a:rPr lang="ru-RU" dirty="0" err="1"/>
              <a:t>notify</a:t>
            </a:r>
            <a:r>
              <a:rPr lang="ru-RU" dirty="0"/>
              <a:t>() или метод </a:t>
            </a:r>
            <a:r>
              <a:rPr lang="ru-RU" dirty="0" err="1"/>
              <a:t>notifyAll</a:t>
            </a:r>
            <a:r>
              <a:rPr lang="ru-RU" dirty="0"/>
              <a:t>() для этого объекта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wait</a:t>
            </a:r>
            <a:r>
              <a:rPr lang="ru-RU" b="1" dirty="0"/>
              <a:t>(</a:t>
            </a:r>
            <a:r>
              <a:rPr lang="ru-RU" b="1" dirty="0" err="1"/>
              <a:t>long</a:t>
            </a:r>
            <a:r>
              <a:rPr lang="ru-RU" b="1" dirty="0"/>
              <a:t> </a:t>
            </a:r>
            <a:r>
              <a:rPr lang="ru-RU" b="1" dirty="0" err="1"/>
              <a:t>timeout</a:t>
            </a:r>
            <a:r>
              <a:rPr lang="ru-RU" b="1" dirty="0"/>
              <a:t>) </a:t>
            </a:r>
            <a:r>
              <a:rPr lang="ru-RU" dirty="0"/>
              <a:t>- Заставляет текущий поток ждать, пока другой поток не вызовет метод </a:t>
            </a:r>
            <a:r>
              <a:rPr lang="ru-RU" dirty="0" err="1"/>
              <a:t>notify</a:t>
            </a:r>
            <a:r>
              <a:rPr lang="ru-RU" dirty="0"/>
              <a:t>() 	или метод </a:t>
            </a:r>
            <a:r>
              <a:rPr lang="ru-RU" dirty="0" err="1"/>
              <a:t>notifyAll</a:t>
            </a:r>
            <a:r>
              <a:rPr lang="ru-RU" dirty="0"/>
              <a:t>() для этого объекта, </a:t>
            </a:r>
          </a:p>
          <a:p>
            <a:r>
              <a:rPr lang="ru-RU" dirty="0"/>
              <a:t>        	или прошло указанное количество времени.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wait</a:t>
            </a:r>
            <a:r>
              <a:rPr lang="ru-RU" b="1" dirty="0"/>
              <a:t>(</a:t>
            </a:r>
            <a:r>
              <a:rPr lang="ru-RU" b="1" dirty="0" err="1"/>
              <a:t>long</a:t>
            </a:r>
            <a:r>
              <a:rPr lang="ru-RU" b="1" dirty="0"/>
              <a:t> </a:t>
            </a:r>
            <a:r>
              <a:rPr lang="ru-RU" b="1" dirty="0" err="1"/>
              <a:t>timeout</a:t>
            </a:r>
            <a:r>
              <a:rPr lang="ru-RU" b="1" dirty="0"/>
              <a:t>, </a:t>
            </a:r>
            <a:r>
              <a:rPr lang="ru-RU" b="1" dirty="0" err="1"/>
              <a:t>int</a:t>
            </a:r>
            <a:r>
              <a:rPr lang="ru-RU" b="1" dirty="0"/>
              <a:t> </a:t>
            </a:r>
            <a:r>
              <a:rPr lang="ru-RU" b="1" dirty="0" err="1"/>
              <a:t>nanos</a:t>
            </a:r>
            <a:r>
              <a:rPr lang="ru-RU" b="1" dirty="0"/>
              <a:t>) </a:t>
            </a:r>
            <a:r>
              <a:rPr lang="ru-RU" dirty="0"/>
              <a:t>- Заставляет текущий поток ждать, пока другой поток не вызовет 	метод </a:t>
            </a:r>
            <a:r>
              <a:rPr lang="ru-RU" dirty="0" err="1"/>
              <a:t>notify</a:t>
            </a:r>
            <a:r>
              <a:rPr lang="ru-RU" dirty="0"/>
              <a:t>() или метод </a:t>
            </a:r>
            <a:r>
              <a:rPr lang="ru-RU" dirty="0" err="1"/>
              <a:t>notifyAll</a:t>
            </a:r>
            <a:r>
              <a:rPr lang="ru-RU" dirty="0"/>
              <a:t>() для этого объекта, или какой-то другой поток прерывает 	текущий поток, или определенный прошло много реального времени.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577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DDCD-9B33-4761-8F2E-35292EBB0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</p:spPr>
        <p:txBody>
          <a:bodyPr>
            <a:noAutofit/>
          </a:bodyPr>
          <a:lstStyle/>
          <a:p>
            <a:r>
              <a:rPr lang="en-US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Object.wait</a:t>
            </a:r>
            <a:endParaRPr lang="ru-RU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7DBC6-C67C-15C0-314F-CAE08CC1BBD6}"/>
              </a:ext>
            </a:extLst>
          </p:cNvPr>
          <p:cNvSpPr txBox="1"/>
          <p:nvPr/>
        </p:nvSpPr>
        <p:spPr>
          <a:xfrm>
            <a:off x="838198" y="1035246"/>
            <a:ext cx="1041868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Object.wait</a:t>
            </a:r>
            <a:r>
              <a:rPr lang="ru-RU" dirty="0"/>
              <a:t>() заставляет текущий поток ждать, пока другой поток не вызовет метод </a:t>
            </a:r>
            <a:r>
              <a:rPr lang="ru-RU" dirty="0" err="1"/>
              <a:t>notify</a:t>
            </a:r>
            <a:r>
              <a:rPr lang="ru-RU" dirty="0"/>
              <a:t>() или метод </a:t>
            </a:r>
            <a:r>
              <a:rPr lang="ru-RU" dirty="0" err="1"/>
              <a:t>notifyAll</a:t>
            </a:r>
            <a:r>
              <a:rPr lang="ru-RU" dirty="0"/>
              <a:t>() для этого объекта.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u="sng" dirty="0" err="1"/>
              <a:t>Синтаксис</a:t>
            </a:r>
            <a:r>
              <a:rPr lang="en-US" u="sng" dirty="0"/>
              <a:t>:</a:t>
            </a:r>
          </a:p>
          <a:p>
            <a:r>
              <a:rPr lang="en-US" dirty="0"/>
              <a:t>void wait() throws </a:t>
            </a:r>
            <a:r>
              <a:rPr lang="en-US" dirty="0" err="1"/>
              <a:t>InterruptedException</a:t>
            </a:r>
            <a:endParaRPr lang="en-US" dirty="0"/>
          </a:p>
          <a:p>
            <a:endParaRPr lang="en-US" dirty="0"/>
          </a:p>
          <a:p>
            <a:r>
              <a:rPr lang="ru-RU" u="sng" dirty="0"/>
              <a:t>Исключения</a:t>
            </a:r>
            <a:r>
              <a:rPr lang="en-US" u="sng" dirty="0"/>
              <a:t>:</a:t>
            </a:r>
            <a:endParaRPr lang="ru-RU" dirty="0"/>
          </a:p>
          <a:p>
            <a:r>
              <a:rPr lang="ru-RU" i="1" dirty="0" err="1"/>
              <a:t>InterruptedException</a:t>
            </a:r>
            <a:r>
              <a:rPr lang="ru-RU" dirty="0"/>
              <a:t> – если какой-либо поток прервал текущий поток до или во время ожидания уведомления текущим потоком.</a:t>
            </a:r>
          </a:p>
          <a:p>
            <a:r>
              <a:rPr lang="ru-RU" i="1" dirty="0" err="1"/>
              <a:t>IllegalMonitorStateException</a:t>
            </a:r>
            <a:r>
              <a:rPr lang="ru-RU" dirty="0"/>
              <a:t> – если текущий поток не является владельцем монитора объекта.</a:t>
            </a:r>
          </a:p>
          <a:p>
            <a:endParaRPr lang="ru-RU" dirty="0"/>
          </a:p>
          <a:p>
            <a:r>
              <a:rPr lang="en-US" dirty="0"/>
              <a:t>M</a:t>
            </a:r>
            <a:r>
              <a:rPr lang="ru-RU" dirty="0" err="1"/>
              <a:t>етод</a:t>
            </a:r>
            <a:r>
              <a:rPr lang="ru-RU" dirty="0"/>
              <a:t> не возвращает</a:t>
            </a:r>
            <a:r>
              <a:rPr lang="en-US" dirty="0"/>
              <a:t> </a:t>
            </a:r>
            <a:r>
              <a:rPr lang="ru-RU" dirty="0"/>
              <a:t>ни каких значений.</a:t>
            </a:r>
          </a:p>
          <a:p>
            <a:endParaRPr lang="ru-RU" dirty="0"/>
          </a:p>
          <a:p>
            <a:r>
              <a:rPr lang="ru-RU" dirty="0"/>
              <a:t>Метод должен вызываться только потоком, который является владельцем монитора этого объекта!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589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DDCD-9B33-4761-8F2E-35292EBB0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</p:spPr>
        <p:txBody>
          <a:bodyPr>
            <a:noAutofit/>
          </a:bodyPr>
          <a:lstStyle/>
          <a:p>
            <a:r>
              <a:rPr lang="en-US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Thread.join</a:t>
            </a:r>
            <a:endParaRPr lang="ru-RU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7DBC6-C67C-15C0-314F-CAE08CC1BBD6}"/>
              </a:ext>
            </a:extLst>
          </p:cNvPr>
          <p:cNvSpPr txBox="1"/>
          <p:nvPr/>
        </p:nvSpPr>
        <p:spPr>
          <a:xfrm>
            <a:off x="838198" y="1035246"/>
            <a:ext cx="1065711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Метод </a:t>
            </a:r>
            <a:r>
              <a:rPr lang="ru-RU" dirty="0" err="1"/>
              <a:t>join</a:t>
            </a:r>
            <a:r>
              <a:rPr lang="ru-RU" dirty="0"/>
              <a:t>() в Java предоставляется классом </a:t>
            </a:r>
            <a:r>
              <a:rPr lang="ru-RU" dirty="0" err="1"/>
              <a:t>java.lang.Thread</a:t>
            </a:r>
            <a:r>
              <a:rPr lang="ru-RU" dirty="0"/>
              <a:t>, который позволяет одному потоку ждать завершения выполнения другим потоком.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u="sng" dirty="0" err="1"/>
              <a:t>Синтаксис</a:t>
            </a:r>
            <a:r>
              <a:rPr lang="en-US" u="sng" dirty="0"/>
              <a:t>:</a:t>
            </a:r>
          </a:p>
          <a:p>
            <a:r>
              <a:rPr lang="en-US" dirty="0"/>
              <a:t>void join() throws </a:t>
            </a:r>
            <a:r>
              <a:rPr lang="en-US" dirty="0" err="1"/>
              <a:t>InterruptedException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  <a:r>
              <a:rPr lang="ru-RU" dirty="0"/>
              <a:t>поставит текущий поток</a:t>
            </a:r>
            <a:r>
              <a:rPr lang="en-US" dirty="0"/>
              <a:t> </a:t>
            </a:r>
            <a:r>
              <a:rPr lang="ru-RU" dirty="0"/>
              <a:t>на ожидание, пока поток, на котором вызывается</a:t>
            </a:r>
            <a:r>
              <a:rPr lang="en-US" dirty="0"/>
              <a:t> </a:t>
            </a:r>
            <a:r>
              <a:rPr lang="ru-RU" dirty="0"/>
              <a:t>метод, не 	завершится</a:t>
            </a:r>
            <a:endParaRPr lang="en-US" dirty="0"/>
          </a:p>
          <a:p>
            <a:r>
              <a:rPr lang="en-US" dirty="0"/>
              <a:t>void join(long </a:t>
            </a:r>
            <a:r>
              <a:rPr lang="en-US" dirty="0" err="1"/>
              <a:t>mls</a:t>
            </a:r>
            <a:r>
              <a:rPr lang="en-US" dirty="0"/>
              <a:t>) throws </a:t>
            </a:r>
            <a:r>
              <a:rPr lang="en-US" dirty="0" err="1"/>
              <a:t>InterruptedException</a:t>
            </a:r>
            <a:endParaRPr lang="ru-RU" dirty="0"/>
          </a:p>
          <a:p>
            <a:r>
              <a:rPr lang="ru-RU" dirty="0"/>
              <a:t>	поставит текущий поток на ожидание, пока поток, на котором вызывается</a:t>
            </a:r>
            <a:r>
              <a:rPr lang="en-US" dirty="0"/>
              <a:t> </a:t>
            </a:r>
            <a:r>
              <a:rPr lang="ru-RU" dirty="0"/>
              <a:t>метод, не завершится, 	или подождет указанное время (миллисекунды)</a:t>
            </a:r>
            <a:endParaRPr lang="en-US" dirty="0"/>
          </a:p>
          <a:p>
            <a:r>
              <a:rPr lang="en-US" dirty="0"/>
              <a:t>void join(long </a:t>
            </a:r>
            <a:r>
              <a:rPr lang="en-US" dirty="0" err="1"/>
              <a:t>mls</a:t>
            </a:r>
            <a:r>
              <a:rPr lang="en-US" dirty="0"/>
              <a:t>, int nanos) throws </a:t>
            </a:r>
            <a:r>
              <a:rPr lang="en-US" dirty="0" err="1"/>
              <a:t>InterruptedException</a:t>
            </a:r>
            <a:endParaRPr lang="ru-RU" dirty="0"/>
          </a:p>
          <a:p>
            <a:r>
              <a:rPr lang="ru-RU" dirty="0"/>
              <a:t>	поставит текущий поток на ожидание, пока поток, на котором вызывается</a:t>
            </a:r>
            <a:r>
              <a:rPr lang="en-US" dirty="0"/>
              <a:t> </a:t>
            </a:r>
            <a:r>
              <a:rPr lang="ru-RU" dirty="0"/>
              <a:t>метод, не завершится, 	или подождет указанное время (миллисекунды + нано)</a:t>
            </a:r>
            <a:endParaRPr lang="en-US" dirty="0"/>
          </a:p>
          <a:p>
            <a:r>
              <a:rPr lang="ru-RU" u="sng" dirty="0"/>
              <a:t>Исключения</a:t>
            </a:r>
            <a:r>
              <a:rPr lang="en-US" u="sng" dirty="0"/>
              <a:t>:</a:t>
            </a:r>
            <a:endParaRPr lang="ru-RU" dirty="0"/>
          </a:p>
          <a:p>
            <a:r>
              <a:rPr lang="ru-RU" i="1" dirty="0" err="1"/>
              <a:t>InterruptedException</a:t>
            </a:r>
            <a:r>
              <a:rPr lang="ru-RU" dirty="0"/>
              <a:t> – если какой-либо поток прервал текущий поток до или во время ожидания уведомления текущим потоком.</a:t>
            </a:r>
          </a:p>
          <a:p>
            <a:endParaRPr lang="ru-RU" dirty="0"/>
          </a:p>
          <a:p>
            <a:r>
              <a:rPr lang="ru-RU" dirty="0"/>
              <a:t>	</a:t>
            </a:r>
            <a:r>
              <a:rPr lang="en-US" dirty="0"/>
              <a:t>M</a:t>
            </a:r>
            <a:r>
              <a:rPr lang="ru-RU" dirty="0" err="1"/>
              <a:t>етод</a:t>
            </a:r>
            <a:r>
              <a:rPr lang="ru-RU" dirty="0"/>
              <a:t> не возвращает</a:t>
            </a:r>
            <a:r>
              <a:rPr lang="en-US" dirty="0"/>
              <a:t> </a:t>
            </a:r>
            <a:r>
              <a:rPr lang="ru-RU" dirty="0"/>
              <a:t>ни каких значений.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61696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DDCD-9B33-4761-8F2E-35292EBB0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Differences between wait() and join()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7DBC6-C67C-15C0-314F-CAE08CC1BBD6}"/>
              </a:ext>
            </a:extLst>
          </p:cNvPr>
          <p:cNvSpPr txBox="1"/>
          <p:nvPr/>
        </p:nvSpPr>
        <p:spPr>
          <a:xfrm>
            <a:off x="838198" y="1035246"/>
            <a:ext cx="1065711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Методы </a:t>
            </a:r>
            <a:r>
              <a:rPr lang="ru-RU" dirty="0" err="1"/>
              <a:t>wait</a:t>
            </a:r>
            <a:r>
              <a:rPr lang="ru-RU" dirty="0"/>
              <a:t>() и </a:t>
            </a:r>
            <a:r>
              <a:rPr lang="ru-RU" dirty="0" err="1"/>
              <a:t>join</a:t>
            </a:r>
            <a:r>
              <a:rPr lang="ru-RU" dirty="0"/>
              <a:t>() используются для приостановки текущего потока. </a:t>
            </a:r>
          </a:p>
          <a:p>
            <a:endParaRPr lang="ru-RU" dirty="0"/>
          </a:p>
          <a:p>
            <a:r>
              <a:rPr lang="en-US" dirty="0"/>
              <a:t>Differences</a:t>
            </a:r>
            <a:r>
              <a:rPr lang="ru-R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Метод </a:t>
            </a:r>
            <a:r>
              <a:rPr lang="ru-RU" dirty="0" err="1"/>
              <a:t>wait</a:t>
            </a:r>
            <a:r>
              <a:rPr lang="ru-RU" dirty="0"/>
              <a:t>() используется в методах </a:t>
            </a:r>
            <a:r>
              <a:rPr lang="ru-RU" dirty="0" err="1"/>
              <a:t>notify</a:t>
            </a:r>
            <a:r>
              <a:rPr lang="ru-RU" dirty="0"/>
              <a:t>() и </a:t>
            </a:r>
            <a:r>
              <a:rPr lang="ru-RU" dirty="0" err="1"/>
              <a:t>notifyAll</a:t>
            </a:r>
            <a:r>
              <a:rPr lang="ru-RU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Метод  </a:t>
            </a:r>
            <a:r>
              <a:rPr lang="ru-RU" dirty="0" err="1"/>
              <a:t>join</a:t>
            </a:r>
            <a:r>
              <a:rPr lang="ru-RU" dirty="0"/>
              <a:t>() используется, чтобы подождать, пока один поток не завершит свое выполнение.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wait</a:t>
            </a:r>
            <a:r>
              <a:rPr lang="ru-RU" dirty="0"/>
              <a:t>() в основном используется для общих ресурсов, поток уведомляет другой ожидающий поток, когда ресурс становится свободным.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join</a:t>
            </a:r>
            <a:r>
              <a:rPr lang="ru-RU" dirty="0"/>
              <a:t>() используется для ожидания завершения потока, без уведомлений.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join</a:t>
            </a:r>
            <a:r>
              <a:rPr lang="ru-RU" dirty="0"/>
              <a:t>() используется для добавления последовательности между несколькими потоками, один поток начинает выполнение после завершения выполнения первого потока.</a:t>
            </a:r>
          </a:p>
        </p:txBody>
      </p:sp>
    </p:spTree>
    <p:extLst>
      <p:ext uri="{BB962C8B-B14F-4D97-AF65-F5344CB8AC3E}">
        <p14:creationId xmlns:p14="http://schemas.microsoft.com/office/powerpoint/2010/main" val="40782414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DDCD-9B33-4761-8F2E-35292EBB0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</p:spPr>
        <p:txBody>
          <a:bodyPr>
            <a:noAutofit/>
          </a:bodyPr>
          <a:lstStyle/>
          <a:p>
            <a:r>
              <a:rPr lang="en-US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BlockingQueue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 Interface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7DBC6-C67C-15C0-314F-CAE08CC1BBD6}"/>
              </a:ext>
            </a:extLst>
          </p:cNvPr>
          <p:cNvSpPr txBox="1"/>
          <p:nvPr/>
        </p:nvSpPr>
        <p:spPr>
          <a:xfrm>
            <a:off x="838198" y="1035246"/>
            <a:ext cx="106571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BlockingQueue</a:t>
            </a:r>
            <a:r>
              <a:rPr lang="ru-RU" dirty="0"/>
              <a:t> поддерживает управление потоком, вводя блокировку, если </a:t>
            </a:r>
            <a:r>
              <a:rPr lang="ru-RU" dirty="0" err="1"/>
              <a:t>BlockingQueue</a:t>
            </a:r>
            <a:r>
              <a:rPr lang="ru-RU" dirty="0"/>
              <a:t> заполнен или пуст.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Поток, пытающийся поместить элемент в заполненную очередь, блокируется до тех пор, пока какой-либо другой поток не заберет из очереди, путем удаления одного или нескольких элементов, либо путем полной очистки очереди.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Поток, пытающийся удалить из пустой очереди, блокируется, пока некоторые другие потоки не вставят элемент.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BlockQueue</a:t>
            </a:r>
            <a:r>
              <a:rPr lang="ru-RU" dirty="0"/>
              <a:t> не принимает </a:t>
            </a:r>
            <a:r>
              <a:rPr lang="en-US" dirty="0"/>
              <a:t>null</a:t>
            </a:r>
            <a:r>
              <a:rPr lang="ru-RU" dirty="0"/>
              <a:t> значение</a:t>
            </a:r>
            <a:r>
              <a:rPr lang="en-US" dirty="0"/>
              <a:t>, </a:t>
            </a:r>
            <a:r>
              <a:rPr lang="ru-RU" dirty="0" err="1"/>
              <a:t>вызовает</a:t>
            </a:r>
            <a:r>
              <a:rPr lang="ru-RU" dirty="0"/>
              <a:t> исключение </a:t>
            </a:r>
            <a:r>
              <a:rPr lang="ru-RU" dirty="0" err="1"/>
              <a:t>NullPointerException</a:t>
            </a:r>
            <a:r>
              <a:rPr lang="ru-R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/>
              <a:t>Java предоставляет несколько реализаций </a:t>
            </a:r>
            <a:r>
              <a:rPr lang="ru-RU" dirty="0" err="1"/>
              <a:t>BlockingQueue</a:t>
            </a:r>
            <a:r>
              <a:rPr lang="ru-R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LinkedBlockingQueue</a:t>
            </a:r>
            <a:r>
              <a:rPr lang="en-US" dirty="0"/>
              <a:t>, 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ArrayBlockingQueue</a:t>
            </a:r>
            <a:r>
              <a:rPr lang="en-US" dirty="0"/>
              <a:t>, 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PriorityBlockingQueue</a:t>
            </a:r>
            <a:r>
              <a:rPr lang="en-US" dirty="0"/>
              <a:t>, 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SynchronousQueue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/>
              <a:t>Реализации интерфейса </a:t>
            </a:r>
            <a:r>
              <a:rPr lang="ru-RU" dirty="0" err="1"/>
              <a:t>BlockQueue</a:t>
            </a:r>
            <a:r>
              <a:rPr lang="ru-RU" dirty="0"/>
              <a:t> являются </a:t>
            </a:r>
            <a:r>
              <a:rPr lang="ru-RU" dirty="0" err="1"/>
              <a:t>потокобезопасными</a:t>
            </a:r>
            <a:r>
              <a:rPr lang="ru-R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99053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DDCD-9B33-4761-8F2E-35292EBB0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</p:spPr>
        <p:txBody>
          <a:bodyPr>
            <a:noAutofit/>
          </a:bodyPr>
          <a:lstStyle/>
          <a:p>
            <a:r>
              <a:rPr lang="en-US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BlockingQueue</a:t>
            </a:r>
            <a:endParaRPr lang="en-US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AB37DA-ED7E-CBBC-F30C-7C2DF6B4AA06}"/>
              </a:ext>
            </a:extLst>
          </p:cNvPr>
          <p:cNvSpPr/>
          <p:nvPr/>
        </p:nvSpPr>
        <p:spPr>
          <a:xfrm>
            <a:off x="3657600" y="1398362"/>
            <a:ext cx="4105470" cy="1450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2BB40D-5AD3-13C6-68C9-314D249270ED}"/>
              </a:ext>
            </a:extLst>
          </p:cNvPr>
          <p:cNvSpPr/>
          <p:nvPr/>
        </p:nvSpPr>
        <p:spPr>
          <a:xfrm>
            <a:off x="370640" y="1995190"/>
            <a:ext cx="2063621" cy="854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Thread #1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2038FF-FC6B-9557-990A-62C5C1A3C1FC}"/>
              </a:ext>
            </a:extLst>
          </p:cNvPr>
          <p:cNvSpPr/>
          <p:nvPr/>
        </p:nvSpPr>
        <p:spPr>
          <a:xfrm>
            <a:off x="8906068" y="2363951"/>
            <a:ext cx="2063621" cy="9501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Thread #3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E78D68-18AD-79D6-8B61-15504B6B9AAB}"/>
              </a:ext>
            </a:extLst>
          </p:cNvPr>
          <p:cNvSpPr/>
          <p:nvPr/>
        </p:nvSpPr>
        <p:spPr>
          <a:xfrm>
            <a:off x="4348065" y="1808909"/>
            <a:ext cx="671804" cy="5581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F964D2-AC90-FA45-68B9-80D9E57EE7AF}"/>
              </a:ext>
            </a:extLst>
          </p:cNvPr>
          <p:cNvSpPr/>
          <p:nvPr/>
        </p:nvSpPr>
        <p:spPr>
          <a:xfrm>
            <a:off x="5014425" y="1808909"/>
            <a:ext cx="671804" cy="5581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C1FBBC-0AF3-C5EB-1A9B-03AC331B187B}"/>
              </a:ext>
            </a:extLst>
          </p:cNvPr>
          <p:cNvSpPr/>
          <p:nvPr/>
        </p:nvSpPr>
        <p:spPr>
          <a:xfrm>
            <a:off x="5686229" y="1808909"/>
            <a:ext cx="671804" cy="5581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E20206-6E84-1826-2743-3C86248E5C67}"/>
              </a:ext>
            </a:extLst>
          </p:cNvPr>
          <p:cNvSpPr/>
          <p:nvPr/>
        </p:nvSpPr>
        <p:spPr>
          <a:xfrm>
            <a:off x="6352589" y="1808909"/>
            <a:ext cx="671804" cy="5581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DE2CFBF-E5A0-1F68-9E5A-263EFBF27160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2434261" y="2123817"/>
            <a:ext cx="1223339" cy="2984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4A996C9-766C-460E-FABA-D4416D969770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7763070" y="2123817"/>
            <a:ext cx="1142998" cy="715218"/>
          </a:xfrm>
          <a:prstGeom prst="bentConnector3">
            <a:avLst>
              <a:gd name="adj1" fmla="val 66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E3FF1E0-3ABA-555E-5B8D-FCF76B7CF8E2}"/>
              </a:ext>
            </a:extLst>
          </p:cNvPr>
          <p:cNvSpPr/>
          <p:nvPr/>
        </p:nvSpPr>
        <p:spPr>
          <a:xfrm>
            <a:off x="8906068" y="923278"/>
            <a:ext cx="2063621" cy="9501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Thread #2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82F6A4B-A06D-1AFC-9E16-120D1C959892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7763070" y="1398362"/>
            <a:ext cx="1129003" cy="725455"/>
          </a:xfrm>
          <a:prstGeom prst="bentConnector3">
            <a:avLst>
              <a:gd name="adj1" fmla="val 673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19B8A56-5890-684C-6A8C-7572247DA0FE}"/>
              </a:ext>
            </a:extLst>
          </p:cNvPr>
          <p:cNvSpPr txBox="1"/>
          <p:nvPr/>
        </p:nvSpPr>
        <p:spPr>
          <a:xfrm>
            <a:off x="3070458" y="177952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43747E-9207-2E86-B2D5-A17DF77CA942}"/>
              </a:ext>
            </a:extLst>
          </p:cNvPr>
          <p:cNvSpPr txBox="1"/>
          <p:nvPr/>
        </p:nvSpPr>
        <p:spPr>
          <a:xfrm>
            <a:off x="7851709" y="1765303"/>
            <a:ext cx="62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0EBB66-12BA-2D6E-EDE3-3BAE21F2F156}"/>
              </a:ext>
            </a:extLst>
          </p:cNvPr>
          <p:cNvSpPr txBox="1"/>
          <p:nvPr/>
        </p:nvSpPr>
        <p:spPr>
          <a:xfrm>
            <a:off x="4874216" y="1439577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Blocking Queue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7F98D6-1B27-6D25-23A1-9C04CB5104F5}"/>
              </a:ext>
            </a:extLst>
          </p:cNvPr>
          <p:cNvSpPr txBox="1"/>
          <p:nvPr/>
        </p:nvSpPr>
        <p:spPr>
          <a:xfrm>
            <a:off x="5096222" y="1892759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FD05FE-8841-89DB-0A2A-627843D82457}"/>
              </a:ext>
            </a:extLst>
          </p:cNvPr>
          <p:cNvSpPr txBox="1"/>
          <p:nvPr/>
        </p:nvSpPr>
        <p:spPr>
          <a:xfrm>
            <a:off x="951723" y="3457323"/>
            <a:ext cx="10618236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Декларация</a:t>
            </a:r>
          </a:p>
          <a:p>
            <a:endParaRPr lang="ru-RU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public interface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BlockingQueue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&lt;T&gt; extends Queue&lt;T&gt;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 — 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это тип элементов, хранящихся в коллекции.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ru-RU" sz="160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ажные</a:t>
            </a:r>
            <a:r>
              <a:rPr lang="ru-RU" sz="160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методы:</a:t>
            </a:r>
          </a:p>
          <a:p>
            <a:r>
              <a:rPr lang="ru-RU" sz="1600" b="1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put</a:t>
            </a:r>
            <a:r>
              <a:rPr lang="ru-RU" sz="16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6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ru-RU" sz="16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e): </a:t>
            </a:r>
            <a:r>
              <a:rPr lang="ru-RU" sz="160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Этот метод используется для вставки элементов в очередь. </a:t>
            </a:r>
            <a:endParaRPr lang="en-US" sz="160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ru-RU" sz="160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Если очередь заполнена, ожидает, пока место будет доступно.</a:t>
            </a:r>
          </a:p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ru-RU" sz="16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600" b="1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take</a:t>
            </a:r>
            <a:r>
              <a:rPr lang="ru-RU" sz="16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(): </a:t>
            </a:r>
            <a:r>
              <a:rPr lang="ru-RU" sz="160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Этот метод извлекает и удаляет элемент из заголовка очереди. </a:t>
            </a:r>
            <a:endParaRPr lang="en-US" sz="160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ru-RU" sz="160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Если очередь пуста, ожидает, пока элемент станет доступным.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07658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3">
            <a:alphaModFix/>
          </a:blip>
          <a:srcRect t="12148" r="-1" b="8326"/>
          <a:stretch/>
        </p:blipFill>
        <p:spPr>
          <a:xfrm>
            <a:off x="-3047" y="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/>
          <p:nvPr/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4000">
                <a:srgbClr val="000000">
                  <a:alpha val="40000"/>
                </a:srgbClr>
              </a:gs>
              <a:gs pos="100000">
                <a:srgbClr val="000000">
                  <a:alpha val="69803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1524000" y="1451579"/>
            <a:ext cx="9144000" cy="115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en-US" sz="4800">
                <a:solidFill>
                  <a:schemeClr val="lt1"/>
                </a:solidFill>
              </a:rPr>
              <a:t>Java Basic</a:t>
            </a:r>
            <a:br>
              <a:rPr lang="en-US" sz="4800">
                <a:solidFill>
                  <a:schemeClr val="lt1"/>
                </a:solidFill>
              </a:rPr>
            </a:br>
            <a:r>
              <a:rPr lang="en-US" sz="4800">
                <a:solidFill>
                  <a:schemeClr val="lt1"/>
                </a:solidFill>
              </a:rPr>
              <a:t>module 6 lecture 5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"/>
          </p:nvPr>
        </p:nvSpPr>
        <p:spPr>
          <a:xfrm>
            <a:off x="3034749" y="5108925"/>
            <a:ext cx="8789700" cy="138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</a:rPr>
              <a:t> Java </a:t>
            </a:r>
            <a:r>
              <a:rPr lang="en-US" dirty="0" err="1">
                <a:solidFill>
                  <a:schemeClr val="lt1"/>
                </a:solidFill>
              </a:rPr>
              <a:t>Util</a:t>
            </a:r>
            <a:r>
              <a:rPr lang="en-US" dirty="0">
                <a:solidFill>
                  <a:schemeClr val="lt1"/>
                </a:solidFill>
              </a:rPr>
              <a:t> Concurrent. Concurrent Collections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4095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java.util.concurrent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description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990600" y="1342000"/>
            <a:ext cx="104187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java.util.concurrent находятся основные функциональные механизмы, которые поддерживают альтернативные варианты встроенных способов синхронизации и взаимодействия между потоками исполнения. Здесь можно обнаружить такие конструкции как: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Синхронизаторы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способы взаимодействия потоков между собой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Параллельные коллекции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в данных коллекциях определяется ряд классов параллельных коллекций, такие как ConcurrentHashMap, ConcurrentLinkedQueue, CopyOnWriteArrayList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156305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Синхронизаторы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990600" y="1342000"/>
            <a:ext cx="104187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Синхронизаторы это высокоуровневые способы синхронизации взаимодействия нескольких потоков. Среди готовых способов синхронизировать потоки можно выделить такие: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Semaphore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Реализует классические семафор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CountDownLatch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Ожидает до тех пор, пока не произойдёт определённое количество событий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CyclicBarrier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Позволяет группе потоков исполнения войти в режим ожидания в предварительно заданной точке выполнения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Exchanger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Осуществляет обмен данными между двумя потоками исполнения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Phaser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Синхронизирует потоки исполнения, проходящие через несколько фаз операций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394754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Синхронизаторы. Класс Semaphore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990600" y="1342000"/>
            <a:ext cx="10418700" cy="16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Semaphore управляет доступом к общему ресурсу с помощью счётчика. Если счётчик больше 0, доступ разрешается, после чего значение счётчика уменьшается на 1, а если он равен 0, то в доступе будет отказано. В действительности этот счётчик подсчитывает разрешения, открывающие доступ к общему ресурсу. Как следствие, чтобы получить доступ к ресурсу, поток исполнения должен получить у семафора разрешение на доступ.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5695" y="3385795"/>
            <a:ext cx="5486401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6"/>
          <p:cNvSpPr txBox="1"/>
          <p:nvPr/>
        </p:nvSpPr>
        <p:spPr>
          <a:xfrm>
            <a:off x="990600" y="2819400"/>
            <a:ext cx="5455200" cy="3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Конструкторы Semaphore: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Semaphore(int permits)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Semaphore(int permits, boolean fair)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где permits - исходное значение счётчика разрешений.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Если присвоить параметру fair значение true, то можно гарантировать, что разрешения будут предоставляться ожидающим потокам исполнения в том порядке, в каком они запрашивали доступ. По умолчанию ожидающим потокам исполнения предоставляет­ся разрешение в неопределенном порядке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2796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Примеры расчетных задач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838200" y="923280"/>
            <a:ext cx="10418700" cy="47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Пример #1. Проверка целых чисел на делимость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Задача</a:t>
            </a: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найти все целые числа в диапазоне от Integer.MIN_VALUE до Integer.MAX_VALUE, которые делятся на заданное целое число без остатка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очевидное решение: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…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 number = 5;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 count = 0;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for (int i=Integer.MIN_VALUE; i &lt; Integer.MAX_VALUE; i++) {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if (i % number == 0)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count++;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System.out.println(“Total divisible by “ + number + “: “ + count);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Синхронизаторы. Класс Semaphore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990600" y="1342000"/>
            <a:ext cx="10418700" cy="46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Основные методы для работы с Semaphore: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Чтобы получить разрешение, необходимо обратить к методу: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void acquire() - запрос на единичное разрешение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void acquire(int permits) - запрос на несколько разрешений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Если разрешение не будет предоставлено во время вызова метода, то исполнение вызывающего потока будет приостановлено до тех пор, пока не будет получено разрешение.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Чтобы освободить разрешение, необходимо обратиться к методу: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void release() - запрос на единичное освобождение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void release(int permits) - запрос на несколько освобождений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733627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Синхронизаторы. Класс CountDownLatch (замок с обратным отсчётом)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990600" y="1342000"/>
            <a:ext cx="10418700" cy="16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Иногда необходимо, чтобы потоки находились в стадии ожидания до тех пор, пока не будут произведены какие-либо действия (например, предобработка/препроцессинг данных). Для этих целей используется CountDownLatch класс, реализующий самоблокировку с обратным отсчётом.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990600" y="2498950"/>
            <a:ext cx="54624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Конструктор CountDownLatch: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CountDownLatch(int count)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где count - количество операций, которое должно быть завершено, чтобы данный механизм позволил продолжать работать временно заблокированным потокам. Когда счётчик равняется 0, все потоки в статусе ожидания “размораживаются” и продолжают свою работу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2850" y="3432775"/>
            <a:ext cx="5486401" cy="32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94955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Синхронизаторы. Класс CountDownLatch (замок с обратным отсчётом)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990600" y="1342000"/>
            <a:ext cx="10418700" cy="42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основные методы для работы с CountDownLatch: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для ожидания по самоблокировке: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void await() - ожидание длится до тех пор, пока отсчёт, связанный с вызывающим объектом типа CountDownLatch не достигнет 0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boolean await(long timeout, TimeUnit unit) - ожидание длится только в течение определённого периода времени, определяемого параметром timeout, единицы измерения обозначаются через параметр unit. Данный метод возвращает false (если достигнут предел времени ожидания) или true (если обратный отсчёт достигает 0)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Чтобы известить о событии, следует вызвать метод: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void countDown() - всякий раз, когда вызывается данный метод, отсчёт, связанный с вызывающим объектом уменьшается на 1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08844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Синхронизаторы. CyclicBarrier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990600" y="1342000"/>
            <a:ext cx="10418700" cy="16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CyclicBarrier - способ работы с несколькими потоками, где группа потоков может быть приостановлена и запущена синхронно в один момент времени. Помимо этого, в момент ожидания группы потоков может быть запущено какое-либо действие (опционально). CyclicBarrier может выглядеть как некая альтернатива методу join, который “собирает” потоки после того, как они выполнились.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990600" y="3151750"/>
            <a:ext cx="5700300" cy="25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Конструктор CyclicBarrier: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CyclicBarrier(int parties)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CyclicBarrier(int parties, Runnable barrierAction)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где parties - количество потоков, которые хотелось бы обработать перед так называемым барьером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0625" y="3432775"/>
            <a:ext cx="5486401" cy="32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8952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Синхронизаторы. CyclicBarrier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990600" y="1342000"/>
            <a:ext cx="10418700" cy="4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Основные методы для работы с CyclicBarrier: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 await() - ожидание длится до тех пор, пока каждый поток исполнения не достигнет барьерной точки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 await(long timeout, TimeUnit unit) - ожидание длится только в течение определённого периода времени, определяемого параметром timeout, единицы измерения обозначаются через параметр unit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Класс CyclicBarrier можно использовать повторно, т.к. он освобождает ожидающие потоки исполнения каждый раз, когда метод await() вызывается из заданного количества потоков исполнения.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006286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9450" y="3432775"/>
            <a:ext cx="5486401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Синхронизаторы. Exchanger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990600" y="1342000"/>
            <a:ext cx="10418700" cy="11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Данный способ взаимодействия с потоками может понадобиться тогда, когда необходимо обменяться данными между двумя потоками в определенном месте (например, перед синхронизацией данных с БД или перед стартом какой-либо продолжительной вычислительной операции)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990600" y="2498950"/>
            <a:ext cx="6505800" cy="3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Exchanger является точкой синхронизации пары потоков. Можно вызвать метод exchange(), тем самым заблокировав поток с целью ожидания второго для обмена информацией. В момент, когда второй поток обратиться к методу exchange() произойдёт обмен объектами. Можно передавать null, таким образом можно сконструировать такой сценарий, когда обмен информации будет односторонним (в обратную сторону будет отправлен null).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Методы: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exchange(V x)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exchange(V x, long timeout, TimeUnit unit)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где x - ссылка на обмениваемые данные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244380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Синхронизаторы. Phaser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990600" y="1342000"/>
            <a:ext cx="10418700" cy="43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Механизм работы с параллельными потоками Physer похож на CyclicBarrier, но Phaser более гибкий в его применении и настройке.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Особенности Phaser (в сравнении с CyclicBerrier):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каждый цикл синхронизации (фаза синхронизации) имеет номер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 не обязан ожидать, пока все остальные потоки будут в точке синхронизации, чтоб бы продолжить свою работу потоку достаточно сообщить о своём прибытии в точку синхронизации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 Phaser могут быть наблюдатели (свидетели), которые могут следить за активностью в точке синхронизации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количество потоков не регламентировано - поток может быть зарегистрирован в качестве потока-участника, а так же может отменять своё участие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потоку необязательно быть участником Phaser, чтобы ожидать его преодоления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 Phaser нет опционального действия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116419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Синхронизаторы. Phaser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990600" y="1087400"/>
            <a:ext cx="10418700" cy="53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Конструкторы Phaser: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Phaser()						Phaser(int parties)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Phaser(Phaser parent)		Phaser(Phaser parent, int parties)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где parties - определяет количество потоков-участников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Основные методы для работы Phaser: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 register() - метод для регистрации стороны, вернёт номер регистрируемой фазы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 getPhase() — возвращает номер текущей фазы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 arrive() - стороны может вызывать метод arrive() для того, чтобы сообщить о завершении фазы. Данный метод вернет текущий номер фазы. Когда количество достижений конца фазы сравняется с количеством зарегистрированных сторон, фаза завершится и объект класса Phaser перейдёт к следующей фазе (если она есть)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 arriveAndAwaitAdvance() - указывает что поток завершил выполнение фазы. Поток приостанавливается до момента, пока все остальные стороны не закончат выполнять данную фазу.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 arriveAndDeregister() — сообщает о завершении всех фаз стороной и снимает ее с регистрации. Возвращает номер текущей фазы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 awaitAdvance(int phase) — если phase равно номеру текущей фазы, приостанавливает вызвавший его поток до её окончания. В противном случае сразу возвращает аргумент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518166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Параллельные коллекции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990600" y="1342000"/>
            <a:ext cx="10418700" cy="50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параллельном прикладном интерфейсе API определяется ряд коллекций, предназначенных для выполнения параллельных операций, например: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ArrayBlockingQueue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ConcurrentHashMap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ConcurrentLinkedDeque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ConcurrentLinkedQueue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ConcurrentSkipListMap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ConcurrentSkipListSet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CopyOnWriteArrayList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CopyOnWriteArraySet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DelayQueue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LinkedBlockingDeque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LinkedBlockingQueue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PriorityBlockingQueue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SynchronousQueue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Эти коллекции служат альтернативой соответствующим классам коллекций из Java Collections Framework. Они работают таким же образом, как и остальные коллекции, но только поддерживают параллельные операции над ними.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954097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3">
            <a:alphaModFix/>
          </a:blip>
          <a:srcRect t="12148" r="-1" b="8326"/>
          <a:stretch/>
        </p:blipFill>
        <p:spPr>
          <a:xfrm>
            <a:off x="-3047" y="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/>
          <p:nvPr/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4000">
                <a:srgbClr val="000000">
                  <a:alpha val="40000"/>
                </a:srgbClr>
              </a:gs>
              <a:gs pos="100000">
                <a:srgbClr val="000000">
                  <a:alpha val="69411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1"/>
          <p:cNvSpPr txBox="1">
            <a:spLocks noGrp="1"/>
          </p:cNvSpPr>
          <p:nvPr>
            <p:ph type="ctrTitle"/>
          </p:nvPr>
        </p:nvSpPr>
        <p:spPr>
          <a:xfrm>
            <a:off x="1524000" y="1451579"/>
            <a:ext cx="9144000" cy="1152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en-US" sz="4800">
                <a:solidFill>
                  <a:schemeClr val="lt1"/>
                </a:solidFill>
              </a:rPr>
              <a:t>Java Basic</a:t>
            </a:r>
            <a:br>
              <a:rPr lang="en-US" sz="4800">
                <a:solidFill>
                  <a:schemeClr val="lt1"/>
                </a:solidFill>
              </a:rPr>
            </a:br>
            <a:r>
              <a:rPr lang="en-US" sz="4800">
                <a:solidFill>
                  <a:schemeClr val="lt1"/>
                </a:solidFill>
              </a:rPr>
              <a:t>module 6 lecture 6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10" name="Google Shape;110;p1"/>
          <p:cNvSpPr txBox="1">
            <a:spLocks noGrp="1"/>
          </p:cNvSpPr>
          <p:nvPr>
            <p:ph type="subTitle" idx="1"/>
          </p:nvPr>
        </p:nvSpPr>
        <p:spPr>
          <a:xfrm>
            <a:off x="4309501" y="5108925"/>
            <a:ext cx="7514947" cy="138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</a:rPr>
              <a:t>Thread Executors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69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Примеры расчетных задач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838200" y="1371600"/>
            <a:ext cx="10418700" cy="50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Пример #2. Проверка целых чисел на делимость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Задача</a:t>
            </a: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найти все простые числа в диапазоне до 1 000 000.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очевидное решение: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1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…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 count = 0;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for (int i = 2; i &lt; 1000000; i++) {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boolean isPrime = true;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for (int j=2; j &lt; i; j++) {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if (i % j == 0) {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	isPrime = false;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	break;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}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}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if (isPrime)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count++;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System.out.println(“Total numbers of prime: “ + count);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	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java.util.concurrent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синхронизаторы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коллекции</a:t>
            </a: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US" sz="1600" dirty="0" err="1">
                <a:latin typeface="Verdana"/>
                <a:ea typeface="Verdana"/>
                <a:cs typeface="Verdana"/>
                <a:sym typeface="Verdana"/>
              </a:rPr>
              <a:t>исполнители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990600" y="1342000"/>
            <a:ext cx="104187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Помимо синхронизаторов и параллельных коллекций в java.util.concurrent можно встретить дополнительные инструменты для работы с многопоточным кодом - Thread Executors (исполнители потоков).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 executors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управляют исполнением потоков. На вершине иерархии располагается интерфейс Executor, предназначенный для запуска потока исполнения. Помимо Executor имеется интерфейс ExecutorService, который расширяет Executor и предоставляет дополнительные методы для управления исполнением. Помимо этого можно обнаружить 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реализации интерфейса ExecutorService в таких классах как: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ThreadPoolExecutor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обеспечивает поддержку управляемого пула потоков исполнения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ScheduledThreadPoolExecutor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обеспечивает поддержку планирования пула потоков исполнения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А так же определяется класс Executors, в котором определены некоторые статические методы, упрощающие создание различных исполнителей (thread executor’ов)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70695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Пул потоков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990600" y="1342000"/>
            <a:ext cx="104187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Пул потоков представляет собой совокупность потоков исполнения для тех или иных нужд. Вы можете создавать несколько потоков по отдельности, а можете создать целый ряд (пул), которые будут совместно решать ту или иную задачу. Плюс с такого подхода - сокращение времени, связанное с созданием множества отдельных, самостоятельных потоков.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Пул можно создавать через классы ThreadPoolExecutor или ScheduledThreadPoolExecutor напрямую, но чаще всего его создают через статические методы вспомогательного класса Executors, наиболее популярные из них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static ExecutorService </a:t>
            </a:r>
            <a:r>
              <a:rPr lang="en-US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newSingleThreadExecutor() 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 метод, которые создаёт пул с одним рабочим потоком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static ExecutorService </a:t>
            </a:r>
            <a:r>
              <a:rPr lang="en-US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newFixedThreadPool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 nThreads) - метод, который создаёт пул потоков исполнения, состоящий из указанного количества потоков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static ExecutorService </a:t>
            </a:r>
            <a:r>
              <a:rPr lang="en-US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newCachedThreadPool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 - метод, который формирует пул потоков, оптимизируя их за счет возможности повторного переиспользования их (кеширования)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static ScheduledExecuteService </a:t>
            </a:r>
            <a:r>
              <a:rPr lang="en-US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newScheduledThreadPool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(int corePoolSize) - метод, который создаёт пул потоков исполнения, в котором можно осуществлять планирования потоков исполнения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181124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Пул потоков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990600" y="1342000"/>
            <a:ext cx="104187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наиболее популярные и часто применяемые методы у пулов потоков: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execute (Runnable command)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работает по принципу “запустил и забыл”, принимает Runnable объект и выполняет его асинхронно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submit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метод, который ставит задачу в очередь; метод возвращает объект интерфейса Future (про Future на следующем слайде) - отличная возможность контролировать состояние потока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○"/>
            </a:pPr>
            <a:r>
              <a:rPr lang="en-US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submit(Runnable task)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можно передать уже привычный Runnable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○"/>
            </a:pPr>
            <a:r>
              <a:rPr lang="en-US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submit(Callable&lt;V&gt; task)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а можно передать Callable (про Callable на следующем слайде)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shutdown()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завершение потоков внутри ExecutorService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640322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Future + Callable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990600" y="1342000"/>
            <a:ext cx="104187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Тесную связь с исполнителями имеют такие интерфейсы как Future и Callable.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Future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содержит значение, возвращаемое после выполнения потока, это такое значение, которое определяется как бы “на будущее” уже после того, как поток завершит своё выполнение.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Callable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определяет поток исполнения, который возвращает значение (довольно часто проводят условную связь между Runnable и Callable, где последний умеет возвращать значение, в отличие от первого)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438816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 u="sng">
                <a:latin typeface="Verdana"/>
                <a:ea typeface="Verdana"/>
                <a:cs typeface="Verdana"/>
                <a:sym typeface="Verdana"/>
              </a:rPr>
              <a:t>Future</a:t>
            </a: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 + Callable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990600" y="1342000"/>
            <a:ext cx="104187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Future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обобщённый интерфейс, представляет значение, возвращаемое объектом типа Callable.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interface Future&lt;V&gt;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Чтобы получить значение, следует вызвать метод get() из интерфейса Future: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 get() - ожидание получения результатов может длиться долго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 get(long timeout, TimeUnit unit) - ожидание результатов результата длится только в течение определённого периода времени, определяемого параметром timeout, в единицах, обозначенных в параметре unit.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841917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Future + </a:t>
            </a:r>
            <a:r>
              <a:rPr lang="en-US" sz="1600" u="sng">
                <a:latin typeface="Verdana"/>
                <a:ea typeface="Verdana"/>
                <a:cs typeface="Verdana"/>
                <a:sym typeface="Verdana"/>
              </a:rPr>
              <a:t>Callable</a:t>
            </a:r>
            <a:endParaRPr sz="1600" u="sng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990600" y="1342000"/>
            <a:ext cx="104187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Callable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механизм, который представляет поток исполнения, возвращающий значение. Объекты Callable используются, например, для вычисления чего-либо и возвращения результата вызывающему потоку исполнения. Это довольно популярный и эффективный способ, поскольку он облегчает написание кода для самых разных числовых расчётов, где промежуточные, частичные результаты вычисляются одновременно. Так же его можно использовать и для запуска потока исполнения, возвращающего код состояния, который может быть гарантией успешности (или не успешности) выполнения потока.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Callable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обобщённый интерфейс: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interface Callable&lt;V&gt;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 интерфейса Callable определяется единственный метод: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V call()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методе call() определяется проблема, которую необходимо решить, когда функционал будет определён и выполнен, возвращается результат, но если результат нельзя выполнить, то будет сгенерировано исключение.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83459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Рекомендации</a:t>
            </a:r>
            <a:endParaRPr sz="1600" u="sng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2" name="Google Shape;152;p8"/>
          <p:cNvSpPr txBox="1"/>
          <p:nvPr/>
        </p:nvSpPr>
        <p:spPr>
          <a:xfrm>
            <a:off x="990600" y="1342000"/>
            <a:ext cx="104187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Каждая задача уникальна, поэтому стоит подходить внимательно к выбору того или иного пула потоков, который сможет помочь, а не навредить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Пул потоков (любой) должен быть явно завершён с помощью метода shutdown(), забывчивость завершения пула потоков создаст неуместную ситуацию с тем, что ваш код будет работать бесконечно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 стоит ставить в очередь те задачи, которые в это же самое время ожидают результатов от других задач, это приводит к неразрешимости ситуации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Стоит быть осторожным, применяя потоки для длительных операций, т.к. такой подход может создать бесконечно долгий процесс ожидания, как итог - утечка ресурсов на поддержание потоков, которые находятся в стадии ожидания. Лучше декомпозировать долгий процесс на более мелкие операции.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11950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Практические решения</a:t>
            </a:r>
            <a:endParaRPr/>
          </a:p>
        </p:txBody>
      </p:sp>
      <p:sp>
        <p:nvSpPr>
          <p:cNvPr id="148" name="Google Shape;148;p7"/>
          <p:cNvSpPr txBox="1"/>
          <p:nvPr/>
        </p:nvSpPr>
        <p:spPr>
          <a:xfrm>
            <a:off x="838200" y="1229775"/>
            <a:ext cx="10418700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Решение 1 - Параллельное выполнение нескольких программ на разных машинах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Концепция распараллеливания программ появилась до того, как появились первые многопроцессорные ЭВМ;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Простейшим решением подобных задач без использования многопроцессорности является написание </a:t>
            </a:r>
            <a:r>
              <a:rPr lang="en-US" sz="1600" b="0" i="0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нескольких программ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которые параллельно выполняют одни и те же вычисления на нескольких </a:t>
            </a:r>
            <a:r>
              <a:rPr lang="en-US" sz="1600" b="0" i="0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разных машинах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после чего выводят результаты вычислений на своих машинах;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Основными недостатками такого подхода являются необходимость модифицировать программы под разные сеты данных, а так же необходимость проводить дополнительные вычисления на основе промежуточных результатов.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7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Практические решения</a:t>
            </a:r>
            <a:endParaRPr/>
          </a:p>
        </p:txBody>
      </p:sp>
      <p:sp>
        <p:nvSpPr>
          <p:cNvPr id="154" name="Google Shape;154;p8"/>
          <p:cNvSpPr txBox="1"/>
          <p:nvPr/>
        </p:nvSpPr>
        <p:spPr>
          <a:xfrm>
            <a:off x="838200" y="1229775"/>
            <a:ext cx="104187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Решение 2 - Многопоточное выполнение единой программы на одной машине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 появлением первых реализаций многопоточного вычисления появился более простой способ осуществлять подобные вычисления;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современном программировании подобные задачи решаются путем написания </a:t>
            </a:r>
            <a:r>
              <a:rPr lang="en-US" sz="1600" b="0" i="0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единой программы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с общей вычислительной функцией, которая вызывается </a:t>
            </a:r>
            <a:r>
              <a:rPr lang="en-US" sz="1600" b="0" i="0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параллельно в нескольких потоках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с различными аргументами;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Подобный подход позволяет </a:t>
            </a:r>
            <a:r>
              <a:rPr lang="en-US" sz="1600" b="0" i="0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сократить время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вычисления до наибольшего времени вычисления среди всех потоков, при условии, что необходимое количество потоков доступно к моменту начала выполнения программы.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838199" y="365126"/>
            <a:ext cx="10418685" cy="55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Концепция многопоточности, процессы и потоки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43309" y="1168673"/>
            <a:ext cx="100482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Многопоточность</a:t>
            </a:r>
            <a:r>
              <a:rPr lang="en-US"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свойство платформы (операционной системы или виртуальной машины) или приложения, состоящее в том, что процесс, порожденный в операционной системе, может состоять из нескольких потоков, выполняющихся “параллельно”, то есть без предписанного порядка во времени</a:t>
            </a:r>
            <a:endParaRPr sz="1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1" name="Google Shape;16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1100" y="2777123"/>
            <a:ext cx="542925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9"/>
          <p:cNvSpPr txBox="1"/>
          <p:nvPr/>
        </p:nvSpPr>
        <p:spPr>
          <a:xfrm>
            <a:off x="6629400" y="2777125"/>
            <a:ext cx="4856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Многопоточность позволяет добиться более эффективного распределения ресурсов вычислительной машины при выполнении некоторых задач.</a:t>
            </a:r>
            <a:endParaRPr sz="16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3A3621"/>
      </a:dk2>
      <a:lt2>
        <a:srgbClr val="E8E2E8"/>
      </a:lt2>
      <a:accent1>
        <a:srgbClr val="21B92A"/>
      </a:accent1>
      <a:accent2>
        <a:srgbClr val="4EB814"/>
      </a:accent2>
      <a:accent3>
        <a:srgbClr val="8CAC1F"/>
      </a:accent3>
      <a:accent4>
        <a:srgbClr val="BE9E15"/>
      </a:accent4>
      <a:accent5>
        <a:srgbClr val="E77429"/>
      </a:accent5>
      <a:accent6>
        <a:srgbClr val="D5171B"/>
      </a:accent6>
      <a:hlink>
        <a:srgbClr val="A8773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6000</Words>
  <Application>Microsoft Macintosh PowerPoint</Application>
  <PresentationFormat>Широкоэкранный</PresentationFormat>
  <Paragraphs>713</Paragraphs>
  <Slides>66</Slides>
  <Notes>57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66</vt:i4>
      </vt:variant>
    </vt:vector>
  </HeadingPairs>
  <TitlesOfParts>
    <vt:vector size="73" baseType="lpstr">
      <vt:lpstr>Arial</vt:lpstr>
      <vt:lpstr>Avenir</vt:lpstr>
      <vt:lpstr>Calibri</vt:lpstr>
      <vt:lpstr>Heebo</vt:lpstr>
      <vt:lpstr>Twentieth Century</vt:lpstr>
      <vt:lpstr>Verdana</vt:lpstr>
      <vt:lpstr>ShapesVTI</vt:lpstr>
      <vt:lpstr>Java Basic module 6 lecture 1</vt:lpstr>
      <vt:lpstr>lecture #1. General Introduction to multithreading</vt:lpstr>
      <vt:lpstr>Концепции последовательных и параллельных вычислений</vt:lpstr>
      <vt:lpstr>Концепции последовательных и параллельных вычислений</vt:lpstr>
      <vt:lpstr>Примеры расчетных задач</vt:lpstr>
      <vt:lpstr>Примеры расчетных задач</vt:lpstr>
      <vt:lpstr>Практические решения</vt:lpstr>
      <vt:lpstr>Практические решения</vt:lpstr>
      <vt:lpstr>Концепция многопоточности, процессы и потоки</vt:lpstr>
      <vt:lpstr>Концепция многопоточности, процессы и потоки</vt:lpstr>
      <vt:lpstr>Практическая реализация многопоточного программирования в Java</vt:lpstr>
      <vt:lpstr>Практическая реализация многопоточного программирования в Java</vt:lpstr>
      <vt:lpstr>Основные проблемы многопоточной архитектуры</vt:lpstr>
      <vt:lpstr>Прикладная многопоточность в решении современных задач</vt:lpstr>
      <vt:lpstr>Что должен знать Java-developer о многопоточноaсти</vt:lpstr>
      <vt:lpstr>Java Basic module 6 lecture 2</vt:lpstr>
      <vt:lpstr>lecture #2. Thread, Runnable, Daemon Threads, Interrupted Exception</vt:lpstr>
      <vt:lpstr>Основные способы создания потоков</vt:lpstr>
      <vt:lpstr>Thread VS Runnable</vt:lpstr>
      <vt:lpstr>Виды потоков, daemon thread</vt:lpstr>
      <vt:lpstr>Thread.sleep();</vt:lpstr>
      <vt:lpstr>Прерывания потоков. Thread.interrupt();</vt:lpstr>
      <vt:lpstr>InterruptedException</vt:lpstr>
      <vt:lpstr>Жизненный цикл потоков</vt:lpstr>
      <vt:lpstr>Принудительная остановка потока</vt:lpstr>
      <vt:lpstr>Выводы</vt:lpstr>
      <vt:lpstr>Java Basic module 6 lecture 3</vt:lpstr>
      <vt:lpstr>lecture #3. Synchronization. Mutex. Monitor. Atomic types.</vt:lpstr>
      <vt:lpstr>Synchronization</vt:lpstr>
      <vt:lpstr>Synchronization</vt:lpstr>
      <vt:lpstr>Synchronization</vt:lpstr>
      <vt:lpstr>Mutex, Monitor</vt:lpstr>
      <vt:lpstr>Mutex, Monitor</vt:lpstr>
      <vt:lpstr>Atomic types</vt:lpstr>
      <vt:lpstr>Atomic types</vt:lpstr>
      <vt:lpstr>Выводы</vt:lpstr>
      <vt:lpstr>Java Professional module #6 Multithreading</vt:lpstr>
      <vt:lpstr>lecture #4. Object.wait, Thread.join. One-element blocking queue</vt:lpstr>
      <vt:lpstr>Object Class Methods</vt:lpstr>
      <vt:lpstr>Object Class Methods</vt:lpstr>
      <vt:lpstr>Object.wait</vt:lpstr>
      <vt:lpstr>Thread.join</vt:lpstr>
      <vt:lpstr>Differences between wait() and join()</vt:lpstr>
      <vt:lpstr>BlockingQueue Interface</vt:lpstr>
      <vt:lpstr>BlockingQueue</vt:lpstr>
      <vt:lpstr>Java Basic module 6 lecture 5</vt:lpstr>
      <vt:lpstr>java.util.concurrent description</vt:lpstr>
      <vt:lpstr>Синхронизаторы</vt:lpstr>
      <vt:lpstr>Синхронизаторы. Класс Semaphore</vt:lpstr>
      <vt:lpstr>Синхронизаторы. Класс Semaphore</vt:lpstr>
      <vt:lpstr>Синхронизаторы. Класс CountDownLatch (замок с обратным отсчётом)</vt:lpstr>
      <vt:lpstr>Синхронизаторы. Класс CountDownLatch (замок с обратным отсчётом)</vt:lpstr>
      <vt:lpstr>Синхронизаторы. CyclicBarrier</vt:lpstr>
      <vt:lpstr>Синхронизаторы. CyclicBarrier</vt:lpstr>
      <vt:lpstr>Синхронизаторы. Exchanger</vt:lpstr>
      <vt:lpstr>Синхронизаторы. Phaser</vt:lpstr>
      <vt:lpstr>Синхронизаторы. Phaser</vt:lpstr>
      <vt:lpstr>Параллельные коллекции</vt:lpstr>
      <vt:lpstr>Java Basic module 6 lecture 6</vt:lpstr>
      <vt:lpstr>java.util.concurrent: синхронизаторы, коллекции + исполнители</vt:lpstr>
      <vt:lpstr>Пул потоков</vt:lpstr>
      <vt:lpstr>Пул потоков</vt:lpstr>
      <vt:lpstr>Future + Callable</vt:lpstr>
      <vt:lpstr>Future + Callable</vt:lpstr>
      <vt:lpstr>Future + Callable</vt:lpstr>
      <vt:lpstr>Рекомендации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 module 6 lecture 1</dc:title>
  <cp:lastModifiedBy>Microsoft Office User</cp:lastModifiedBy>
  <cp:revision>4</cp:revision>
  <dcterms:modified xsi:type="dcterms:W3CDTF">2023-06-06T07:44:18Z</dcterms:modified>
</cp:coreProperties>
</file>