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1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90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34253-0719-4EA1-A277-64F237DFAF7C}" type="doc">
      <dgm:prSet loTypeId="urn:microsoft.com/office/officeart/2009/3/layout/PlusandMinus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30FCE7F-1131-4A60-A1B5-DE8E74E97EB4}">
      <dgm:prSet phldrT="[文本]"/>
      <dgm:spPr/>
      <dgm:t>
        <a:bodyPr/>
        <a:lstStyle/>
        <a:p>
          <a:endParaRPr lang="zh-CN" altLang="en-US" dirty="0">
            <a:solidFill>
              <a:schemeClr val="bg1"/>
            </a:solidFill>
          </a:endParaRPr>
        </a:p>
      </dgm:t>
    </dgm:pt>
    <dgm:pt modelId="{435943DA-8F7E-48A3-BF85-FB9C5665C196}" type="parTrans" cxnId="{A50A0F87-548B-4A3E-84BF-019E0A567FC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B89AFF6-317D-486A-B991-6881E04DFA6E}" type="sibTrans" cxnId="{A50A0F87-548B-4A3E-84BF-019E0A567FC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0F8FB2BB-40B3-4166-B50D-CE68927DCBD1}">
      <dgm:prSet phldrT="[文本]"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模块间消息通信导致性能受损</a:t>
          </a:r>
          <a:endParaRPr lang="zh-CN" altLang="en-US" dirty="0">
            <a:solidFill>
              <a:schemeClr val="bg1"/>
            </a:solidFill>
          </a:endParaRPr>
        </a:p>
      </dgm:t>
    </dgm:pt>
    <dgm:pt modelId="{6F8A8F11-55EA-4B39-9603-82C444C2BA2F}" type="parTrans" cxnId="{1C6B8721-5BCB-49C6-AC85-8239E8787D4A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2710A8D-AD1C-41BC-B4F7-A197F946512B}" type="sibTrans" cxnId="{1C6B8721-5BCB-49C6-AC85-8239E8787D4A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5783840-8A50-4FBD-B017-4BF1B3D0AD80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灵活架构，焦点分离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39E38A62-C758-4466-898E-A30CFCFEEB64}" type="parTrans" cxnId="{1582D7D8-B4C5-4E0A-9154-7E9017D3379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8FDB560-9801-49F6-BCEB-7F75C811D33D}" type="sibTrans" cxnId="{1582D7D8-B4C5-4E0A-9154-7E9017D3379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4D150EE-F5B8-4403-8C84-D41C6931BE82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方便模块间组合，分解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490DC777-3C46-4C86-B4EC-F74522B8222E}" type="parTrans" cxnId="{BD418873-609C-40C6-943E-7E718347C82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641AA2E-7475-4060-817C-B039B382A228}" type="sibTrans" cxnId="{BD418873-609C-40C6-943E-7E718347C82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25DCFEF-6C37-4B6D-8D08-568CAE294259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方便单个模块功能调试，升级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066B5302-7609-4065-B3BD-763B3D42A2E9}" type="parTrans" cxnId="{56FAFDAA-6A59-48B0-A35D-829F0316530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DCFF4BE-CE58-4B6A-8764-6295004556E8}" type="sibTrans" cxnId="{56FAFDAA-6A59-48B0-A35D-829F0316530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FDB7870-F54B-4BF4-9618-11212DCD09AF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多人协作互不干扰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5DF3C663-9974-40C5-A449-CEFEB9910278}" type="parTrans" cxnId="{06C3B86F-EA3B-46E8-910B-22021476C9B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24A950C-9386-40E8-BEA8-895AD068BA16}" type="sibTrans" cxnId="{06C3B86F-EA3B-46E8-910B-22021476C9B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242CAB1-C4C3-4C9D-A2E9-D21EE13877E3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可测试性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44274294-3DBF-469B-BDF9-07AB7BAF877D}" type="parTrans" cxnId="{9E6D2DDC-3096-47B0-B75F-82F4530D943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CE92F25-3C22-4A24-9E4A-6228307BF1EA}" type="sibTrans" cxnId="{9E6D2DDC-3096-47B0-B75F-82F4530D943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05E0E95-CCF9-406B-8E25-A232424D0677}">
      <dgm:prSet phldrT="[文本]"/>
      <dgm:spPr/>
      <dgm:t>
        <a:bodyPr/>
        <a:lstStyle/>
        <a:p>
          <a:r>
            <a:rPr lang="zh-CN" altLang="en-US" b="0" i="0" smtClean="0">
              <a:solidFill>
                <a:schemeClr val="bg1"/>
              </a:solidFill>
            </a:rPr>
            <a:t>可维护性</a:t>
          </a:r>
          <a:endParaRPr lang="zh-CN" altLang="en-US" dirty="0">
            <a:solidFill>
              <a:schemeClr val="bg1"/>
            </a:solidFill>
          </a:endParaRPr>
        </a:p>
      </dgm:t>
    </dgm:pt>
    <dgm:pt modelId="{41065F12-8741-483A-B8FB-858B8FF4B2D2}" type="parTrans" cxnId="{DA332E92-C4DA-4DB7-91BA-D6165B98953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1F47637-DEB4-42DC-B992-160F70052CFA}" type="sibTrans" cxnId="{DA332E92-C4DA-4DB7-91BA-D6165B98953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83F7DBC1-7B6D-4E11-9588-F457E6A65A6E}">
      <dgm:prSet phldrT="[文本]"/>
      <dgm:spPr/>
      <dgm:t>
        <a:bodyPr/>
        <a:lstStyle/>
        <a:p>
          <a:endParaRPr lang="zh-CN" altLang="en-US" dirty="0">
            <a:solidFill>
              <a:schemeClr val="bg1"/>
            </a:solidFill>
          </a:endParaRPr>
        </a:p>
      </dgm:t>
    </dgm:pt>
    <dgm:pt modelId="{E049A056-73B6-4FE3-8705-CE5BEB4B973C}" type="parTrans" cxnId="{B9D8E457-973A-43DB-94CB-06F9825D27A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51E3AEEF-DA57-4E00-A021-DEF6D50EF63C}" type="sibTrans" cxnId="{B9D8E457-973A-43DB-94CB-06F9825D27A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01D4419C-C427-4642-96E2-20B7FDBD464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系统分层</a:t>
          </a:r>
          <a:endParaRPr lang="zh-CN" altLang="en-US" dirty="0">
            <a:solidFill>
              <a:schemeClr val="bg1"/>
            </a:solidFill>
          </a:endParaRPr>
        </a:p>
      </dgm:t>
    </dgm:pt>
    <dgm:pt modelId="{54E7810B-434F-4D5C-84B1-28083944D5EA}" type="parTrans" cxnId="{BDED6A29-5A0E-4FC6-B84E-373559E0043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983860F-C30F-4655-A3AE-AAA8F01B4F92}" type="sibTrans" cxnId="{BDED6A29-5A0E-4FC6-B84E-373559E0043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881C939-332E-4BFE-AD5F-060F40AB58B8}" type="pres">
      <dgm:prSet presAssocID="{F0134253-0719-4EA1-A277-64F237DFAF7C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9B1D99-5DD8-4360-A660-BEF7C0A92292}" type="pres">
      <dgm:prSet presAssocID="{F0134253-0719-4EA1-A277-64F237DFAF7C}" presName="Background" presStyleLbl="bgImgPlace1" presStyleIdx="0" presStyleCnt="1"/>
      <dgm:spPr/>
      <dgm:t>
        <a:bodyPr/>
        <a:lstStyle/>
        <a:p>
          <a:endParaRPr lang="zh-CN" altLang="en-US"/>
        </a:p>
      </dgm:t>
    </dgm:pt>
    <dgm:pt modelId="{14A3F149-FBD2-4BB1-B2AB-54FB156CF8DE}" type="pres">
      <dgm:prSet presAssocID="{F0134253-0719-4EA1-A277-64F237DFAF7C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0A137C-47D4-4C62-93E8-7BE9648A9FC2}" type="pres">
      <dgm:prSet presAssocID="{F0134253-0719-4EA1-A277-64F237DFAF7C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6EF7E5-C5BE-4EF8-98CA-203B59C65856}" type="pres">
      <dgm:prSet presAssocID="{F0134253-0719-4EA1-A277-64F237DFAF7C}" presName="Plus" presStyleLbl="alignNode1" presStyleIdx="0" presStyleCnt="2"/>
      <dgm:spPr/>
      <dgm:t>
        <a:bodyPr/>
        <a:lstStyle/>
        <a:p>
          <a:endParaRPr lang="zh-CN" altLang="en-US"/>
        </a:p>
      </dgm:t>
    </dgm:pt>
    <dgm:pt modelId="{83118055-53B1-48F7-83FB-EE9D115E6698}" type="pres">
      <dgm:prSet presAssocID="{F0134253-0719-4EA1-A277-64F237DFAF7C}" presName="Minus" presStyleLbl="alignNode1" presStyleIdx="1" presStyleCnt="2"/>
      <dgm:spPr/>
      <dgm:t>
        <a:bodyPr/>
        <a:lstStyle/>
        <a:p>
          <a:endParaRPr lang="zh-CN" altLang="en-US"/>
        </a:p>
      </dgm:t>
    </dgm:pt>
    <dgm:pt modelId="{D5C80402-09C1-4BAF-8FF0-E12FFE4D86BA}" type="pres">
      <dgm:prSet presAssocID="{F0134253-0719-4EA1-A277-64F237DFAF7C}" presName="Divider" presStyleLbl="parChTrans1D1" presStyleIdx="0" presStyleCnt="1"/>
      <dgm:spPr/>
      <dgm:t>
        <a:bodyPr/>
        <a:lstStyle/>
        <a:p>
          <a:endParaRPr lang="zh-CN" altLang="en-US"/>
        </a:p>
      </dgm:t>
    </dgm:pt>
  </dgm:ptLst>
  <dgm:cxnLst>
    <dgm:cxn modelId="{03E6AFFD-287E-4A5B-8487-EE269BE891B8}" type="presOf" srcId="{F0134253-0719-4EA1-A277-64F237DFAF7C}" destId="{2881C939-332E-4BFE-AD5F-060F40AB58B8}" srcOrd="0" destOrd="0" presId="urn:microsoft.com/office/officeart/2009/3/layout/PlusandMinus"/>
    <dgm:cxn modelId="{CF8CFDD2-4A9C-45EB-B30F-38BC3D1C7DD5}" type="presOf" srcId="{4242CAB1-C4C3-4C9D-A2E9-D21EE13877E3}" destId="{14A3F149-FBD2-4BB1-B2AB-54FB156CF8DE}" srcOrd="0" destOrd="6" presId="urn:microsoft.com/office/officeart/2009/3/layout/PlusandMinus"/>
    <dgm:cxn modelId="{9D6BA4F0-99D7-4BF0-B47D-6B1A50B3F447}" type="presOf" srcId="{605E0E95-CCF9-406B-8E25-A232424D0677}" destId="{14A3F149-FBD2-4BB1-B2AB-54FB156CF8DE}" srcOrd="0" destOrd="1" presId="urn:microsoft.com/office/officeart/2009/3/layout/PlusandMinus"/>
    <dgm:cxn modelId="{56FAFDAA-6A59-48B0-A35D-829F0316530C}" srcId="{605E0E95-CCF9-406B-8E25-A232424D0677}" destId="{225DCFEF-6C37-4B6D-8D08-568CAE294259}" srcOrd="2" destOrd="0" parTransId="{066B5302-7609-4065-B3BD-763B3D42A2E9}" sibTransId="{2DCFF4BE-CE58-4B6A-8764-6295004556E8}"/>
    <dgm:cxn modelId="{507AA9AD-780E-4055-8C0D-C6AB25AE191A}" type="presOf" srcId="{35783840-8A50-4FBD-B017-4BF1B3D0AD80}" destId="{14A3F149-FBD2-4BB1-B2AB-54FB156CF8DE}" srcOrd="0" destOrd="2" presId="urn:microsoft.com/office/officeart/2009/3/layout/PlusandMinus"/>
    <dgm:cxn modelId="{4B3BD9D3-6784-49D3-8D22-2EE7DFFE7B0B}" type="presOf" srcId="{930FCE7F-1131-4A60-A1B5-DE8E74E97EB4}" destId="{14A3F149-FBD2-4BB1-B2AB-54FB156CF8DE}" srcOrd="0" destOrd="0" presId="urn:microsoft.com/office/officeart/2009/3/layout/PlusandMinus"/>
    <dgm:cxn modelId="{DA332E92-C4DA-4DB7-91BA-D6165B98953C}" srcId="{930FCE7F-1131-4A60-A1B5-DE8E74E97EB4}" destId="{605E0E95-CCF9-406B-8E25-A232424D0677}" srcOrd="0" destOrd="0" parTransId="{41065F12-8741-483A-B8FB-858B8FF4B2D2}" sibTransId="{A1F47637-DEB4-42DC-B992-160F70052CFA}"/>
    <dgm:cxn modelId="{BD418873-609C-40C6-943E-7E718347C82C}" srcId="{605E0E95-CCF9-406B-8E25-A232424D0677}" destId="{34D150EE-F5B8-4403-8C84-D41C6931BE82}" srcOrd="1" destOrd="0" parTransId="{490DC777-3C46-4C86-B4EC-F74522B8222E}" sibTransId="{6641AA2E-7475-4060-817C-B039B382A228}"/>
    <dgm:cxn modelId="{A93628F1-4280-4D3D-A435-9358A058469D}" type="presOf" srcId="{225DCFEF-6C37-4B6D-8D08-568CAE294259}" destId="{14A3F149-FBD2-4BB1-B2AB-54FB156CF8DE}" srcOrd="0" destOrd="4" presId="urn:microsoft.com/office/officeart/2009/3/layout/PlusandMinus"/>
    <dgm:cxn modelId="{83F87AC1-2AEE-4AD1-83FD-B574D91728CC}" type="presOf" srcId="{01D4419C-C427-4642-96E2-20B7FDBD4641}" destId="{6B0A137C-47D4-4C62-93E8-7BE9648A9FC2}" srcOrd="0" destOrd="2" presId="urn:microsoft.com/office/officeart/2009/3/layout/PlusandMinus"/>
    <dgm:cxn modelId="{515910F2-F557-4EC8-B56F-DE488C8836D3}" type="presOf" srcId="{6FDB7870-F54B-4BF4-9618-11212DCD09AF}" destId="{14A3F149-FBD2-4BB1-B2AB-54FB156CF8DE}" srcOrd="0" destOrd="5" presId="urn:microsoft.com/office/officeart/2009/3/layout/PlusandMinus"/>
    <dgm:cxn modelId="{06C3B86F-EA3B-46E8-910B-22021476C9B4}" srcId="{605E0E95-CCF9-406B-8E25-A232424D0677}" destId="{6FDB7870-F54B-4BF4-9618-11212DCD09AF}" srcOrd="3" destOrd="0" parTransId="{5DF3C663-9974-40C5-A449-CEFEB9910278}" sibTransId="{424A950C-9386-40E8-BEA8-895AD068BA16}"/>
    <dgm:cxn modelId="{1C6B8721-5BCB-49C6-AC85-8239E8787D4A}" srcId="{83F7DBC1-7B6D-4E11-9588-F457E6A65A6E}" destId="{0F8FB2BB-40B3-4166-B50D-CE68927DCBD1}" srcOrd="0" destOrd="0" parTransId="{6F8A8F11-55EA-4B39-9603-82C444C2BA2F}" sibTransId="{62710A8D-AD1C-41BC-B4F7-A197F946512B}"/>
    <dgm:cxn modelId="{BDED6A29-5A0E-4FC6-B84E-373559E00433}" srcId="{83F7DBC1-7B6D-4E11-9588-F457E6A65A6E}" destId="{01D4419C-C427-4642-96E2-20B7FDBD4641}" srcOrd="1" destOrd="0" parTransId="{54E7810B-434F-4D5C-84B1-28083944D5EA}" sibTransId="{9983860F-C30F-4655-A3AE-AAA8F01B4F92}"/>
    <dgm:cxn modelId="{A50A0F87-548B-4A3E-84BF-019E0A567FC2}" srcId="{F0134253-0719-4EA1-A277-64F237DFAF7C}" destId="{930FCE7F-1131-4A60-A1B5-DE8E74E97EB4}" srcOrd="0" destOrd="0" parTransId="{435943DA-8F7E-48A3-BF85-FB9C5665C196}" sibTransId="{BB89AFF6-317D-486A-B991-6881E04DFA6E}"/>
    <dgm:cxn modelId="{8D21791D-CEE9-4042-B716-3488ED21E64E}" type="presOf" srcId="{34D150EE-F5B8-4403-8C84-D41C6931BE82}" destId="{14A3F149-FBD2-4BB1-B2AB-54FB156CF8DE}" srcOrd="0" destOrd="3" presId="urn:microsoft.com/office/officeart/2009/3/layout/PlusandMinus"/>
    <dgm:cxn modelId="{B9D8E457-973A-43DB-94CB-06F9825D27A4}" srcId="{F0134253-0719-4EA1-A277-64F237DFAF7C}" destId="{83F7DBC1-7B6D-4E11-9588-F457E6A65A6E}" srcOrd="1" destOrd="0" parTransId="{E049A056-73B6-4FE3-8705-CE5BEB4B973C}" sibTransId="{51E3AEEF-DA57-4E00-A021-DEF6D50EF63C}"/>
    <dgm:cxn modelId="{023E1783-80A6-448D-86D2-205748E53AF8}" type="presOf" srcId="{0F8FB2BB-40B3-4166-B50D-CE68927DCBD1}" destId="{6B0A137C-47D4-4C62-93E8-7BE9648A9FC2}" srcOrd="0" destOrd="1" presId="urn:microsoft.com/office/officeart/2009/3/layout/PlusandMinus"/>
    <dgm:cxn modelId="{9E6D2DDC-3096-47B0-B75F-82F4530D943C}" srcId="{930FCE7F-1131-4A60-A1B5-DE8E74E97EB4}" destId="{4242CAB1-C4C3-4C9D-A2E9-D21EE13877E3}" srcOrd="1" destOrd="0" parTransId="{44274294-3DBF-469B-BDF9-07AB7BAF877D}" sibTransId="{ACE92F25-3C22-4A24-9E4A-6228307BF1EA}"/>
    <dgm:cxn modelId="{6E3E4858-484F-47E1-B0DE-3663234EE941}" type="presOf" srcId="{83F7DBC1-7B6D-4E11-9588-F457E6A65A6E}" destId="{6B0A137C-47D4-4C62-93E8-7BE9648A9FC2}" srcOrd="0" destOrd="0" presId="urn:microsoft.com/office/officeart/2009/3/layout/PlusandMinus"/>
    <dgm:cxn modelId="{1582D7D8-B4C5-4E0A-9154-7E9017D33793}" srcId="{605E0E95-CCF9-406B-8E25-A232424D0677}" destId="{35783840-8A50-4FBD-B017-4BF1B3D0AD80}" srcOrd="0" destOrd="0" parTransId="{39E38A62-C758-4466-898E-A30CFCFEEB64}" sibTransId="{68FDB560-9801-49F6-BCEB-7F75C811D33D}"/>
    <dgm:cxn modelId="{415620BD-AD84-4667-BFD8-27551E596F95}" type="presParOf" srcId="{2881C939-332E-4BFE-AD5F-060F40AB58B8}" destId="{569B1D99-5DD8-4360-A660-BEF7C0A92292}" srcOrd="0" destOrd="0" presId="urn:microsoft.com/office/officeart/2009/3/layout/PlusandMinus"/>
    <dgm:cxn modelId="{4823735E-D909-46F4-9278-1C1223A8C98B}" type="presParOf" srcId="{2881C939-332E-4BFE-AD5F-060F40AB58B8}" destId="{14A3F149-FBD2-4BB1-B2AB-54FB156CF8DE}" srcOrd="1" destOrd="0" presId="urn:microsoft.com/office/officeart/2009/3/layout/PlusandMinus"/>
    <dgm:cxn modelId="{719E6336-647A-44A2-A8EC-B02B58733C51}" type="presParOf" srcId="{2881C939-332E-4BFE-AD5F-060F40AB58B8}" destId="{6B0A137C-47D4-4C62-93E8-7BE9648A9FC2}" srcOrd="2" destOrd="0" presId="urn:microsoft.com/office/officeart/2009/3/layout/PlusandMinus"/>
    <dgm:cxn modelId="{3F2E215A-26A6-4A08-BD25-45F312535FA0}" type="presParOf" srcId="{2881C939-332E-4BFE-AD5F-060F40AB58B8}" destId="{586EF7E5-C5BE-4EF8-98CA-203B59C65856}" srcOrd="3" destOrd="0" presId="urn:microsoft.com/office/officeart/2009/3/layout/PlusandMinus"/>
    <dgm:cxn modelId="{806A783D-B8F4-45B3-AE65-771EA6B06014}" type="presParOf" srcId="{2881C939-332E-4BFE-AD5F-060F40AB58B8}" destId="{83118055-53B1-48F7-83FB-EE9D115E6698}" srcOrd="4" destOrd="0" presId="urn:microsoft.com/office/officeart/2009/3/layout/PlusandMinus"/>
    <dgm:cxn modelId="{270C375D-3A6A-4EA4-B3F2-29541A717AAF}" type="presParOf" srcId="{2881C939-332E-4BFE-AD5F-060F40AB58B8}" destId="{D5C80402-09C1-4BAF-8FF0-E12FFE4D86BA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9B1D99-5DD8-4360-A660-BEF7C0A92292}">
      <dsp:nvSpPr>
        <dsp:cNvPr id="0" name=""/>
        <dsp:cNvSpPr/>
      </dsp:nvSpPr>
      <dsp:spPr>
        <a:xfrm>
          <a:off x="726805" y="810850"/>
          <a:ext cx="7025783" cy="3630882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3F149-FBD2-4BB1-B2AB-54FB156CF8DE}">
      <dsp:nvSpPr>
        <dsp:cNvPr id="0" name=""/>
        <dsp:cNvSpPr/>
      </dsp:nvSpPr>
      <dsp:spPr>
        <a:xfrm>
          <a:off x="936771" y="1235486"/>
          <a:ext cx="3262547" cy="310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smtClean="0">
              <a:solidFill>
                <a:schemeClr val="bg1"/>
              </a:solidFill>
            </a:rPr>
            <a:t>可维护性</a:t>
          </a:r>
          <a:endParaRPr lang="zh-CN" altLang="en-US" sz="2100" kern="1200" dirty="0">
            <a:solidFill>
              <a:schemeClr val="bg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灵活架构，焦点分离</a:t>
          </a:r>
          <a:endParaRPr lang="zh-CN" altLang="en-US" sz="2100" b="0" i="0" kern="1200" dirty="0">
            <a:solidFill>
              <a:schemeClr val="bg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方便模块间组合，分解</a:t>
          </a:r>
          <a:endParaRPr lang="zh-CN" altLang="en-US" sz="2100" b="0" i="0" kern="1200" dirty="0">
            <a:solidFill>
              <a:schemeClr val="bg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方便单个模块功能调试，升级</a:t>
          </a:r>
          <a:endParaRPr lang="zh-CN" altLang="en-US" sz="2100" b="0" i="0" kern="1200" dirty="0">
            <a:solidFill>
              <a:schemeClr val="bg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多人协作互不干扰</a:t>
          </a:r>
          <a:endParaRPr lang="zh-CN" altLang="en-US" sz="2100" b="0" i="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可测试性</a:t>
          </a:r>
          <a:endParaRPr lang="zh-CN" altLang="en-US" sz="2100" b="0" i="0" kern="1200" dirty="0">
            <a:solidFill>
              <a:schemeClr val="bg1"/>
            </a:solidFill>
          </a:endParaRPr>
        </a:p>
      </dsp:txBody>
      <dsp:txXfrm>
        <a:off x="936771" y="1235486"/>
        <a:ext cx="3262547" cy="3106175"/>
      </dsp:txXfrm>
    </dsp:sp>
    <dsp:sp modelId="{6B0A137C-47D4-4C62-93E8-7BE9648A9FC2}">
      <dsp:nvSpPr>
        <dsp:cNvPr id="0" name=""/>
        <dsp:cNvSpPr/>
      </dsp:nvSpPr>
      <dsp:spPr>
        <a:xfrm>
          <a:off x="4271999" y="1235486"/>
          <a:ext cx="3262547" cy="310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模块间消息通信导致性能受损</a:t>
          </a:r>
          <a:endParaRPr lang="zh-CN" altLang="en-US" sz="21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>
              <a:solidFill>
                <a:schemeClr val="bg1"/>
              </a:solidFill>
            </a:rPr>
            <a:t>系统分层</a:t>
          </a:r>
          <a:endParaRPr lang="zh-CN" altLang="en-US" sz="2100" kern="1200" dirty="0">
            <a:solidFill>
              <a:schemeClr val="bg1"/>
            </a:solidFill>
          </a:endParaRPr>
        </a:p>
      </dsp:txBody>
      <dsp:txXfrm>
        <a:off x="4271999" y="1235486"/>
        <a:ext cx="3262547" cy="3106175"/>
      </dsp:txXfrm>
    </dsp:sp>
    <dsp:sp modelId="{586EF7E5-C5BE-4EF8-98CA-203B59C65856}">
      <dsp:nvSpPr>
        <dsp:cNvPr id="0" name=""/>
        <dsp:cNvSpPr/>
      </dsp:nvSpPr>
      <dsp:spPr>
        <a:xfrm>
          <a:off x="0" y="84230"/>
          <a:ext cx="1372854" cy="1372854"/>
        </a:xfrm>
        <a:prstGeom prst="plus">
          <a:avLst>
            <a:gd name="adj" fmla="val 328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18055-53B1-48F7-83FB-EE9D115E6698}">
      <dsp:nvSpPr>
        <dsp:cNvPr id="0" name=""/>
        <dsp:cNvSpPr/>
      </dsp:nvSpPr>
      <dsp:spPr>
        <a:xfrm>
          <a:off x="6783514" y="577942"/>
          <a:ext cx="1292098" cy="44279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80402-09C1-4BAF-8FF0-E12FFE4D86BA}">
      <dsp:nvSpPr>
        <dsp:cNvPr id="0" name=""/>
        <dsp:cNvSpPr/>
      </dsp:nvSpPr>
      <dsp:spPr>
        <a:xfrm>
          <a:off x="4239696" y="1242128"/>
          <a:ext cx="807" cy="2966696"/>
        </a:xfrm>
        <a:prstGeom prst="line">
          <a:avLst/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ssyteam/kissy-gallery/blob/master/gallery/sliding-labels/1.0/index.j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ssyteam/kissy-gallery/blob/master/gallery/sliding-labels/1.0/index.j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ssyteam/kissy-gallery/blob/master/gallery/calendar/1.1/index.j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alibaba-inc.com/tiehang.lth/festudy/blob/master/translations/Designing%20Better%20JavaScript%20APIS.md" TargetMode="External"/><Relationship Id="rId2" Type="http://schemas.openxmlformats.org/officeDocument/2006/relationships/hyperlink" Target="http://coding.smashingmagazine.com/2012/10/09/designing-javascript-apis-usability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kissy-demo/gallery/tag-cloud/1.0/test.html" TargetMode="External"/><Relationship Id="rId2" Type="http://schemas.openxmlformats.org/officeDocument/2006/relationships/hyperlink" Target="https://github.com/dickeylth/FEStudy/blob/master/class/Kissy%20Component%20Coding/kissy-demo/gallery/tag-cloud/1.0/index.j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js/seajs/issues/547" TargetMode="External"/><Relationship Id="rId2" Type="http://schemas.openxmlformats.org/officeDocument/2006/relationships/hyperlink" Target="http://ued.taobao.com/blog/2013/03/modular-scalable-kiss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turing.com.cn/article/1091" TargetMode="External"/><Relationship Id="rId5" Type="http://schemas.openxmlformats.org/officeDocument/2006/relationships/hyperlink" Target="http://www.ruanyifeng.com/blog/2012/10/javascript_module.html" TargetMode="External"/><Relationship Id="rId4" Type="http://schemas.openxmlformats.org/officeDocument/2006/relationships/hyperlink" Target="http://chaoskeh.com/blog/why-seajs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js/seajs/issues/242" TargetMode="External"/><Relationship Id="rId2" Type="http://schemas.openxmlformats.org/officeDocument/2006/relationships/hyperlink" Target="https://github.com/amdjs/amdjs-api/wiki/A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Kissy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的模块化编程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弘树</a:t>
            </a:r>
            <a:endParaRPr lang="en-US" altLang="zh-CN" dirty="0" smtClean="0"/>
          </a:p>
          <a:p>
            <a:r>
              <a:rPr lang="en-US" altLang="zh-CN" dirty="0" smtClean="0"/>
              <a:t>2013/5/22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命名冲突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="util.js"&gt;&lt;/script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 smtClean="0"/>
              <a:t>=“another.js"&gt;&lt;/</a:t>
            </a:r>
            <a:r>
              <a:rPr lang="en-US" altLang="zh-CN" dirty="0"/>
              <a:t>script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smtClean="0"/>
              <a:t>script&gt;</a:t>
            </a:r>
            <a:r>
              <a:rPr lang="en-US" altLang="zh-CN" dirty="0" err="1" smtClean="0"/>
              <a:t>Mine.print</a:t>
            </a:r>
            <a:r>
              <a:rPr lang="en-US" altLang="zh-CN" dirty="0"/>
              <a:t>('</a:t>
            </a:r>
            <a:r>
              <a:rPr lang="en-US" altLang="zh-CN" dirty="0" err="1"/>
              <a:t>xxxxxxx</a:t>
            </a:r>
            <a:r>
              <a:rPr lang="en-US" altLang="zh-CN" dirty="0"/>
              <a:t>');&lt;/script&gt;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96136" y="1059173"/>
            <a:ext cx="3024336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smtClean="0"/>
              <a:t>Mine </a:t>
            </a:r>
            <a:r>
              <a:rPr lang="en-US" altLang="zh-CN" dirty="0"/>
              <a:t>= {};</a:t>
            </a:r>
          </a:p>
          <a:p>
            <a:r>
              <a:rPr lang="en-US" altLang="zh-CN" dirty="0" err="1" smtClean="0"/>
              <a:t>Mine.print</a:t>
            </a:r>
            <a:r>
              <a:rPr lang="en-US" altLang="zh-CN" dirty="0" smtClean="0"/>
              <a:t> </a:t>
            </a:r>
            <a:r>
              <a:rPr lang="en-US" altLang="zh-CN" dirty="0"/>
              <a:t>= function(</a:t>
            </a:r>
            <a:r>
              <a:rPr lang="en-US" altLang="zh-CN" dirty="0" err="1"/>
              <a:t>str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doSomething3();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97691" y="2128453"/>
            <a:ext cx="30243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function print(</a:t>
            </a:r>
            <a:r>
              <a:rPr lang="en-US" altLang="zh-CN" dirty="0" err="1"/>
              <a:t>str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doSomething2();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3863181"/>
            <a:ext cx="6192688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if (</a:t>
            </a:r>
            <a:r>
              <a:rPr lang="en-US" altLang="zh-CN" dirty="0" err="1"/>
              <a:t>org.cometd.Utils.isString</a:t>
            </a:r>
            <a:r>
              <a:rPr lang="en-US" altLang="zh-CN" dirty="0"/>
              <a:t>(response)) {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org.cometd.JSON.fromJSON</a:t>
            </a:r>
            <a:r>
              <a:rPr lang="en-US" altLang="zh-CN" dirty="0"/>
              <a:t>(response);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org.cometd.Utils.isArray</a:t>
            </a:r>
            <a:r>
              <a:rPr lang="en-US" altLang="zh-CN" dirty="0"/>
              <a:t>(response)) {</a:t>
            </a:r>
          </a:p>
          <a:p>
            <a:r>
              <a:rPr lang="en-US" altLang="zh-CN" dirty="0"/>
              <a:t>    return response;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7728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命名冲突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YUI3</a:t>
            </a:r>
            <a:r>
              <a:rPr lang="zh-CN" altLang="en-US" dirty="0" smtClean="0"/>
              <a:t>中的命名空间</a:t>
            </a:r>
            <a:r>
              <a:rPr lang="en-US" altLang="zh-CN" dirty="0" smtClean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9592" y="4509120"/>
            <a:ext cx="6336704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YUI().use('a', 'b', function (Y)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Y.foo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 // </a:t>
            </a:r>
            <a:r>
              <a:rPr lang="en-US" altLang="zh-CN" dirty="0" err="1"/>
              <a:t>foo</a:t>
            </a:r>
            <a:r>
              <a:rPr lang="en-US" altLang="zh-CN" dirty="0"/>
              <a:t> </a:t>
            </a:r>
            <a:r>
              <a:rPr lang="zh-CN" altLang="en-US" dirty="0"/>
              <a:t>方法究竟是模块 </a:t>
            </a:r>
            <a:r>
              <a:rPr lang="en-US" altLang="zh-CN" dirty="0"/>
              <a:t>a </a:t>
            </a:r>
            <a:r>
              <a:rPr lang="zh-CN" altLang="en-US" dirty="0"/>
              <a:t>还是 </a:t>
            </a:r>
            <a:r>
              <a:rPr lang="en-US" altLang="zh-CN" dirty="0"/>
              <a:t>b </a:t>
            </a:r>
            <a:r>
              <a:rPr lang="zh-CN" altLang="en-US" dirty="0"/>
              <a:t>提供的？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// </a:t>
            </a:r>
            <a:r>
              <a:rPr lang="zh-CN" altLang="en-US" dirty="0"/>
              <a:t>如果模块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都提供 </a:t>
            </a:r>
            <a:r>
              <a:rPr lang="en-US" altLang="zh-CN" dirty="0" err="1"/>
              <a:t>foo</a:t>
            </a:r>
            <a:r>
              <a:rPr lang="en-US" altLang="zh-CN" dirty="0"/>
              <a:t> </a:t>
            </a:r>
            <a:r>
              <a:rPr lang="zh-CN" altLang="en-US" dirty="0"/>
              <a:t>方法，如何避免冲突？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  <p:sp>
        <p:nvSpPr>
          <p:cNvPr id="6" name="文本框 2"/>
          <p:cNvSpPr txBox="1"/>
          <p:nvPr/>
        </p:nvSpPr>
        <p:spPr>
          <a:xfrm>
            <a:off x="899592" y="2708920"/>
            <a:ext cx="6336704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YUI().use('node', function (Y) { </a:t>
            </a:r>
          </a:p>
          <a:p>
            <a:r>
              <a:rPr lang="en-US" altLang="zh-CN" dirty="0" smtClean="0"/>
              <a:t>    // Node </a:t>
            </a:r>
            <a:r>
              <a:rPr lang="zh-CN" altLang="en-US" dirty="0" smtClean="0"/>
              <a:t>模块已加载好 </a:t>
            </a:r>
            <a:endParaRPr lang="en-US" altLang="zh-CN" dirty="0" smtClean="0"/>
          </a:p>
          <a:p>
            <a:r>
              <a:rPr lang="en-US" altLang="zh-CN" dirty="0" smtClean="0"/>
              <a:t>    // </a:t>
            </a:r>
            <a:r>
              <a:rPr lang="zh-CN" altLang="en-US" dirty="0" smtClean="0"/>
              <a:t>下面可以通过 </a:t>
            </a:r>
            <a:r>
              <a:rPr lang="en-US" altLang="zh-CN" dirty="0" smtClean="0"/>
              <a:t>Y </a:t>
            </a:r>
            <a:r>
              <a:rPr lang="zh-CN" altLang="en-US" dirty="0" smtClean="0"/>
              <a:t>来调用 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Y.one</a:t>
            </a:r>
            <a:r>
              <a:rPr lang="en-US" altLang="zh-CN" dirty="0" smtClean="0"/>
              <a:t>('#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'); </a:t>
            </a:r>
          </a:p>
          <a:p>
            <a:r>
              <a:rPr lang="en-US" altLang="zh-CN" dirty="0" smtClean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98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</a:rPr>
              <a:t>模块化设计</a:t>
            </a:r>
            <a:r>
              <a:rPr lang="en-US" altLang="zh-CN" sz="3600" dirty="0" smtClean="0">
                <a:solidFill>
                  <a:schemeClr val="bg1"/>
                </a:solidFill>
              </a:rPr>
              <a:t>——</a:t>
            </a:r>
            <a:r>
              <a:rPr lang="zh-CN" altLang="en-US" sz="3600" dirty="0" smtClean="0">
                <a:solidFill>
                  <a:schemeClr val="bg1"/>
                </a:solidFill>
              </a:rPr>
              <a:t>文件依赖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4839" y="1417638"/>
            <a:ext cx="4934322" cy="4901427"/>
          </a:xfrm>
        </p:spPr>
      </p:pic>
    </p:spTree>
    <p:extLst>
      <p:ext uri="{BB962C8B-B14F-4D97-AF65-F5344CB8AC3E}">
        <p14:creationId xmlns:p14="http://schemas.microsoft.com/office/powerpoint/2010/main" xmlns="" val="7923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</a:rPr>
              <a:t>模块化设计</a:t>
            </a:r>
            <a:r>
              <a:rPr lang="en-US" altLang="zh-CN" sz="3600" dirty="0" smtClean="0">
                <a:solidFill>
                  <a:schemeClr val="bg1"/>
                </a:solidFill>
              </a:rPr>
              <a:t>——</a:t>
            </a:r>
            <a:r>
              <a:rPr lang="zh-CN" altLang="en-US" sz="3600" dirty="0" smtClean="0">
                <a:solidFill>
                  <a:schemeClr val="bg1"/>
                </a:solidFill>
              </a:rPr>
              <a:t>文件依赖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7457" y="1692276"/>
            <a:ext cx="4629086" cy="4320480"/>
          </a:xfrm>
        </p:spPr>
      </p:pic>
    </p:spTree>
    <p:extLst>
      <p:ext uri="{BB962C8B-B14F-4D97-AF65-F5344CB8AC3E}">
        <p14:creationId xmlns:p14="http://schemas.microsoft.com/office/powerpoint/2010/main" xmlns="" val="408158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原则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内聚性</a:t>
            </a:r>
          </a:p>
          <a:p>
            <a:r>
              <a:rPr lang="zh-CN" altLang="en-US" dirty="0"/>
              <a:t>松耦合</a:t>
            </a:r>
          </a:p>
          <a:p>
            <a:r>
              <a:rPr lang="zh-CN" altLang="en-US" dirty="0"/>
              <a:t>零重复</a:t>
            </a:r>
          </a:p>
          <a:p>
            <a:r>
              <a:rPr lang="zh-CN" altLang="en-US" dirty="0"/>
              <a:t>封装</a:t>
            </a:r>
          </a:p>
          <a:p>
            <a:r>
              <a:rPr lang="zh-CN" altLang="en-US" dirty="0"/>
              <a:t>可测试性</a:t>
            </a:r>
          </a:p>
          <a:p>
            <a:r>
              <a:rPr lang="zh-CN" altLang="en-US" dirty="0"/>
              <a:t>可读性</a:t>
            </a:r>
          </a:p>
          <a:p>
            <a:r>
              <a:rPr lang="zh-CN" altLang="en-US" dirty="0"/>
              <a:t>单一职责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91672" y="1412776"/>
            <a:ext cx="295232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与</a:t>
            </a:r>
            <a:r>
              <a:rPr lang="en-US" altLang="zh-CN" dirty="0" smtClean="0"/>
              <a:t>AMD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自动</a:t>
            </a:r>
            <a:r>
              <a:rPr lang="en-US" altLang="zh-CN" dirty="0" smtClean="0"/>
              <a:t>combo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8752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Kissy</a:t>
            </a:r>
            <a:r>
              <a:rPr lang="zh-CN" altLang="en-US" sz="3600" dirty="0" smtClean="0"/>
              <a:t>中的模块化</a:t>
            </a:r>
            <a:r>
              <a:rPr lang="en-US" altLang="zh-CN" sz="3600" dirty="0" smtClean="0"/>
              <a:t>——AMD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// </a:t>
            </a:r>
            <a:r>
              <a:rPr lang="zh-CN" altLang="en-US" sz="2400" dirty="0" smtClean="0"/>
              <a:t>定义</a:t>
            </a:r>
            <a:r>
              <a:rPr lang="en-US" altLang="zh-CN" sz="2400" dirty="0" smtClean="0"/>
              <a:t>calculator</a:t>
            </a:r>
            <a:r>
              <a:rPr lang="zh-CN" altLang="en-US" sz="2400" dirty="0" smtClean="0"/>
              <a:t>（计算器）模块。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define('calculator', ['adder'], function(adder) { </a:t>
            </a:r>
          </a:p>
          <a:p>
            <a:pPr>
              <a:buNone/>
            </a:pPr>
            <a:r>
              <a:rPr lang="en-US" altLang="zh-CN" sz="2400" dirty="0" smtClean="0"/>
              <a:t>	// </a:t>
            </a:r>
            <a:r>
              <a:rPr lang="zh-CN" altLang="en-US" sz="2400" dirty="0" smtClean="0"/>
              <a:t>返回具有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方法的匿名对象。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return { add: function(n1, n2) { </a:t>
            </a:r>
          </a:p>
          <a:p>
            <a:pPr>
              <a:buNone/>
            </a:pPr>
            <a:r>
              <a:rPr lang="en-US" altLang="zh-CN" sz="2400" dirty="0" smtClean="0"/>
              <a:t>		/* * </a:t>
            </a:r>
            <a:r>
              <a:rPr lang="zh-CN" altLang="en-US" sz="2400" dirty="0" smtClean="0"/>
              <a:t>实际调用的是</a:t>
            </a:r>
            <a:r>
              <a:rPr lang="en-US" altLang="zh-CN" sz="2400" dirty="0" smtClean="0"/>
              <a:t>adder</a:t>
            </a:r>
            <a:r>
              <a:rPr lang="zh-CN" altLang="en-US" sz="2400" dirty="0" smtClean="0"/>
              <a:t>（加法器）模块的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方法。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    	 </a:t>
            </a:r>
            <a:r>
              <a:rPr lang="zh-CN" altLang="en-US" sz="2400" dirty="0" smtClean="0"/>
              <a:t>* 而且</a:t>
            </a:r>
            <a:r>
              <a:rPr lang="en-US" altLang="zh-CN" sz="2400" dirty="0" smtClean="0"/>
              <a:t>adder</a:t>
            </a:r>
            <a:r>
              <a:rPr lang="zh-CN" altLang="en-US" sz="2400" dirty="0" smtClean="0"/>
              <a:t>模块已在前一参数</a:t>
            </a:r>
            <a:r>
              <a:rPr lang="en-US" altLang="zh-CN" sz="2400" dirty="0" smtClean="0"/>
              <a:t>['adder']</a:t>
            </a:r>
            <a:r>
              <a:rPr lang="zh-CN" altLang="en-US" sz="2400" dirty="0" smtClean="0"/>
              <a:t>中指明了。*</a:t>
            </a:r>
            <a:r>
              <a:rPr lang="en-US" altLang="zh-CN" sz="2400" dirty="0" smtClean="0"/>
              <a:t>/ </a:t>
            </a:r>
          </a:p>
          <a:p>
            <a:pPr>
              <a:buNone/>
            </a:pPr>
            <a:r>
              <a:rPr lang="en-US" altLang="zh-CN" sz="2400" dirty="0" smtClean="0"/>
              <a:t>		return </a:t>
            </a:r>
            <a:r>
              <a:rPr lang="en-US" altLang="zh-CN" sz="2400" dirty="0" err="1" smtClean="0"/>
              <a:t>adder.add</a:t>
            </a:r>
            <a:r>
              <a:rPr lang="en-US" altLang="zh-CN" sz="2400" dirty="0" smtClean="0"/>
              <a:t>(n1, n2); } </a:t>
            </a:r>
          </a:p>
          <a:p>
            <a:pPr>
              <a:buNone/>
            </a:pPr>
            <a:r>
              <a:rPr lang="en-US" altLang="zh-CN" sz="2400" dirty="0" smtClean="0"/>
              <a:t>	}; </a:t>
            </a:r>
          </a:p>
          <a:p>
            <a:pPr>
              <a:buNone/>
            </a:pPr>
            <a:r>
              <a:rPr lang="en-US" altLang="zh-CN" sz="2400" dirty="0" smtClean="0"/>
              <a:t>});</a:t>
            </a:r>
            <a:endParaRPr lang="zh-CN" altLang="en-US" sz="2400" dirty="0" smtClean="0"/>
          </a:p>
          <a:p>
            <a:pPr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7989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r>
              <a:rPr lang="en-US" altLang="zh-CN" sz="3600" dirty="0" smtClean="0"/>
              <a:t>——YUI3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模块定义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模块</a:t>
            </a:r>
            <a:r>
              <a:rPr lang="zh-CN" altLang="en-US" dirty="0" smtClean="0"/>
              <a:t>注册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模块使用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91680" y="2204864"/>
            <a:ext cx="367240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YUI.add("module1",function(S){</a:t>
            </a:r>
          </a:p>
          <a:p>
            <a:r>
              <a:rPr lang="en-US" altLang="zh-CN"/>
              <a:t>    S.Module1=function(){};</a:t>
            </a:r>
          </a:p>
          <a:p>
            <a:r>
              <a:rPr lang="en-US" altLang="zh-CN"/>
              <a:t>});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91680" y="3955407"/>
            <a:ext cx="367240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YUI.add({module1:{</a:t>
            </a:r>
          </a:p>
          <a:p>
            <a:r>
              <a:rPr lang="en-US" altLang="zh-CN"/>
              <a:t>    fullpath: "xxx.js"</a:t>
            </a:r>
          </a:p>
          <a:p>
            <a:r>
              <a:rPr lang="en-US" altLang="zh-CN"/>
              <a:t>}});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91680" y="5664498"/>
            <a:ext cx="367240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YUI().use("module1",function(S){</a:t>
            </a:r>
          </a:p>
          <a:p>
            <a:r>
              <a:rPr lang="en-US" altLang="zh-CN"/>
              <a:t>    //useS.Module1</a:t>
            </a:r>
          </a:p>
          <a:p>
            <a:r>
              <a:rPr lang="en-US" altLang="zh-CN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893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命名空间</a:t>
            </a:r>
          </a:p>
          <a:p>
            <a:pPr lvl="1"/>
            <a:r>
              <a:rPr lang="zh-CN" altLang="en-US" dirty="0"/>
              <a:t>借助文件</a:t>
            </a:r>
            <a:r>
              <a:rPr lang="en-US" altLang="zh-CN" dirty="0" err="1"/>
              <a:t>url</a:t>
            </a:r>
            <a:r>
              <a:rPr lang="zh-CN" altLang="en-US" dirty="0"/>
              <a:t>唯一性</a:t>
            </a:r>
          </a:p>
          <a:p>
            <a:r>
              <a:rPr lang="zh-CN" altLang="en-US" dirty="0"/>
              <a:t>文件依赖</a:t>
            </a:r>
          </a:p>
          <a:p>
            <a:pPr lvl="1"/>
            <a:r>
              <a:rPr lang="en-US" altLang="zh-CN" dirty="0"/>
              <a:t>require</a:t>
            </a:r>
            <a:r>
              <a:rPr lang="zh-CN" altLang="en-US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xmlns="" val="27140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86844"/>
            <a:ext cx="8344354" cy="4190427"/>
          </a:xfrm>
        </p:spPr>
      </p:pic>
    </p:spTree>
    <p:extLst>
      <p:ext uri="{BB962C8B-B14F-4D97-AF65-F5344CB8AC3E}">
        <p14:creationId xmlns:p14="http://schemas.microsoft.com/office/powerpoint/2010/main" xmlns="" val="155328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去除模块名</a:t>
            </a:r>
          </a:p>
          <a:p>
            <a:pPr lvl="1"/>
            <a:r>
              <a:rPr lang="zh-CN" altLang="en-US" dirty="0"/>
              <a:t>根据文件系统确定模块名字</a:t>
            </a:r>
          </a:p>
          <a:p>
            <a:pPr lvl="1"/>
            <a:r>
              <a:rPr lang="en-US" altLang="zh-CN" dirty="0"/>
              <a:t>event / base.js :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KISSY.add</a:t>
            </a:r>
            <a:r>
              <a:rPr lang="en-US" altLang="zh-CN" dirty="0" smtClean="0"/>
              <a:t>(function</a:t>
            </a:r>
            <a:r>
              <a:rPr lang="en-US" altLang="zh-CN" dirty="0"/>
              <a:t>(){});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就</a:t>
            </a:r>
            <a:r>
              <a:rPr lang="zh-CN" altLang="en-US" dirty="0"/>
              <a:t>表示模块</a:t>
            </a:r>
            <a:r>
              <a:rPr lang="en-US" altLang="zh-CN" dirty="0"/>
              <a:t>event/base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296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Kissy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模块化机制</a:t>
            </a:r>
            <a:endParaRPr lang="en-US" altLang="zh-CN" dirty="0" smtClean="0"/>
          </a:p>
          <a:p>
            <a:r>
              <a:rPr lang="zh-CN" altLang="en-US" dirty="0" smtClean="0"/>
              <a:t>现有组件分析</a:t>
            </a:r>
            <a:endParaRPr lang="en-US" altLang="zh-CN" dirty="0" smtClean="0"/>
          </a:p>
          <a:p>
            <a:r>
              <a:rPr lang="zh-CN" altLang="en-US" dirty="0" smtClean="0"/>
              <a:t>组件开发基础</a:t>
            </a:r>
            <a:endParaRPr lang="en-US" altLang="zh-CN" dirty="0" smtClean="0"/>
          </a:p>
          <a:p>
            <a:r>
              <a:rPr lang="zh-CN" altLang="en-US" dirty="0" smtClean="0"/>
              <a:t>动手写组件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包配置</a:t>
            </a:r>
          </a:p>
          <a:p>
            <a:pPr lvl="1"/>
            <a:r>
              <a:rPr lang="zh-CN" altLang="en-US" dirty="0"/>
              <a:t>包与路径约定，批量注册模块集合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S.config</a:t>
            </a:r>
            <a:r>
              <a:rPr lang="en-US" altLang="zh-CN" dirty="0"/>
              <a:t>({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packages:[{</a:t>
            </a:r>
          </a:p>
          <a:p>
            <a:pPr marL="457200" lvl="1" indent="0">
              <a:buNone/>
            </a:pPr>
            <a:r>
              <a:rPr lang="en-US" altLang="zh-CN" dirty="0" smtClean="0"/>
              <a:t>	        </a:t>
            </a:r>
            <a:r>
              <a:rPr lang="en-US" altLang="zh-CN" dirty="0"/>
              <a:t>name: "m1",</a:t>
            </a:r>
          </a:p>
          <a:p>
            <a:pPr marL="457200" lvl="1" indent="0">
              <a:buNone/>
            </a:pPr>
            <a:r>
              <a:rPr lang="en-US" altLang="zh-CN" dirty="0" smtClean="0"/>
              <a:t>	        </a:t>
            </a:r>
            <a:r>
              <a:rPr lang="en-US" altLang="zh-CN" dirty="0"/>
              <a:t>path: "http://xx.com/"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}]</a:t>
            </a:r>
          </a:p>
          <a:p>
            <a:pPr marL="457200" lvl="1" indent="0">
              <a:buNone/>
            </a:pPr>
            <a:r>
              <a:rPr lang="en-US" altLang="zh-CN" dirty="0" smtClean="0"/>
              <a:t>	});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S.use</a:t>
            </a:r>
            <a:r>
              <a:rPr lang="en-US" altLang="zh-CN" dirty="0"/>
              <a:t>("m1/base")-&gt;http://xx.com/m1/base.js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9362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依赖注入</a:t>
            </a:r>
          </a:p>
          <a:p>
            <a:pPr lvl="1"/>
            <a:r>
              <a:rPr lang="zh-CN" altLang="en-US" dirty="0"/>
              <a:t>定义模块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KISSY.add</a:t>
            </a:r>
            <a:r>
              <a:rPr lang="en-US" altLang="zh-CN" dirty="0"/>
              <a:t>("</a:t>
            </a:r>
            <a:r>
              <a:rPr lang="en-US" altLang="zh-CN" dirty="0" err="1"/>
              <a:t>xx",function</a:t>
            </a:r>
            <a:r>
              <a:rPr lang="en-US" altLang="zh-CN" dirty="0"/>
              <a:t>(S,DOM){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//Your code</a:t>
            </a:r>
          </a:p>
          <a:p>
            <a:pPr marL="457200" lvl="1" indent="0">
              <a:buNone/>
            </a:pPr>
            <a:r>
              <a:rPr lang="en-US" altLang="zh-CN" dirty="0" smtClean="0"/>
              <a:t>	},{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requires:["</a:t>
            </a:r>
            <a:r>
              <a:rPr lang="en-US" altLang="zh-CN" dirty="0" err="1"/>
              <a:t>dom</a:t>
            </a:r>
            <a:r>
              <a:rPr lang="en-US" altLang="zh-CN" dirty="0"/>
              <a:t>"]</a:t>
            </a:r>
          </a:p>
          <a:p>
            <a:pPr marL="457200" lvl="1" indent="0">
              <a:buNone/>
            </a:pPr>
            <a:r>
              <a:rPr lang="en-US" altLang="zh-CN" dirty="0" smtClean="0"/>
              <a:t>	});</a:t>
            </a:r>
          </a:p>
          <a:p>
            <a:pPr lvl="1"/>
            <a:r>
              <a:rPr lang="zh-CN" altLang="en-US" dirty="0" smtClean="0"/>
              <a:t>使用模块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S.use</a:t>
            </a:r>
            <a:r>
              <a:rPr lang="en-US" altLang="zh-CN" dirty="0"/>
              <a:t>("</a:t>
            </a:r>
            <a:r>
              <a:rPr lang="en-US" altLang="zh-CN" dirty="0" err="1"/>
              <a:t>dom</a:t>
            </a:r>
            <a:r>
              <a:rPr lang="en-US" altLang="zh-CN" dirty="0"/>
              <a:t>",function(S,DOM){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//</a:t>
            </a:r>
            <a:r>
              <a:rPr lang="en-US" altLang="zh-CN" dirty="0" err="1"/>
              <a:t>useDOM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});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537854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hlinkClick r:id="rId2"/>
              </a:rPr>
              <a:t>表单</a:t>
            </a:r>
            <a:r>
              <a:rPr lang="en-US" altLang="zh-CN" sz="3600" dirty="0">
                <a:hlinkClick r:id="rId2"/>
              </a:rPr>
              <a:t>label</a:t>
            </a:r>
            <a:r>
              <a:rPr lang="zh-CN" altLang="en-US" sz="3600" dirty="0">
                <a:hlinkClick r:id="rId2"/>
              </a:rPr>
              <a:t>浮动功能</a:t>
            </a:r>
            <a:r>
              <a:rPr lang="zh-CN" altLang="en-US" sz="3600" dirty="0" smtClean="0">
                <a:hlinkClick r:id="rId2"/>
              </a:rPr>
              <a:t>组件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现有组件分析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构造器接口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/>
              <a:t>SlidingLabels</a:t>
            </a:r>
            <a:r>
              <a:rPr lang="en-US" altLang="zh-CN" dirty="0"/>
              <a:t>(container, </a:t>
            </a:r>
            <a:r>
              <a:rPr lang="en-US" altLang="zh-CN" dirty="0" err="1"/>
              <a:t>config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});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7916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hlinkClick r:id="rId2"/>
              </a:rPr>
              <a:t>表单</a:t>
            </a:r>
            <a:r>
              <a:rPr lang="en-US" altLang="zh-CN" sz="3600" dirty="0">
                <a:hlinkClick r:id="rId2"/>
              </a:rPr>
              <a:t>label</a:t>
            </a:r>
            <a:r>
              <a:rPr lang="zh-CN" altLang="en-US" sz="3600" dirty="0">
                <a:hlinkClick r:id="rId2"/>
              </a:rPr>
              <a:t>浮动功能</a:t>
            </a:r>
            <a:r>
              <a:rPr lang="zh-CN" altLang="en-US" sz="3600" dirty="0" smtClean="0">
                <a:hlinkClick r:id="rId2"/>
              </a:rPr>
              <a:t>组件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现有组件分析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配置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axis </a:t>
            </a:r>
            <a:r>
              <a:rPr lang="en-US" altLang="zh-CN" dirty="0"/>
              <a:t>// </a:t>
            </a:r>
            <a:r>
              <a:rPr lang="zh-CN" altLang="en-US" dirty="0"/>
              <a:t>移动方向</a:t>
            </a:r>
            <a:r>
              <a:rPr lang="en-US" altLang="zh-CN" dirty="0"/>
              <a:t>, </a:t>
            </a:r>
            <a:r>
              <a:rPr lang="zh-CN" altLang="en-US" dirty="0"/>
              <a:t>水平方向</a:t>
            </a:r>
            <a:r>
              <a:rPr lang="en-US" altLang="zh-CN" dirty="0"/>
              <a:t>(x) or </a:t>
            </a:r>
            <a:r>
              <a:rPr lang="zh-CN" altLang="en-US" dirty="0"/>
              <a:t>垂直方向</a:t>
            </a:r>
            <a:r>
              <a:rPr lang="en-US" altLang="zh-CN" dirty="0"/>
              <a:t>(y)</a:t>
            </a:r>
          </a:p>
          <a:p>
            <a:pPr lvl="1"/>
            <a:r>
              <a:rPr lang="en-US" altLang="zh-CN" dirty="0"/>
              <a:t>position // </a:t>
            </a:r>
            <a:r>
              <a:rPr lang="en-US" altLang="zh-CN" dirty="0" err="1"/>
              <a:t>px</a:t>
            </a:r>
            <a:r>
              <a:rPr lang="en-US" altLang="zh-CN" dirty="0"/>
              <a:t>, </a:t>
            </a:r>
            <a:r>
              <a:rPr lang="zh-CN" altLang="en-US" dirty="0"/>
              <a:t>水平和垂直方向上</a:t>
            </a:r>
            <a:r>
              <a:rPr lang="en-US" altLang="zh-CN" dirty="0"/>
              <a:t>, </a:t>
            </a:r>
            <a:r>
              <a:rPr lang="zh-CN" altLang="en-US" dirty="0"/>
              <a:t>相对于父元素的位置</a:t>
            </a:r>
            <a:r>
              <a:rPr lang="en-US" altLang="zh-CN" dirty="0"/>
              <a:t>, x or [x, y], </a:t>
            </a:r>
            <a:r>
              <a:rPr lang="zh-CN" altLang="en-US" dirty="0"/>
              <a:t>不设置时</a:t>
            </a:r>
            <a:r>
              <a:rPr lang="en-US" altLang="zh-CN" dirty="0"/>
              <a:t>, </a:t>
            </a:r>
            <a:r>
              <a:rPr lang="zh-CN" altLang="en-US" dirty="0"/>
              <a:t>取 </a:t>
            </a:r>
            <a:r>
              <a:rPr lang="en-US" altLang="zh-CN" dirty="0"/>
              <a:t>[5, 5]</a:t>
            </a:r>
          </a:p>
          <a:p>
            <a:pPr lvl="1"/>
            <a:r>
              <a:rPr lang="en-US" altLang="zh-CN" dirty="0"/>
              <a:t>offset // label </a:t>
            </a:r>
            <a:r>
              <a:rPr lang="zh-CN" altLang="en-US" dirty="0"/>
              <a:t>和 </a:t>
            </a:r>
            <a:r>
              <a:rPr lang="en-US" altLang="zh-CN" dirty="0"/>
              <a:t>input </a:t>
            </a:r>
            <a:r>
              <a:rPr lang="zh-CN" altLang="en-US" dirty="0"/>
              <a:t>之间的距离</a:t>
            </a:r>
          </a:p>
          <a:p>
            <a:pPr lvl="1"/>
            <a:r>
              <a:rPr lang="en-US" altLang="zh-CN" dirty="0" err="1"/>
              <a:t>zIndex</a:t>
            </a:r>
            <a:r>
              <a:rPr lang="en-US" altLang="zh-CN" dirty="0"/>
              <a:t> // </a:t>
            </a:r>
            <a:r>
              <a:rPr lang="en-US" altLang="zh-CN" dirty="0" err="1"/>
              <a:t>zIndex</a:t>
            </a:r>
            <a:endParaRPr lang="en-US" altLang="zh-CN" dirty="0"/>
          </a:p>
          <a:p>
            <a:pPr lvl="1"/>
            <a:r>
              <a:rPr lang="en-US" altLang="zh-CN" dirty="0"/>
              <a:t>duration // </a:t>
            </a:r>
            <a:r>
              <a:rPr lang="zh-CN" altLang="en-US" dirty="0"/>
              <a:t>动画速度</a:t>
            </a:r>
          </a:p>
          <a:p>
            <a:pPr lvl="1"/>
            <a:r>
              <a:rPr lang="en-US" altLang="zh-CN" dirty="0" err="1"/>
              <a:t>focusStyle</a:t>
            </a:r>
            <a:r>
              <a:rPr lang="en-US" altLang="zh-CN" dirty="0"/>
              <a:t> // </a:t>
            </a:r>
            <a:r>
              <a:rPr lang="zh-CN" altLang="en-US" dirty="0"/>
              <a:t>输入框获取焦点时</a:t>
            </a:r>
            <a:r>
              <a:rPr lang="en-US" altLang="zh-CN" dirty="0"/>
              <a:t>, label </a:t>
            </a:r>
            <a:r>
              <a:rPr lang="zh-CN" altLang="en-US" dirty="0"/>
              <a:t>的样式</a:t>
            </a:r>
          </a:p>
          <a:p>
            <a:pPr lvl="1"/>
            <a:r>
              <a:rPr lang="en-US" altLang="zh-CN" dirty="0" err="1"/>
              <a:t>blurStyle</a:t>
            </a:r>
            <a:r>
              <a:rPr lang="en-US" altLang="zh-CN" dirty="0"/>
              <a:t> // </a:t>
            </a:r>
            <a:r>
              <a:rPr lang="zh-CN" altLang="en-US" dirty="0"/>
              <a:t>输入框失去焦点时</a:t>
            </a:r>
            <a:r>
              <a:rPr lang="en-US" altLang="zh-CN" dirty="0"/>
              <a:t>, label </a:t>
            </a:r>
            <a:r>
              <a:rPr lang="zh-CN" altLang="en-US" dirty="0"/>
              <a:t>的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r>
              <a:rPr lang="zh-CN" altLang="en-US" dirty="0"/>
              <a:t>原型</a:t>
            </a:r>
            <a:r>
              <a:rPr lang="zh-CN" altLang="en-US" dirty="0" smtClean="0"/>
              <a:t>成员</a:t>
            </a:r>
            <a:endParaRPr lang="zh-CN" altLang="en-US" dirty="0"/>
          </a:p>
          <a:p>
            <a:pPr lvl="1"/>
            <a:r>
              <a:rPr lang="en-US" altLang="zh-CN" dirty="0"/>
              <a:t>container // </a:t>
            </a:r>
            <a:r>
              <a:rPr lang="zh-CN" altLang="en-US" dirty="0"/>
              <a:t>容器元素</a:t>
            </a:r>
          </a:p>
        </p:txBody>
      </p:sp>
    </p:spTree>
    <p:extLst>
      <p:ext uri="{BB962C8B-B14F-4D97-AF65-F5344CB8AC3E}">
        <p14:creationId xmlns:p14="http://schemas.microsoft.com/office/powerpoint/2010/main" xmlns="" val="2161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hlinkClick r:id="rId2"/>
              </a:rPr>
              <a:t>日历</a:t>
            </a:r>
            <a:r>
              <a:rPr lang="zh-CN" altLang="en-US" sz="3600" dirty="0" smtClean="0">
                <a:hlinkClick r:id="rId2"/>
              </a:rPr>
              <a:t>组件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现有组件分析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 err="1"/>
              <a:t>KISSY.add</a:t>
            </a:r>
            <a:r>
              <a:rPr lang="en-US" altLang="zh-CN" sz="1600" dirty="0"/>
              <a:t>('gallery/calendar/1.1/index', function (S, Node, Base) {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/**</a:t>
            </a:r>
          </a:p>
          <a:p>
            <a:pPr marL="0" indent="0">
              <a:buNone/>
            </a:pPr>
            <a:r>
              <a:rPr lang="en-US" altLang="zh-CN" sz="1600" dirty="0"/>
              <a:t>     * </a:t>
            </a:r>
            <a:r>
              <a:rPr lang="zh-CN" altLang="en-US" sz="1600" dirty="0"/>
              <a:t>创建日历构造函数</a:t>
            </a:r>
          </a:p>
          <a:p>
            <a:pPr marL="0" indent="0">
              <a:buNone/>
            </a:pPr>
            <a:r>
              <a:rPr lang="zh-CN" altLang="en-US" sz="1600" dirty="0"/>
              <a:t>     *</a:t>
            </a:r>
          </a:p>
          <a:p>
            <a:pPr marL="0" indent="0">
              <a:buNone/>
            </a:pPr>
            <a:r>
              <a:rPr lang="zh-CN" altLang="en-US" sz="1600" dirty="0"/>
              <a:t>     * </a:t>
            </a:r>
            <a:r>
              <a:rPr lang="en-US" altLang="zh-CN" sz="1600" dirty="0"/>
              <a:t>@class   Calendar</a:t>
            </a:r>
          </a:p>
          <a:p>
            <a:pPr marL="0" indent="0">
              <a:buNone/>
            </a:pPr>
            <a:r>
              <a:rPr lang="en-US" altLang="zh-CN" sz="1600" dirty="0"/>
              <a:t>     * @extends {Base}</a:t>
            </a:r>
          </a:p>
          <a:p>
            <a:pPr marL="0" indent="0">
              <a:buNone/>
            </a:pPr>
            <a:r>
              <a:rPr lang="en-US" altLang="zh-CN" sz="1600" dirty="0"/>
              <a:t>     * @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   {Object} </a:t>
            </a:r>
            <a:r>
              <a:rPr lang="en-US" altLang="zh-CN" sz="1600" dirty="0" err="1"/>
              <a:t>config</a:t>
            </a:r>
            <a:r>
              <a:rPr lang="en-US" altLang="zh-CN" sz="1600" dirty="0"/>
              <a:t> </a:t>
            </a:r>
            <a:r>
              <a:rPr lang="zh-CN" altLang="en-US" sz="1600" dirty="0"/>
              <a:t>配置对象 </a:t>
            </a:r>
            <a:r>
              <a:rPr lang="en-US" altLang="zh-CN" sz="1600" dirty="0"/>
              <a:t>(</a:t>
            </a:r>
            <a:r>
              <a:rPr lang="zh-CN" altLang="en-US" sz="1600" dirty="0"/>
              <a:t>详情见</a:t>
            </a:r>
            <a:r>
              <a:rPr lang="en-US" altLang="zh-CN" sz="1600" dirty="0"/>
              <a:t>API)</a:t>
            </a:r>
          </a:p>
          <a:p>
            <a:pPr marL="0" indent="0">
              <a:buNone/>
            </a:pPr>
            <a:r>
              <a:rPr lang="en-US" altLang="zh-CN" sz="1600" dirty="0"/>
              <a:t>     * @constructor</a:t>
            </a:r>
          </a:p>
          <a:p>
            <a:pPr marL="0" indent="0">
              <a:buNone/>
            </a:pPr>
            <a:r>
              <a:rPr lang="en-US" altLang="zh-CN" sz="1600" dirty="0"/>
              <a:t>     */</a:t>
            </a:r>
          </a:p>
          <a:p>
            <a:pPr marL="0" indent="0">
              <a:buNone/>
            </a:pPr>
            <a:r>
              <a:rPr lang="en-US" altLang="zh-CN" sz="1600" dirty="0"/>
              <a:t>    function Calendar() {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Calendar.superclass.constructor.apply</a:t>
            </a:r>
            <a:r>
              <a:rPr lang="en-US" altLang="zh-CN" sz="1600" dirty="0"/>
              <a:t>(this, arguments);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this.initializer</a:t>
            </a:r>
            <a:r>
              <a:rPr lang="en-US" altLang="zh-CN" sz="1600" dirty="0"/>
              <a:t>();</a:t>
            </a:r>
          </a:p>
          <a:p>
            <a:pPr marL="0" indent="0">
              <a:buNone/>
            </a:pPr>
            <a:r>
              <a:rPr lang="en-US" altLang="zh-CN" sz="1600" dirty="0"/>
              <a:t>    }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return </a:t>
            </a:r>
            <a:r>
              <a:rPr lang="en-US" altLang="zh-CN" sz="1600" dirty="0" err="1"/>
              <a:t>S.TripCalendar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S.extend</a:t>
            </a:r>
            <a:r>
              <a:rPr lang="en-US" altLang="zh-CN" sz="1600" dirty="0"/>
              <a:t>(Calendar, Base, </a:t>
            </a:r>
            <a:r>
              <a:rPr lang="en-US" altLang="zh-CN" sz="1600" dirty="0" smtClean="0"/>
              <a:t>{</a:t>
            </a:r>
            <a:r>
              <a:rPr lang="zh-CN" altLang="en-US" sz="1600" i="1" dirty="0"/>
              <a:t>组件</a:t>
            </a:r>
            <a:r>
              <a:rPr lang="zh-CN" altLang="en-US" sz="1600" i="1" dirty="0" smtClean="0"/>
              <a:t>方法</a:t>
            </a:r>
            <a:r>
              <a:rPr lang="en-US" altLang="zh-CN" sz="1600" dirty="0" smtClean="0"/>
              <a:t>}, {</a:t>
            </a:r>
            <a:r>
              <a:rPr lang="zh-CN" altLang="en-US" sz="1600" i="1" dirty="0" smtClean="0"/>
              <a:t>静态变量和方法</a:t>
            </a:r>
            <a:r>
              <a:rPr lang="en-US" altLang="zh-CN" sz="1600" dirty="0" smtClean="0"/>
              <a:t>};</a:t>
            </a:r>
          </a:p>
          <a:p>
            <a:pPr marL="0" indent="0">
              <a:buNone/>
            </a:pPr>
            <a:r>
              <a:rPr lang="en-US" altLang="zh-CN" sz="1600" dirty="0" smtClean="0"/>
              <a:t>});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57950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组件开发流程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组件开发基础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180762"/>
            <a:ext cx="8353168" cy="3480486"/>
          </a:xfrm>
        </p:spPr>
      </p:pic>
    </p:spTree>
    <p:extLst>
      <p:ext uri="{BB962C8B-B14F-4D97-AF65-F5344CB8AC3E}">
        <p14:creationId xmlns:p14="http://schemas.microsoft.com/office/powerpoint/2010/main" xmlns="" val="1917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API</a:t>
            </a:r>
            <a:r>
              <a:rPr lang="zh-CN" altLang="en-US" sz="3600" dirty="0" smtClean="0"/>
              <a:t>设计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组件开发基础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506916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Fluent Interface</a:t>
            </a:r>
          </a:p>
          <a:p>
            <a:pPr lvl="1"/>
            <a:r>
              <a:rPr lang="zh-CN" altLang="en-US" dirty="0" smtClean="0"/>
              <a:t>语句流畅易读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endParaRPr lang="en-US" altLang="zh-CN" dirty="0" smtClean="0"/>
          </a:p>
          <a:p>
            <a:pPr lvl="1"/>
            <a:r>
              <a:rPr lang="en-US" altLang="zh-CN" dirty="0"/>
              <a:t> </a:t>
            </a:r>
            <a:r>
              <a:rPr lang="en-US" altLang="zh-CN" i="1" dirty="0" err="1"/>
              <a:t>str_repeat</a:t>
            </a:r>
            <a:r>
              <a:rPr lang="en-US" altLang="zh-CN" i="1" dirty="0"/>
              <a:t>()</a:t>
            </a:r>
            <a:r>
              <a:rPr lang="en-US" altLang="zh-CN" dirty="0"/>
              <a:t> </a:t>
            </a:r>
            <a:r>
              <a:rPr lang="zh-CN" altLang="en-US" dirty="0"/>
              <a:t>、 </a:t>
            </a:r>
            <a:r>
              <a:rPr lang="en-US" altLang="zh-CN" i="1" dirty="0" err="1"/>
              <a:t>str_pos</a:t>
            </a:r>
            <a:r>
              <a:rPr lang="en-US" altLang="zh-CN" i="1" dirty="0"/>
              <a:t>()</a:t>
            </a:r>
            <a:r>
              <a:rPr lang="en-US" altLang="zh-CN" dirty="0"/>
              <a:t> </a:t>
            </a:r>
            <a:r>
              <a:rPr lang="zh-CN" altLang="en-US" dirty="0"/>
              <a:t>、 </a:t>
            </a:r>
            <a:r>
              <a:rPr lang="en-US" altLang="zh-CN" i="1" dirty="0" err="1"/>
              <a:t>substr</a:t>
            </a:r>
            <a:r>
              <a:rPr lang="en-US" altLang="zh-CN" i="1" dirty="0"/>
              <a:t>()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/>
              <a:t>批量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1"/>
            <a:r>
              <a:rPr lang="zh-CN" altLang="en-US" dirty="0"/>
              <a:t>类型转换</a:t>
            </a:r>
            <a:endParaRPr lang="en-US" altLang="zh-CN" dirty="0" smtClean="0"/>
          </a:p>
          <a:p>
            <a:pPr lvl="1"/>
            <a:r>
              <a:rPr lang="zh-CN" altLang="en-US" dirty="0"/>
              <a:t>默认值</a:t>
            </a:r>
            <a:endParaRPr lang="en-US" altLang="zh-CN" dirty="0" smtClean="0"/>
          </a:p>
          <a:p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pPr lvl="1"/>
            <a:r>
              <a:rPr lang="zh-CN" altLang="en-US" dirty="0"/>
              <a:t>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r>
              <a:rPr lang="zh-CN" altLang="en-US" dirty="0"/>
              <a:t>事件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r>
              <a:rPr lang="zh-CN" altLang="en-US" dirty="0"/>
              <a:t>处理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lvl="1"/>
            <a:r>
              <a:rPr lang="zh-CN" altLang="en-US" dirty="0"/>
              <a:t>健壮性是指不接受垃圾 </a:t>
            </a:r>
            <a:r>
              <a:rPr lang="zh-CN" altLang="en-US" i="1" dirty="0"/>
              <a:t>并且告之开发者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zh-CN" altLang="en-US" dirty="0"/>
              <a:t>文档化</a:t>
            </a:r>
            <a:r>
              <a:rPr lang="en-US" altLang="zh-CN" dirty="0" smtClean="0"/>
              <a:t>API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2"/>
              </a:rPr>
              <a:t>Designing Better JavaScript APIs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3"/>
              </a:rPr>
              <a:t>[</a:t>
            </a:r>
            <a:r>
              <a:rPr lang="zh-CN" altLang="en-US" dirty="0" smtClean="0">
                <a:hlinkClick r:id="rId3"/>
              </a:rPr>
              <a:t>译</a:t>
            </a:r>
            <a:r>
              <a:rPr lang="en-US" altLang="zh-CN" dirty="0" smtClean="0">
                <a:hlinkClick r:id="rId3"/>
              </a:rPr>
              <a:t>]</a:t>
            </a:r>
            <a:r>
              <a:rPr lang="zh-CN" altLang="en-US" dirty="0" smtClean="0">
                <a:hlinkClick r:id="rId3"/>
              </a:rPr>
              <a:t>设计更好的</a:t>
            </a:r>
            <a:r>
              <a:rPr lang="en-US" altLang="zh-CN" dirty="0" smtClean="0">
                <a:hlinkClick r:id="rId3"/>
              </a:rPr>
              <a:t>JavaScript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959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hlinkClick r:id="rId2"/>
              </a:rPr>
              <a:t>标签云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动手写组件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/>
              <a:t>构造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编码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file"/>
              </a:rPr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8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hlinkClick r:id="rId2"/>
              </a:rPr>
              <a:t>模块化</a:t>
            </a:r>
            <a:r>
              <a:rPr lang="zh-CN" altLang="en-US" dirty="0">
                <a:hlinkClick r:id="rId2"/>
              </a:rPr>
              <a:t>高扩展性的前端框架 </a:t>
            </a:r>
            <a:r>
              <a:rPr lang="en-US" altLang="zh-CN" dirty="0" smtClean="0">
                <a:hlinkClick r:id="rId2"/>
              </a:rPr>
              <a:t>KISSY</a:t>
            </a:r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前端</a:t>
            </a:r>
            <a:r>
              <a:rPr lang="zh-CN" altLang="en-US" dirty="0">
                <a:hlinkClick r:id="rId3"/>
              </a:rPr>
              <a:t>模块化开发的</a:t>
            </a:r>
            <a:r>
              <a:rPr lang="zh-CN" altLang="en-US" dirty="0" smtClean="0">
                <a:hlinkClick r:id="rId3"/>
              </a:rPr>
              <a:t>价值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Why SeaJS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JavaScript</a:t>
            </a:r>
            <a:r>
              <a:rPr lang="zh-CN" altLang="en-US" dirty="0" smtClean="0">
                <a:hlinkClick r:id="rId5"/>
              </a:rPr>
              <a:t>模块化编程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JavaScript</a:t>
            </a:r>
            <a:r>
              <a:rPr lang="zh-CN" altLang="en-US" dirty="0">
                <a:hlinkClick r:id="rId6"/>
              </a:rPr>
              <a:t>模块化开发</a:t>
            </a:r>
            <a:r>
              <a:rPr lang="zh-CN" altLang="en-US" dirty="0" smtClean="0">
                <a:hlinkClick r:id="rId6"/>
              </a:rPr>
              <a:t>一瞥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8261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pic>
        <p:nvPicPr>
          <p:cNvPr id="4" name="内容占位符 3" descr="QA-612x37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916832"/>
            <a:ext cx="5472608" cy="34290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Kissy</a:t>
            </a:r>
            <a:r>
              <a:rPr lang="zh-CN" altLang="en-US" sz="3600" dirty="0" smtClean="0"/>
              <a:t>特点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小巧灵活，简洁实用</a:t>
            </a:r>
          </a:p>
          <a:p>
            <a:r>
              <a:rPr lang="zh-CN" altLang="en-US" dirty="0" smtClean="0"/>
              <a:t>吸收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YUI</a:t>
            </a:r>
            <a:r>
              <a:rPr lang="zh-CN" altLang="en-US" dirty="0" smtClean="0"/>
              <a:t>的优点：</a:t>
            </a:r>
          </a:p>
          <a:p>
            <a:pPr lvl="1"/>
            <a:r>
              <a:rPr lang="en-US" altLang="zh-CN" dirty="0" err="1" smtClean="0"/>
              <a:t>jQuery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核心</a:t>
            </a:r>
          </a:p>
          <a:p>
            <a:pPr lvl="1"/>
            <a:r>
              <a:rPr lang="en-US" altLang="zh-CN" dirty="0" smtClean="0"/>
              <a:t>YUI</a:t>
            </a:r>
            <a:r>
              <a:rPr lang="zh-CN" altLang="en-US" dirty="0" smtClean="0"/>
              <a:t>：模块化、按需加载</a:t>
            </a:r>
          </a:p>
          <a:p>
            <a:r>
              <a:rPr lang="zh-CN" altLang="en-US" dirty="0" smtClean="0"/>
              <a:t>贴近淘宝应用的组件库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88968" y="0"/>
            <a:ext cx="27550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Kissy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Kissy</a:t>
            </a:r>
            <a:r>
              <a:rPr lang="zh-CN" altLang="en-US" sz="3600" dirty="0" smtClean="0"/>
              <a:t>架构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88968" y="0"/>
            <a:ext cx="27550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Kissy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" name="内容占位符 5" descr="KissyArc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5189" y="1411689"/>
            <a:ext cx="6633621" cy="506916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由来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30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由来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hlinkClick r:id="rId2"/>
              </a:rPr>
              <a:t>AMD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zh-CN" altLang="en-US" dirty="0"/>
              <a:t>异步模块定义，</a:t>
            </a:r>
            <a:r>
              <a:rPr lang="en-US" altLang="zh-CN" dirty="0"/>
              <a:t>Asynchronous Module Definition</a:t>
            </a:r>
            <a:r>
              <a:rPr lang="zh-CN" altLang="en-US" dirty="0"/>
              <a:t>， </a:t>
            </a:r>
            <a:r>
              <a:rPr lang="en-US" altLang="zh-CN" dirty="0" err="1"/>
              <a:t>RequireJS</a:t>
            </a:r>
            <a:r>
              <a:rPr lang="en-US" altLang="zh-CN" dirty="0"/>
              <a:t> </a:t>
            </a:r>
            <a:r>
              <a:rPr lang="zh-CN" altLang="en-US" dirty="0"/>
              <a:t>在推广过程中对模块定义的规范化产出）</a:t>
            </a:r>
          </a:p>
          <a:p>
            <a:r>
              <a:rPr lang="en-US" altLang="zh-CN" dirty="0" smtClean="0">
                <a:hlinkClick r:id="rId3"/>
              </a:rPr>
              <a:t>CMD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zh-CN" altLang="en-US" dirty="0"/>
              <a:t>通用模块定义，</a:t>
            </a:r>
            <a:r>
              <a:rPr lang="en-US" altLang="zh-CN" dirty="0"/>
              <a:t>Common Module Definition</a:t>
            </a:r>
            <a:r>
              <a:rPr lang="zh-CN" altLang="en-US" dirty="0"/>
              <a:t>，</a:t>
            </a:r>
            <a:r>
              <a:rPr lang="en-US" altLang="zh-CN" dirty="0"/>
              <a:t>SeaJS </a:t>
            </a:r>
            <a:r>
              <a:rPr lang="zh-CN" altLang="en-US" dirty="0"/>
              <a:t>在推广过程中对模块定义的规范化产出）</a:t>
            </a:r>
          </a:p>
          <a:p>
            <a:r>
              <a:rPr lang="en-US" altLang="zh-CN" dirty="0" err="1" smtClean="0"/>
              <a:t>CommonJS</a:t>
            </a:r>
            <a:r>
              <a:rPr lang="en-US" altLang="zh-CN" dirty="0" smtClean="0"/>
              <a:t> </a:t>
            </a:r>
            <a:r>
              <a:rPr lang="en-US" altLang="zh-CN" dirty="0"/>
              <a:t>Modules/2.0 </a:t>
            </a:r>
            <a:r>
              <a:rPr lang="zh-CN" altLang="en-US" dirty="0" smtClean="0"/>
              <a:t>规范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BravoJS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630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一种将系统分离成独立功能部分的方法</a:t>
            </a:r>
          </a:p>
          <a:p>
            <a:r>
              <a:rPr lang="zh-CN" altLang="en-US" dirty="0"/>
              <a:t>函数分割成独立功能组</a:t>
            </a:r>
          </a:p>
          <a:p>
            <a:r>
              <a:rPr lang="zh-CN" altLang="en-US" dirty="0"/>
              <a:t>使用面向对象来描述模块接口</a:t>
            </a:r>
          </a:p>
          <a:p>
            <a:r>
              <a:rPr lang="zh-CN" altLang="en-US" dirty="0"/>
              <a:t>通过使用工业标准达到系统的透明可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9946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19395527"/>
              </p:ext>
            </p:extLst>
          </p:nvPr>
        </p:nvGraphicFramePr>
        <p:xfrm>
          <a:off x="457200" y="1600200"/>
          <a:ext cx="807561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79195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命名冲突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="util.js"&gt;&lt;/script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 smtClean="0"/>
              <a:t>=“another.js"&gt;&lt;/</a:t>
            </a:r>
            <a:r>
              <a:rPr lang="en-US" altLang="zh-CN" dirty="0"/>
              <a:t>script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&lt;script&gt;print('</a:t>
            </a:r>
            <a:r>
              <a:rPr lang="en-US" altLang="zh-CN" dirty="0" err="1"/>
              <a:t>xxxxxxx</a:t>
            </a:r>
            <a:r>
              <a:rPr lang="en-US" altLang="zh-CN" dirty="0"/>
              <a:t>');&lt;/script&gt;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96136" y="1059173"/>
            <a:ext cx="30243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function print(</a:t>
            </a:r>
            <a:r>
              <a:rPr lang="en-US" altLang="zh-CN" dirty="0" err="1"/>
              <a:t>str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doSomething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97691" y="2128453"/>
            <a:ext cx="30243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function print(</a:t>
            </a:r>
            <a:r>
              <a:rPr lang="en-US" altLang="zh-CN" dirty="0" err="1"/>
              <a:t>str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doSomething2();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313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845</Words>
  <Application>Microsoft Office PowerPoint</Application>
  <PresentationFormat>全屏显示(4:3)</PresentationFormat>
  <Paragraphs>241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基于Kissy的模块化编程</vt:lpstr>
      <vt:lpstr>目录</vt:lpstr>
      <vt:lpstr>Kissy特点</vt:lpstr>
      <vt:lpstr>Kissy架构</vt:lpstr>
      <vt:lpstr>由来</vt:lpstr>
      <vt:lpstr>由来</vt:lpstr>
      <vt:lpstr>模块化设计</vt:lpstr>
      <vt:lpstr>模块化设计</vt:lpstr>
      <vt:lpstr>模块化设计——命名冲突</vt:lpstr>
      <vt:lpstr>模块化设计——命名冲突</vt:lpstr>
      <vt:lpstr>模块化设计——命名冲突</vt:lpstr>
      <vt:lpstr>模块化设计——文件依赖</vt:lpstr>
      <vt:lpstr>模块化设计——文件依赖</vt:lpstr>
      <vt:lpstr>Kissy中的模块化——原则</vt:lpstr>
      <vt:lpstr>Kissy中的模块化——AMD</vt:lpstr>
      <vt:lpstr>Kissy中的模块化——YUI3</vt:lpstr>
      <vt:lpstr>Kissy中的模块化</vt:lpstr>
      <vt:lpstr>Kissy中的模块化</vt:lpstr>
      <vt:lpstr>Kissy中的模块化</vt:lpstr>
      <vt:lpstr>Kissy中的模块化</vt:lpstr>
      <vt:lpstr>Kissy中的模块化</vt:lpstr>
      <vt:lpstr>表单label浮动功能组件</vt:lpstr>
      <vt:lpstr>表单label浮动功能组件</vt:lpstr>
      <vt:lpstr>日历组件</vt:lpstr>
      <vt:lpstr>组件开发流程</vt:lpstr>
      <vt:lpstr>API设计</vt:lpstr>
      <vt:lpstr>标签云</vt:lpstr>
      <vt:lpstr>幻灯片 28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基于Kissy的模块化编程</dc:title>
  <dc:creator>user</dc:creator>
  <cp:lastModifiedBy>user</cp:lastModifiedBy>
  <cp:revision>27</cp:revision>
  <dcterms:created xsi:type="dcterms:W3CDTF">2013-05-22T01:18:03Z</dcterms:created>
  <dcterms:modified xsi:type="dcterms:W3CDTF">2013-05-22T09:35:57Z</dcterms:modified>
</cp:coreProperties>
</file>