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57" r:id="rId4"/>
    <p:sldId id="261" r:id="rId5"/>
    <p:sldId id="262" r:id="rId6"/>
    <p:sldId id="263" r:id="rId7"/>
    <p:sldId id="265" r:id="rId8"/>
    <p:sldId id="264" r:id="rId9"/>
    <p:sldId id="266" r:id="rId10"/>
    <p:sldId id="267" r:id="rId11"/>
    <p:sldId id="268" r:id="rId12"/>
    <p:sldId id="269" r:id="rId13"/>
    <p:sldId id="270" r:id="rId14"/>
    <p:sldId id="273" r:id="rId15"/>
    <p:sldId id="274" r:id="rId16"/>
    <p:sldId id="272" r:id="rId17"/>
    <p:sldId id="271" r:id="rId18"/>
    <p:sldId id="275" r:id="rId19"/>
    <p:sldId id="276" r:id="rId20"/>
    <p:sldId id="277" r:id="rId21"/>
    <p:sldId id="285" r:id="rId22"/>
    <p:sldId id="278" r:id="rId23"/>
    <p:sldId id="282" r:id="rId24"/>
    <p:sldId id="283" r:id="rId25"/>
    <p:sldId id="284" r:id="rId26"/>
    <p:sldId id="286"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5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34B79-91B1-4E9E-96E9-C7CB02AECE15}" type="datetimeFigureOut">
              <a:rPr lang="id-ID" smtClean="0"/>
              <a:t>02/10/2020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7DCC34-0341-4C1E-8CD0-8C0327C232D4}" type="slidenum">
              <a:rPr lang="id-ID" smtClean="0"/>
              <a:t>‹#›</a:t>
            </a:fld>
            <a:endParaRPr lang="id-ID"/>
          </a:p>
        </p:txBody>
      </p:sp>
    </p:spTree>
    <p:extLst>
      <p:ext uri="{BB962C8B-B14F-4D97-AF65-F5344CB8AC3E}">
        <p14:creationId xmlns:p14="http://schemas.microsoft.com/office/powerpoint/2010/main" val="158861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A7DCC34-0341-4C1E-8CD0-8C0327C232D4}" type="slidenum">
              <a:rPr lang="id-ID" smtClean="0"/>
              <a:t>14</a:t>
            </a:fld>
            <a:endParaRPr lang="id-ID"/>
          </a:p>
        </p:txBody>
      </p:sp>
    </p:spTree>
    <p:extLst>
      <p:ext uri="{BB962C8B-B14F-4D97-AF65-F5344CB8AC3E}">
        <p14:creationId xmlns:p14="http://schemas.microsoft.com/office/powerpoint/2010/main" val="4290663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915566"/>
            <a:ext cx="9144000" cy="4227934"/>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10/2/2020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813592" y="805418"/>
            <a:ext cx="5986312" cy="5047578"/>
            <a:chOff x="2492152" y="1265950"/>
            <a:chExt cx="7335032" cy="6184801"/>
          </a:xfrm>
        </p:grpSpPr>
        <p:pic>
          <p:nvPicPr>
            <p:cNvPr id="21" name="Picture 2" descr="E:\002-KIMS BUSINESS\007-02-ALLPPT-Contents\T-001-2016-04\0402\shadow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4046" t="49116" b="1"/>
            <a:stretch/>
          </p:blipFill>
          <p:spPr bwMode="auto">
            <a:xfrm rot="21024839">
              <a:off x="3006499" y="2225462"/>
              <a:ext cx="6820685" cy="5225289"/>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p:cNvSpPr/>
            <p:nvPr/>
          </p:nvSpPr>
          <p:spPr>
            <a:xfrm>
              <a:off x="2492152" y="1265950"/>
              <a:ext cx="4297342" cy="4297342"/>
            </a:xfrm>
            <a:prstGeom prst="ellipse">
              <a:avLst/>
            </a:prstGeom>
            <a:solidFill>
              <a:srgbClr val="DDDEA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2584166" y="1366348"/>
              <a:ext cx="4096546" cy="4096546"/>
            </a:xfrm>
            <a:prstGeom prst="ellipse">
              <a:avLst/>
            </a:prstGeom>
            <a:noFill/>
            <a:ln w="1587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2888687" y="2502575"/>
            <a:ext cx="3280616" cy="1169551"/>
          </a:xfrm>
          <a:prstGeom prst="rect">
            <a:avLst/>
          </a:prstGeom>
          <a:noFill/>
        </p:spPr>
        <p:txBody>
          <a:bodyPr wrap="square">
            <a:spAutoFit/>
          </a:bodyPr>
          <a:lstStyle/>
          <a:p>
            <a:pPr algn="ctr" fontAlgn="auto">
              <a:spcBef>
                <a:spcPts val="0"/>
              </a:spcBef>
              <a:spcAft>
                <a:spcPts val="0"/>
              </a:spcAft>
              <a:defRPr/>
            </a:pPr>
            <a:r>
              <a:rPr kumimoji="0" lang="id-ID" altLang="ko-KR" sz="1000" b="1" dirty="0" smtClean="0">
                <a:solidFill>
                  <a:schemeClr val="tx1">
                    <a:lumMod val="75000"/>
                    <a:lumOff val="25000"/>
                  </a:schemeClr>
                </a:solidFill>
                <a:latin typeface="Arial" pitchFamily="34" charset="0"/>
                <a:cs typeface="Arial" pitchFamily="34" charset="0"/>
              </a:rPr>
              <a:t>Anggota:</a:t>
            </a:r>
          </a:p>
          <a:p>
            <a:pPr algn="ctr" fontAlgn="auto">
              <a:spcBef>
                <a:spcPts val="0"/>
              </a:spcBef>
              <a:spcAft>
                <a:spcPts val="0"/>
              </a:spcAft>
              <a:defRPr/>
            </a:pPr>
            <a:r>
              <a:rPr lang="id-ID" altLang="ko-KR" sz="1000" b="1" dirty="0" smtClean="0">
                <a:solidFill>
                  <a:schemeClr val="tx1">
                    <a:lumMod val="75000"/>
                    <a:lumOff val="25000"/>
                  </a:schemeClr>
                </a:solidFill>
                <a:latin typeface="Arial" pitchFamily="34" charset="0"/>
                <a:cs typeface="Arial" pitchFamily="34" charset="0"/>
              </a:rPr>
              <a:t>Dicki Daudy M </a:t>
            </a:r>
            <a:r>
              <a:rPr lang="id-ID" altLang="ko-KR" sz="1000" b="1" dirty="0" smtClean="0">
                <a:solidFill>
                  <a:schemeClr val="tx1">
                    <a:lumMod val="75000"/>
                    <a:lumOff val="25000"/>
                  </a:schemeClr>
                </a:solidFill>
                <a:latin typeface="Arial" pitchFamily="34" charset="0"/>
                <a:cs typeface="Arial" pitchFamily="34" charset="0"/>
              </a:rPr>
              <a:t>(</a:t>
            </a:r>
            <a:r>
              <a:rPr lang="id-ID" altLang="ko-KR" sz="1000" b="1" dirty="0" smtClean="0">
                <a:solidFill>
                  <a:schemeClr val="tx1">
                    <a:lumMod val="75000"/>
                    <a:lumOff val="25000"/>
                  </a:schemeClr>
                </a:solidFill>
                <a:latin typeface="Arial" pitchFamily="34" charset="0"/>
                <a:cs typeface="Arial" pitchFamily="34" charset="0"/>
              </a:rPr>
              <a:t>1401184423)</a:t>
            </a:r>
            <a:endParaRPr lang="id-ID" altLang="ko-KR" sz="1000" b="1" dirty="0" smtClean="0">
              <a:solidFill>
                <a:schemeClr val="tx1">
                  <a:lumMod val="75000"/>
                  <a:lumOff val="25000"/>
                </a:schemeClr>
              </a:solidFill>
              <a:latin typeface="Arial" pitchFamily="34" charset="0"/>
              <a:cs typeface="Arial" pitchFamily="34" charset="0"/>
            </a:endParaRPr>
          </a:p>
          <a:p>
            <a:pPr algn="ctr" fontAlgn="auto">
              <a:spcBef>
                <a:spcPts val="0"/>
              </a:spcBef>
              <a:spcAft>
                <a:spcPts val="0"/>
              </a:spcAft>
              <a:defRPr/>
            </a:pPr>
            <a:r>
              <a:rPr kumimoji="0" lang="id-ID" altLang="ko-KR" sz="1000" b="1" dirty="0" smtClean="0">
                <a:solidFill>
                  <a:schemeClr val="tx1">
                    <a:lumMod val="75000"/>
                    <a:lumOff val="25000"/>
                  </a:schemeClr>
                </a:solidFill>
                <a:latin typeface="Arial" pitchFamily="34" charset="0"/>
                <a:cs typeface="Arial" pitchFamily="34" charset="0"/>
              </a:rPr>
              <a:t>Kashaya Melania (1401184549)</a:t>
            </a:r>
          </a:p>
          <a:p>
            <a:pPr algn="ctr" fontAlgn="auto">
              <a:spcBef>
                <a:spcPts val="0"/>
              </a:spcBef>
              <a:spcAft>
                <a:spcPts val="0"/>
              </a:spcAft>
              <a:defRPr/>
            </a:pPr>
            <a:endParaRPr lang="id-ID" altLang="ko-KR" sz="1000" b="1" dirty="0">
              <a:solidFill>
                <a:schemeClr val="tx1">
                  <a:lumMod val="75000"/>
                  <a:lumOff val="25000"/>
                </a:schemeClr>
              </a:solidFill>
              <a:latin typeface="Arial" pitchFamily="34" charset="0"/>
              <a:cs typeface="Arial" pitchFamily="34" charset="0"/>
            </a:endParaRPr>
          </a:p>
          <a:p>
            <a:pPr algn="ctr" fontAlgn="auto">
              <a:spcBef>
                <a:spcPts val="0"/>
              </a:spcBef>
              <a:spcAft>
                <a:spcPts val="0"/>
              </a:spcAft>
              <a:defRPr/>
            </a:pPr>
            <a:r>
              <a:rPr kumimoji="0" lang="id-ID" altLang="ko-KR" sz="1000" b="1" dirty="0" smtClean="0">
                <a:solidFill>
                  <a:schemeClr val="tx1">
                    <a:lumMod val="75000"/>
                    <a:lumOff val="25000"/>
                  </a:schemeClr>
                </a:solidFill>
                <a:latin typeface="Arial" pitchFamily="34" charset="0"/>
                <a:cs typeface="Arial" pitchFamily="34" charset="0"/>
              </a:rPr>
              <a:t>MB-42-14</a:t>
            </a:r>
          </a:p>
          <a:p>
            <a:pPr algn="ctr" fontAlgn="auto">
              <a:spcBef>
                <a:spcPts val="0"/>
              </a:spcBef>
              <a:spcAft>
                <a:spcPts val="0"/>
              </a:spcAft>
              <a:defRPr/>
            </a:pPr>
            <a:endParaRPr lang="id-ID" altLang="ko-KR" sz="1000" b="1" dirty="0">
              <a:solidFill>
                <a:schemeClr val="tx1">
                  <a:lumMod val="75000"/>
                  <a:lumOff val="25000"/>
                </a:schemeClr>
              </a:solidFill>
              <a:latin typeface="Arial" pitchFamily="34" charset="0"/>
              <a:cs typeface="Arial" pitchFamily="34" charset="0"/>
            </a:endParaRPr>
          </a:p>
          <a:p>
            <a:pPr algn="ctr" fontAlgn="auto">
              <a:spcBef>
                <a:spcPts val="0"/>
              </a:spcBef>
              <a:spcAft>
                <a:spcPts val="0"/>
              </a:spcAft>
              <a:defRPr/>
            </a:pPr>
            <a:r>
              <a:rPr kumimoji="0" lang="en-US" altLang="ko-KR" sz="1000" b="1" dirty="0" smtClean="0">
                <a:solidFill>
                  <a:schemeClr val="tx1">
                    <a:lumMod val="75000"/>
                    <a:lumOff val="25000"/>
                  </a:schemeClr>
                </a:solidFill>
                <a:latin typeface="Arial" pitchFamily="34" charset="0"/>
                <a:cs typeface="Arial" pitchFamily="34" charset="0"/>
              </a:rPr>
              <a:t>  </a:t>
            </a:r>
            <a:endParaRPr kumimoji="0" lang="en-US" altLang="ko-KR" sz="1000" b="1" dirty="0">
              <a:solidFill>
                <a:schemeClr val="tx1">
                  <a:lumMod val="75000"/>
                  <a:lumOff val="25000"/>
                </a:schemeClr>
              </a:solidFill>
              <a:latin typeface="Arial" pitchFamily="34" charset="0"/>
              <a:cs typeface="Arial" pitchFamily="34" charset="0"/>
            </a:endParaRPr>
          </a:p>
        </p:txBody>
      </p:sp>
      <p:sp>
        <p:nvSpPr>
          <p:cNvPr id="25" name="TextBox 1"/>
          <p:cNvSpPr txBox="1">
            <a:spLocks noChangeArrowheads="1"/>
          </p:cNvSpPr>
          <p:nvPr/>
        </p:nvSpPr>
        <p:spPr bwMode="auto">
          <a:xfrm>
            <a:off x="2888687" y="1710487"/>
            <a:ext cx="3280616" cy="461665"/>
          </a:xfrm>
          <a:prstGeom prst="rect">
            <a:avLst/>
          </a:prstGeom>
          <a:noFill/>
          <a:ln w="9525">
            <a:noFill/>
            <a:miter lim="800000"/>
            <a:headEnd/>
            <a:tailEnd/>
          </a:ln>
        </p:spPr>
        <p:txBody>
          <a:bodyPr wrap="square">
            <a:spAutoFit/>
          </a:bodyPr>
          <a:lstStyle/>
          <a:p>
            <a:pPr algn="ctr"/>
            <a:r>
              <a:rPr lang="id-ID" altLang="ko-KR" sz="2400" b="1" dirty="0" smtClean="0">
                <a:solidFill>
                  <a:schemeClr val="tx1">
                    <a:lumMod val="75000"/>
                    <a:lumOff val="25000"/>
                  </a:schemeClr>
                </a:solidFill>
                <a:latin typeface="Arial" pitchFamily="34" charset="0"/>
                <a:ea typeface="맑은 고딕" pitchFamily="50" charset="-127"/>
                <a:cs typeface="Arial" pitchFamily="34" charset="0"/>
              </a:rPr>
              <a:t>Kelompok 10</a:t>
            </a:r>
            <a:endParaRPr lang="en-US" altLang="ko-KR" sz="24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478"/>
            <a:ext cx="676875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58420"/>
            <a:ext cx="6552728" cy="237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11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71550"/>
            <a:ext cx="453390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964" y="728687"/>
            <a:ext cx="3744416" cy="213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195486"/>
            <a:ext cx="6696744" cy="369332"/>
          </a:xfrm>
          <a:prstGeom prst="rect">
            <a:avLst/>
          </a:prstGeom>
          <a:noFill/>
        </p:spPr>
        <p:txBody>
          <a:bodyPr wrap="square" rtlCol="0">
            <a:spAutoFit/>
          </a:bodyPr>
          <a:lstStyle/>
          <a:p>
            <a:r>
              <a:rPr lang="id-ID" dirty="0" smtClean="0"/>
              <a:t>DECISION TREE</a:t>
            </a:r>
            <a:endParaRPr lang="id-ID" dirty="0"/>
          </a:p>
        </p:txBody>
      </p:sp>
      <p:sp>
        <p:nvSpPr>
          <p:cNvPr id="4" name="TextBox 3"/>
          <p:cNvSpPr txBox="1"/>
          <p:nvPr/>
        </p:nvSpPr>
        <p:spPr>
          <a:xfrm>
            <a:off x="611560" y="2931790"/>
            <a:ext cx="7272808" cy="1200329"/>
          </a:xfrm>
          <a:prstGeom prst="rect">
            <a:avLst/>
          </a:prstGeom>
          <a:noFill/>
        </p:spPr>
        <p:txBody>
          <a:bodyPr wrap="square" rtlCol="0">
            <a:spAutoFit/>
          </a:bodyPr>
          <a:lstStyle/>
          <a:p>
            <a:r>
              <a:rPr lang="id-ID" dirty="0" smtClean="0"/>
              <a:t>Langkah-langkah</a:t>
            </a:r>
          </a:p>
          <a:p>
            <a:r>
              <a:rPr lang="id-ID" dirty="0" smtClean="0"/>
              <a:t>Melakukan visualisasi decision tree menggunakan sklearn eksternal lalu Sklearn dan iphyton display </a:t>
            </a:r>
          </a:p>
          <a:p>
            <a:endParaRPr lang="id-ID" dirty="0"/>
          </a:p>
        </p:txBody>
      </p:sp>
    </p:spTree>
    <p:extLst>
      <p:ext uri="{BB962C8B-B14F-4D97-AF65-F5344CB8AC3E}">
        <p14:creationId xmlns:p14="http://schemas.microsoft.com/office/powerpoint/2010/main" val="99919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5486"/>
            <a:ext cx="269240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67494"/>
            <a:ext cx="420330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5576" y="3291830"/>
            <a:ext cx="7344816" cy="1200329"/>
          </a:xfrm>
          <a:prstGeom prst="rect">
            <a:avLst/>
          </a:prstGeom>
          <a:noFill/>
        </p:spPr>
        <p:txBody>
          <a:bodyPr wrap="square" rtlCol="0">
            <a:spAutoFit/>
          </a:bodyPr>
          <a:lstStyle/>
          <a:p>
            <a:r>
              <a:rPr lang="id-ID" dirty="0" smtClean="0"/>
              <a:t>Dari flow chart decision tree diatas dapat diketahui jika gini =0,093 maka dapat dikatakan kelasnya termasuk bad dan jika gini = 0,431 dan juga age &lt; 45,0 maka class= bad. Dan percabangan selanjutnya tergantung kondisi dari beberapa parameter tersebut.</a:t>
            </a:r>
            <a:endParaRPr lang="id-ID" dirty="0"/>
          </a:p>
        </p:txBody>
      </p:sp>
    </p:spTree>
    <p:extLst>
      <p:ext uri="{BB962C8B-B14F-4D97-AF65-F5344CB8AC3E}">
        <p14:creationId xmlns:p14="http://schemas.microsoft.com/office/powerpoint/2010/main" val="333374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11510"/>
            <a:ext cx="315595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67944" y="411510"/>
            <a:ext cx="4464496" cy="3139321"/>
          </a:xfrm>
          <a:prstGeom prst="rect">
            <a:avLst/>
          </a:prstGeom>
          <a:noFill/>
        </p:spPr>
        <p:txBody>
          <a:bodyPr wrap="square" rtlCol="0">
            <a:spAutoFit/>
          </a:bodyPr>
          <a:lstStyle/>
          <a:p>
            <a:r>
              <a:rPr lang="id-ID" dirty="0" smtClean="0"/>
              <a:t>Dari bagan confusion matrix di samping diketahui dari bagan pertama (true= 0 dan predicted=0) maka dikatakan false-negatif yang jumlahnya 85 target selanjutnya pada kuadran kedua true=0 dan predict =0 maka false positif dengan jumlah target 4 selanjutnya kuadran ke 3 prediksi= 0 dan true = 1 maka true negatif dengan jumlah target 11 selanjutnya kuadran ke 4 predicted =1,true = 1 dengan jumlah target=1</a:t>
            </a:r>
            <a:endParaRPr lang="id-ID" dirty="0"/>
          </a:p>
        </p:txBody>
      </p:sp>
    </p:spTree>
    <p:extLst>
      <p:ext uri="{BB962C8B-B14F-4D97-AF65-F5344CB8AC3E}">
        <p14:creationId xmlns:p14="http://schemas.microsoft.com/office/powerpoint/2010/main" val="56757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23479"/>
            <a:ext cx="289560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64" y="771550"/>
            <a:ext cx="384175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27984" y="1779662"/>
            <a:ext cx="3744416" cy="1477328"/>
          </a:xfrm>
          <a:prstGeom prst="rect">
            <a:avLst/>
          </a:prstGeom>
          <a:noFill/>
        </p:spPr>
        <p:txBody>
          <a:bodyPr wrap="square" rtlCol="0">
            <a:spAutoFit/>
          </a:bodyPr>
          <a:lstStyle/>
          <a:p>
            <a:pPr algn="just"/>
            <a:r>
              <a:rPr lang="id-ID" dirty="0">
                <a:latin typeface="Agency FB" pitchFamily="34" charset="0"/>
              </a:rPr>
              <a:t>Dari analisis statistik di samping dapat dikatakan akurasi Decision Tree sebanyak </a:t>
            </a:r>
            <a:r>
              <a:rPr lang="id-ID" dirty="0" smtClean="0">
                <a:latin typeface="Agency FB" pitchFamily="34" charset="0"/>
              </a:rPr>
              <a:t>85,2% </a:t>
            </a:r>
            <a:r>
              <a:rPr lang="id-ID" dirty="0">
                <a:latin typeface="Agency FB" pitchFamily="34" charset="0"/>
              </a:rPr>
              <a:t>maka tergolong akurasi tinggi. Dan dari visualisasi gambar disamping terlihat garis semakin dekat ke kiri yang menandakan Decision Tree semakin baik </a:t>
            </a:r>
            <a:endParaRPr lang="id-ID" dirty="0">
              <a:latin typeface="Agency FB" pitchFamily="34" charset="0"/>
            </a:endParaRPr>
          </a:p>
        </p:txBody>
      </p:sp>
    </p:spTree>
    <p:extLst>
      <p:ext uri="{BB962C8B-B14F-4D97-AF65-F5344CB8AC3E}">
        <p14:creationId xmlns:p14="http://schemas.microsoft.com/office/powerpoint/2010/main" val="244418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55526"/>
            <a:ext cx="4737149"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405487" y="1779662"/>
            <a:ext cx="3528392" cy="923330"/>
          </a:xfrm>
          <a:prstGeom prst="rect">
            <a:avLst/>
          </a:prstGeom>
          <a:noFill/>
        </p:spPr>
        <p:txBody>
          <a:bodyPr wrap="square" rtlCol="0">
            <a:spAutoFit/>
          </a:bodyPr>
          <a:lstStyle/>
          <a:p>
            <a:r>
              <a:rPr lang="id-ID" dirty="0"/>
              <a:t>Analisis menggunakan metode KNN dapat dilihat built model normal</a:t>
            </a:r>
            <a:endParaRPr lang="id-ID" dirty="0"/>
          </a:p>
        </p:txBody>
      </p:sp>
    </p:spTree>
    <p:extLst>
      <p:ext uri="{BB962C8B-B14F-4D97-AF65-F5344CB8AC3E}">
        <p14:creationId xmlns:p14="http://schemas.microsoft.com/office/powerpoint/2010/main" val="288584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83518"/>
            <a:ext cx="32131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51920" y="1138555"/>
            <a:ext cx="5184576" cy="2585323"/>
          </a:xfrm>
          <a:prstGeom prst="rect">
            <a:avLst/>
          </a:prstGeom>
          <a:noFill/>
        </p:spPr>
        <p:txBody>
          <a:bodyPr wrap="square" rtlCol="0">
            <a:spAutoFit/>
          </a:bodyPr>
          <a:lstStyle/>
          <a:p>
            <a:r>
              <a:rPr lang="id-ID" dirty="0"/>
              <a:t>Dari bagan confusion matrix di samping diketahui dari kuadran pertama (true= 0 dan predicted=0) maka dikatakan false-negatif yang jumlah targetnya 89 selanjutnya pada kuadran kedua (true=0 dan predict =1) maka false positif dengan jumlah target 0. selanjutnya kuadran ke-3 (true = 1 prediksi= 0 ) maka true negatif dengan jumlah target 13. Selanjutnya kuadran ke-4 (predicted =1,true = 1) dengan jumlah target=0</a:t>
            </a:r>
            <a:endParaRPr lang="id-ID" dirty="0"/>
          </a:p>
        </p:txBody>
      </p:sp>
    </p:spTree>
    <p:extLst>
      <p:ext uri="{BB962C8B-B14F-4D97-AF65-F5344CB8AC3E}">
        <p14:creationId xmlns:p14="http://schemas.microsoft.com/office/powerpoint/2010/main" val="352052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39502"/>
            <a:ext cx="8763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5576" y="2499742"/>
            <a:ext cx="6768752" cy="646331"/>
          </a:xfrm>
          <a:prstGeom prst="rect">
            <a:avLst/>
          </a:prstGeom>
          <a:noFill/>
        </p:spPr>
        <p:txBody>
          <a:bodyPr wrap="square" rtlCol="0">
            <a:spAutoFit/>
          </a:bodyPr>
          <a:lstStyle/>
          <a:p>
            <a:r>
              <a:rPr lang="id-ID" dirty="0"/>
              <a:t>Dari analisis statistik di samping dapat dikatakan akurasi KNN sebanyak 87,2% maka tergolong akurasi tinggi.</a:t>
            </a:r>
            <a:endParaRPr lang="id-ID" dirty="0"/>
          </a:p>
        </p:txBody>
      </p:sp>
    </p:spTree>
    <p:extLst>
      <p:ext uri="{BB962C8B-B14F-4D97-AF65-F5344CB8AC3E}">
        <p14:creationId xmlns:p14="http://schemas.microsoft.com/office/powerpoint/2010/main" val="185558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11510"/>
            <a:ext cx="3581400"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0" y="1275606"/>
            <a:ext cx="3168352" cy="1754326"/>
          </a:xfrm>
          <a:prstGeom prst="rect">
            <a:avLst/>
          </a:prstGeom>
          <a:noFill/>
        </p:spPr>
        <p:txBody>
          <a:bodyPr wrap="square" rtlCol="0">
            <a:spAutoFit/>
          </a:bodyPr>
          <a:lstStyle/>
          <a:p>
            <a:r>
              <a:rPr lang="id-ID" dirty="0"/>
              <a:t>Dari visualisasi gambar disamping terlihat garis semakin dekat ke kiri yang menandakan KNN semakin baik namun tidak sebaik Kurva Decision Tree sebelumnya </a:t>
            </a:r>
            <a:endParaRPr lang="id-ID" dirty="0"/>
          </a:p>
        </p:txBody>
      </p:sp>
    </p:spTree>
    <p:extLst>
      <p:ext uri="{BB962C8B-B14F-4D97-AF65-F5344CB8AC3E}">
        <p14:creationId xmlns:p14="http://schemas.microsoft.com/office/powerpoint/2010/main" val="156074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3479"/>
            <a:ext cx="74199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3651870"/>
            <a:ext cx="6840760" cy="646331"/>
          </a:xfrm>
          <a:prstGeom prst="rect">
            <a:avLst/>
          </a:prstGeom>
          <a:noFill/>
        </p:spPr>
        <p:txBody>
          <a:bodyPr wrap="square" rtlCol="0">
            <a:spAutoFit/>
          </a:bodyPr>
          <a:lstStyle/>
          <a:p>
            <a:r>
              <a:rPr lang="id-ID" dirty="0"/>
              <a:t>Analisis menggunakan metode Naive Bayes dapat dilihat built model normal</a:t>
            </a:r>
            <a:endParaRPr lang="id-ID" dirty="0"/>
          </a:p>
        </p:txBody>
      </p:sp>
    </p:spTree>
    <p:extLst>
      <p:ext uri="{BB962C8B-B14F-4D97-AF65-F5344CB8AC3E}">
        <p14:creationId xmlns:p14="http://schemas.microsoft.com/office/powerpoint/2010/main" val="1969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5486"/>
            <a:ext cx="799288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859782"/>
            <a:ext cx="8730307" cy="190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AutoShape 2" descr="blob:https://web.whatsapp.com/4e2b3e51-9b4c-44ed-82ff-55eb34af60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67209"/>
            <a:ext cx="4595192"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blob:https://web.whatsapp.com/a94aa730-1df0-47ed-b148-316f2cedae9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47538"/>
            <a:ext cx="3764434" cy="242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8" y="2643758"/>
            <a:ext cx="5904656" cy="2308324"/>
          </a:xfrm>
          <a:prstGeom prst="rect">
            <a:avLst/>
          </a:prstGeom>
          <a:noFill/>
        </p:spPr>
        <p:txBody>
          <a:bodyPr wrap="square" rtlCol="0">
            <a:spAutoFit/>
          </a:bodyPr>
          <a:lstStyle/>
          <a:p>
            <a:r>
              <a:rPr lang="id-ID" dirty="0"/>
              <a:t>Dari bagan Naive Bayes di samping diketahui dari kuadran ke-1 (true= 0 dan predicted=0) maka dikatakan false-negatif yang jumlah targetnya 78. selanjutnya pada kuadran ke-2 (true=0 dan predict =1) maka false positif dengan jumlah target 11. selanjutnya kuadran ke-3 (true = 1 prediksi= 0 ) maka true negatif dengan jumlah target 7. Selanjutnya kuadran ke-4 (predicted =1,true = 1) dengan jumlah target 6</a:t>
            </a:r>
            <a:endParaRPr lang="id-ID" dirty="0"/>
          </a:p>
        </p:txBody>
      </p:sp>
    </p:spTree>
    <p:extLst>
      <p:ext uri="{BB962C8B-B14F-4D97-AF65-F5344CB8AC3E}">
        <p14:creationId xmlns:p14="http://schemas.microsoft.com/office/powerpoint/2010/main" val="4035202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7494"/>
            <a:ext cx="3429000"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39952" y="1593781"/>
            <a:ext cx="4824536" cy="1200329"/>
          </a:xfrm>
          <a:prstGeom prst="rect">
            <a:avLst/>
          </a:prstGeom>
          <a:noFill/>
        </p:spPr>
        <p:txBody>
          <a:bodyPr wrap="square" rtlCol="0">
            <a:spAutoFit/>
          </a:bodyPr>
          <a:lstStyle/>
          <a:p>
            <a:r>
              <a:rPr lang="id-ID" dirty="0"/>
              <a:t>Dari analisis statistik di samping dapat dikatakan akurasi Naive sebanyak 82,3% maka tergolong akurasi tinggi namun tidak setinggi akurasi metode Decision Tree dan KNN.</a:t>
            </a:r>
            <a:endParaRPr lang="id-ID" dirty="0"/>
          </a:p>
        </p:txBody>
      </p:sp>
    </p:spTree>
    <p:extLst>
      <p:ext uri="{BB962C8B-B14F-4D97-AF65-F5344CB8AC3E}">
        <p14:creationId xmlns:p14="http://schemas.microsoft.com/office/powerpoint/2010/main" val="191791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9502"/>
            <a:ext cx="309634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79912" y="1131590"/>
            <a:ext cx="4824536" cy="1200329"/>
          </a:xfrm>
          <a:prstGeom prst="rect">
            <a:avLst/>
          </a:prstGeom>
          <a:noFill/>
        </p:spPr>
        <p:txBody>
          <a:bodyPr wrap="square" rtlCol="0">
            <a:spAutoFit/>
          </a:bodyPr>
          <a:lstStyle/>
          <a:p>
            <a:r>
              <a:rPr lang="id-ID" dirty="0"/>
              <a:t>Dari visualisasi gambar disamping terlihat garis semakin dekat ke kiri yang menandakan kurva Naive Bayes baik namun tidak sebaik Kurva Decision Tree sebelumnya.</a:t>
            </a:r>
            <a:endParaRPr lang="id-ID" dirty="0"/>
          </a:p>
        </p:txBody>
      </p:sp>
    </p:spTree>
    <p:extLst>
      <p:ext uri="{BB962C8B-B14F-4D97-AF65-F5344CB8AC3E}">
        <p14:creationId xmlns:p14="http://schemas.microsoft.com/office/powerpoint/2010/main" val="1438460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487"/>
            <a:ext cx="33242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16016" y="1419622"/>
            <a:ext cx="3888432" cy="2585323"/>
          </a:xfrm>
          <a:prstGeom prst="rect">
            <a:avLst/>
          </a:prstGeom>
          <a:noFill/>
        </p:spPr>
        <p:txBody>
          <a:bodyPr wrap="square" rtlCol="0">
            <a:spAutoFit/>
          </a:bodyPr>
          <a:lstStyle/>
          <a:p>
            <a:r>
              <a:rPr lang="id-ID" dirty="0"/>
              <a:t>Pada tahap ini dilakukan evaluasi model dengan mengkomparasi performansi model, Dapat dilihat akurasi Decision Tree sebesar 85,2% Akurasi KNN sebesar 87,2% Akurasi Naive Bayes 82,3</a:t>
            </a:r>
            <a:r>
              <a:rPr lang="id-ID" dirty="0" smtClean="0"/>
              <a:t>%.Dari </a:t>
            </a:r>
            <a:r>
              <a:rPr lang="id-ID" dirty="0"/>
              <a:t>komparasi tersebut metode KNN merupakan metode terbaik karena mempunyai akurasi tertinggi</a:t>
            </a:r>
            <a:endParaRPr lang="id-ID" dirty="0"/>
          </a:p>
        </p:txBody>
      </p:sp>
    </p:spTree>
    <p:extLst>
      <p:ext uri="{BB962C8B-B14F-4D97-AF65-F5344CB8AC3E}">
        <p14:creationId xmlns:p14="http://schemas.microsoft.com/office/powerpoint/2010/main" val="288162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67494"/>
            <a:ext cx="3384376"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19872" y="1347614"/>
            <a:ext cx="5760640" cy="1477328"/>
          </a:xfrm>
          <a:prstGeom prst="rect">
            <a:avLst/>
          </a:prstGeom>
          <a:noFill/>
        </p:spPr>
        <p:txBody>
          <a:bodyPr wrap="square" rtlCol="0">
            <a:spAutoFit/>
          </a:bodyPr>
          <a:lstStyle/>
          <a:p>
            <a:r>
              <a:rPr lang="id-ID" dirty="0"/>
              <a:t>Pada tahap ini dilakukan evaluasi model dengan mengkomparasi kurva ROC, Dapat dilihat kurva Decision Tree mempunyai derajat kermiringan yang paling kiri diantara metode yang lain. Maka dari kurva ROC metode decision Tree lah yang paling baik </a:t>
            </a:r>
            <a:endParaRPr lang="id-ID" dirty="0"/>
          </a:p>
        </p:txBody>
      </p:sp>
    </p:spTree>
    <p:extLst>
      <p:ext uri="{BB962C8B-B14F-4D97-AF65-F5344CB8AC3E}">
        <p14:creationId xmlns:p14="http://schemas.microsoft.com/office/powerpoint/2010/main" val="61319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Kesimpulan</a:t>
            </a:r>
            <a:endParaRPr lang="id-ID" dirty="0"/>
          </a:p>
        </p:txBody>
      </p:sp>
      <p:sp>
        <p:nvSpPr>
          <p:cNvPr id="4" name="Content Placeholder 3"/>
          <p:cNvSpPr>
            <a:spLocks noGrp="1"/>
          </p:cNvSpPr>
          <p:nvPr>
            <p:ph idx="10"/>
          </p:nvPr>
        </p:nvSpPr>
        <p:spPr>
          <a:xfrm>
            <a:off x="405880" y="1419623"/>
            <a:ext cx="8496944" cy="3384376"/>
          </a:xfrm>
        </p:spPr>
        <p:txBody>
          <a:bodyPr/>
          <a:lstStyle/>
          <a:p>
            <a:r>
              <a:rPr lang="id-ID" dirty="0"/>
              <a:t>Dari Analisis Classification yang telah dilakukan, maka hasil yang didapat dengan akurasi tertinggi adalah metode KNN, sementara dari komparasi kurva ROC yang terbaik adalah metode Decision Tree. Dikarenakan tingkat signifikansi kurva ROC yang paling dipertimbangkan maka metode Decision Tree lah yang paling baik dipakai. </a:t>
            </a:r>
            <a:endParaRPr lang="id-ID" dirty="0" smtClean="0"/>
          </a:p>
          <a:p>
            <a:endParaRPr lang="id-ID" dirty="0"/>
          </a:p>
          <a:p>
            <a:endParaRPr lang="id-ID" dirty="0" smtClean="0"/>
          </a:p>
          <a:p>
            <a:r>
              <a:rPr lang="id-ID" dirty="0" smtClean="0"/>
              <a:t>Terima </a:t>
            </a:r>
            <a:r>
              <a:rPr lang="id-ID" dirty="0"/>
              <a:t>kasih</a:t>
            </a:r>
            <a:endParaRPr lang="id-ID" dirty="0"/>
          </a:p>
        </p:txBody>
      </p:sp>
    </p:spTree>
    <p:extLst>
      <p:ext uri="{BB962C8B-B14F-4D97-AF65-F5344CB8AC3E}">
        <p14:creationId xmlns:p14="http://schemas.microsoft.com/office/powerpoint/2010/main" val="386539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9502"/>
            <a:ext cx="80391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83718"/>
            <a:ext cx="57531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85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11510"/>
            <a:ext cx="878497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19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64" y="267494"/>
            <a:ext cx="800006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67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7494"/>
            <a:ext cx="7056784" cy="435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8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7494"/>
            <a:ext cx="813690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97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20" y="339502"/>
            <a:ext cx="90010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26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7494"/>
            <a:ext cx="820891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19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595</Words>
  <Application>Microsoft Office PowerPoint</Application>
  <PresentationFormat>On-screen Show (16:9)</PresentationFormat>
  <Paragraphs>53</Paragraphs>
  <Slides>25</Slides>
  <Notes>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Custom Design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Kesimpulan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Windows User</cp:lastModifiedBy>
  <cp:revision>39</cp:revision>
  <dcterms:created xsi:type="dcterms:W3CDTF">2014-04-01T16:27:38Z</dcterms:created>
  <dcterms:modified xsi:type="dcterms:W3CDTF">2020-10-02T11:35:23Z</dcterms:modified>
</cp:coreProperties>
</file>