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4CC4-FEDE-493F-BA13-CFF349E1D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15FDFC7-79B8-4F84-9EDA-05114FBF79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D53DE9-D43E-4D7E-A71A-B060A28C710D}"/>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5" name="Footer Placeholder 4">
            <a:extLst>
              <a:ext uri="{FF2B5EF4-FFF2-40B4-BE49-F238E27FC236}">
                <a16:creationId xmlns:a16="http://schemas.microsoft.com/office/drawing/2014/main" id="{9C685BAA-DE15-496D-967A-B51D0ACEE5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ADC901-3A28-4173-81CE-5F9B0F0CA903}"/>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9694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698B-A75B-453E-9635-4EEC296645E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332983-0027-423D-AF20-5AE5E2D628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616BCE-9AF7-47FA-A87F-7FE8ABEAD31A}"/>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5" name="Footer Placeholder 4">
            <a:extLst>
              <a:ext uri="{FF2B5EF4-FFF2-40B4-BE49-F238E27FC236}">
                <a16:creationId xmlns:a16="http://schemas.microsoft.com/office/drawing/2014/main" id="{38E16686-E8D1-43AB-817C-42B2B5205E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E16B52-2F95-4FC9-8F20-449F165D9615}"/>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380466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FA6D3-9B8E-4E4A-9BC0-74C6FA8EE3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D6AAF0-2A6F-4EDB-8D97-3749617370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6247A5-7008-417F-A6E8-3B56AD54EBDB}"/>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5" name="Footer Placeholder 4">
            <a:extLst>
              <a:ext uri="{FF2B5EF4-FFF2-40B4-BE49-F238E27FC236}">
                <a16:creationId xmlns:a16="http://schemas.microsoft.com/office/drawing/2014/main" id="{9920B8B4-6525-4CB7-A6B7-78D660DA02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916363-479E-4D79-B17A-A3D9D3AA8628}"/>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20104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C6C4-2C09-4310-ADF8-7264E3EE0D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10FF54-83BF-465A-8AAD-681FF4565C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D3A6D8-0470-440F-A085-7920B456049D}"/>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5" name="Footer Placeholder 4">
            <a:extLst>
              <a:ext uri="{FF2B5EF4-FFF2-40B4-BE49-F238E27FC236}">
                <a16:creationId xmlns:a16="http://schemas.microsoft.com/office/drawing/2014/main" id="{29DA4278-C87E-470C-8937-49335D4760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ED953A-5363-4FFB-BF77-1FA02BD5D632}"/>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300964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D51D-4232-44B0-A333-2EF219810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45861E-4397-4986-BA68-345B753DE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C39016-E880-4A50-BE7C-E29DCF45B8A4}"/>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5" name="Footer Placeholder 4">
            <a:extLst>
              <a:ext uri="{FF2B5EF4-FFF2-40B4-BE49-F238E27FC236}">
                <a16:creationId xmlns:a16="http://schemas.microsoft.com/office/drawing/2014/main" id="{FD376F2F-4702-43DD-85B9-EA28F9B608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64A8DB-6CD5-4F3B-8A01-1A935D71FE93}"/>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45552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1BB8-FE1D-4141-86C4-32E423CD9E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2298B52-3233-49FC-B8C7-14C18A34EA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F3C929B-2BAB-4972-A102-ABAC7C7616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62C5928-4C7B-43F7-81CB-CBDFB45BC9AA}"/>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6" name="Footer Placeholder 5">
            <a:extLst>
              <a:ext uri="{FF2B5EF4-FFF2-40B4-BE49-F238E27FC236}">
                <a16:creationId xmlns:a16="http://schemas.microsoft.com/office/drawing/2014/main" id="{CAAA4AF5-8B6E-4888-BC28-3B0A84032D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69A534-7447-4E15-B35E-D534B78BBFB4}"/>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311863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302B-0614-466D-A1C5-FDE6ADF59D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21FB3F-E568-44F4-B596-289028D3D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B5BE3D-ACE3-44AB-95E9-3C05356B7F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BD4FE0D-1580-45A1-B654-6EA150995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F8A653-883D-43A5-8A2C-25354D142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A63BC-8858-4125-8A88-AA6C48F53EDD}"/>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8" name="Footer Placeholder 7">
            <a:extLst>
              <a:ext uri="{FF2B5EF4-FFF2-40B4-BE49-F238E27FC236}">
                <a16:creationId xmlns:a16="http://schemas.microsoft.com/office/drawing/2014/main" id="{C6A645ED-F57F-40FF-A088-36263C9C61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89817A-1D7A-46E0-9483-11B220B29C92}"/>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206969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611F-1667-4249-B07E-A059D07138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26438B-1B7B-4641-9714-91FBC319240F}"/>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4" name="Footer Placeholder 3">
            <a:extLst>
              <a:ext uri="{FF2B5EF4-FFF2-40B4-BE49-F238E27FC236}">
                <a16:creationId xmlns:a16="http://schemas.microsoft.com/office/drawing/2014/main" id="{6C6F50C1-D675-4F2A-AE5E-32CB871C40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43E9EA-DBB1-4E82-8514-3802270F99CC}"/>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189820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BA200-8DE6-4ACC-9BEB-BBA08C4B3855}"/>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3" name="Footer Placeholder 2">
            <a:extLst>
              <a:ext uri="{FF2B5EF4-FFF2-40B4-BE49-F238E27FC236}">
                <a16:creationId xmlns:a16="http://schemas.microsoft.com/office/drawing/2014/main" id="{DE382957-8470-479F-B99B-597732C57F6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DC8BCB2-934C-48B0-A42F-7F66ACC4627A}"/>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99739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A4A0-251E-4043-84A8-0E6C8CFF5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99F1C0-0F93-4D1C-ABC7-8075CCA6F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3C82CE-3AF0-4C6F-8FD1-657F90610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8D9DE1-267C-4274-A73B-494FB1A57EB4}"/>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6" name="Footer Placeholder 5">
            <a:extLst>
              <a:ext uri="{FF2B5EF4-FFF2-40B4-BE49-F238E27FC236}">
                <a16:creationId xmlns:a16="http://schemas.microsoft.com/office/drawing/2014/main" id="{2B1C027D-23D3-489B-B086-23904B78D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3E4FFA-5261-4360-B259-E0EDAF164E07}"/>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158634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978F-51A6-4D87-84EB-4F777721C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0E7F676-407D-45D4-BA6D-E8E14081AD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D1C3A7-4FF7-4229-9317-5C1EC6D51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54E967-4705-442E-B5D2-114B54263EF3}"/>
              </a:ext>
            </a:extLst>
          </p:cNvPr>
          <p:cNvSpPr>
            <a:spLocks noGrp="1"/>
          </p:cNvSpPr>
          <p:nvPr>
            <p:ph type="dt" sz="half" idx="10"/>
          </p:nvPr>
        </p:nvSpPr>
        <p:spPr/>
        <p:txBody>
          <a:bodyPr/>
          <a:lstStyle/>
          <a:p>
            <a:fld id="{DB8D3056-30A3-4131-80AE-3FB858B3B2B8}" type="datetimeFigureOut">
              <a:rPr lang="en-GB" smtClean="0"/>
              <a:t>10/10/2017</a:t>
            </a:fld>
            <a:endParaRPr lang="en-GB"/>
          </a:p>
        </p:txBody>
      </p:sp>
      <p:sp>
        <p:nvSpPr>
          <p:cNvPr id="6" name="Footer Placeholder 5">
            <a:extLst>
              <a:ext uri="{FF2B5EF4-FFF2-40B4-BE49-F238E27FC236}">
                <a16:creationId xmlns:a16="http://schemas.microsoft.com/office/drawing/2014/main" id="{94AFD300-124B-4EAC-B98D-DCF800AA2B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8E7602-0226-4ADF-8C6F-C279A82DCB9D}"/>
              </a:ext>
            </a:extLst>
          </p:cNvPr>
          <p:cNvSpPr>
            <a:spLocks noGrp="1"/>
          </p:cNvSpPr>
          <p:nvPr>
            <p:ph type="sldNum" sz="quarter" idx="12"/>
          </p:nvPr>
        </p:nvSpPr>
        <p:spPr/>
        <p:txBody>
          <a:bodyPr/>
          <a:lstStyle/>
          <a:p>
            <a:fld id="{9674539C-1F68-45DE-958F-B5E05A11ADF7}" type="slidenum">
              <a:rPr lang="en-GB" smtClean="0"/>
              <a:t>‹#›</a:t>
            </a:fld>
            <a:endParaRPr lang="en-GB"/>
          </a:p>
        </p:txBody>
      </p:sp>
    </p:spTree>
    <p:extLst>
      <p:ext uri="{BB962C8B-B14F-4D97-AF65-F5344CB8AC3E}">
        <p14:creationId xmlns:p14="http://schemas.microsoft.com/office/powerpoint/2010/main" val="417605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297FC-B666-418D-8828-3577C737D1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3FC848F-1BC9-4CE9-B2CA-FC1B99EA9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2566BB-946A-4DC9-BB0B-901C004F32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D3056-30A3-4131-80AE-3FB858B3B2B8}" type="datetimeFigureOut">
              <a:rPr lang="en-GB" smtClean="0"/>
              <a:t>10/10/2017</a:t>
            </a:fld>
            <a:endParaRPr lang="en-GB"/>
          </a:p>
        </p:txBody>
      </p:sp>
      <p:sp>
        <p:nvSpPr>
          <p:cNvPr id="5" name="Footer Placeholder 4">
            <a:extLst>
              <a:ext uri="{FF2B5EF4-FFF2-40B4-BE49-F238E27FC236}">
                <a16:creationId xmlns:a16="http://schemas.microsoft.com/office/drawing/2014/main" id="{C6C1AAE6-5389-41AD-83E2-F3C8F8CA9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C46C42-7207-4E7B-B0F5-F1472B8F7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4539C-1F68-45DE-958F-B5E05A11ADF7}" type="slidenum">
              <a:rPr lang="en-GB" smtClean="0"/>
              <a:t>‹#›</a:t>
            </a:fld>
            <a:endParaRPr lang="en-GB"/>
          </a:p>
        </p:txBody>
      </p:sp>
    </p:spTree>
    <p:extLst>
      <p:ext uri="{BB962C8B-B14F-4D97-AF65-F5344CB8AC3E}">
        <p14:creationId xmlns:p14="http://schemas.microsoft.com/office/powerpoint/2010/main" val="247455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2D59F6-3703-488D-9FE3-D8456EDEBD31}"/>
              </a:ext>
            </a:extLst>
          </p:cNvPr>
          <p:cNvSpPr/>
          <p:nvPr/>
        </p:nvSpPr>
        <p:spPr>
          <a:xfrm>
            <a:off x="690521" y="649185"/>
            <a:ext cx="1205714" cy="50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a:t>
            </a:r>
          </a:p>
        </p:txBody>
      </p:sp>
      <p:sp>
        <p:nvSpPr>
          <p:cNvPr id="5" name="Rectangle 4">
            <a:extLst>
              <a:ext uri="{FF2B5EF4-FFF2-40B4-BE49-F238E27FC236}">
                <a16:creationId xmlns:a16="http://schemas.microsoft.com/office/drawing/2014/main" id="{F4650E8B-254C-463C-8683-262A215F9F41}"/>
              </a:ext>
            </a:extLst>
          </p:cNvPr>
          <p:cNvSpPr/>
          <p:nvPr/>
        </p:nvSpPr>
        <p:spPr>
          <a:xfrm>
            <a:off x="567118" y="2284097"/>
            <a:ext cx="1327094" cy="55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Credit Cards</a:t>
            </a:r>
          </a:p>
        </p:txBody>
      </p:sp>
      <p:sp>
        <p:nvSpPr>
          <p:cNvPr id="6" name="Oval 5">
            <a:extLst>
              <a:ext uri="{FF2B5EF4-FFF2-40B4-BE49-F238E27FC236}">
                <a16:creationId xmlns:a16="http://schemas.microsoft.com/office/drawing/2014/main" id="{8C9D57C0-598F-47FB-A41B-1CD6663E19B6}"/>
              </a:ext>
            </a:extLst>
          </p:cNvPr>
          <p:cNvSpPr/>
          <p:nvPr/>
        </p:nvSpPr>
        <p:spPr>
          <a:xfrm>
            <a:off x="2251609" y="676770"/>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7" name="Rectangle 6">
            <a:extLst>
              <a:ext uri="{FF2B5EF4-FFF2-40B4-BE49-F238E27FC236}">
                <a16:creationId xmlns:a16="http://schemas.microsoft.com/office/drawing/2014/main" id="{E4877ECA-013F-4CA1-96F1-9440F0A9094A}"/>
              </a:ext>
            </a:extLst>
          </p:cNvPr>
          <p:cNvSpPr/>
          <p:nvPr/>
        </p:nvSpPr>
        <p:spPr>
          <a:xfrm>
            <a:off x="712098" y="1838518"/>
            <a:ext cx="6096000" cy="246221"/>
          </a:xfrm>
          <a:prstGeom prst="rect">
            <a:avLst/>
          </a:prstGeom>
        </p:spPr>
        <p:txBody>
          <a:bodyPr>
            <a:spAutoFit/>
          </a:bodyPr>
          <a:lstStyle/>
          <a:p>
            <a:r>
              <a:rPr lang="en-GB" sz="1000" b="0" i="0" dirty="0">
                <a:solidFill>
                  <a:srgbClr val="383838"/>
                </a:solidFill>
                <a:effectLst/>
                <a:latin typeface="BlinkMacSystemFont"/>
              </a:rPr>
              <a:t>Social Media – ‘This might include your email address, age or profile pictures saved in your user account.’</a:t>
            </a:r>
            <a:endParaRPr lang="en-GB" sz="1000" dirty="0"/>
          </a:p>
        </p:txBody>
      </p:sp>
      <p:sp>
        <p:nvSpPr>
          <p:cNvPr id="8" name="Rectangle 7">
            <a:extLst>
              <a:ext uri="{FF2B5EF4-FFF2-40B4-BE49-F238E27FC236}">
                <a16:creationId xmlns:a16="http://schemas.microsoft.com/office/drawing/2014/main" id="{CF77B960-9C30-4151-B4CA-E33F56832A41}"/>
              </a:ext>
            </a:extLst>
          </p:cNvPr>
          <p:cNvSpPr/>
          <p:nvPr/>
        </p:nvSpPr>
        <p:spPr>
          <a:xfrm>
            <a:off x="768743" y="4628485"/>
            <a:ext cx="9017225" cy="1477328"/>
          </a:xfrm>
          <a:prstGeom prst="rect">
            <a:avLst/>
          </a:prstGeom>
        </p:spPr>
        <p:txBody>
          <a:bodyPr wrap="square">
            <a:spAutoFit/>
          </a:bodyPr>
          <a:lstStyle/>
          <a:p>
            <a:r>
              <a:rPr lang="en-GB" sz="1000" b="0" i="0" dirty="0">
                <a:solidFill>
                  <a:srgbClr val="383838"/>
                </a:solidFill>
                <a:effectLst/>
                <a:latin typeface="BlinkMacSystemFont"/>
              </a:rPr>
              <a:t>In accordance with European data protection laws, we observe reasonable procedures to prevent unauthorized access to, and the misuse of, personal data.</a:t>
            </a:r>
          </a:p>
          <a:p>
            <a:endParaRPr lang="en-GB" sz="1000" b="0" i="0" dirty="0">
              <a:solidFill>
                <a:srgbClr val="383838"/>
              </a:solidFill>
              <a:effectLst/>
              <a:latin typeface="BlinkMacSystemFont"/>
            </a:endParaRPr>
          </a:p>
          <a:p>
            <a:r>
              <a:rPr lang="en-GB" sz="1000" b="0" i="0" dirty="0">
                <a:solidFill>
                  <a:srgbClr val="383838"/>
                </a:solidFill>
                <a:effectLst/>
                <a:latin typeface="BlinkMacSystemFont"/>
              </a:rPr>
              <a:t>We use appropriate business systems and procedures to protect and safeguard the personal data you give us. We also use security procedures and technical and physical restrictions for accessing and using the personal data on our servers. Only authorized personnel are permitted to access personal data in the course of their work.</a:t>
            </a:r>
          </a:p>
          <a:p>
            <a:endParaRPr lang="en-GB" sz="1000" b="0" i="0" dirty="0">
              <a:solidFill>
                <a:srgbClr val="383838"/>
              </a:solidFill>
              <a:effectLst/>
              <a:latin typeface="BlinkMacSystemFont"/>
            </a:endParaRPr>
          </a:p>
          <a:p>
            <a:r>
              <a:rPr lang="en-GB" sz="1000" b="0" i="0" dirty="0">
                <a:solidFill>
                  <a:srgbClr val="383838"/>
                </a:solidFill>
                <a:effectLst/>
                <a:latin typeface="BlinkMacSystemFont"/>
              </a:rPr>
              <a:t>When your full credit card details are needed as part of the reservation process, they are stored by us for a maximum of 10 days. After that, your credit card data (either full or partly) will be either permanently deleted or will remain secured, with limited access, for fraud detection purposes. You may also store your credit card details in your user account. If you choose to do this, your credit card details will be stored in hashed form, with the exception of the last four digits of your credit card number. That way, you’ll know which card you’re using when you come to pay.</a:t>
            </a:r>
          </a:p>
        </p:txBody>
      </p:sp>
      <p:sp>
        <p:nvSpPr>
          <p:cNvPr id="9" name="Oval 8">
            <a:extLst>
              <a:ext uri="{FF2B5EF4-FFF2-40B4-BE49-F238E27FC236}">
                <a16:creationId xmlns:a16="http://schemas.microsoft.com/office/drawing/2014/main" id="{D043DC05-9521-47CF-AD36-C0B53942601E}"/>
              </a:ext>
            </a:extLst>
          </p:cNvPr>
          <p:cNvSpPr/>
          <p:nvPr/>
        </p:nvSpPr>
        <p:spPr>
          <a:xfrm>
            <a:off x="2409404" y="2254297"/>
            <a:ext cx="1294396" cy="461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Credit Card Number</a:t>
            </a:r>
          </a:p>
        </p:txBody>
      </p:sp>
      <p:sp>
        <p:nvSpPr>
          <p:cNvPr id="10" name="Oval 9">
            <a:extLst>
              <a:ext uri="{FF2B5EF4-FFF2-40B4-BE49-F238E27FC236}">
                <a16:creationId xmlns:a16="http://schemas.microsoft.com/office/drawing/2014/main" id="{F308829D-DEB7-4DAA-8DD1-9A761821E041}"/>
              </a:ext>
            </a:extLst>
          </p:cNvPr>
          <p:cNvSpPr/>
          <p:nvPr/>
        </p:nvSpPr>
        <p:spPr>
          <a:xfrm>
            <a:off x="5851211" y="2213854"/>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Credit Card Name</a:t>
            </a:r>
          </a:p>
        </p:txBody>
      </p:sp>
      <p:sp>
        <p:nvSpPr>
          <p:cNvPr id="11" name="Oval 10">
            <a:extLst>
              <a:ext uri="{FF2B5EF4-FFF2-40B4-BE49-F238E27FC236}">
                <a16:creationId xmlns:a16="http://schemas.microsoft.com/office/drawing/2014/main" id="{E984E8B9-A6E1-40E3-A7AA-23EB73D45347}"/>
              </a:ext>
            </a:extLst>
          </p:cNvPr>
          <p:cNvSpPr/>
          <p:nvPr/>
        </p:nvSpPr>
        <p:spPr>
          <a:xfrm>
            <a:off x="2346015" y="3711707"/>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Credit Card Type</a:t>
            </a:r>
          </a:p>
        </p:txBody>
      </p:sp>
      <p:sp>
        <p:nvSpPr>
          <p:cNvPr id="12" name="Oval 11">
            <a:extLst>
              <a:ext uri="{FF2B5EF4-FFF2-40B4-BE49-F238E27FC236}">
                <a16:creationId xmlns:a16="http://schemas.microsoft.com/office/drawing/2014/main" id="{1AD46CED-AF0C-417D-8AFF-2DCE73F0C25C}"/>
              </a:ext>
            </a:extLst>
          </p:cNvPr>
          <p:cNvSpPr/>
          <p:nvPr/>
        </p:nvSpPr>
        <p:spPr>
          <a:xfrm>
            <a:off x="4075690" y="3105004"/>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Expiry Date</a:t>
            </a:r>
          </a:p>
        </p:txBody>
      </p:sp>
      <p:sp>
        <p:nvSpPr>
          <p:cNvPr id="13" name="Oval 12">
            <a:extLst>
              <a:ext uri="{FF2B5EF4-FFF2-40B4-BE49-F238E27FC236}">
                <a16:creationId xmlns:a16="http://schemas.microsoft.com/office/drawing/2014/main" id="{9F7A2A11-8CB4-488E-81E0-BBFA16416918}"/>
              </a:ext>
            </a:extLst>
          </p:cNvPr>
          <p:cNvSpPr/>
          <p:nvPr/>
        </p:nvSpPr>
        <p:spPr>
          <a:xfrm>
            <a:off x="2409404" y="3035063"/>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Security Code</a:t>
            </a:r>
          </a:p>
        </p:txBody>
      </p:sp>
      <p:sp>
        <p:nvSpPr>
          <p:cNvPr id="16" name="Oval 15">
            <a:extLst>
              <a:ext uri="{FF2B5EF4-FFF2-40B4-BE49-F238E27FC236}">
                <a16:creationId xmlns:a16="http://schemas.microsoft.com/office/drawing/2014/main" id="{3ABF8C2B-4D41-434A-8D21-B479AB3D2F9F}"/>
              </a:ext>
            </a:extLst>
          </p:cNvPr>
          <p:cNvSpPr/>
          <p:nvPr/>
        </p:nvSpPr>
        <p:spPr>
          <a:xfrm>
            <a:off x="7458158" y="2425656"/>
            <a:ext cx="1426897" cy="538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Use for business bookings?</a:t>
            </a:r>
          </a:p>
        </p:txBody>
      </p:sp>
      <p:sp>
        <p:nvSpPr>
          <p:cNvPr id="17" name="Oval 16">
            <a:extLst>
              <a:ext uri="{FF2B5EF4-FFF2-40B4-BE49-F238E27FC236}">
                <a16:creationId xmlns:a16="http://schemas.microsoft.com/office/drawing/2014/main" id="{DCA9C59B-07B8-4886-805C-B6C315C92419}"/>
              </a:ext>
            </a:extLst>
          </p:cNvPr>
          <p:cNvSpPr/>
          <p:nvPr/>
        </p:nvSpPr>
        <p:spPr>
          <a:xfrm>
            <a:off x="5940902" y="3010565"/>
            <a:ext cx="1517256" cy="7387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Use for ‘My Cash Rewards?</a:t>
            </a:r>
          </a:p>
        </p:txBody>
      </p:sp>
      <p:sp>
        <p:nvSpPr>
          <p:cNvPr id="18" name="Oval 17">
            <a:extLst>
              <a:ext uri="{FF2B5EF4-FFF2-40B4-BE49-F238E27FC236}">
                <a16:creationId xmlns:a16="http://schemas.microsoft.com/office/drawing/2014/main" id="{1E923ADA-B557-4AF1-9F02-51FD9BA956ED}"/>
              </a:ext>
            </a:extLst>
          </p:cNvPr>
          <p:cNvSpPr/>
          <p:nvPr/>
        </p:nvSpPr>
        <p:spPr>
          <a:xfrm>
            <a:off x="3917894" y="2249818"/>
            <a:ext cx="1359461" cy="509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 (FK)</a:t>
            </a:r>
          </a:p>
        </p:txBody>
      </p:sp>
      <p:sp>
        <p:nvSpPr>
          <p:cNvPr id="19" name="Oval 18">
            <a:extLst>
              <a:ext uri="{FF2B5EF4-FFF2-40B4-BE49-F238E27FC236}">
                <a16:creationId xmlns:a16="http://schemas.microsoft.com/office/drawing/2014/main" id="{C2D12FA6-3BE1-4ECF-863B-75B83EA47C5C}"/>
              </a:ext>
            </a:extLst>
          </p:cNvPr>
          <p:cNvSpPr/>
          <p:nvPr/>
        </p:nvSpPr>
        <p:spPr>
          <a:xfrm>
            <a:off x="3315688" y="614690"/>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Email Address Registered?</a:t>
            </a:r>
          </a:p>
        </p:txBody>
      </p:sp>
      <p:sp>
        <p:nvSpPr>
          <p:cNvPr id="20" name="Oval 19">
            <a:extLst>
              <a:ext uri="{FF2B5EF4-FFF2-40B4-BE49-F238E27FC236}">
                <a16:creationId xmlns:a16="http://schemas.microsoft.com/office/drawing/2014/main" id="{F85C6464-6EEF-49F1-94D2-0879B7C1E096}"/>
              </a:ext>
            </a:extLst>
          </p:cNvPr>
          <p:cNvSpPr/>
          <p:nvPr/>
        </p:nvSpPr>
        <p:spPr>
          <a:xfrm>
            <a:off x="2188228" y="1119545"/>
            <a:ext cx="1083658" cy="476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Password</a:t>
            </a:r>
          </a:p>
        </p:txBody>
      </p:sp>
      <p:sp>
        <p:nvSpPr>
          <p:cNvPr id="21" name="Rectangle 20">
            <a:extLst>
              <a:ext uri="{FF2B5EF4-FFF2-40B4-BE49-F238E27FC236}">
                <a16:creationId xmlns:a16="http://schemas.microsoft.com/office/drawing/2014/main" id="{7A8ECBDA-5050-4B94-83E4-2814337A3519}"/>
              </a:ext>
            </a:extLst>
          </p:cNvPr>
          <p:cNvSpPr/>
          <p:nvPr/>
        </p:nvSpPr>
        <p:spPr>
          <a:xfrm>
            <a:off x="5031897" y="649185"/>
            <a:ext cx="1205714" cy="50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Facebook User</a:t>
            </a:r>
          </a:p>
        </p:txBody>
      </p:sp>
      <p:sp>
        <p:nvSpPr>
          <p:cNvPr id="22" name="Rectangle 21">
            <a:extLst>
              <a:ext uri="{FF2B5EF4-FFF2-40B4-BE49-F238E27FC236}">
                <a16:creationId xmlns:a16="http://schemas.microsoft.com/office/drawing/2014/main" id="{5F361746-65EF-40E2-8F4A-E06734E1A9D4}"/>
              </a:ext>
            </a:extLst>
          </p:cNvPr>
          <p:cNvSpPr/>
          <p:nvPr/>
        </p:nvSpPr>
        <p:spPr>
          <a:xfrm>
            <a:off x="8122385" y="516599"/>
            <a:ext cx="1205714" cy="50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Google User</a:t>
            </a:r>
          </a:p>
        </p:txBody>
      </p:sp>
      <p:sp>
        <p:nvSpPr>
          <p:cNvPr id="23" name="Oval 22">
            <a:extLst>
              <a:ext uri="{FF2B5EF4-FFF2-40B4-BE49-F238E27FC236}">
                <a16:creationId xmlns:a16="http://schemas.microsoft.com/office/drawing/2014/main" id="{6EDC333E-B6C1-49BB-8435-C2A810BCFC39}"/>
              </a:ext>
            </a:extLst>
          </p:cNvPr>
          <p:cNvSpPr/>
          <p:nvPr/>
        </p:nvSpPr>
        <p:spPr>
          <a:xfrm>
            <a:off x="6372471" y="639150"/>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24" name="Oval 23">
            <a:extLst>
              <a:ext uri="{FF2B5EF4-FFF2-40B4-BE49-F238E27FC236}">
                <a16:creationId xmlns:a16="http://schemas.microsoft.com/office/drawing/2014/main" id="{035FBA7F-42FA-433B-B558-9BBD4A264B25}"/>
              </a:ext>
            </a:extLst>
          </p:cNvPr>
          <p:cNvSpPr/>
          <p:nvPr/>
        </p:nvSpPr>
        <p:spPr>
          <a:xfrm>
            <a:off x="9554676" y="476757"/>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25" name="Oval 24">
            <a:extLst>
              <a:ext uri="{FF2B5EF4-FFF2-40B4-BE49-F238E27FC236}">
                <a16:creationId xmlns:a16="http://schemas.microsoft.com/office/drawing/2014/main" id="{DFB9EC7F-D7B0-4DE9-B6DC-1F1969B8B541}"/>
              </a:ext>
            </a:extLst>
          </p:cNvPr>
          <p:cNvSpPr/>
          <p:nvPr/>
        </p:nvSpPr>
        <p:spPr>
          <a:xfrm>
            <a:off x="6343824" y="1169992"/>
            <a:ext cx="1083658" cy="476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Password</a:t>
            </a:r>
          </a:p>
        </p:txBody>
      </p:sp>
      <p:sp>
        <p:nvSpPr>
          <p:cNvPr id="26" name="Oval 25">
            <a:extLst>
              <a:ext uri="{FF2B5EF4-FFF2-40B4-BE49-F238E27FC236}">
                <a16:creationId xmlns:a16="http://schemas.microsoft.com/office/drawing/2014/main" id="{142DE5A8-1AB6-495A-9530-28410F10A627}"/>
              </a:ext>
            </a:extLst>
          </p:cNvPr>
          <p:cNvSpPr/>
          <p:nvPr/>
        </p:nvSpPr>
        <p:spPr>
          <a:xfrm>
            <a:off x="9458261" y="1087933"/>
            <a:ext cx="1083658" cy="476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Password</a:t>
            </a:r>
          </a:p>
        </p:txBody>
      </p:sp>
      <p:sp>
        <p:nvSpPr>
          <p:cNvPr id="27" name="Oval 26">
            <a:extLst>
              <a:ext uri="{FF2B5EF4-FFF2-40B4-BE49-F238E27FC236}">
                <a16:creationId xmlns:a16="http://schemas.microsoft.com/office/drawing/2014/main" id="{DA292433-189C-4E87-B942-65A9904B8DF7}"/>
              </a:ext>
            </a:extLst>
          </p:cNvPr>
          <p:cNvSpPr/>
          <p:nvPr/>
        </p:nvSpPr>
        <p:spPr>
          <a:xfrm>
            <a:off x="7528656" y="1378952"/>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Email Address Registered?</a:t>
            </a:r>
          </a:p>
        </p:txBody>
      </p:sp>
      <p:sp>
        <p:nvSpPr>
          <p:cNvPr id="28" name="Oval 27">
            <a:extLst>
              <a:ext uri="{FF2B5EF4-FFF2-40B4-BE49-F238E27FC236}">
                <a16:creationId xmlns:a16="http://schemas.microsoft.com/office/drawing/2014/main" id="{0E434A19-238A-4918-A3ED-FE676970317F}"/>
              </a:ext>
            </a:extLst>
          </p:cNvPr>
          <p:cNvSpPr/>
          <p:nvPr/>
        </p:nvSpPr>
        <p:spPr>
          <a:xfrm>
            <a:off x="10548662" y="484270"/>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Email Address Registered?</a:t>
            </a:r>
          </a:p>
        </p:txBody>
      </p:sp>
      <p:sp>
        <p:nvSpPr>
          <p:cNvPr id="29" name="Oval 28">
            <a:extLst>
              <a:ext uri="{FF2B5EF4-FFF2-40B4-BE49-F238E27FC236}">
                <a16:creationId xmlns:a16="http://schemas.microsoft.com/office/drawing/2014/main" id="{4344070B-E231-4BB5-BABB-39D27A4E9112}"/>
              </a:ext>
            </a:extLst>
          </p:cNvPr>
          <p:cNvSpPr/>
          <p:nvPr/>
        </p:nvSpPr>
        <p:spPr>
          <a:xfrm>
            <a:off x="10541919" y="1408354"/>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Profile Picture</a:t>
            </a:r>
          </a:p>
        </p:txBody>
      </p:sp>
      <p:sp>
        <p:nvSpPr>
          <p:cNvPr id="30" name="Oval 29">
            <a:extLst>
              <a:ext uri="{FF2B5EF4-FFF2-40B4-BE49-F238E27FC236}">
                <a16:creationId xmlns:a16="http://schemas.microsoft.com/office/drawing/2014/main" id="{2C07818A-75F1-4931-8091-C863F5A8739C}"/>
              </a:ext>
            </a:extLst>
          </p:cNvPr>
          <p:cNvSpPr/>
          <p:nvPr/>
        </p:nvSpPr>
        <p:spPr>
          <a:xfrm>
            <a:off x="7283533" y="889762"/>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Profile Picture</a:t>
            </a:r>
          </a:p>
        </p:txBody>
      </p:sp>
    </p:spTree>
    <p:extLst>
      <p:ext uri="{BB962C8B-B14F-4D97-AF65-F5344CB8AC3E}">
        <p14:creationId xmlns:p14="http://schemas.microsoft.com/office/powerpoint/2010/main" val="138897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41F17A9E-EF10-41BF-9B93-169A499C93E9}"/>
              </a:ext>
            </a:extLst>
          </p:cNvPr>
          <p:cNvSpPr>
            <a:spLocks noChangeArrowheads="1"/>
          </p:cNvSpPr>
          <p:nvPr/>
        </p:nvSpPr>
        <p:spPr bwMode="auto">
          <a:xfrm>
            <a:off x="802640" y="-282466"/>
            <a:ext cx="10901680" cy="7219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5832"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BlinkMacSystemFont"/>
              </a:rPr>
              <a:t>  </a:t>
            </a:r>
            <a:r>
              <a:rPr kumimoji="0" lang="en-US" altLang="en-US" b="0" i="0" u="none" strike="noStrike" cap="none" normalizeH="0" baseline="0" dirty="0">
                <a:ln>
                  <a:noFill/>
                </a:ln>
                <a:solidFill>
                  <a:srgbClr val="383838"/>
                </a:solidFill>
                <a:effectLst/>
                <a:latin typeface="BlinkMacSystemFont"/>
              </a:rPr>
              <a:t>5</a:t>
            </a:r>
            <a:r>
              <a:rPr kumimoji="0" lang="en-US" altLang="en-US" sz="1800" b="0" i="0" u="none" strike="noStrike" cap="none" normalizeH="0" baseline="0" dirty="0">
                <a:ln>
                  <a:noFill/>
                </a:ln>
                <a:solidFill>
                  <a:srgbClr val="383838"/>
                </a:solidFill>
                <a:effectLst/>
                <a:latin typeface="BlinkMacSystemFont"/>
              </a:rPr>
              <a:t>. Credit card or bank transfer </a:t>
            </a:r>
            <a:r>
              <a:rPr kumimoji="0" lang="en-US" altLang="en-US" sz="1800" b="0" i="0" u="none" strike="noStrike" cap="none" normalizeH="0" baseline="0" dirty="0" err="1">
                <a:ln>
                  <a:noFill/>
                </a:ln>
                <a:solidFill>
                  <a:srgbClr val="383838"/>
                </a:solidFill>
                <a:effectLst/>
                <a:latin typeface="BlinkMacSystemFont"/>
              </a:rPr>
              <a:t>Ts</a:t>
            </a:r>
            <a:r>
              <a:rPr kumimoji="0" lang="en-US" altLang="en-US" sz="1800" b="0" i="0" u="none" strike="noStrike" cap="none" normalizeH="0" baseline="0" dirty="0">
                <a:ln>
                  <a:noFill/>
                </a:ln>
                <a:solidFill>
                  <a:srgbClr val="383838"/>
                </a:solidFill>
                <a:effectLst/>
                <a:latin typeface="BlinkMacSystemFont"/>
              </a:rPr>
              <a:t> &amp; 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BlinkMacSystemFont"/>
              </a:rPr>
              <a:t>If applicable and available, certain Suppliers offer the opportunity for reservations to be paid (wholly or partly and as required under the payment policy of the accommodation) to the Supplier during the reservation process by means of secure online payment (all to the extent offered and supported by your bank). For certain products and services, Booking.com facilitates (through third party payment processors) the payment of the relevant product or service (i.e. the payment facilitation service) at the election of the Supplier (Booking.com never acts nor operates as the merchant of record). Payment is safely processed from your credit/debit card or bank account to the bank account of the Supplier through a third-party payment processor. Any payment facilitated to the Supplier in this manner will, in each case, constitute a payment of (part of) the booking price by you of the relevant product or service in the final settlement (</a:t>
            </a:r>
            <a:r>
              <a:rPr kumimoji="0" lang="en-US" altLang="en-US" sz="1200" b="0" i="0" u="none" strike="noStrike" cap="none" normalizeH="0" baseline="0" dirty="0" err="1">
                <a:ln>
                  <a:noFill/>
                </a:ln>
                <a:solidFill>
                  <a:srgbClr val="383838"/>
                </a:solidFill>
                <a:effectLst/>
                <a:latin typeface="BlinkMacSystemFont"/>
              </a:rPr>
              <a:t>bevrijdende</a:t>
            </a:r>
            <a:r>
              <a:rPr kumimoji="0" lang="en-US" altLang="en-US" sz="1200" b="0" i="0" u="none" strike="noStrike" cap="none" normalizeH="0" baseline="0" dirty="0">
                <a:ln>
                  <a:noFill/>
                </a:ln>
                <a:solidFill>
                  <a:srgbClr val="383838"/>
                </a:solidFill>
                <a:effectLst/>
                <a:latin typeface="BlinkMacSystemFont"/>
              </a:rPr>
              <a:t> </a:t>
            </a:r>
            <a:r>
              <a:rPr kumimoji="0" lang="en-US" altLang="en-US" sz="1200" b="0" i="0" u="none" strike="noStrike" cap="none" normalizeH="0" baseline="0" dirty="0" err="1">
                <a:ln>
                  <a:noFill/>
                </a:ln>
                <a:solidFill>
                  <a:srgbClr val="383838"/>
                </a:solidFill>
                <a:effectLst/>
                <a:latin typeface="BlinkMacSystemFont"/>
              </a:rPr>
              <a:t>betaling</a:t>
            </a:r>
            <a:r>
              <a:rPr kumimoji="0" lang="en-US" altLang="en-US" sz="1200" b="0" i="0" u="none" strike="noStrike" cap="none" normalizeH="0" baseline="0" dirty="0">
                <a:ln>
                  <a:noFill/>
                </a:ln>
                <a:solidFill>
                  <a:srgbClr val="383838"/>
                </a:solidFill>
                <a:effectLst/>
                <a:latin typeface="BlinkMacSystemFont"/>
              </a:rPr>
              <a:t>) of such (partial) due and payable price and you cannot reclaim such paid monies.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BlinkMacSystemFont"/>
              </a:rPr>
              <a:t>When a reservation is paid by credit or debit card, it will be processed by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USA, LLC (for credit or debit cards issued in the United States excluding American Express) or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(UK) Limited (trading as “Hotel Booking Services”) (for all other cards and all American Express cards), which act as an independent third party and the merchant of record.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USA, LLC (for credit or debit cards issued in the United States excluding American Express) or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(UK) Limited (for all other cards and all American Express cards) is appointed by, and has contractual relationship with, the Supplier to process your reservation payment as the Supplier’s agent.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USA, LLC (for credit or debit cards issued in the United States excluding American Express) or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(UK) Limited (for all other cards and all American Express cards) will be identified as the merchant of record. Upon receipt of payment by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USA, LLC (for credit or debit cards issued in the United States excluding American Express) or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(UK) Limited (for all other cards and all American Express cards), your obligation to the accommodation provider is extinguished.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83838"/>
              </a:solidFill>
              <a:effectLst/>
              <a:latin typeface="BlinkMacSystem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BlinkMacSystemFont"/>
              </a:rPr>
              <a:t>Although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USA, LLC (for credit or debit cards issued in the United States excluding American Express) or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(UK) Limited (for all other cards and all American Express cards) take ultimate responsibility for the credit card or debit card payment, Booking.com will take care of Customer Support in case of questions related to a reservation paid by credit card or debit card.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83838"/>
              </a:solidFill>
              <a:effectLst/>
              <a:latin typeface="BlinkMacSystem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BlinkMacSystemFont"/>
              </a:rPr>
              <a:t>If you are paying a reservation by credit card or debit card processed by </a:t>
            </a:r>
            <a:r>
              <a:rPr kumimoji="0" lang="en-US" altLang="en-US" sz="1200" b="0" i="0" u="none" strike="noStrike" cap="none" normalizeH="0" baseline="0" dirty="0" err="1">
                <a:ln>
                  <a:noFill/>
                </a:ln>
                <a:solidFill>
                  <a:srgbClr val="383838"/>
                </a:solidFill>
                <a:effectLst/>
                <a:latin typeface="BlinkMacSystemFont"/>
              </a:rPr>
              <a:t>eNett</a:t>
            </a:r>
            <a:r>
              <a:rPr kumimoji="0" lang="en-US" altLang="en-US" sz="1200" b="0" i="0" u="none" strike="noStrike" cap="none" normalizeH="0" baseline="0" dirty="0">
                <a:ln>
                  <a:noFill/>
                </a:ln>
                <a:solidFill>
                  <a:srgbClr val="383838"/>
                </a:solidFill>
                <a:effectLst/>
                <a:latin typeface="BlinkMacSystemFont"/>
              </a:rPr>
              <a:t> International (UK) Limited, the transaction shall be governed by the laws of England and Wales, to the extent permitted by applicable laws.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83838"/>
              </a:solidFill>
              <a:effectLst/>
              <a:latin typeface="BlinkMacSystem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BlinkMacSystemFont"/>
              </a:rPr>
              <a:t>For certain (i.e. non-refundable) rates or special offers, please note that Suppliers may require that payment is made upfront by wire transfer (if available) or by credit card or debit card, and therefore your credit card may be pre-</a:t>
            </a:r>
            <a:r>
              <a:rPr kumimoji="0" lang="en-US" altLang="en-US" sz="1200" b="0" i="0" u="none" strike="noStrike" cap="none" normalizeH="0" baseline="0" dirty="0" err="1">
                <a:ln>
                  <a:noFill/>
                </a:ln>
                <a:solidFill>
                  <a:srgbClr val="383838"/>
                </a:solidFill>
                <a:effectLst/>
                <a:latin typeface="BlinkMacSystemFont"/>
              </a:rPr>
              <a:t>authorised</a:t>
            </a:r>
            <a:r>
              <a:rPr kumimoji="0" lang="en-US" altLang="en-US" sz="1200" b="0" i="0" u="none" strike="noStrike" cap="none" normalizeH="0" baseline="0" dirty="0">
                <a:ln>
                  <a:noFill/>
                </a:ln>
                <a:solidFill>
                  <a:srgbClr val="383838"/>
                </a:solidFill>
                <a:effectLst/>
                <a:latin typeface="BlinkMacSystemFont"/>
              </a:rPr>
              <a:t> or charged (sometimes without any option for refund) upon making the reservation. Please check the (reservation) details of your product or service of choice thoroughly for any such conditions prior to making your reservation. You will not hold Booking.com or EMS liable or responsible for any (authorized, (allegedly) unauthorized or wrong) charge by the Supplier and not (re)claim any amount for any valid or authorized charge by the Supplier (including for pre-paid rates, no-show and chargeable cancellation) of your credit card or debit card.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83838"/>
              </a:solidFill>
              <a:effectLst/>
              <a:latin typeface="BlinkMacSystemFon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83838"/>
                </a:solidFill>
                <a:effectLst/>
                <a:latin typeface="BlinkMacSystemFont"/>
              </a:rPr>
              <a:t>In the event of fraud or </a:t>
            </a:r>
            <a:r>
              <a:rPr kumimoji="0" lang="en-US" altLang="en-US" sz="1200" b="0" i="0" u="none" strike="noStrike" cap="none" normalizeH="0" baseline="0" dirty="0" err="1">
                <a:ln>
                  <a:noFill/>
                </a:ln>
                <a:solidFill>
                  <a:srgbClr val="383838"/>
                </a:solidFill>
                <a:effectLst/>
                <a:latin typeface="BlinkMacSystemFont"/>
              </a:rPr>
              <a:t>unauthorised</a:t>
            </a:r>
            <a:r>
              <a:rPr kumimoji="0" lang="en-US" altLang="en-US" sz="1200" b="0" i="0" u="none" strike="noStrike" cap="none" normalizeH="0" baseline="0" dirty="0">
                <a:ln>
                  <a:noFill/>
                </a:ln>
                <a:solidFill>
                  <a:srgbClr val="383838"/>
                </a:solidFill>
                <a:effectLst/>
                <a:latin typeface="BlinkMacSystemFont"/>
              </a:rPr>
              <a:t> use of your credit card by third parties, most banks and credit card companies bear the risk and cover all the charges resulting from such fraud or misuse, which may sometimes be subject to a deductible (usually set at EUR 50 (or the equivalent in your local currency)). In the event that your credit card company or bank charges the deductible from you because of </a:t>
            </a:r>
            <a:r>
              <a:rPr kumimoji="0" lang="en-US" altLang="en-US" sz="1200" b="0" i="0" u="none" strike="noStrike" cap="none" normalizeH="0" baseline="0" dirty="0" err="1">
                <a:ln>
                  <a:noFill/>
                </a:ln>
                <a:solidFill>
                  <a:srgbClr val="383838"/>
                </a:solidFill>
                <a:effectLst/>
                <a:latin typeface="BlinkMacSystemFont"/>
              </a:rPr>
              <a:t>unauthorised</a:t>
            </a:r>
            <a:r>
              <a:rPr kumimoji="0" lang="en-US" altLang="en-US" sz="1200" b="0" i="0" u="none" strike="noStrike" cap="none" normalizeH="0" baseline="0" dirty="0">
                <a:ln>
                  <a:noFill/>
                </a:ln>
                <a:solidFill>
                  <a:srgbClr val="383838"/>
                </a:solidFill>
                <a:effectLst/>
                <a:latin typeface="BlinkMacSystemFont"/>
              </a:rPr>
              <a:t> transactions resulting from a reservation made on our Platform, we will pay you this deductible, up to an aggregate amount of EUR 50 (or the equivalent in your local currency). In order to indemnify you, please make sure that you report this fraud to your credit card provider (in accordance with its reporting rules and procedures) and contact us immediately by email (customer.relations@booking.com). Please state 'credit card fraud' in the subject line of your email and provide us with evidence of the charged deductible (e.g. policy of the credit card company). This indemnification only applies to credit card reservations made using </a:t>
            </a:r>
            <a:r>
              <a:rPr kumimoji="0" lang="en-US" altLang="en-US" sz="1200" b="0" i="0" u="none" strike="noStrike" cap="none" normalizeH="0" baseline="0" dirty="0" err="1">
                <a:ln>
                  <a:noFill/>
                </a:ln>
                <a:solidFill>
                  <a:srgbClr val="383838"/>
                </a:solidFill>
                <a:effectLst/>
                <a:latin typeface="BlinkMacSystemFont"/>
              </a:rPr>
              <a:t>Booking.com's</a:t>
            </a:r>
            <a:r>
              <a:rPr kumimoji="0" lang="en-US" altLang="en-US" sz="1200" b="0" i="0" u="none" strike="noStrike" cap="none" normalizeH="0" baseline="0" dirty="0">
                <a:ln>
                  <a:noFill/>
                </a:ln>
                <a:solidFill>
                  <a:srgbClr val="383838"/>
                </a:solidFill>
                <a:effectLst/>
                <a:latin typeface="BlinkMacSystemFont"/>
              </a:rPr>
              <a:t> secure server and the </a:t>
            </a:r>
            <a:r>
              <a:rPr kumimoji="0" lang="en-US" altLang="en-US" sz="1200" b="0" i="0" u="none" strike="noStrike" cap="none" normalizeH="0" baseline="0" dirty="0" err="1">
                <a:ln>
                  <a:noFill/>
                </a:ln>
                <a:solidFill>
                  <a:srgbClr val="383838"/>
                </a:solidFill>
                <a:effectLst/>
                <a:latin typeface="BlinkMacSystemFont"/>
              </a:rPr>
              <a:t>unauthorised</a:t>
            </a:r>
            <a:r>
              <a:rPr kumimoji="0" lang="en-US" altLang="en-US" sz="1200" b="0" i="0" u="none" strike="noStrike" cap="none" normalizeH="0" baseline="0" dirty="0">
                <a:ln>
                  <a:noFill/>
                </a:ln>
                <a:solidFill>
                  <a:srgbClr val="383838"/>
                </a:solidFill>
                <a:effectLst/>
                <a:latin typeface="BlinkMacSystemFont"/>
              </a:rPr>
              <a:t> use of your credit card resulted through our default or negligence and through no fault of your own while using the secure server.</a:t>
            </a:r>
            <a:endParaRPr kumimoji="0" lang="en-US" altLang="en-US" sz="1800" b="0" i="0" u="none" strike="noStrike" cap="none" normalizeH="0" baseline="0" dirty="0">
              <a:ln>
                <a:noFill/>
              </a:ln>
              <a:solidFill>
                <a:srgbClr val="383838"/>
              </a:solidFill>
              <a:effectLst/>
              <a:latin typeface="BlinkMacSystemFont"/>
            </a:endParaRPr>
          </a:p>
        </p:txBody>
      </p:sp>
      <p:pic>
        <p:nvPicPr>
          <p:cNvPr id="1028" name="Picture 4" descr="https://s-ec.bstatic.com/static/img/transparent/85e02501df1560d359a473f544224481a83c9aa7.png">
            <a:extLst>
              <a:ext uri="{FF2B5EF4-FFF2-40B4-BE49-F238E27FC236}">
                <a16:creationId xmlns:a16="http://schemas.microsoft.com/office/drawing/2014/main" id="{E8109E85-6CE3-4C61-9F03-CA4EC6BA0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06" y="1678940"/>
            <a:ext cx="4571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0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5E3BF-2727-4419-B3F5-FC0C18EEC197}"/>
              </a:ext>
            </a:extLst>
          </p:cNvPr>
          <p:cNvSpPr/>
          <p:nvPr/>
        </p:nvSpPr>
        <p:spPr>
          <a:xfrm>
            <a:off x="484352" y="354934"/>
            <a:ext cx="1205714" cy="509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a:t>
            </a:r>
          </a:p>
        </p:txBody>
      </p:sp>
      <p:sp>
        <p:nvSpPr>
          <p:cNvPr id="5" name="Oval 4">
            <a:extLst>
              <a:ext uri="{FF2B5EF4-FFF2-40B4-BE49-F238E27FC236}">
                <a16:creationId xmlns:a16="http://schemas.microsoft.com/office/drawing/2014/main" id="{521DDDC4-05EB-479E-AAD2-00D20F60254B}"/>
              </a:ext>
            </a:extLst>
          </p:cNvPr>
          <p:cNvSpPr/>
          <p:nvPr/>
        </p:nvSpPr>
        <p:spPr>
          <a:xfrm>
            <a:off x="415439" y="993310"/>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6" name="Oval 5">
            <a:extLst>
              <a:ext uri="{FF2B5EF4-FFF2-40B4-BE49-F238E27FC236}">
                <a16:creationId xmlns:a16="http://schemas.microsoft.com/office/drawing/2014/main" id="{ED2EA13B-A3FA-4126-B12B-51DAB5C5BF13}"/>
              </a:ext>
            </a:extLst>
          </p:cNvPr>
          <p:cNvSpPr/>
          <p:nvPr/>
        </p:nvSpPr>
        <p:spPr>
          <a:xfrm>
            <a:off x="1373940" y="1001402"/>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Email Address Verified?</a:t>
            </a:r>
          </a:p>
        </p:txBody>
      </p:sp>
      <p:sp>
        <p:nvSpPr>
          <p:cNvPr id="7" name="Oval 6">
            <a:extLst>
              <a:ext uri="{FF2B5EF4-FFF2-40B4-BE49-F238E27FC236}">
                <a16:creationId xmlns:a16="http://schemas.microsoft.com/office/drawing/2014/main" id="{6241EE61-60C4-4DE8-9740-897ED7463414}"/>
              </a:ext>
            </a:extLst>
          </p:cNvPr>
          <p:cNvSpPr/>
          <p:nvPr/>
        </p:nvSpPr>
        <p:spPr>
          <a:xfrm>
            <a:off x="480175" y="1619143"/>
            <a:ext cx="1083658" cy="476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Password</a:t>
            </a:r>
          </a:p>
        </p:txBody>
      </p:sp>
      <p:sp>
        <p:nvSpPr>
          <p:cNvPr id="19" name="Oval 18">
            <a:extLst>
              <a:ext uri="{FF2B5EF4-FFF2-40B4-BE49-F238E27FC236}">
                <a16:creationId xmlns:a16="http://schemas.microsoft.com/office/drawing/2014/main" id="{E0882F65-0788-4936-AEC3-301F54381866}"/>
              </a:ext>
            </a:extLst>
          </p:cNvPr>
          <p:cNvSpPr/>
          <p:nvPr/>
        </p:nvSpPr>
        <p:spPr>
          <a:xfrm>
            <a:off x="3160946" y="1457790"/>
            <a:ext cx="838852" cy="3986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Profile Picture</a:t>
            </a:r>
          </a:p>
        </p:txBody>
      </p:sp>
      <p:sp>
        <p:nvSpPr>
          <p:cNvPr id="20" name="Rectangle 19">
            <a:extLst>
              <a:ext uri="{FF2B5EF4-FFF2-40B4-BE49-F238E27FC236}">
                <a16:creationId xmlns:a16="http://schemas.microsoft.com/office/drawing/2014/main" id="{72CA580E-9131-4C42-8CA5-73009A85868F}"/>
              </a:ext>
            </a:extLst>
          </p:cNvPr>
          <p:cNvSpPr/>
          <p:nvPr/>
        </p:nvSpPr>
        <p:spPr>
          <a:xfrm>
            <a:off x="3193314" y="347104"/>
            <a:ext cx="1939608" cy="54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Your_Booking.com_Account</a:t>
            </a:r>
            <a:endParaRPr lang="en-GB" dirty="0"/>
          </a:p>
        </p:txBody>
      </p:sp>
      <p:sp>
        <p:nvSpPr>
          <p:cNvPr id="21" name="Oval 20">
            <a:extLst>
              <a:ext uri="{FF2B5EF4-FFF2-40B4-BE49-F238E27FC236}">
                <a16:creationId xmlns:a16="http://schemas.microsoft.com/office/drawing/2014/main" id="{0ADBA856-28E5-400D-A147-8309FAA7E3F7}"/>
              </a:ext>
            </a:extLst>
          </p:cNvPr>
          <p:cNvSpPr/>
          <p:nvPr/>
        </p:nvSpPr>
        <p:spPr>
          <a:xfrm>
            <a:off x="4069236" y="977126"/>
            <a:ext cx="877332" cy="452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Display Name</a:t>
            </a:r>
          </a:p>
        </p:txBody>
      </p:sp>
      <p:sp>
        <p:nvSpPr>
          <p:cNvPr id="23" name="Oval 22">
            <a:extLst>
              <a:ext uri="{FF2B5EF4-FFF2-40B4-BE49-F238E27FC236}">
                <a16:creationId xmlns:a16="http://schemas.microsoft.com/office/drawing/2014/main" id="{208CF34F-7D0D-462B-87DA-85BBF5DD4A2A}"/>
              </a:ext>
            </a:extLst>
          </p:cNvPr>
          <p:cNvSpPr/>
          <p:nvPr/>
        </p:nvSpPr>
        <p:spPr>
          <a:xfrm>
            <a:off x="3160988" y="1927670"/>
            <a:ext cx="925490" cy="350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Birthday</a:t>
            </a:r>
          </a:p>
        </p:txBody>
      </p:sp>
      <p:sp>
        <p:nvSpPr>
          <p:cNvPr id="24" name="Oval 23">
            <a:extLst>
              <a:ext uri="{FF2B5EF4-FFF2-40B4-BE49-F238E27FC236}">
                <a16:creationId xmlns:a16="http://schemas.microsoft.com/office/drawing/2014/main" id="{834793C1-37BF-4AE7-A1AF-D6916D52BEDB}"/>
              </a:ext>
            </a:extLst>
          </p:cNvPr>
          <p:cNvSpPr/>
          <p:nvPr/>
        </p:nvSpPr>
        <p:spPr>
          <a:xfrm>
            <a:off x="4066579" y="1480720"/>
            <a:ext cx="853381" cy="33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Country</a:t>
            </a:r>
          </a:p>
        </p:txBody>
      </p:sp>
      <p:sp>
        <p:nvSpPr>
          <p:cNvPr id="25" name="Oval 24">
            <a:extLst>
              <a:ext uri="{FF2B5EF4-FFF2-40B4-BE49-F238E27FC236}">
                <a16:creationId xmlns:a16="http://schemas.microsoft.com/office/drawing/2014/main" id="{39C5EF0A-9339-4FF8-A072-4F75134F9536}"/>
              </a:ext>
            </a:extLst>
          </p:cNvPr>
          <p:cNvSpPr/>
          <p:nvPr/>
        </p:nvSpPr>
        <p:spPr>
          <a:xfrm>
            <a:off x="3146078" y="977126"/>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26" name="Rectangle 25">
            <a:extLst>
              <a:ext uri="{FF2B5EF4-FFF2-40B4-BE49-F238E27FC236}">
                <a16:creationId xmlns:a16="http://schemas.microsoft.com/office/drawing/2014/main" id="{6C4CEAE5-5951-4258-B596-9C5EA01AC3C3}"/>
              </a:ext>
            </a:extLst>
          </p:cNvPr>
          <p:cNvSpPr/>
          <p:nvPr/>
        </p:nvSpPr>
        <p:spPr>
          <a:xfrm>
            <a:off x="3137568" y="88147"/>
            <a:ext cx="4974045" cy="246221"/>
          </a:xfrm>
          <a:prstGeom prst="rect">
            <a:avLst/>
          </a:prstGeom>
        </p:spPr>
        <p:txBody>
          <a:bodyPr wrap="square">
            <a:spAutoFit/>
          </a:bodyPr>
          <a:lstStyle/>
          <a:p>
            <a:r>
              <a:rPr lang="en-GB" sz="1000" dirty="0">
                <a:solidFill>
                  <a:srgbClr val="7F7F7F"/>
                </a:solidFill>
                <a:latin typeface="BlinkMacSystemFont"/>
              </a:rPr>
              <a:t>displayed next to your publicly shared reviews, ratings, photos, etc (not your email address)  </a:t>
            </a:r>
            <a:endParaRPr lang="en-GB" sz="1000" dirty="0"/>
          </a:p>
        </p:txBody>
      </p:sp>
      <p:sp>
        <p:nvSpPr>
          <p:cNvPr id="28" name="Rectangle 27">
            <a:extLst>
              <a:ext uri="{FF2B5EF4-FFF2-40B4-BE49-F238E27FC236}">
                <a16:creationId xmlns:a16="http://schemas.microsoft.com/office/drawing/2014/main" id="{928AFF63-DADF-40B0-A025-9CD44705AABA}"/>
              </a:ext>
            </a:extLst>
          </p:cNvPr>
          <p:cNvSpPr/>
          <p:nvPr/>
        </p:nvSpPr>
        <p:spPr>
          <a:xfrm>
            <a:off x="6328283" y="381687"/>
            <a:ext cx="1939608" cy="54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Booking</a:t>
            </a:r>
            <a:r>
              <a:rPr lang="en-GB" dirty="0">
                <a:solidFill>
                  <a:schemeClr val="bg1"/>
                </a:solidFill>
                <a:latin typeface="BlinkMacSystemFont"/>
              </a:rPr>
              <a:t>_</a:t>
            </a:r>
            <a:r>
              <a:rPr lang="en-GB" dirty="0"/>
              <a:t>Details</a:t>
            </a:r>
          </a:p>
        </p:txBody>
      </p:sp>
      <p:sp>
        <p:nvSpPr>
          <p:cNvPr id="29" name="Oval 28">
            <a:extLst>
              <a:ext uri="{FF2B5EF4-FFF2-40B4-BE49-F238E27FC236}">
                <a16:creationId xmlns:a16="http://schemas.microsoft.com/office/drawing/2014/main" id="{2999A03A-27B1-4203-BDBB-0AB9D8BF66FF}"/>
              </a:ext>
            </a:extLst>
          </p:cNvPr>
          <p:cNvSpPr/>
          <p:nvPr/>
        </p:nvSpPr>
        <p:spPr>
          <a:xfrm>
            <a:off x="6328283" y="1144963"/>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31" name="Oval 30">
            <a:extLst>
              <a:ext uri="{FF2B5EF4-FFF2-40B4-BE49-F238E27FC236}">
                <a16:creationId xmlns:a16="http://schemas.microsoft.com/office/drawing/2014/main" id="{B60A50C7-1AC1-4831-9674-42484EDBF995}"/>
              </a:ext>
            </a:extLst>
          </p:cNvPr>
          <p:cNvSpPr/>
          <p:nvPr/>
        </p:nvSpPr>
        <p:spPr>
          <a:xfrm>
            <a:off x="7404820" y="1048797"/>
            <a:ext cx="1628515" cy="654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Name (MV)</a:t>
            </a:r>
          </a:p>
          <a:p>
            <a:pPr algn="ctr"/>
            <a:r>
              <a:rPr lang="en-GB" sz="1000" dirty="0"/>
              <a:t>First Name</a:t>
            </a:r>
          </a:p>
          <a:p>
            <a:pPr algn="ctr"/>
            <a:r>
              <a:rPr lang="en-GB" sz="1000" dirty="0"/>
              <a:t>Last Name</a:t>
            </a:r>
          </a:p>
        </p:txBody>
      </p:sp>
      <p:sp>
        <p:nvSpPr>
          <p:cNvPr id="32" name="Oval 31">
            <a:extLst>
              <a:ext uri="{FF2B5EF4-FFF2-40B4-BE49-F238E27FC236}">
                <a16:creationId xmlns:a16="http://schemas.microsoft.com/office/drawing/2014/main" id="{AEF9060E-FD4D-4982-AB77-058DFA0073B0}"/>
              </a:ext>
            </a:extLst>
          </p:cNvPr>
          <p:cNvSpPr/>
          <p:nvPr/>
        </p:nvSpPr>
        <p:spPr>
          <a:xfrm>
            <a:off x="7692761" y="1835065"/>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Gender</a:t>
            </a:r>
          </a:p>
        </p:txBody>
      </p:sp>
      <p:sp>
        <p:nvSpPr>
          <p:cNvPr id="33" name="Oval 32">
            <a:extLst>
              <a:ext uri="{FF2B5EF4-FFF2-40B4-BE49-F238E27FC236}">
                <a16:creationId xmlns:a16="http://schemas.microsoft.com/office/drawing/2014/main" id="{63D30032-49E3-471F-9F7B-B275F5C4ED65}"/>
              </a:ext>
            </a:extLst>
          </p:cNvPr>
          <p:cNvSpPr/>
          <p:nvPr/>
        </p:nvSpPr>
        <p:spPr>
          <a:xfrm>
            <a:off x="6202196" y="1793893"/>
            <a:ext cx="1340574" cy="4595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Phone Number</a:t>
            </a:r>
          </a:p>
        </p:txBody>
      </p:sp>
      <p:sp>
        <p:nvSpPr>
          <p:cNvPr id="34" name="Oval 33">
            <a:extLst>
              <a:ext uri="{FF2B5EF4-FFF2-40B4-BE49-F238E27FC236}">
                <a16:creationId xmlns:a16="http://schemas.microsoft.com/office/drawing/2014/main" id="{5B295840-B67C-474B-B3DB-A57DAF5F3905}"/>
              </a:ext>
            </a:extLst>
          </p:cNvPr>
          <p:cNvSpPr/>
          <p:nvPr/>
        </p:nvSpPr>
        <p:spPr>
          <a:xfrm>
            <a:off x="7658483" y="2465337"/>
            <a:ext cx="1438159" cy="505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a:p>
            <a:pPr algn="ctr"/>
            <a:r>
              <a:rPr lang="en-GB" sz="1000" dirty="0"/>
              <a:t>Addresses (MV)</a:t>
            </a:r>
          </a:p>
          <a:p>
            <a:pPr algn="ctr"/>
            <a:endParaRPr lang="en-GB" sz="1000" dirty="0"/>
          </a:p>
        </p:txBody>
      </p:sp>
      <p:sp>
        <p:nvSpPr>
          <p:cNvPr id="35" name="TextBox 34">
            <a:extLst>
              <a:ext uri="{FF2B5EF4-FFF2-40B4-BE49-F238E27FC236}">
                <a16:creationId xmlns:a16="http://schemas.microsoft.com/office/drawing/2014/main" id="{17C07D8C-8D5E-472E-8F45-000733817A0A}"/>
              </a:ext>
            </a:extLst>
          </p:cNvPr>
          <p:cNvSpPr txBox="1"/>
          <p:nvPr/>
        </p:nvSpPr>
        <p:spPr>
          <a:xfrm>
            <a:off x="9156630" y="1203275"/>
            <a:ext cx="1257283" cy="1815882"/>
          </a:xfrm>
          <a:prstGeom prst="rect">
            <a:avLst/>
          </a:prstGeom>
          <a:noFill/>
        </p:spPr>
        <p:txBody>
          <a:bodyPr wrap="square" rtlCol="0">
            <a:spAutoFit/>
          </a:bodyPr>
          <a:lstStyle/>
          <a:p>
            <a:r>
              <a:rPr lang="en-GB" sz="800" dirty="0"/>
              <a:t>Addresses</a:t>
            </a:r>
          </a:p>
          <a:p>
            <a:r>
              <a:rPr lang="en-GB" sz="800" dirty="0"/>
              <a:t>   Address</a:t>
            </a:r>
          </a:p>
          <a:p>
            <a:r>
              <a:rPr lang="en-GB" sz="800" dirty="0"/>
              <a:t>      Address</a:t>
            </a:r>
          </a:p>
          <a:p>
            <a:r>
              <a:rPr lang="en-GB" sz="800" dirty="0"/>
              <a:t>      City</a:t>
            </a:r>
          </a:p>
          <a:p>
            <a:r>
              <a:rPr lang="en-GB" sz="800" dirty="0"/>
              <a:t>      Country</a:t>
            </a:r>
          </a:p>
          <a:p>
            <a:r>
              <a:rPr lang="en-GB" sz="800" dirty="0"/>
              <a:t>      Zip/Post Code</a:t>
            </a:r>
          </a:p>
          <a:p>
            <a:r>
              <a:rPr lang="en-GB" sz="800" dirty="0"/>
              <a:t>   Business Address</a:t>
            </a:r>
          </a:p>
          <a:p>
            <a:r>
              <a:rPr lang="en-GB" sz="800" dirty="0"/>
              <a:t>      Business Name</a:t>
            </a:r>
          </a:p>
          <a:p>
            <a:r>
              <a:rPr lang="en-GB" sz="800" dirty="0"/>
              <a:t>      Address</a:t>
            </a:r>
          </a:p>
          <a:p>
            <a:r>
              <a:rPr lang="en-GB" sz="800" dirty="0"/>
              <a:t>      City</a:t>
            </a:r>
          </a:p>
          <a:p>
            <a:r>
              <a:rPr lang="en-GB" sz="800" dirty="0"/>
              <a:t>      Country</a:t>
            </a:r>
          </a:p>
          <a:p>
            <a:r>
              <a:rPr lang="en-GB" sz="800" dirty="0"/>
              <a:t>      Zip/Post Code</a:t>
            </a:r>
          </a:p>
          <a:p>
            <a:r>
              <a:rPr lang="en-GB" sz="800" dirty="0"/>
              <a:t>      Company Telephone</a:t>
            </a:r>
          </a:p>
          <a:p>
            <a:r>
              <a:rPr lang="en-GB" sz="800" dirty="0"/>
              <a:t>      VAT Reg No.</a:t>
            </a:r>
          </a:p>
        </p:txBody>
      </p:sp>
      <p:sp>
        <p:nvSpPr>
          <p:cNvPr id="36" name="Rectangle 35">
            <a:extLst>
              <a:ext uri="{FF2B5EF4-FFF2-40B4-BE49-F238E27FC236}">
                <a16:creationId xmlns:a16="http://schemas.microsoft.com/office/drawing/2014/main" id="{0A976F96-BC31-4FFE-B614-0209C961B243}"/>
              </a:ext>
            </a:extLst>
          </p:cNvPr>
          <p:cNvSpPr/>
          <p:nvPr/>
        </p:nvSpPr>
        <p:spPr>
          <a:xfrm>
            <a:off x="480175" y="2914773"/>
            <a:ext cx="1327094" cy="55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Credit Cards</a:t>
            </a:r>
          </a:p>
        </p:txBody>
      </p:sp>
      <p:sp>
        <p:nvSpPr>
          <p:cNvPr id="37" name="Oval 36">
            <a:extLst>
              <a:ext uri="{FF2B5EF4-FFF2-40B4-BE49-F238E27FC236}">
                <a16:creationId xmlns:a16="http://schemas.microsoft.com/office/drawing/2014/main" id="{11980A5C-9E50-4F70-BBF3-03A4B3511E6F}"/>
              </a:ext>
            </a:extLst>
          </p:cNvPr>
          <p:cNvSpPr/>
          <p:nvPr/>
        </p:nvSpPr>
        <p:spPr>
          <a:xfrm>
            <a:off x="387116" y="3606646"/>
            <a:ext cx="1294396" cy="461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Credit Card Number</a:t>
            </a:r>
          </a:p>
        </p:txBody>
      </p:sp>
      <p:sp>
        <p:nvSpPr>
          <p:cNvPr id="38" name="Oval 37">
            <a:extLst>
              <a:ext uri="{FF2B5EF4-FFF2-40B4-BE49-F238E27FC236}">
                <a16:creationId xmlns:a16="http://schemas.microsoft.com/office/drawing/2014/main" id="{59EA840F-6F87-450B-86CB-B10F1290757F}"/>
              </a:ext>
            </a:extLst>
          </p:cNvPr>
          <p:cNvSpPr/>
          <p:nvPr/>
        </p:nvSpPr>
        <p:spPr>
          <a:xfrm>
            <a:off x="2007875" y="4324318"/>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Credit Card Name</a:t>
            </a:r>
          </a:p>
        </p:txBody>
      </p:sp>
      <p:sp>
        <p:nvSpPr>
          <p:cNvPr id="39" name="Oval 38">
            <a:extLst>
              <a:ext uri="{FF2B5EF4-FFF2-40B4-BE49-F238E27FC236}">
                <a16:creationId xmlns:a16="http://schemas.microsoft.com/office/drawing/2014/main" id="{223046C4-154A-4BE1-8114-E5BE7F74EB27}"/>
              </a:ext>
            </a:extLst>
          </p:cNvPr>
          <p:cNvSpPr/>
          <p:nvPr/>
        </p:nvSpPr>
        <p:spPr>
          <a:xfrm>
            <a:off x="3612259" y="4298374"/>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Credit Card Type</a:t>
            </a:r>
          </a:p>
        </p:txBody>
      </p:sp>
      <p:sp>
        <p:nvSpPr>
          <p:cNvPr id="40" name="Oval 39">
            <a:extLst>
              <a:ext uri="{FF2B5EF4-FFF2-40B4-BE49-F238E27FC236}">
                <a16:creationId xmlns:a16="http://schemas.microsoft.com/office/drawing/2014/main" id="{1A8D286C-7EC3-4680-A76D-436A4AAD33AA}"/>
              </a:ext>
            </a:extLst>
          </p:cNvPr>
          <p:cNvSpPr/>
          <p:nvPr/>
        </p:nvSpPr>
        <p:spPr>
          <a:xfrm>
            <a:off x="3394696" y="3571077"/>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Expiry Date</a:t>
            </a:r>
          </a:p>
        </p:txBody>
      </p:sp>
      <p:sp>
        <p:nvSpPr>
          <p:cNvPr id="41" name="Oval 40">
            <a:extLst>
              <a:ext uri="{FF2B5EF4-FFF2-40B4-BE49-F238E27FC236}">
                <a16:creationId xmlns:a16="http://schemas.microsoft.com/office/drawing/2014/main" id="{610A481D-E0D5-4050-BD64-012B085C3ACF}"/>
              </a:ext>
            </a:extLst>
          </p:cNvPr>
          <p:cNvSpPr/>
          <p:nvPr/>
        </p:nvSpPr>
        <p:spPr>
          <a:xfrm>
            <a:off x="486376" y="4320525"/>
            <a:ext cx="1201665" cy="409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Security Code</a:t>
            </a:r>
          </a:p>
        </p:txBody>
      </p:sp>
      <p:sp>
        <p:nvSpPr>
          <p:cNvPr id="42" name="Oval 41">
            <a:extLst>
              <a:ext uri="{FF2B5EF4-FFF2-40B4-BE49-F238E27FC236}">
                <a16:creationId xmlns:a16="http://schemas.microsoft.com/office/drawing/2014/main" id="{39968C2D-0F88-423E-A014-0C12A1A3F7F9}"/>
              </a:ext>
            </a:extLst>
          </p:cNvPr>
          <p:cNvSpPr/>
          <p:nvPr/>
        </p:nvSpPr>
        <p:spPr>
          <a:xfrm>
            <a:off x="6155977" y="2540365"/>
            <a:ext cx="1426897" cy="538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Use for business bookings?</a:t>
            </a:r>
          </a:p>
        </p:txBody>
      </p:sp>
      <p:sp>
        <p:nvSpPr>
          <p:cNvPr id="43" name="Oval 42">
            <a:extLst>
              <a:ext uri="{FF2B5EF4-FFF2-40B4-BE49-F238E27FC236}">
                <a16:creationId xmlns:a16="http://schemas.microsoft.com/office/drawing/2014/main" id="{C6FB729B-D374-402D-9CC1-4FDA7F55F070}"/>
              </a:ext>
            </a:extLst>
          </p:cNvPr>
          <p:cNvSpPr/>
          <p:nvPr/>
        </p:nvSpPr>
        <p:spPr>
          <a:xfrm>
            <a:off x="4919960" y="3501109"/>
            <a:ext cx="1360032" cy="62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Use for ‘My Cash Rewards?</a:t>
            </a:r>
          </a:p>
        </p:txBody>
      </p:sp>
      <p:sp>
        <p:nvSpPr>
          <p:cNvPr id="44" name="Oval 43">
            <a:extLst>
              <a:ext uri="{FF2B5EF4-FFF2-40B4-BE49-F238E27FC236}">
                <a16:creationId xmlns:a16="http://schemas.microsoft.com/office/drawing/2014/main" id="{9CD05C66-5F07-43DF-83D3-789AD4E93488}"/>
              </a:ext>
            </a:extLst>
          </p:cNvPr>
          <p:cNvSpPr/>
          <p:nvPr/>
        </p:nvSpPr>
        <p:spPr>
          <a:xfrm>
            <a:off x="1895606" y="3602167"/>
            <a:ext cx="1359461" cy="5093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 (FK)</a:t>
            </a:r>
          </a:p>
        </p:txBody>
      </p:sp>
      <p:sp>
        <p:nvSpPr>
          <p:cNvPr id="45" name="Rectangle 44">
            <a:extLst>
              <a:ext uri="{FF2B5EF4-FFF2-40B4-BE49-F238E27FC236}">
                <a16:creationId xmlns:a16="http://schemas.microsoft.com/office/drawing/2014/main" id="{15F6A702-EF8D-4C2C-8F04-61F663272D67}"/>
              </a:ext>
            </a:extLst>
          </p:cNvPr>
          <p:cNvSpPr/>
          <p:nvPr/>
        </p:nvSpPr>
        <p:spPr>
          <a:xfrm>
            <a:off x="6738142" y="3633448"/>
            <a:ext cx="1327094" cy="55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t>Payment_Preferences</a:t>
            </a:r>
            <a:endParaRPr lang="en-GB" sz="1000" dirty="0"/>
          </a:p>
        </p:txBody>
      </p:sp>
      <p:sp>
        <p:nvSpPr>
          <p:cNvPr id="47" name="Rectangle 46">
            <a:extLst>
              <a:ext uri="{FF2B5EF4-FFF2-40B4-BE49-F238E27FC236}">
                <a16:creationId xmlns:a16="http://schemas.microsoft.com/office/drawing/2014/main" id="{C84E1064-44C0-4964-A71E-9707776BF3F8}"/>
              </a:ext>
            </a:extLst>
          </p:cNvPr>
          <p:cNvSpPr/>
          <p:nvPr/>
        </p:nvSpPr>
        <p:spPr>
          <a:xfrm>
            <a:off x="568512" y="5070700"/>
            <a:ext cx="1327094" cy="55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t>Social_Connections</a:t>
            </a:r>
            <a:endParaRPr lang="en-GB" sz="1000" dirty="0"/>
          </a:p>
        </p:txBody>
      </p:sp>
      <p:sp>
        <p:nvSpPr>
          <p:cNvPr id="48" name="Oval 47">
            <a:extLst>
              <a:ext uri="{FF2B5EF4-FFF2-40B4-BE49-F238E27FC236}">
                <a16:creationId xmlns:a16="http://schemas.microsoft.com/office/drawing/2014/main" id="{CC85AC83-F5E6-4F9C-B2B2-19A2F0EE7BF6}"/>
              </a:ext>
            </a:extLst>
          </p:cNvPr>
          <p:cNvSpPr/>
          <p:nvPr/>
        </p:nvSpPr>
        <p:spPr>
          <a:xfrm>
            <a:off x="6738142" y="4319766"/>
            <a:ext cx="1360032" cy="62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Online Payment Preference</a:t>
            </a:r>
          </a:p>
        </p:txBody>
      </p:sp>
      <p:sp>
        <p:nvSpPr>
          <p:cNvPr id="49" name="Oval 48">
            <a:extLst>
              <a:ext uri="{FF2B5EF4-FFF2-40B4-BE49-F238E27FC236}">
                <a16:creationId xmlns:a16="http://schemas.microsoft.com/office/drawing/2014/main" id="{779B4C4B-A8D5-49A9-9756-08913B045D13}"/>
              </a:ext>
            </a:extLst>
          </p:cNvPr>
          <p:cNvSpPr/>
          <p:nvPr/>
        </p:nvSpPr>
        <p:spPr>
          <a:xfrm>
            <a:off x="8327518" y="4329132"/>
            <a:ext cx="1644549" cy="786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When do you prefer to pay for your Accommodation?</a:t>
            </a:r>
          </a:p>
        </p:txBody>
      </p:sp>
      <p:sp>
        <p:nvSpPr>
          <p:cNvPr id="50" name="Oval 49">
            <a:extLst>
              <a:ext uri="{FF2B5EF4-FFF2-40B4-BE49-F238E27FC236}">
                <a16:creationId xmlns:a16="http://schemas.microsoft.com/office/drawing/2014/main" id="{E70CB1C4-1D07-4C5A-9743-8D1B5C0E2E80}"/>
              </a:ext>
            </a:extLst>
          </p:cNvPr>
          <p:cNvSpPr/>
          <p:nvPr/>
        </p:nvSpPr>
        <p:spPr>
          <a:xfrm>
            <a:off x="6830501" y="5151604"/>
            <a:ext cx="863826" cy="3941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u="sng" dirty="0"/>
              <a:t>Email Address</a:t>
            </a:r>
          </a:p>
        </p:txBody>
      </p:sp>
      <p:sp>
        <p:nvSpPr>
          <p:cNvPr id="51" name="Rectangle 50">
            <a:extLst>
              <a:ext uri="{FF2B5EF4-FFF2-40B4-BE49-F238E27FC236}">
                <a16:creationId xmlns:a16="http://schemas.microsoft.com/office/drawing/2014/main" id="{DA590C39-5A7D-45BE-97A7-B0E49EDA5758}"/>
              </a:ext>
            </a:extLst>
          </p:cNvPr>
          <p:cNvSpPr/>
          <p:nvPr/>
        </p:nvSpPr>
        <p:spPr>
          <a:xfrm>
            <a:off x="2482531" y="5140944"/>
            <a:ext cx="1327094" cy="551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err="1"/>
              <a:t>Travel_Preferences</a:t>
            </a:r>
            <a:endParaRPr lang="en-GB" sz="1000" dirty="0"/>
          </a:p>
        </p:txBody>
      </p:sp>
      <p:sp>
        <p:nvSpPr>
          <p:cNvPr id="52" name="TextBox 51">
            <a:extLst>
              <a:ext uri="{FF2B5EF4-FFF2-40B4-BE49-F238E27FC236}">
                <a16:creationId xmlns:a16="http://schemas.microsoft.com/office/drawing/2014/main" id="{A74AEEE4-175C-4F3E-B9FC-9689D15B582E}"/>
              </a:ext>
            </a:extLst>
          </p:cNvPr>
          <p:cNvSpPr txBox="1"/>
          <p:nvPr/>
        </p:nvSpPr>
        <p:spPr>
          <a:xfrm>
            <a:off x="4691421" y="4329132"/>
            <a:ext cx="1257283" cy="954107"/>
          </a:xfrm>
          <a:prstGeom prst="rect">
            <a:avLst/>
          </a:prstGeom>
          <a:noFill/>
        </p:spPr>
        <p:txBody>
          <a:bodyPr wrap="square" rtlCol="0">
            <a:spAutoFit/>
          </a:bodyPr>
          <a:lstStyle/>
          <a:p>
            <a:r>
              <a:rPr lang="en-GB" sz="800" dirty="0"/>
              <a:t>Create a unique user number and replace all the primary keys with it, otherwise if a user changes their email all the tables will have to </a:t>
            </a:r>
            <a:r>
              <a:rPr lang="en-GB" sz="800"/>
              <a:t>be updated.</a:t>
            </a:r>
            <a:endParaRPr lang="en-GB" sz="800" dirty="0"/>
          </a:p>
        </p:txBody>
      </p:sp>
    </p:spTree>
    <p:extLst>
      <p:ext uri="{BB962C8B-B14F-4D97-AF65-F5344CB8AC3E}">
        <p14:creationId xmlns:p14="http://schemas.microsoft.com/office/powerpoint/2010/main" val="2033555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1403</TotalTime>
  <Words>1412</Words>
  <Application>Microsoft Office PowerPoint</Application>
  <PresentationFormat>Widescreen</PresentationFormat>
  <Paragraphs>90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BlinkMacSystemFont</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dickie</dc:creator>
  <cp:lastModifiedBy>phillip dickie</cp:lastModifiedBy>
  <cp:revision>17</cp:revision>
  <dcterms:created xsi:type="dcterms:W3CDTF">2017-10-09T13:35:38Z</dcterms:created>
  <dcterms:modified xsi:type="dcterms:W3CDTF">2017-10-10T14:07:49Z</dcterms:modified>
</cp:coreProperties>
</file>