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6" r:id="rId5"/>
    <p:sldId id="281" r:id="rId6"/>
    <p:sldId id="282" r:id="rId7"/>
    <p:sldId id="284" r:id="rId8"/>
    <p:sldId id="292" r:id="rId9"/>
    <p:sldId id="299" r:id="rId10"/>
    <p:sldId id="293" r:id="rId11"/>
    <p:sldId id="295" r:id="rId12"/>
    <p:sldId id="296" r:id="rId13"/>
    <p:sldId id="297" r:id="rId14"/>
    <p:sldId id="298" r:id="rId15"/>
    <p:sldId id="300" r:id="rId16"/>
    <p:sldId id="287" r:id="rId17"/>
    <p:sldId id="288" r:id="rId18"/>
    <p:sldId id="268" r:id="rId19"/>
    <p:sldId id="26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52" y="96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2DCA-9D90-4123-BB06-178955217CA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5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5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7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1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8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4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7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8001" y="746990"/>
            <a:ext cx="10353575" cy="2387600"/>
          </a:xfrm>
        </p:spPr>
        <p:txBody>
          <a:bodyPr/>
          <a:lstStyle/>
          <a:p>
            <a:r>
              <a:rPr lang="en-US" altLang="zh-CN" dirty="0"/>
              <a:t>lab4-extra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116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李沛熙  姜佳伟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题目要求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（第一部分）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在基础测试的基础上，实现一个新的系统调用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syscall_ipc_can_multi_send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，支持同时向多个进程通信，其用户态函数接口如下，请在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lib.h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中声明：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srcva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perm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的含义和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syscall_ipc_can_send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相同，之后的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env_count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为要发送给的进程个数，后面的参数为要发送给的各个进程的进程号，类型为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系统调用号为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，请在</a:t>
            </a:r>
            <a:r>
              <a:rPr lang="en-US" altLang="zh-CN" sz="1800" dirty="0" err="1"/>
              <a:t>unistd.h</a:t>
            </a:r>
            <a:r>
              <a:rPr lang="zh-CN" altLang="en-US" sz="1800" dirty="0"/>
              <a:t>中添加相关定义</a:t>
            </a:r>
            <a:endParaRPr lang="en-US" altLang="zh-CN" sz="1800" dirty="0"/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syscall_ipc_can_multi_send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函数，请使用汇编实现，不要修改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syscall_lib.c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文件！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对应的，需要在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添加并实现内核态函数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对于该系统调用的行为规范如下：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若接收的进程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env_ipc_recving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不全为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，则返回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-E_IPC_NOT_RECV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，若全为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，则发送消息。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必须为原子操作，不可使用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函数来完成，必须要实现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成功时返回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en-US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F8403-129F-40DA-9CFB-327FFA233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97" y="2710862"/>
            <a:ext cx="763059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</a:p>
          <a:p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在处理不定长参数时，可以使用</a:t>
            </a:r>
            <a:r>
              <a:rPr lang="en-US" altLang="zh-CN" sz="1800" b="1" dirty="0" err="1">
                <a:latin typeface="+mn-ea"/>
                <a:cs typeface="宋体" panose="02010600030101010101" pitchFamily="2" charset="-122"/>
              </a:rPr>
              <a:t>va_list</a:t>
            </a:r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800" b="1" dirty="0" err="1">
                <a:latin typeface="+mn-ea"/>
                <a:cs typeface="宋体" panose="02010600030101010101" pitchFamily="2" charset="-122"/>
              </a:rPr>
              <a:t>va_start</a:t>
            </a:r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800" b="1" dirty="0" err="1">
                <a:latin typeface="+mn-ea"/>
                <a:cs typeface="宋体" panose="02010600030101010101" pitchFamily="2" charset="-122"/>
              </a:rPr>
              <a:t>va_end</a:t>
            </a:r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等，这里做简单的介绍，具体使用方法可以自行查询资料</a:t>
            </a:r>
            <a:endParaRPr lang="en-US" altLang="zh-CN" sz="1800" b="1" dirty="0"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+mn-ea"/>
              </a:rPr>
              <a:t>va_list</a:t>
            </a:r>
            <a:r>
              <a:rPr lang="en-US" altLang="zh-CN" sz="1800" dirty="0">
                <a:latin typeface="+mn-ea"/>
              </a:rPr>
              <a:t> ap; </a:t>
            </a:r>
            <a:r>
              <a:rPr lang="zh-CN" altLang="en-US" sz="1800" dirty="0">
                <a:latin typeface="+mn-ea"/>
              </a:rPr>
              <a:t>定义一个</a:t>
            </a:r>
            <a:r>
              <a:rPr lang="en-US" altLang="zh-CN" sz="1800" dirty="0" err="1">
                <a:latin typeface="+mn-ea"/>
              </a:rPr>
              <a:t>va_list</a:t>
            </a:r>
            <a:r>
              <a:rPr lang="zh-CN" altLang="en-US" sz="1800" dirty="0">
                <a:latin typeface="+mn-ea"/>
              </a:rPr>
              <a:t>变量</a:t>
            </a:r>
            <a:r>
              <a:rPr lang="en-US" altLang="zh-CN" sz="1800" dirty="0">
                <a:latin typeface="+mn-ea"/>
              </a:rPr>
              <a:t>ap</a:t>
            </a:r>
          </a:p>
          <a:p>
            <a:pPr lvl="1"/>
            <a:r>
              <a:rPr lang="en-US" altLang="zh-CN" sz="1800" dirty="0" err="1">
                <a:latin typeface="+mn-ea"/>
              </a:rPr>
              <a:t>va_start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ap,v</a:t>
            </a:r>
            <a:r>
              <a:rPr lang="en-US" altLang="zh-CN" sz="1800" dirty="0">
                <a:latin typeface="+mn-ea"/>
              </a:rPr>
              <a:t>);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ap</a:t>
            </a:r>
            <a:r>
              <a:rPr lang="zh-CN" altLang="en-US" sz="1800" dirty="0">
                <a:latin typeface="+mn-ea"/>
              </a:rPr>
              <a:t>指向参数</a:t>
            </a:r>
            <a:r>
              <a:rPr lang="en-US" altLang="zh-CN" sz="1800" dirty="0">
                <a:latin typeface="+mn-ea"/>
              </a:rPr>
              <a:t>v</a:t>
            </a:r>
            <a:r>
              <a:rPr lang="zh-CN" altLang="en-US" sz="1800" dirty="0">
                <a:latin typeface="+mn-ea"/>
              </a:rPr>
              <a:t>之后的那个参数的地址，即</a:t>
            </a:r>
            <a:r>
              <a:rPr lang="en-US" altLang="zh-CN" sz="1800" dirty="0">
                <a:latin typeface="+mn-ea"/>
              </a:rPr>
              <a:t>ap</a:t>
            </a:r>
            <a:r>
              <a:rPr lang="zh-CN" altLang="en-US" sz="1800" dirty="0">
                <a:latin typeface="+mn-ea"/>
              </a:rPr>
              <a:t>指向第一个可变参数在堆栈的地址。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va_arg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ap,t</a:t>
            </a:r>
            <a:r>
              <a:rPr lang="en-US" altLang="zh-CN" sz="1800" dirty="0">
                <a:latin typeface="+mn-ea"/>
              </a:rPr>
              <a:t>) ; </a:t>
            </a:r>
            <a:r>
              <a:rPr lang="zh-CN" altLang="en-US" sz="1800" dirty="0">
                <a:latin typeface="+mn-ea"/>
              </a:rPr>
              <a:t>取出当前</a:t>
            </a:r>
            <a:r>
              <a:rPr lang="en-US" altLang="zh-CN" sz="1800" dirty="0">
                <a:latin typeface="+mn-ea"/>
              </a:rPr>
              <a:t>ap</a:t>
            </a:r>
            <a:r>
              <a:rPr lang="zh-CN" altLang="en-US" sz="1800" dirty="0">
                <a:latin typeface="+mn-ea"/>
              </a:rPr>
              <a:t>指针所指的值，并使</a:t>
            </a:r>
            <a:r>
              <a:rPr lang="en-US" altLang="zh-CN" sz="1800" dirty="0">
                <a:latin typeface="+mn-ea"/>
              </a:rPr>
              <a:t>ap</a:t>
            </a:r>
            <a:r>
              <a:rPr lang="zh-CN" altLang="en-US" sz="1800" dirty="0">
                <a:latin typeface="+mn-ea"/>
              </a:rPr>
              <a:t>指向下一个参数。</a:t>
            </a:r>
            <a:r>
              <a:rPr lang="en-US" altLang="zh-CN" sz="1800" dirty="0">
                <a:latin typeface="+mn-ea"/>
              </a:rPr>
              <a:t>t</a:t>
            </a:r>
            <a:r>
              <a:rPr lang="zh-CN" altLang="en-US" sz="1800" dirty="0">
                <a:latin typeface="+mn-ea"/>
              </a:rPr>
              <a:t>为指定参数的</a:t>
            </a:r>
            <a:r>
              <a:rPr lang="en-US" altLang="zh-CN" sz="1800" dirty="0">
                <a:latin typeface="+mn-ea"/>
              </a:rPr>
              <a:t>type</a:t>
            </a:r>
            <a:r>
              <a:rPr lang="zh-CN" altLang="en-US" sz="1800" dirty="0">
                <a:latin typeface="+mn-ea"/>
              </a:rPr>
              <a:t>，比如</a:t>
            </a:r>
            <a:r>
              <a:rPr lang="en-US" altLang="zh-CN" sz="1800" dirty="0" err="1">
                <a:latin typeface="+mn-ea"/>
              </a:rPr>
              <a:t>u_int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int</a:t>
            </a:r>
            <a:r>
              <a:rPr lang="zh-CN" altLang="en-US" sz="1800" dirty="0">
                <a:latin typeface="+mn-ea"/>
              </a:rPr>
              <a:t>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va_end</a:t>
            </a:r>
            <a:r>
              <a:rPr lang="en-US" altLang="zh-CN" sz="1800" dirty="0">
                <a:latin typeface="+mn-ea"/>
              </a:rPr>
              <a:t>(ap); </a:t>
            </a:r>
            <a:r>
              <a:rPr lang="zh-CN" altLang="en-US" sz="1800" dirty="0">
                <a:latin typeface="+mn-ea"/>
              </a:rPr>
              <a:t>清空</a:t>
            </a:r>
            <a:r>
              <a:rPr lang="en-US" altLang="zh-CN" sz="1800" dirty="0" err="1">
                <a:latin typeface="+mn-ea"/>
              </a:rPr>
              <a:t>va_list</a:t>
            </a:r>
            <a:r>
              <a:rPr lang="en-US" altLang="zh-CN" sz="1800" dirty="0">
                <a:latin typeface="+mn-ea"/>
              </a:rPr>
              <a:t> ap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关于不定长参数的传递，可以使用汇编的形式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使用汇编：定义汇编函数，手动压栈，传递参数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编写汇编函数时，</a:t>
            </a:r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请在已有文件中添加</a:t>
            </a:r>
            <a:endParaRPr lang="en-US" altLang="zh-CN" sz="1800" b="1" dirty="0"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添加用户态汇编函数时，为了避免与基础测试评测冲突，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请在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entry.S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最后添加，不要添加在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中！</a:t>
            </a:r>
            <a:endParaRPr lang="en-US" altLang="zh-CN" sz="1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编写汇编时，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请不要使用</a:t>
            </a:r>
            <a:r>
              <a:rPr lang="en-US" altLang="zh-CN" sz="18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mul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div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等乘除法指令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19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</a:t>
            </a: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你可能需要修改的文件有：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include/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unistd.h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lib.h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entry.S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syscall.S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该部分不允许修改的文件：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syscall_lib.c</a:t>
            </a:r>
            <a:r>
              <a:rPr lang="zh-CN" altLang="en-US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（请保持为基础测试完成后的内容）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该部分不允许新建文件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4374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205" y="1838960"/>
            <a:ext cx="11117952" cy="4710121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题目要求：（第二部分）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ipc.c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中添加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ipc_send_double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函数，功能为向两个进程发送消息，函数内容见下一页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（该函数不需要你们实现，直接使用下一页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代码即可）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增加三个用户进程：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A,B,C,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要求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进程向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进程发送消息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，具体流程如下：</a:t>
            </a:r>
            <a:endParaRPr lang="en-US" altLang="zh-CN" sz="1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进程号：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0x800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进程号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0x1001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进程号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0x1802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初始化为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进程使用</a:t>
            </a:r>
            <a:r>
              <a:rPr lang="en-US" altLang="zh-CN" sz="1600" dirty="0" err="1">
                <a:latin typeface="宋体" panose="02010600030101010101" pitchFamily="2" charset="-122"/>
                <a:cs typeface="宋体" panose="02010600030101010101" pitchFamily="2" charset="-122"/>
              </a:rPr>
              <a:t>ipc_send_double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函数同时向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发送消息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进程收到消息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后，同时对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加一，使用</a:t>
            </a:r>
            <a:r>
              <a:rPr lang="en-US" altLang="zh-CN" sz="1600" dirty="0" err="1">
                <a:latin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发送回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发送给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值必须相同）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进程收到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两个进程的消息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后，继续对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加一，返回到第二步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、当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进程发送的消息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时，结束进程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、当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进程收到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进程和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进程的消息均为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时，结束进程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注意事项：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进程不可以使用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进程不可以使用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ipc_send_double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添加进程时建议使用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ENV_CREATE_PRIORITY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，并且保证每个进程至少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个优先级以上，避免因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被打断而影响评测结果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974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205" y="1838960"/>
            <a:ext cx="11015948" cy="4938358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题目要求：（第二部分）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ipc.c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中添加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ipc_send_double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函数，功能为向两个进程发送消息，函数内容为：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请直接将上述内容添加在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ipc.c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中，并在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lib.h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中添加该函数定义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ipc.c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中除了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ipc_recv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ipc_send_double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之外不可有其他函数。这三个函数的内容也必须与官方提供代码一致，不可进行修改！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965C0F-C85B-49E7-BCCC-BF1289165D90}"/>
              </a:ext>
            </a:extLst>
          </p:cNvPr>
          <p:cNvSpPr txBox="1"/>
          <p:nvPr/>
        </p:nvSpPr>
        <p:spPr>
          <a:xfrm>
            <a:off x="961768" y="2784645"/>
            <a:ext cx="10307594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rgbClr val="FFFF00"/>
                </a:solidFill>
              </a:rPr>
              <a:t>ipc_send_double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u_int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envid_1, </a:t>
            </a:r>
            <a:r>
              <a:rPr lang="en-US" altLang="zh-CN" dirty="0" err="1">
                <a:solidFill>
                  <a:srgbClr val="00B050"/>
                </a:solidFill>
              </a:rPr>
              <a:t>u_int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envid_2, </a:t>
            </a:r>
            <a:r>
              <a:rPr lang="en-US" altLang="zh-CN" dirty="0">
                <a:solidFill>
                  <a:srgbClr val="00B050"/>
                </a:solidFill>
              </a:rPr>
              <a:t>int </a:t>
            </a:r>
            <a:r>
              <a:rPr lang="en-US" altLang="zh-CN" dirty="0">
                <a:solidFill>
                  <a:schemeClr val="bg1"/>
                </a:solidFill>
              </a:rPr>
              <a:t>value,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 err="1">
                <a:solidFill>
                  <a:srgbClr val="00B050"/>
                </a:solidFill>
              </a:rPr>
              <a:t>u_int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srcva</a:t>
            </a:r>
            <a:r>
              <a:rPr lang="en-US" altLang="zh-CN" dirty="0">
                <a:solidFill>
                  <a:schemeClr val="bg1"/>
                </a:solidFill>
              </a:rPr>
              <a:t>, </a:t>
            </a:r>
            <a:r>
              <a:rPr lang="en-US" altLang="zh-CN" dirty="0" err="1">
                <a:solidFill>
                  <a:srgbClr val="00B050"/>
                </a:solidFill>
              </a:rPr>
              <a:t>u_int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perm) 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>
                <a:solidFill>
                  <a:schemeClr val="accent5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r;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>
                <a:solidFill>
                  <a:schemeClr val="accent5"/>
                </a:solidFill>
              </a:rPr>
              <a:t>while</a:t>
            </a:r>
            <a:r>
              <a:rPr lang="en-US" altLang="zh-CN" dirty="0">
                <a:solidFill>
                  <a:schemeClr val="bg1"/>
                </a:solidFill>
              </a:rPr>
              <a:t> ((r = </a:t>
            </a:r>
            <a:r>
              <a:rPr lang="en-US" altLang="zh-CN" dirty="0" err="1">
                <a:solidFill>
                  <a:srgbClr val="FFFF00"/>
                </a:solidFill>
              </a:rPr>
              <a:t>syscall_ipc_can_multi_send</a:t>
            </a:r>
            <a:r>
              <a:rPr lang="en-US" altLang="zh-CN" dirty="0">
                <a:solidFill>
                  <a:schemeClr val="bg1"/>
                </a:solidFill>
              </a:rPr>
              <a:t>(value, </a:t>
            </a:r>
            <a:r>
              <a:rPr lang="en-US" altLang="zh-CN" dirty="0" err="1">
                <a:solidFill>
                  <a:schemeClr val="bg1"/>
                </a:solidFill>
              </a:rPr>
              <a:t>srcva</a:t>
            </a:r>
            <a:r>
              <a:rPr lang="en-US" altLang="zh-CN" dirty="0">
                <a:solidFill>
                  <a:schemeClr val="bg1"/>
                </a:solidFill>
              </a:rPr>
              <a:t>, perm, 2, envid_1, envid_2)) == -E_IPC_NOT_RECV) 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</a:t>
            </a:r>
            <a:r>
              <a:rPr lang="en-US" altLang="zh-CN" dirty="0" err="1">
                <a:solidFill>
                  <a:srgbClr val="FFFF00"/>
                </a:solidFill>
              </a:rPr>
              <a:t>syscall_yield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}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>
                <a:solidFill>
                  <a:schemeClr val="accent5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 r;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254" y="1538288"/>
            <a:ext cx="11117952" cy="4710121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题目要求：（第二部分）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流程示意图：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  <p:sp>
        <p:nvSpPr>
          <p:cNvPr id="2" name="减号 1">
            <a:extLst>
              <a:ext uri="{FF2B5EF4-FFF2-40B4-BE49-F238E27FC236}">
                <a16:creationId xmlns:a16="http://schemas.microsoft.com/office/drawing/2014/main" id="{2356C43C-D7C3-4D97-8219-B9785E713E37}"/>
              </a:ext>
            </a:extLst>
          </p:cNvPr>
          <p:cNvSpPr/>
          <p:nvPr/>
        </p:nvSpPr>
        <p:spPr>
          <a:xfrm rot="5400000">
            <a:off x="4577968" y="3751088"/>
            <a:ext cx="5522946" cy="1517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减号 4">
            <a:extLst>
              <a:ext uri="{FF2B5EF4-FFF2-40B4-BE49-F238E27FC236}">
                <a16:creationId xmlns:a16="http://schemas.microsoft.com/office/drawing/2014/main" id="{B4F036B2-835E-4773-B938-02916C96D66F}"/>
              </a:ext>
            </a:extLst>
          </p:cNvPr>
          <p:cNvSpPr/>
          <p:nvPr/>
        </p:nvSpPr>
        <p:spPr>
          <a:xfrm rot="5400000">
            <a:off x="3096395" y="3751088"/>
            <a:ext cx="5522946" cy="1517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减号 6">
            <a:extLst>
              <a:ext uri="{FF2B5EF4-FFF2-40B4-BE49-F238E27FC236}">
                <a16:creationId xmlns:a16="http://schemas.microsoft.com/office/drawing/2014/main" id="{061ABC78-7B54-49AE-9382-EF41390FEBCA}"/>
              </a:ext>
            </a:extLst>
          </p:cNvPr>
          <p:cNvSpPr/>
          <p:nvPr/>
        </p:nvSpPr>
        <p:spPr>
          <a:xfrm rot="5400000">
            <a:off x="6057690" y="3751087"/>
            <a:ext cx="5522946" cy="1517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1212DA-99F4-4ADF-8A0D-E57482CDB789}"/>
              </a:ext>
            </a:extLst>
          </p:cNvPr>
          <p:cNvCxnSpPr>
            <a:cxnSpLocks/>
          </p:cNvCxnSpPr>
          <p:nvPr/>
        </p:nvCxnSpPr>
        <p:spPr>
          <a:xfrm>
            <a:off x="7342999" y="2084798"/>
            <a:ext cx="1496199" cy="24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9D891F1-F9AB-4E28-ABC4-E51A87A7EA74}"/>
              </a:ext>
            </a:extLst>
          </p:cNvPr>
          <p:cNvCxnSpPr>
            <a:cxnSpLocks/>
          </p:cNvCxnSpPr>
          <p:nvPr/>
        </p:nvCxnSpPr>
        <p:spPr>
          <a:xfrm flipH="1">
            <a:off x="5851434" y="2084173"/>
            <a:ext cx="1491564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D50C62-4E30-49CE-AFC4-25C85B621B90}"/>
              </a:ext>
            </a:extLst>
          </p:cNvPr>
          <p:cNvSpPr txBox="1"/>
          <p:nvPr/>
        </p:nvSpPr>
        <p:spPr>
          <a:xfrm>
            <a:off x="7841331" y="195735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97B1F6-34CB-4C5C-879E-BDEAEF1E46F1}"/>
              </a:ext>
            </a:extLst>
          </p:cNvPr>
          <p:cNvSpPr txBox="1"/>
          <p:nvPr/>
        </p:nvSpPr>
        <p:spPr>
          <a:xfrm>
            <a:off x="6179156" y="195735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0</a:t>
            </a:r>
            <a:endParaRPr lang="zh-CN" altLang="en-US" sz="11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6BD90FC-60A9-47FE-83D0-2214F2D2BEFC}"/>
              </a:ext>
            </a:extLst>
          </p:cNvPr>
          <p:cNvCxnSpPr/>
          <p:nvPr/>
        </p:nvCxnSpPr>
        <p:spPr>
          <a:xfrm>
            <a:off x="5851434" y="2463114"/>
            <a:ext cx="1491564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B130D0B-5720-40BA-A564-812CD98135F9}"/>
              </a:ext>
            </a:extLst>
          </p:cNvPr>
          <p:cNvCxnSpPr/>
          <p:nvPr/>
        </p:nvCxnSpPr>
        <p:spPr>
          <a:xfrm flipH="1">
            <a:off x="7342998" y="2454152"/>
            <a:ext cx="1496200" cy="2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3DE26C7-C49A-421E-8457-A09785F80AFF}"/>
              </a:ext>
            </a:extLst>
          </p:cNvPr>
          <p:cNvSpPr txBox="1"/>
          <p:nvPr/>
        </p:nvSpPr>
        <p:spPr>
          <a:xfrm>
            <a:off x="7860188" y="2597528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F0CEEF-3956-4346-A51B-30F8E8375EE9}"/>
              </a:ext>
            </a:extLst>
          </p:cNvPr>
          <p:cNvSpPr txBox="1"/>
          <p:nvPr/>
        </p:nvSpPr>
        <p:spPr>
          <a:xfrm>
            <a:off x="6244407" y="2597528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1E84E6-F5C8-4A08-9D03-9D6467C363BB}"/>
              </a:ext>
            </a:extLst>
          </p:cNvPr>
          <p:cNvCxnSpPr>
            <a:cxnSpLocks/>
          </p:cNvCxnSpPr>
          <p:nvPr/>
        </p:nvCxnSpPr>
        <p:spPr>
          <a:xfrm>
            <a:off x="7347633" y="3314208"/>
            <a:ext cx="1496199" cy="24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932E7CD-7660-4FB5-8CF7-373FD7874A77}"/>
              </a:ext>
            </a:extLst>
          </p:cNvPr>
          <p:cNvCxnSpPr>
            <a:cxnSpLocks/>
          </p:cNvCxnSpPr>
          <p:nvPr/>
        </p:nvCxnSpPr>
        <p:spPr>
          <a:xfrm flipH="1">
            <a:off x="5856068" y="3313583"/>
            <a:ext cx="1491564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D9B026F-E72F-4358-BAFE-18F9640FD245}"/>
              </a:ext>
            </a:extLst>
          </p:cNvPr>
          <p:cNvSpPr txBox="1"/>
          <p:nvPr/>
        </p:nvSpPr>
        <p:spPr>
          <a:xfrm>
            <a:off x="7845965" y="318676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72C401D-06D1-44A0-8109-4FD37F8755B8}"/>
              </a:ext>
            </a:extLst>
          </p:cNvPr>
          <p:cNvSpPr txBox="1"/>
          <p:nvPr/>
        </p:nvSpPr>
        <p:spPr>
          <a:xfrm>
            <a:off x="6183790" y="318676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6EBEC88-AF10-4E25-8AF3-81F60725CEDE}"/>
              </a:ext>
            </a:extLst>
          </p:cNvPr>
          <p:cNvCxnSpPr/>
          <p:nvPr/>
        </p:nvCxnSpPr>
        <p:spPr>
          <a:xfrm>
            <a:off x="5856068" y="3692524"/>
            <a:ext cx="1491564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1E765C1-8523-43B2-B976-E17F9173A39B}"/>
              </a:ext>
            </a:extLst>
          </p:cNvPr>
          <p:cNvCxnSpPr/>
          <p:nvPr/>
        </p:nvCxnSpPr>
        <p:spPr>
          <a:xfrm flipH="1">
            <a:off x="7347632" y="3683562"/>
            <a:ext cx="1496200" cy="2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DDEC567-9928-4289-89D8-CD665F487FFB}"/>
              </a:ext>
            </a:extLst>
          </p:cNvPr>
          <p:cNvSpPr txBox="1"/>
          <p:nvPr/>
        </p:nvSpPr>
        <p:spPr>
          <a:xfrm>
            <a:off x="7864822" y="3826938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B35671-EAF7-4680-AD95-086E208D6EE5}"/>
              </a:ext>
            </a:extLst>
          </p:cNvPr>
          <p:cNvSpPr txBox="1"/>
          <p:nvPr/>
        </p:nvSpPr>
        <p:spPr>
          <a:xfrm>
            <a:off x="6249041" y="3826938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EEBEAC-1881-4FCE-BBEE-A096B6DAE18D}"/>
              </a:ext>
            </a:extLst>
          </p:cNvPr>
          <p:cNvCxnSpPr>
            <a:cxnSpLocks/>
          </p:cNvCxnSpPr>
          <p:nvPr/>
        </p:nvCxnSpPr>
        <p:spPr>
          <a:xfrm>
            <a:off x="7342999" y="4584022"/>
            <a:ext cx="1496199" cy="24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6313E7-D4F1-45B6-A292-2020D29A772A}"/>
              </a:ext>
            </a:extLst>
          </p:cNvPr>
          <p:cNvCxnSpPr>
            <a:cxnSpLocks/>
          </p:cNvCxnSpPr>
          <p:nvPr/>
        </p:nvCxnSpPr>
        <p:spPr>
          <a:xfrm flipH="1">
            <a:off x="5851434" y="4583397"/>
            <a:ext cx="1491564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045BDFD-6D61-475B-BD97-D76A845AC9AA}"/>
              </a:ext>
            </a:extLst>
          </p:cNvPr>
          <p:cNvSpPr txBox="1"/>
          <p:nvPr/>
        </p:nvSpPr>
        <p:spPr>
          <a:xfrm>
            <a:off x="7841331" y="4456579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8FC97D-1C8A-411E-896D-610B6B0E0D6D}"/>
              </a:ext>
            </a:extLst>
          </p:cNvPr>
          <p:cNvSpPr txBox="1"/>
          <p:nvPr/>
        </p:nvSpPr>
        <p:spPr>
          <a:xfrm>
            <a:off x="6179156" y="4456579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4</a:t>
            </a:r>
            <a:endParaRPr lang="zh-CN" altLang="en-US" sz="11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B224D37-6553-4120-81E5-3DD6E0B7CED5}"/>
              </a:ext>
            </a:extLst>
          </p:cNvPr>
          <p:cNvCxnSpPr/>
          <p:nvPr/>
        </p:nvCxnSpPr>
        <p:spPr>
          <a:xfrm>
            <a:off x="5851434" y="4962338"/>
            <a:ext cx="1491564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289AFB-458D-462C-BCDE-DC43D6752DBE}"/>
              </a:ext>
            </a:extLst>
          </p:cNvPr>
          <p:cNvCxnSpPr/>
          <p:nvPr/>
        </p:nvCxnSpPr>
        <p:spPr>
          <a:xfrm flipH="1">
            <a:off x="7342998" y="4953376"/>
            <a:ext cx="1496200" cy="2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2B49BFA-8F10-48AC-994A-C111731C0D7A}"/>
              </a:ext>
            </a:extLst>
          </p:cNvPr>
          <p:cNvSpPr txBox="1"/>
          <p:nvPr/>
        </p:nvSpPr>
        <p:spPr>
          <a:xfrm>
            <a:off x="7860188" y="5096752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B3BAE7-7198-4B65-9B04-5CDC309767ED}"/>
              </a:ext>
            </a:extLst>
          </p:cNvPr>
          <p:cNvSpPr txBox="1"/>
          <p:nvPr/>
        </p:nvSpPr>
        <p:spPr>
          <a:xfrm>
            <a:off x="6244407" y="5096752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0BE1F62-3210-4A98-BBD2-0CEB1FEBF0F1}"/>
              </a:ext>
            </a:extLst>
          </p:cNvPr>
          <p:cNvCxnSpPr/>
          <p:nvPr/>
        </p:nvCxnSpPr>
        <p:spPr>
          <a:xfrm>
            <a:off x="9488898" y="1873624"/>
            <a:ext cx="0" cy="39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E7AE6D7-523A-4CFF-85EA-D4014D216E22}"/>
              </a:ext>
            </a:extLst>
          </p:cNvPr>
          <p:cNvSpPr txBox="1"/>
          <p:nvPr/>
        </p:nvSpPr>
        <p:spPr>
          <a:xfrm>
            <a:off x="5478903" y="13764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C682D02-2A86-4AC8-BE39-6850743A7987}"/>
              </a:ext>
            </a:extLst>
          </p:cNvPr>
          <p:cNvSpPr txBox="1"/>
          <p:nvPr/>
        </p:nvSpPr>
        <p:spPr>
          <a:xfrm>
            <a:off x="6944832" y="136100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ED4113-8F5D-4D34-9145-3A20F185E9E8}"/>
              </a:ext>
            </a:extLst>
          </p:cNvPr>
          <p:cNvSpPr txBox="1"/>
          <p:nvPr/>
        </p:nvSpPr>
        <p:spPr>
          <a:xfrm>
            <a:off x="8429472" y="135268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B7DFC5F-2705-294A-806F-28850A3F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可能需要增加（文件名仅作参考）或修改这些文件：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</a:rPr>
              <a:t>pp_a_c.c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</a:rPr>
              <a:t>pp_b.c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</a:rPr>
              <a:t>Makefile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</a:rPr>
              <a:t>lib.h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latin typeface="Consolas" panose="020B0609020204030204" pitchFamily="49" charset="0"/>
              </a:rPr>
              <a:t>init.c</a:t>
            </a:r>
            <a:endParaRPr lang="en-US" altLang="zh-CN" dirty="0"/>
          </a:p>
          <a:p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该部分不允许修改的文件：</a:t>
            </a:r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  <a:cs typeface="宋体" panose="02010600030101010101" pitchFamily="2" charset="-122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  <a:cs typeface="宋体" panose="02010600030101010101" pitchFamily="2" charset="-122"/>
              </a:rPr>
              <a:t>syscall_lib.c</a:t>
            </a:r>
            <a:r>
              <a:rPr lang="zh-CN" altLang="en-US" sz="1600" dirty="0">
                <a:latin typeface="Consolas" panose="020B0609020204030204" pitchFamily="49" charset="0"/>
                <a:cs typeface="宋体" panose="02010600030101010101" pitchFamily="2" charset="-122"/>
              </a:rPr>
              <a:t>（请保持为基础测试完成后的内容）</a:t>
            </a:r>
            <a:endParaRPr lang="en-US" altLang="zh-CN" sz="1600" dirty="0"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dirty="0">
                <a:latin typeface="Consolas" panose="020B0609020204030204" pitchFamily="49" charset="0"/>
                <a:cs typeface="宋体" panose="02010600030101010101" pitchFamily="2" charset="-122"/>
              </a:rPr>
              <a:t>user/</a:t>
            </a:r>
            <a:r>
              <a:rPr lang="en-US" altLang="zh-CN" sz="1600" dirty="0" err="1">
                <a:latin typeface="Consolas" panose="020B0609020204030204" pitchFamily="49" charset="0"/>
                <a:cs typeface="宋体" panose="02010600030101010101" pitchFamily="2" charset="-122"/>
              </a:rPr>
              <a:t>syscall_wrap.S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388B77D-349F-4B88-AA4B-9A3AC800A849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进阶测试</a:t>
            </a:r>
            <a:endParaRPr lang="en-US" altLang="zh-CN" sz="4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581B86-496E-4A55-A843-0E2ED8882CD8}"/>
              </a:ext>
            </a:extLst>
          </p:cNvPr>
          <p:cNvSpPr txBox="1">
            <a:spLocks/>
          </p:cNvSpPr>
          <p:nvPr/>
        </p:nvSpPr>
        <p:spPr>
          <a:xfrm>
            <a:off x="643588" y="961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提示</a:t>
            </a:r>
          </a:p>
        </p:txBody>
      </p:sp>
    </p:spTree>
    <p:extLst>
      <p:ext uri="{BB962C8B-B14F-4D97-AF65-F5344CB8AC3E}">
        <p14:creationId xmlns:p14="http://schemas.microsoft.com/office/powerpoint/2010/main" val="37024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CFBD-98A1-4947-AEFC-01466B82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3" y="1681724"/>
            <a:ext cx="11111514" cy="4351338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完成所有内容后，需要保证提交的内容能够完成所有的测试。</a:t>
            </a:r>
            <a:endParaRPr lang="en-US" altLang="zh-CN" sz="1800" dirty="0"/>
          </a:p>
          <a:p>
            <a:r>
              <a:rPr lang="zh-CN" altLang="en-US" sz="1800" dirty="0"/>
              <a:t>对于进阶测试第二部分</a:t>
            </a:r>
            <a:endParaRPr lang="en-US" altLang="zh-CN" sz="1800" dirty="0"/>
          </a:p>
          <a:p>
            <a:pPr lvl="1"/>
            <a:r>
              <a:rPr lang="zh-CN" altLang="en-US" sz="1800" dirty="0"/>
              <a:t>需要在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init.c</a:t>
            </a:r>
            <a:r>
              <a:rPr lang="zh-CN" altLang="en-US" sz="1800" dirty="0"/>
              <a:t>中创建进程，请注意进程创建</a:t>
            </a:r>
            <a:r>
              <a:rPr lang="en-US" altLang="zh-CN" sz="1800" dirty="0"/>
              <a:t>/</a:t>
            </a:r>
            <a:r>
              <a:rPr lang="zh-CN" altLang="en-US" sz="1800" dirty="0"/>
              <a:t>调度顺序对结果的影响</a:t>
            </a:r>
            <a:endParaRPr lang="en-US" altLang="zh-CN" sz="1800" dirty="0"/>
          </a:p>
          <a:p>
            <a:pPr lvl="1"/>
            <a:r>
              <a:rPr lang="zh-CN" altLang="en-US" sz="1800" dirty="0"/>
              <a:t>建议硬编码（直接写出数字值）接收进程的</a:t>
            </a:r>
            <a:r>
              <a:rPr lang="en-US" altLang="zh-CN" sz="1800" dirty="0" err="1"/>
              <a:t>envid</a:t>
            </a:r>
            <a:endParaRPr lang="en-US" altLang="zh-CN" sz="1800" dirty="0"/>
          </a:p>
          <a:p>
            <a:pPr lvl="1"/>
            <a:r>
              <a:rPr lang="zh-CN" altLang="en-US" sz="1800" dirty="0"/>
              <a:t>程序的输出不做要求，不作为测评机的测评依据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请不要使用</a:t>
            </a:r>
            <a:r>
              <a:rPr lang="en-US" altLang="zh-CN" sz="1800" dirty="0">
                <a:solidFill>
                  <a:srgbClr val="FF0000"/>
                </a:solidFill>
              </a:rPr>
              <a:t>fork</a:t>
            </a:r>
            <a:r>
              <a:rPr lang="zh-CN" altLang="en-US" sz="1800" dirty="0">
                <a:solidFill>
                  <a:srgbClr val="FF0000"/>
                </a:solidFill>
              </a:rPr>
              <a:t>来实现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请在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init.c</a:t>
            </a:r>
            <a:r>
              <a:rPr lang="zh-CN" altLang="en-US" sz="1800" dirty="0"/>
              <a:t>中添加</a:t>
            </a:r>
            <a:r>
              <a:rPr lang="en-US" altLang="zh-CN" sz="1800" dirty="0" err="1"/>
              <a:t>sys_super_multi_parameter</a:t>
            </a:r>
            <a:r>
              <a:rPr lang="zh-CN" altLang="en-US" sz="1800" dirty="0"/>
              <a:t>函数定义，可以为空函数，以避免第二部分编译错误</a:t>
            </a:r>
            <a:endParaRPr lang="en-US" altLang="zh-CN" sz="1800" dirty="0"/>
          </a:p>
          <a:p>
            <a:r>
              <a:rPr lang="zh-CN" altLang="en-US" sz="1800" dirty="0"/>
              <a:t>请不要在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syscall_wrap.S</a:t>
            </a:r>
            <a:r>
              <a:rPr lang="zh-CN" altLang="en-US" sz="1800" dirty="0"/>
              <a:t>中新增任何东西，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syscall_wrap.S</a:t>
            </a:r>
            <a:r>
              <a:rPr lang="zh-CN" altLang="en-US" sz="1800" dirty="0"/>
              <a:t>的内容必须和我们替换的内容一致（见基础测试说明），否则可能导致评测不通过。</a:t>
            </a:r>
            <a:endParaRPr lang="en-US" altLang="zh-CN" sz="1800" dirty="0"/>
          </a:p>
          <a:p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7AB86B-CA56-4DC0-992A-A3FBCBBCB7DB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测试说明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5369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4:</a:t>
            </a:r>
            <a:r>
              <a:rPr lang="zh-CN" altLang="en-US" sz="4000" dirty="0"/>
              <a:t> 提交结果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2F9BA-66AA-4C0F-9D09-EE53F4E0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49" y="1594651"/>
            <a:ext cx="4152900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DC0928-B6E7-425E-91FE-D21A5B701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9"/>
          <a:stretch/>
        </p:blipFill>
        <p:spPr>
          <a:xfrm>
            <a:off x="1292749" y="2280451"/>
            <a:ext cx="6191250" cy="15464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E027D2-1967-4CCC-9441-52B5F91F26E1}"/>
              </a:ext>
            </a:extLst>
          </p:cNvPr>
          <p:cNvSpPr txBox="1"/>
          <p:nvPr/>
        </p:nvSpPr>
        <p:spPr>
          <a:xfrm>
            <a:off x="1160941" y="116914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基础测试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2B5F45-0000-456E-964B-E77AC778B7A9}"/>
              </a:ext>
            </a:extLst>
          </p:cNvPr>
          <p:cNvSpPr txBox="1"/>
          <p:nvPr/>
        </p:nvSpPr>
        <p:spPr>
          <a:xfrm>
            <a:off x="1160941" y="405063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进阶测试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30B12-8DF7-4F99-B286-971D2910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866" y="4643686"/>
            <a:ext cx="5867400" cy="876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30ABE8-F4C7-465A-A55F-05A42364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866" y="4424611"/>
            <a:ext cx="4181475" cy="219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3BE7DC-09C9-40A4-8A7E-1E66B9CB7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866" y="5519986"/>
            <a:ext cx="5666667" cy="8952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703" y="23960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Good Luck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本次测试题没有额外分支，需要自己创建。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本次测试题目分为</a:t>
            </a:r>
            <a:r>
              <a:rPr lang="zh-CN" altLang="en-US" b="1" dirty="0"/>
              <a:t>基础测试</a:t>
            </a:r>
            <a:r>
              <a:rPr lang="zh-CN" altLang="en-US" dirty="0"/>
              <a:t>和</a:t>
            </a:r>
            <a:r>
              <a:rPr lang="zh-CN" altLang="en-US" b="1" dirty="0"/>
              <a:t>进阶测试</a:t>
            </a:r>
            <a:r>
              <a:rPr lang="zh-CN" altLang="en-US" dirty="0"/>
              <a:t>两部分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dirty="0"/>
              <a:t>基础测试为课下测试的进阶改版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进阶测试为课下内容的高阶应用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请在做题之前仔细阅读</a:t>
            </a:r>
            <a:r>
              <a:rPr lang="en-US" altLang="zh-CN" dirty="0"/>
              <a:t>PPT</a:t>
            </a:r>
            <a:r>
              <a:rPr lang="zh-CN" altLang="en-US" dirty="0"/>
              <a:t>中给的提示、注意事项、测试说明等信息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7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1: </a:t>
            </a:r>
            <a:r>
              <a:rPr lang="zh-CN" altLang="en-US" sz="4000" dirty="0"/>
              <a:t>创建 </a:t>
            </a:r>
            <a:r>
              <a:rPr lang="en-US" altLang="zh-CN" sz="4000" dirty="0"/>
              <a:t>lab4-extra </a:t>
            </a:r>
            <a:r>
              <a:rPr lang="zh-CN" altLang="en-US" sz="4000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58750"/>
            <a:ext cx="10515600" cy="39822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首先使用 </a:t>
            </a:r>
            <a:r>
              <a:rPr lang="en-US" altLang="zh-CN" dirty="0"/>
              <a:t>git branch </a:t>
            </a:r>
            <a:r>
              <a:rPr lang="zh-CN" altLang="en-US" dirty="0"/>
              <a:t>检查并确保自己在</a:t>
            </a:r>
            <a:r>
              <a:rPr lang="en-US" altLang="zh-CN" b="1" dirty="0"/>
              <a:t>lab4</a:t>
            </a:r>
            <a:r>
              <a:rPr lang="zh-CN" altLang="en-US" dirty="0"/>
              <a:t>分支下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git checkout -b </a:t>
            </a:r>
            <a:r>
              <a:rPr lang="en-US" altLang="zh-CN" b="1" dirty="0"/>
              <a:t>lab4-extra           # </a:t>
            </a:r>
            <a:r>
              <a:rPr lang="zh-CN" altLang="en-US" dirty="0"/>
              <a:t>新建并切换到 </a:t>
            </a:r>
            <a:r>
              <a:rPr lang="en-US" altLang="zh-CN" b="1" dirty="0"/>
              <a:t>lab4-extra </a:t>
            </a:r>
            <a:r>
              <a:rPr lang="zh-CN" altLang="en-US" dirty="0"/>
              <a:t>分支下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/>
              <a:t>lab4-extra</a:t>
            </a:r>
            <a:r>
              <a:rPr lang="zh-CN" altLang="en-US" dirty="0"/>
              <a:t>分支下完成实验内容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git add --all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git commit -m '</a:t>
            </a:r>
            <a:r>
              <a:rPr lang="en-US" altLang="zh-CN" dirty="0" err="1"/>
              <a:t>balabala</a:t>
            </a:r>
            <a:r>
              <a:rPr lang="en-US" altLang="zh-CN" dirty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git push origin lab4-extra:lab4-extra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62806" y="375187"/>
            <a:ext cx="54777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black"/>
                </a:solidFill>
                <a:latin typeface="等线 Light" panose="02010600030101010101" charset="-122"/>
                <a:ea typeface="等线 Light" panose="02010600030101010101" charset="-122"/>
                <a:cs typeface="+mj-cs"/>
              </a:rPr>
              <a:t>lab4-extra </a:t>
            </a:r>
            <a:r>
              <a:rPr lang="zh-CN" altLang="en-US" sz="4800" dirty="0">
                <a:solidFill>
                  <a:prstClr val="black"/>
                </a:solidFill>
                <a:latin typeface="等线 Light" panose="02010600030101010101" charset="-122"/>
                <a:ea typeface="等线 Light" panose="02010600030101010101" charset="-122"/>
                <a:cs typeface="+mj-cs"/>
              </a:rPr>
              <a:t>操作说明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sz="1800" dirty="0"/>
              <a:t>常用的操作系统内核如</a:t>
            </a:r>
            <a:r>
              <a:rPr lang="en-US" altLang="zh-CN" sz="1800" dirty="0"/>
              <a:t>Linux</a:t>
            </a:r>
            <a:r>
              <a:rPr lang="zh-CN" altLang="en-US" sz="1800" dirty="0"/>
              <a:t>、</a:t>
            </a:r>
            <a:r>
              <a:rPr lang="en-US" altLang="zh-CN" sz="1800" dirty="0"/>
              <a:t>XNU</a:t>
            </a:r>
            <a:r>
              <a:rPr lang="zh-CN" altLang="en-US" sz="1800" dirty="0"/>
              <a:t>等，系统调用的参数个数少至</a:t>
            </a:r>
            <a:r>
              <a:rPr lang="en-US" altLang="zh-CN" sz="1800" dirty="0"/>
              <a:t>0</a:t>
            </a:r>
            <a:r>
              <a:rPr lang="zh-CN" altLang="en-US" sz="1800" dirty="0"/>
              <a:t>个、多至十多个不等。系统调用参数的传递往往适配参数的个数以避免性能的损失。</a:t>
            </a:r>
            <a:endParaRPr lang="en-US" altLang="zh-CN" sz="1800" dirty="0"/>
          </a:p>
          <a:p>
            <a:r>
              <a:rPr lang="zh-CN" altLang="en-US" sz="1800" dirty="0"/>
              <a:t>下面我们将尝试实现这一方式的系统调用参数传递。</a:t>
            </a:r>
            <a:endParaRPr 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1C37B1-E63C-4BDE-AB94-45AC0EE31674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Step 2: </a:t>
            </a:r>
            <a:r>
              <a:rPr lang="zh-CN" altLang="en-US" sz="4000"/>
              <a:t> </a:t>
            </a:r>
            <a:r>
              <a:rPr lang="en-US" altLang="zh-CN" sz="4000"/>
              <a:t>lab4-extra</a:t>
            </a:r>
            <a:r>
              <a:rPr lang="zh-CN" altLang="en-US" sz="4000"/>
              <a:t>基础测试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2: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基础测试</a:t>
            </a:r>
            <a:endParaRPr lang="en-US" altLang="zh-CN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38605"/>
            <a:ext cx="10754995" cy="485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题目要求（第一部分）：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现在我们要重新定义系统调用的参数传递规则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下面的参数顺序是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用户态调用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syscall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指令时的顺序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第一个参数为系统调用号（和之前含义相同）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第二个参数为此系统调用参数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之后的参数依次是这个系统调用的参数（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个数与第二个参数一致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（示例）用户态按着这个新规则的系统调用实现方式如图：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同学们需要对已有的用户态系统调用均按此规则修改。</a:t>
            </a:r>
            <a:endParaRPr lang="en-US" altLang="zh-CN" sz="1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内核态处理系统调用参数，合理操作寄存器与栈，以保证在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原有</a:t>
            </a:r>
            <a:r>
              <a:rPr lang="en-US" altLang="zh-CN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800" b="1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中代码不更改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的情况下可以使系统调用机制正常运行。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8D991-8E8B-EA4D-8534-6DC64F3F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4125595"/>
            <a:ext cx="82423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2: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基础测试</a:t>
            </a:r>
            <a:endParaRPr lang="en-US" altLang="zh-CN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38960"/>
            <a:ext cx="10754995" cy="400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题目要求（第二部分）：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利用刚刚新的系统调用机制，实现一个系统调用：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unistd.h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中增加系统调用号对应的名字为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SYS_smp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（注意大小写、建议对应的系统调用号顺延），用户态函数声明为：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syscall_super_multi_parameter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h)</a:t>
            </a: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参数系统调用。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对应内核态需调用内核中的函数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（不需要同学们实现，评测时会添加这个函数的实现，但是需要同学们添加函数定义避免影响后续题目评测，具体见下一页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），这个函数的参数使用与其它原有系统调用类似，即第一个参数为系统调用号，之后依次为用户态参数顺延。</a:t>
            </a:r>
            <a:endParaRPr lang="en-US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2: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基础测试</a:t>
            </a:r>
            <a:endParaRPr lang="en-US" altLang="zh-CN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98805" y="1538288"/>
            <a:ext cx="10754995" cy="4357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从原理上，用户态无需添加汇编代码。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内核态的参数处理比较灵活，可以靠汇编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来实现。（建议使用汇编）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不需要考虑参数太多导致的栈溢出。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内核态的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函数不需要在任何头文件声明。如用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来实现参数处理流程，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其函数原型声明可以放在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.c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文件。如用汇编实现，可以直接调用其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（参考其他系统调用）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为了能够在本地测试，以及不影响后续评测，请在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init.c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函数，具体函数行为可以不用实现，可以为空函数。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请不要定义在其他文件中！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评测时</a:t>
            </a:r>
            <a:r>
              <a:rPr lang="en-US" altLang="zh-CN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b="1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将会被替换成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：（这里和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《SMRL》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中的规范可能略有不同，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SMRL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v0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寄存器传递系统调用号，但是我们要求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a0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寄存器传递系统调用号，因此做了统一规范）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7. 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由于评测虚拟机不支持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mul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div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等乘除法指令，因此编写汇编代码时，请不要使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mul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div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等乘除法指令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9E6E8-07CA-4782-AB51-BB0DA6A3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60" y="4817756"/>
            <a:ext cx="2790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43EE-A6F7-4EB4-97D6-4F0BF4F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1337615"/>
            <a:ext cx="153213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提示：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2E505-C668-4441-B90F-EB341415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115"/>
            <a:ext cx="10515600" cy="386656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修改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lib.h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msyscall</a:t>
            </a:r>
            <a:r>
              <a:rPr lang="zh-CN" altLang="en-US" sz="1800" dirty="0"/>
              <a:t>函数声明，可以参考</a:t>
            </a:r>
            <a:r>
              <a:rPr lang="en-US" altLang="zh-CN" sz="1800" dirty="0" err="1"/>
              <a:t>printf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lib/</a:t>
            </a:r>
            <a:r>
              <a:rPr lang="en-US" altLang="zh-CN" sz="1800" dirty="0" err="1"/>
              <a:t>syscall.S</a:t>
            </a:r>
            <a:r>
              <a:rPr lang="zh-CN" altLang="en-US" sz="1800" dirty="0"/>
              <a:t>，增加拷贝多个参数的循环（重点）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include/</a:t>
            </a:r>
            <a:r>
              <a:rPr lang="en-US" altLang="zh-CN" sz="1800" dirty="0" err="1"/>
              <a:t>unistd.h</a:t>
            </a:r>
            <a:r>
              <a:rPr lang="zh-CN" altLang="en-US" sz="1800" dirty="0"/>
              <a:t>，增加名字</a:t>
            </a:r>
            <a:r>
              <a:rPr lang="en-US" altLang="zh-CN" sz="1800" dirty="0" err="1"/>
              <a:t>SYS_smp</a:t>
            </a:r>
            <a:r>
              <a:rPr lang="zh-CN" altLang="en-US" sz="1800" dirty="0"/>
              <a:t>系统调用号的定义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syscall_lib.c</a:t>
            </a:r>
            <a:r>
              <a:rPr lang="zh-CN" altLang="en-US" sz="1800" dirty="0"/>
              <a:t>，使每个系统调用都符合新规则</a:t>
            </a:r>
            <a:endParaRPr lang="en-US" altLang="zh-CN" sz="1800" dirty="0"/>
          </a:p>
          <a:p>
            <a:r>
              <a:rPr lang="zh-CN" altLang="en-US" sz="1800" dirty="0"/>
              <a:t>汇编内的跳转注意延迟槽</a:t>
            </a:r>
            <a:endParaRPr lang="en-US" altLang="zh-CN" sz="1800" dirty="0"/>
          </a:p>
          <a:p>
            <a:r>
              <a:rPr lang="zh-CN" altLang="en-US" sz="1800" dirty="0"/>
              <a:t>内核态参数拷贝时注意使用</a:t>
            </a:r>
            <a:r>
              <a:rPr lang="en-US" altLang="zh-CN" sz="1800" dirty="0"/>
              <a:t>s0-s7</a:t>
            </a:r>
            <a:r>
              <a:rPr lang="zh-CN" altLang="en-US" sz="1800" dirty="0"/>
              <a:t>保存栈空间</a:t>
            </a:r>
            <a:endParaRPr lang="en-US" altLang="zh-CN" sz="1800" dirty="0"/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函数调用等寄存器使用规则参考指导书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lab1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系统调用寄存器使用规则参考指导书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lab4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9EC3EA9-99BB-46A2-B484-C27CC05F245C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Step 2: </a:t>
            </a:r>
            <a:r>
              <a:rPr lang="zh-CN" altLang="en-US" sz="4000"/>
              <a:t> </a:t>
            </a:r>
            <a:r>
              <a:rPr lang="en-US" altLang="zh-CN" sz="4000"/>
              <a:t>lab4-extra</a:t>
            </a:r>
            <a:r>
              <a:rPr lang="zh-CN" altLang="en-US" sz="4000"/>
              <a:t>基础测试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7812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你可能需要修改的文件有：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include/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unistd.h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lib.h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syscall_lib.c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init.c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该部分不允许修改的文件：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该部分不允许新建文件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C814D7-59D0-4F1B-88B5-3733795E05BF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3: </a:t>
            </a:r>
            <a:r>
              <a:rPr lang="zh-CN" altLang="en-US" sz="4000" dirty="0"/>
              <a:t> </a:t>
            </a:r>
            <a:r>
              <a:rPr lang="en-US" altLang="zh-CN" sz="4000" dirty="0"/>
              <a:t>lab4-extra</a:t>
            </a:r>
            <a:r>
              <a:rPr lang="zh-CN" altLang="en-US" sz="4000" dirty="0"/>
              <a:t>基础测试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3283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33a45c4-03b1-4f49-ae3b-f6c67d2c313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2387</Words>
  <Application>Microsoft Office PowerPoint</Application>
  <PresentationFormat>宽屏</PresentationFormat>
  <Paragraphs>187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 Light</vt:lpstr>
      <vt:lpstr>宋体</vt:lpstr>
      <vt:lpstr>微软雅黑 Light</vt:lpstr>
      <vt:lpstr>Arial</vt:lpstr>
      <vt:lpstr>Calibri</vt:lpstr>
      <vt:lpstr>Calibri Light</vt:lpstr>
      <vt:lpstr>Consolas</vt:lpstr>
      <vt:lpstr>Office 主题</vt:lpstr>
      <vt:lpstr>lab4-extra</vt:lpstr>
      <vt:lpstr>测试说明</vt:lpstr>
      <vt:lpstr>Step 1: 创建 lab4-extra 分支</vt:lpstr>
      <vt:lpstr>PowerPoint 演示文稿</vt:lpstr>
      <vt:lpstr>Step 2:  lab4-extra基础测试</vt:lpstr>
      <vt:lpstr>Step 2:  lab4-extra基础测试</vt:lpstr>
      <vt:lpstr>Step 2:  lab4-extra基础测试</vt:lpstr>
      <vt:lpstr>提示：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4: 提交结果</vt:lpstr>
      <vt:lpstr>Good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第1次课上测试</dc:title>
  <dc:creator>王柏润</dc:creator>
  <cp:lastModifiedBy>PX L</cp:lastModifiedBy>
  <cp:revision>186</cp:revision>
  <dcterms:created xsi:type="dcterms:W3CDTF">1900-01-01T00:00:00Z</dcterms:created>
  <dcterms:modified xsi:type="dcterms:W3CDTF">2020-04-30T10:16:46Z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