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90" r:id="rId2"/>
    <p:sldId id="310" r:id="rId3"/>
    <p:sldId id="317" r:id="rId4"/>
    <p:sldId id="318" r:id="rId5"/>
    <p:sldId id="314" r:id="rId6"/>
    <p:sldId id="319" r:id="rId7"/>
    <p:sldId id="311" r:id="rId8"/>
    <p:sldId id="315" r:id="rId9"/>
    <p:sldId id="316" r:id="rId10"/>
    <p:sldId id="301" r:id="rId11"/>
    <p:sldId id="302" r:id="rId12"/>
    <p:sldId id="303" r:id="rId13"/>
    <p:sldId id="304" r:id="rId14"/>
    <p:sldId id="293" r:id="rId15"/>
    <p:sldId id="295" r:id="rId16"/>
    <p:sldId id="294" r:id="rId17"/>
    <p:sldId id="305" r:id="rId18"/>
    <p:sldId id="298" r:id="rId19"/>
    <p:sldId id="325" r:id="rId20"/>
    <p:sldId id="287" r:id="rId21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EB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73"/>
    <p:restoredTop sz="77415"/>
  </p:normalViewPr>
  <p:slideViewPr>
    <p:cSldViewPr snapToGrid="0" snapToObjects="1">
      <p:cViewPr varScale="1">
        <p:scale>
          <a:sx n="130" d="100"/>
          <a:sy n="130" d="100"/>
        </p:scale>
        <p:origin x="1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Moby Dock, the Docker logo.</a:t>
            </a:r>
          </a:p>
          <a:p>
            <a:endParaRPr lang="en-US" dirty="0"/>
          </a:p>
          <a:p>
            <a:r>
              <a:rPr lang="en-US" dirty="0"/>
              <a:t>Going to treat much of this at a high level.</a:t>
            </a:r>
          </a:p>
          <a:p>
            <a:r>
              <a:rPr lang="en-US" dirty="0"/>
              <a:t>  - much of it has to do with dealing with complex software systems</a:t>
            </a:r>
          </a:p>
          <a:p>
            <a:r>
              <a:rPr lang="en-US" dirty="0"/>
              <a:t>  - writing little programs with a few or even 10’s of files is pretty easy to manage.</a:t>
            </a:r>
          </a:p>
          <a:p>
            <a:r>
              <a:rPr lang="en-US" dirty="0"/>
              <a:t>  - large projects incorporate tons of libraries and rely on lots of other tools</a:t>
            </a:r>
          </a:p>
          <a:p>
            <a:r>
              <a:rPr lang="en-US" dirty="0"/>
              <a:t>  - managing all of that is complex</a:t>
            </a:r>
          </a:p>
          <a:p>
            <a:endParaRPr lang="en-US" dirty="0"/>
          </a:p>
          <a:p>
            <a:r>
              <a:rPr lang="en-US" dirty="0"/>
              <a:t>Dependency management, build tools and containerization</a:t>
            </a:r>
          </a:p>
          <a:p>
            <a:r>
              <a:rPr lang="en-US" dirty="0"/>
              <a:t>  - are automation tools</a:t>
            </a:r>
          </a:p>
          <a:p>
            <a:r>
              <a:rPr lang="en-US" dirty="0"/>
              <a:t>  - that help deal with this complexity</a:t>
            </a:r>
          </a:p>
          <a:p>
            <a:endParaRPr lang="en-US" dirty="0"/>
          </a:p>
          <a:p>
            <a:r>
              <a:rPr lang="en-US" strike="sngStrike" dirty="0"/>
              <a:t>These are also typically performed by a specialty team known as Dev/Ops.</a:t>
            </a:r>
          </a:p>
          <a:p>
            <a:r>
              <a:rPr lang="en-US" strike="sngStrike" dirty="0"/>
              <a:t>  - They have detailed knowledge of how to build and automate these processes</a:t>
            </a:r>
          </a:p>
          <a:p>
            <a:endParaRPr lang="en-US" strike="sngStrike" dirty="0"/>
          </a:p>
          <a:p>
            <a:r>
              <a:rPr lang="en-US" strike="sngStrike" dirty="0"/>
              <a:t>What they create is then used by the development team.</a:t>
            </a:r>
          </a:p>
          <a:p>
            <a:r>
              <a:rPr lang="en-US" strike="sngStrike" dirty="0"/>
              <a:t>  - So understanding what things are and how to use them is important for developers</a:t>
            </a:r>
          </a:p>
          <a:p>
            <a:endParaRPr lang="en-US" strike="sngStrike" dirty="0"/>
          </a:p>
          <a:p>
            <a:r>
              <a:rPr lang="en-US" strike="sngStrike" dirty="0"/>
              <a:t>Or if you get into a project and it uses a particular dependency management or build tool</a:t>
            </a:r>
          </a:p>
          <a:p>
            <a:r>
              <a:rPr lang="en-US" strike="sngStrike" dirty="0"/>
              <a:t>  - then you can learn the details of that particular tool.</a:t>
            </a:r>
          </a:p>
          <a:p>
            <a:endParaRPr lang="en-US" dirty="0"/>
          </a:p>
          <a:p>
            <a:r>
              <a:rPr lang="en-US" dirty="0"/>
              <a:t>We will dig just a little into the details of containers </a:t>
            </a:r>
          </a:p>
          <a:p>
            <a:r>
              <a:rPr lang="en-US" dirty="0"/>
              <a:t>  - and in the process learn a little bit about automation.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539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Software, libraries and configuration files all bundled together.</a:t>
            </a:r>
          </a:p>
          <a:p>
            <a:endParaRPr lang="en-US" dirty="0"/>
          </a:p>
          <a:p>
            <a:r>
              <a:rPr lang="en-US" dirty="0"/>
              <a:t>That is the container has all of the:</a:t>
            </a:r>
          </a:p>
          <a:p>
            <a:r>
              <a:rPr lang="en-US" dirty="0"/>
              <a:t>  - necessary prerequisites </a:t>
            </a:r>
          </a:p>
          <a:p>
            <a:r>
              <a:rPr lang="en-US" dirty="0"/>
              <a:t>  - necessary dependencies</a:t>
            </a:r>
          </a:p>
          <a:p>
            <a:r>
              <a:rPr lang="en-US" dirty="0"/>
              <a:t>  - product of the build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That way everyone with the container has everything they need.</a:t>
            </a:r>
          </a:p>
          <a:p>
            <a:r>
              <a:rPr lang="en-US" dirty="0"/>
              <a:t>  - they don’t have to install </a:t>
            </a:r>
            <a:r>
              <a:rPr lang="en-US" dirty="0" err="1"/>
              <a:t>prereqs</a:t>
            </a:r>
            <a:r>
              <a:rPr lang="en-US" dirty="0"/>
              <a:t>, deps or even build.</a:t>
            </a:r>
          </a:p>
          <a:p>
            <a:r>
              <a:rPr lang="en-US" dirty="0"/>
              <a:t>  - they all come in the container</a:t>
            </a:r>
          </a:p>
          <a:p>
            <a:r>
              <a:rPr lang="en-US" dirty="0"/>
              <a:t>    - correct versions</a:t>
            </a:r>
          </a:p>
          <a:p>
            <a:r>
              <a:rPr lang="en-US" dirty="0"/>
              <a:t>    - can’t disappear</a:t>
            </a:r>
          </a:p>
          <a:p>
            <a:r>
              <a:rPr lang="en-US" dirty="0"/>
              <a:t>  - just launch the container and off you go.</a:t>
            </a:r>
          </a:p>
          <a:p>
            <a:endParaRPr lang="en-US" dirty="0"/>
          </a:p>
          <a:p>
            <a:r>
              <a:rPr lang="en-US" dirty="0"/>
              <a:t>Eliminates many of the risks associated with dependencies.</a:t>
            </a:r>
          </a:p>
          <a:p>
            <a:r>
              <a:rPr lang="en-US" dirty="0"/>
              <a:t>Eliminates the need to build.</a:t>
            </a:r>
          </a:p>
        </p:txBody>
      </p:sp>
    </p:spTree>
    <p:extLst>
      <p:ext uri="{BB962C8B-B14F-4D97-AF65-F5344CB8AC3E}">
        <p14:creationId xmlns:p14="http://schemas.microsoft.com/office/powerpoint/2010/main" val="3329588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Containers are isolated –</a:t>
            </a:r>
          </a:p>
          <a:p>
            <a:r>
              <a:rPr lang="en-US" dirty="0"/>
              <a:t> - cannot mess with the host machine</a:t>
            </a:r>
          </a:p>
          <a:p>
            <a:r>
              <a:rPr lang="en-US" dirty="0"/>
              <a:t> - cannot mess with each other</a:t>
            </a:r>
          </a:p>
          <a:p>
            <a:r>
              <a:rPr lang="en-US" dirty="0"/>
              <a:t> - provides good security</a:t>
            </a:r>
          </a:p>
          <a:p>
            <a:endParaRPr lang="en-US" dirty="0"/>
          </a:p>
          <a:p>
            <a:r>
              <a:rPr lang="en-US" dirty="0"/>
              <a:t>But, containers can be configured to be able to communicate with each other.</a:t>
            </a:r>
          </a:p>
          <a:p>
            <a:r>
              <a:rPr lang="en-US" dirty="0"/>
              <a:t>  - allows them to cooperate</a:t>
            </a:r>
          </a:p>
          <a:p>
            <a:r>
              <a:rPr lang="en-US" dirty="0"/>
              <a:t>    - a web application running in one container</a:t>
            </a:r>
          </a:p>
          <a:p>
            <a:r>
              <a:rPr lang="en-US" dirty="0"/>
              <a:t>    - could talk to a database running in another container.</a:t>
            </a:r>
          </a:p>
        </p:txBody>
      </p:sp>
    </p:spTree>
    <p:extLst>
      <p:ext uri="{BB962C8B-B14F-4D97-AF65-F5344CB8AC3E}">
        <p14:creationId xmlns:p14="http://schemas.microsoft.com/office/powerpoint/2010/main" val="241385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are lighter weight than VMs.</a:t>
            </a:r>
          </a:p>
          <a:p>
            <a:r>
              <a:rPr lang="en-US" dirty="0"/>
              <a:t>  - Run faster</a:t>
            </a:r>
          </a:p>
          <a:p>
            <a:r>
              <a:rPr lang="en-US" dirty="0"/>
              <a:t>  - take up less memory (RAM) </a:t>
            </a:r>
          </a:p>
          <a:p>
            <a:r>
              <a:rPr lang="en-US" dirty="0"/>
              <a:t>  - use less storage (disk)</a:t>
            </a:r>
          </a:p>
        </p:txBody>
      </p:sp>
    </p:spTree>
    <p:extLst>
      <p:ext uri="{BB962C8B-B14F-4D97-AF65-F5344CB8AC3E}">
        <p14:creationId xmlns:p14="http://schemas.microsoft.com/office/powerpoint/2010/main" val="434313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 system, hardware, </a:t>
            </a:r>
            <a:r>
              <a:rPr lang="en-US" dirty="0" err="1"/>
              <a:t>os</a:t>
            </a:r>
            <a:r>
              <a:rPr lang="en-US" dirty="0"/>
              <a:t>, libraries and binary files used by applications that run on the system.</a:t>
            </a:r>
          </a:p>
          <a:p>
            <a:endParaRPr lang="en-US" dirty="0"/>
          </a:p>
          <a:p>
            <a:r>
              <a:rPr lang="en-US" dirty="0"/>
              <a:t>With VM:</a:t>
            </a:r>
          </a:p>
          <a:p>
            <a:r>
              <a:rPr lang="en-US" dirty="0"/>
              <a:t> - software layer that pretends to be the computer hardware</a:t>
            </a:r>
          </a:p>
          <a:p>
            <a:r>
              <a:rPr lang="en-US" dirty="0"/>
              <a:t> - Can install OS on that virtual hardware</a:t>
            </a:r>
          </a:p>
          <a:p>
            <a:r>
              <a:rPr lang="en-US" dirty="0"/>
              <a:t> - Comes with its own libs/bins</a:t>
            </a:r>
          </a:p>
          <a:p>
            <a:r>
              <a:rPr lang="en-US" dirty="0"/>
              <a:t> - Apps run on that.</a:t>
            </a:r>
          </a:p>
          <a:p>
            <a:r>
              <a:rPr lang="en-US" dirty="0"/>
              <a:t> - Can have multiple VMs running on the same physical machine.</a:t>
            </a:r>
          </a:p>
          <a:p>
            <a:r>
              <a:rPr lang="en-US" dirty="0"/>
              <a:t> - Each can have its own full OS – mac / win / </a:t>
            </a:r>
            <a:r>
              <a:rPr lang="en-US" dirty="0" err="1"/>
              <a:t>linux</a:t>
            </a:r>
            <a:endParaRPr lang="en-US" dirty="0"/>
          </a:p>
          <a:p>
            <a:endParaRPr lang="en-US" dirty="0"/>
          </a:p>
          <a:p>
            <a:r>
              <a:rPr lang="en-US" dirty="0"/>
              <a:t>With Containers:</a:t>
            </a:r>
          </a:p>
          <a:p>
            <a:r>
              <a:rPr lang="en-US" dirty="0"/>
              <a:t> - Each container still acts just like a full machine.</a:t>
            </a:r>
          </a:p>
          <a:p>
            <a:r>
              <a:rPr lang="en-US" dirty="0"/>
              <a:t> - It thinks it has its own OS</a:t>
            </a:r>
          </a:p>
          <a:p>
            <a:r>
              <a:rPr lang="en-US" dirty="0"/>
              <a:t> - It runs aps just like a VM</a:t>
            </a:r>
          </a:p>
          <a:p>
            <a:r>
              <a:rPr lang="en-US" dirty="0"/>
              <a:t> - But it is using the host OS</a:t>
            </a:r>
          </a:p>
          <a:p>
            <a:r>
              <a:rPr lang="en-US" dirty="0"/>
              <a:t> - So eliminates the Guest OS and the hardware virtualization pieces.</a:t>
            </a:r>
          </a:p>
        </p:txBody>
      </p:sp>
    </p:spTree>
    <p:extLst>
      <p:ext uri="{BB962C8B-B14F-4D97-AF65-F5344CB8AC3E}">
        <p14:creationId xmlns:p14="http://schemas.microsoft.com/office/powerpoint/2010/main" val="2686326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Comparing the two…</a:t>
            </a:r>
          </a:p>
          <a:p>
            <a:endParaRPr lang="en-US" dirty="0"/>
          </a:p>
          <a:p>
            <a:r>
              <a:rPr lang="en-US" dirty="0"/>
              <a:t>Sandboxed</a:t>
            </a:r>
          </a:p>
          <a:p>
            <a:r>
              <a:rPr lang="en-US" dirty="0"/>
              <a:t>  - don’t have to install everything on your machine</a:t>
            </a:r>
          </a:p>
          <a:p>
            <a:r>
              <a:rPr lang="en-US" dirty="0"/>
              <a:t> - Some argue that VMs may be more secure</a:t>
            </a:r>
          </a:p>
          <a:p>
            <a:r>
              <a:rPr lang="en-US" dirty="0"/>
              <a:t>    - virtualized hardware and separation from host OS files and services.</a:t>
            </a:r>
          </a:p>
          <a:p>
            <a:endParaRPr lang="en-US" dirty="0"/>
          </a:p>
          <a:p>
            <a:r>
              <a:rPr lang="en-US" dirty="0"/>
              <a:t>Multiple OS’s / OS Limitations</a:t>
            </a:r>
          </a:p>
          <a:p>
            <a:r>
              <a:rPr lang="en-US" dirty="0"/>
              <a:t>  - VMs: Can run MacOS in one VM and Windows in another and Linux in another.</a:t>
            </a:r>
          </a:p>
          <a:p>
            <a:r>
              <a:rPr lang="en-US" dirty="0"/>
              <a:t>  - Containers –at least currently via docker.</a:t>
            </a:r>
          </a:p>
          <a:p>
            <a:r>
              <a:rPr lang="en-US" dirty="0"/>
              <a:t>    - Linux / MacOS can run only Linux-based containers.</a:t>
            </a:r>
          </a:p>
          <a:p>
            <a:r>
              <a:rPr lang="en-US" dirty="0"/>
              <a:t>    - Windows can run Windows and/or Linux-based containers.</a:t>
            </a:r>
          </a:p>
          <a:p>
            <a:endParaRPr lang="en-US" dirty="0"/>
          </a:p>
          <a:p>
            <a:r>
              <a:rPr lang="en-US" dirty="0"/>
              <a:t>GUI / CLI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- technically possible to run VMs without GUI – often done on servers</a:t>
            </a:r>
          </a:p>
          <a:p>
            <a:r>
              <a:rPr lang="en-US" dirty="0"/>
              <a:t> - also possible to run GUI on containers – less useful – more cumbersome.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56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0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Sticking with a recipe metaphor…</a:t>
            </a:r>
          </a:p>
          <a:p>
            <a:r>
              <a:rPr lang="en-US" dirty="0"/>
              <a:t>   - if docker was for managing recipes instead of software</a:t>
            </a:r>
          </a:p>
          <a:p>
            <a:endParaRPr lang="en-US" dirty="0"/>
          </a:p>
          <a:p>
            <a:r>
              <a:rPr lang="en-US" dirty="0"/>
              <a:t>Repository </a:t>
            </a:r>
          </a:p>
          <a:p>
            <a:r>
              <a:rPr lang="en-US" dirty="0"/>
              <a:t> - Cloud service that stores recipes</a:t>
            </a:r>
          </a:p>
          <a:p>
            <a:r>
              <a:rPr lang="en-US" dirty="0"/>
              <a:t> - Images are recipes</a:t>
            </a:r>
          </a:p>
          <a:p>
            <a:r>
              <a:rPr lang="en-US" dirty="0"/>
              <a:t>   - The most recent version will usually be tagged ”latest”</a:t>
            </a:r>
          </a:p>
          <a:p>
            <a:r>
              <a:rPr lang="en-US" dirty="0"/>
              <a:t>   - Older versions will be tagged in other ways.</a:t>
            </a:r>
          </a:p>
          <a:p>
            <a:r>
              <a:rPr lang="en-US" dirty="0"/>
              <a:t> - read only for the public</a:t>
            </a:r>
          </a:p>
          <a:p>
            <a:endParaRPr lang="en-US" dirty="0"/>
          </a:p>
          <a:p>
            <a:r>
              <a:rPr lang="en-US" dirty="0"/>
              <a:t>Local Images</a:t>
            </a:r>
          </a:p>
          <a:p>
            <a:r>
              <a:rPr lang="en-US" dirty="0"/>
              <a:t> - Downloaded (pulled) version of the </a:t>
            </a:r>
            <a:r>
              <a:rPr lang="en-US" dirty="0" err="1"/>
              <a:t>image:tag</a:t>
            </a:r>
            <a:endParaRPr lang="en-US" dirty="0"/>
          </a:p>
          <a:p>
            <a:r>
              <a:rPr lang="en-US" dirty="0"/>
              <a:t> - still read only</a:t>
            </a:r>
          </a:p>
          <a:p>
            <a:r>
              <a:rPr lang="en-US" dirty="0"/>
              <a:t>  - kind of like a downloaded pdf file of the </a:t>
            </a:r>
            <a:r>
              <a:rPr lang="en-US" dirty="0" err="1"/>
              <a:t>reciple</a:t>
            </a:r>
            <a:endParaRPr lang="en-US" dirty="0"/>
          </a:p>
          <a:p>
            <a:endParaRPr lang="en-US" dirty="0"/>
          </a:p>
          <a:p>
            <a:r>
              <a:rPr lang="en-US" dirty="0"/>
              <a:t>An Image is used to create a container</a:t>
            </a:r>
          </a:p>
          <a:p>
            <a:r>
              <a:rPr lang="en-US" dirty="0"/>
              <a:t> - like printing the recipe on a piece of paper and putting in a file.</a:t>
            </a:r>
          </a:p>
          <a:p>
            <a:r>
              <a:rPr lang="en-US" dirty="0"/>
              <a:t> - making it ready to be used.</a:t>
            </a:r>
          </a:p>
          <a:p>
            <a:endParaRPr lang="en-US" dirty="0"/>
          </a:p>
          <a:p>
            <a:r>
              <a:rPr lang="en-US" dirty="0"/>
              <a:t>Starting the container</a:t>
            </a:r>
          </a:p>
          <a:p>
            <a:r>
              <a:rPr lang="en-US" dirty="0"/>
              <a:t> - the container is running.</a:t>
            </a:r>
          </a:p>
          <a:p>
            <a:r>
              <a:rPr lang="en-US" dirty="0"/>
              <a:t> - taking the recipe out and putting it on the counter</a:t>
            </a:r>
          </a:p>
          <a:p>
            <a:r>
              <a:rPr lang="en-US" dirty="0"/>
              <a:t> - can use it</a:t>
            </a:r>
          </a:p>
          <a:p>
            <a:r>
              <a:rPr lang="en-US" dirty="0"/>
              <a:t> - can modify it and make notes on it</a:t>
            </a:r>
          </a:p>
          <a:p>
            <a:r>
              <a:rPr lang="en-US" dirty="0"/>
              <a:t>  - writeable container layer</a:t>
            </a:r>
          </a:p>
          <a:p>
            <a:endParaRPr lang="en-US" dirty="0"/>
          </a:p>
          <a:p>
            <a:r>
              <a:rPr lang="en-US" dirty="0"/>
              <a:t>Stopping a container</a:t>
            </a:r>
          </a:p>
          <a:p>
            <a:r>
              <a:rPr lang="en-US" dirty="0"/>
              <a:t> - putting it back in the file</a:t>
            </a:r>
          </a:p>
          <a:p>
            <a:r>
              <a:rPr lang="en-US" dirty="0"/>
              <a:t> - with all notes on it.</a:t>
            </a:r>
          </a:p>
          <a:p>
            <a:r>
              <a:rPr lang="en-US" dirty="0"/>
              <a:t> - can start it again and it will come back as is.</a:t>
            </a:r>
          </a:p>
          <a:p>
            <a:endParaRPr lang="en-US" dirty="0"/>
          </a:p>
          <a:p>
            <a:r>
              <a:rPr lang="en-US" dirty="0"/>
              <a:t>Removing a container </a:t>
            </a:r>
          </a:p>
          <a:p>
            <a:r>
              <a:rPr lang="en-US" dirty="0"/>
              <a:t> - like shredding the paper.</a:t>
            </a:r>
          </a:p>
          <a:p>
            <a:r>
              <a:rPr lang="en-US" dirty="0"/>
              <a:t> - all notes are lost</a:t>
            </a:r>
          </a:p>
          <a:p>
            <a:r>
              <a:rPr lang="en-US" dirty="0"/>
              <a:t> - can create a new container from the image</a:t>
            </a:r>
          </a:p>
          <a:p>
            <a:r>
              <a:rPr lang="en-US" dirty="0"/>
              <a:t>  - resets to initial state</a:t>
            </a:r>
          </a:p>
          <a:p>
            <a:r>
              <a:rPr lang="en-US" dirty="0"/>
              <a:t>  - the writeable layer is blank</a:t>
            </a:r>
          </a:p>
          <a:p>
            <a:endParaRPr lang="en-US" dirty="0"/>
          </a:p>
          <a:p>
            <a:r>
              <a:rPr lang="en-US" dirty="0"/>
              <a:t>Removing the image</a:t>
            </a:r>
          </a:p>
          <a:p>
            <a:r>
              <a:rPr lang="en-US" dirty="0"/>
              <a:t> - Like deleting the pdf file.</a:t>
            </a:r>
          </a:p>
          <a:p>
            <a:r>
              <a:rPr lang="en-US" dirty="0"/>
              <a:t> - If you want to use it again</a:t>
            </a:r>
          </a:p>
          <a:p>
            <a:r>
              <a:rPr lang="en-US" dirty="0"/>
              <a:t>   - need to pull/download it again.</a:t>
            </a:r>
          </a:p>
          <a:p>
            <a:endParaRPr lang="en-US" dirty="0"/>
          </a:p>
          <a:p>
            <a:r>
              <a:rPr lang="en-US" dirty="0"/>
              <a:t>Another metaphor that might help:</a:t>
            </a:r>
          </a:p>
          <a:p>
            <a:r>
              <a:rPr lang="en-US" dirty="0"/>
              <a:t>  - image is like a plan for a car</a:t>
            </a:r>
          </a:p>
          <a:p>
            <a:r>
              <a:rPr lang="en-US" dirty="0"/>
              <a:t>  - container is the car</a:t>
            </a:r>
          </a:p>
          <a:p>
            <a:r>
              <a:rPr lang="en-US" dirty="0"/>
              <a:t>    - can be running</a:t>
            </a:r>
          </a:p>
          <a:p>
            <a:r>
              <a:rPr lang="en-US" dirty="0"/>
              <a:t>    - can be stopped</a:t>
            </a:r>
          </a:p>
          <a:p>
            <a:r>
              <a:rPr lang="en-US" dirty="0"/>
              <a:t>    - anything you do to it stays with it when restarted (writeable layer)</a:t>
            </a:r>
          </a:p>
          <a:p>
            <a:r>
              <a:rPr lang="en-US" dirty="0"/>
              <a:t>       - scratches, stuff in the trunk,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  - can destroy container and create another new one</a:t>
            </a:r>
          </a:p>
          <a:p>
            <a:r>
              <a:rPr lang="en-US" dirty="0"/>
              <a:t>    - new container comes out with blank writable layer.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07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formal definitions.</a:t>
            </a:r>
          </a:p>
          <a:p>
            <a:r>
              <a:rPr lang="en-US" dirty="0"/>
              <a:t>No need to spend much time here.</a:t>
            </a:r>
          </a:p>
        </p:txBody>
      </p:sp>
    </p:spTree>
    <p:extLst>
      <p:ext uri="{BB962C8B-B14F-4D97-AF65-F5344CB8AC3E}">
        <p14:creationId xmlns:p14="http://schemas.microsoft.com/office/powerpoint/2010/main" val="19445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Looks a lot like like the diagram for a build tool.</a:t>
            </a:r>
          </a:p>
          <a:p>
            <a:r>
              <a:rPr lang="en-US" dirty="0"/>
              <a:t>  - because it is!</a:t>
            </a:r>
          </a:p>
          <a:p>
            <a:r>
              <a:rPr lang="en-US" dirty="0"/>
              <a:t>  - Here we are just building a docker image.</a:t>
            </a:r>
          </a:p>
          <a:p>
            <a:r>
              <a:rPr lang="en-US" dirty="0"/>
              <a:t>    - And that image will contain the software product.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The process of building the docker image will likely:</a:t>
            </a:r>
          </a:p>
          <a:p>
            <a:r>
              <a:rPr lang="en-US" dirty="0"/>
              <a:t>  - include installing dependencies</a:t>
            </a:r>
          </a:p>
          <a:p>
            <a:r>
              <a:rPr lang="en-US" dirty="0"/>
              <a:t>  - running the automated build process.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Dockerfile</a:t>
            </a:r>
            <a:r>
              <a:rPr lang="en-US" dirty="0"/>
              <a:t> as you will see will look similar to a shell script.</a:t>
            </a:r>
          </a:p>
          <a:p>
            <a:r>
              <a:rPr lang="en-US" dirty="0"/>
              <a:t>  - It will be a sequence of commands </a:t>
            </a:r>
          </a:p>
          <a:p>
            <a:r>
              <a:rPr lang="en-US" dirty="0"/>
              <a:t>  - that describe how to build the image.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229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A11 will have you using an app via a docker image</a:t>
            </a:r>
          </a:p>
          <a:p>
            <a:endParaRPr lang="en-US" dirty="0"/>
          </a:p>
          <a:p>
            <a:r>
              <a:rPr lang="en-US" dirty="0"/>
              <a:t>Then building it manually:</a:t>
            </a:r>
          </a:p>
          <a:p>
            <a:r>
              <a:rPr lang="en-US" dirty="0"/>
              <a:t>  - uses dependency management tools</a:t>
            </a:r>
          </a:p>
          <a:p>
            <a:r>
              <a:rPr lang="en-US" dirty="0"/>
              <a:t>  - uses a build tool</a:t>
            </a:r>
          </a:p>
          <a:p>
            <a:endParaRPr lang="en-US" dirty="0"/>
          </a:p>
          <a:p>
            <a:r>
              <a:rPr lang="en-US" dirty="0"/>
              <a:t>Then create a docker image for it yourself.</a:t>
            </a:r>
          </a:p>
          <a:p>
            <a:r>
              <a:rPr lang="en-US" dirty="0"/>
              <a:t>  - learn about important docker commands in the </a:t>
            </a:r>
            <a:r>
              <a:rPr lang="en-US"/>
              <a:t>process.</a:t>
            </a:r>
            <a:endParaRPr lang="en-US" dirty="0"/>
          </a:p>
          <a:p>
            <a:r>
              <a:rPr lang="en-US" dirty="0"/>
              <a:t>  - build a </a:t>
            </a:r>
            <a:r>
              <a:rPr lang="en-US" dirty="0" err="1"/>
              <a:t>Dockerfile</a:t>
            </a:r>
            <a:r>
              <a:rPr lang="en-US" dirty="0"/>
              <a:t> to create an image for it.</a:t>
            </a:r>
          </a:p>
          <a:p>
            <a:r>
              <a:rPr lang="en-US" dirty="0"/>
              <a:t>  - then create a PR to upstream your </a:t>
            </a:r>
            <a:r>
              <a:rPr lang="en-US" dirty="0" err="1"/>
              <a:t>Dockerfile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3369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out as many dependencies as we can:</a:t>
            </a:r>
          </a:p>
          <a:p>
            <a:r>
              <a:rPr lang="en-US" dirty="0"/>
              <a:t>  - Flour</a:t>
            </a:r>
          </a:p>
          <a:p>
            <a:r>
              <a:rPr lang="en-US" dirty="0"/>
              <a:t>  - Chocolate chips</a:t>
            </a:r>
          </a:p>
          <a:p>
            <a:r>
              <a:rPr lang="en-US" dirty="0"/>
              <a:t>  - Sugar</a:t>
            </a:r>
          </a:p>
          <a:p>
            <a:r>
              <a:rPr lang="en-US" dirty="0"/>
              <a:t>  - Eggs</a:t>
            </a:r>
          </a:p>
          <a:p>
            <a:r>
              <a:rPr lang="en-US" dirty="0"/>
              <a:t>  - Mixing bowl</a:t>
            </a:r>
          </a:p>
          <a:p>
            <a:r>
              <a:rPr lang="en-US" dirty="0"/>
              <a:t>  - Oven</a:t>
            </a:r>
          </a:p>
          <a:p>
            <a:r>
              <a:rPr lang="en-US" dirty="0"/>
              <a:t>  - Baking sheet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89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Grandma May’s dependencies:</a:t>
            </a:r>
          </a:p>
          <a:p>
            <a:r>
              <a:rPr lang="en-US" dirty="0"/>
              <a:t>  - prerequisites: Stove, Mixing Bowl, Baking Sheet</a:t>
            </a:r>
          </a:p>
          <a:p>
            <a:r>
              <a:rPr lang="en-US" dirty="0"/>
              <a:t>  - Development Dependencies: Flour, Sugar, Chocolate Chips, Eggs</a:t>
            </a:r>
          </a:p>
          <a:p>
            <a:r>
              <a:rPr lang="en-US" dirty="0"/>
              <a:t>  - Deploy Dependencies: </a:t>
            </a:r>
          </a:p>
          <a:p>
            <a:r>
              <a:rPr lang="en-US" dirty="0"/>
              <a:t>    - May not have had any of these yet…</a:t>
            </a:r>
          </a:p>
          <a:p>
            <a:r>
              <a:rPr lang="en-US" dirty="0"/>
              <a:t>    - Serving tray, napkins, glass of milk, packaging for sale?</a:t>
            </a:r>
          </a:p>
          <a:p>
            <a:endParaRPr lang="en-US" dirty="0"/>
          </a:p>
          <a:p>
            <a:r>
              <a:rPr lang="en-US" dirty="0"/>
              <a:t>In Software:</a:t>
            </a:r>
          </a:p>
          <a:p>
            <a:r>
              <a:rPr lang="en-US" dirty="0"/>
              <a:t>  - Prerequisites</a:t>
            </a:r>
          </a:p>
          <a:p>
            <a:r>
              <a:rPr lang="en-US" dirty="0"/>
              <a:t>    - Specific OS, compiler, </a:t>
            </a:r>
          </a:p>
          <a:p>
            <a:r>
              <a:rPr lang="en-US" dirty="0"/>
              <a:t>    - IDE, code formatting tools, static analysis tools, testing tools</a:t>
            </a:r>
          </a:p>
          <a:p>
            <a:r>
              <a:rPr lang="en-US" dirty="0"/>
              <a:t>    - git / GitHub</a:t>
            </a:r>
          </a:p>
          <a:p>
            <a:r>
              <a:rPr lang="en-US" dirty="0"/>
              <a:t>  - Dependencies</a:t>
            </a:r>
          </a:p>
          <a:p>
            <a:r>
              <a:rPr lang="en-US" dirty="0"/>
              <a:t>    - good bit of overlap here…</a:t>
            </a:r>
          </a:p>
          <a:p>
            <a:r>
              <a:rPr lang="en-US" dirty="0"/>
              <a:t>      - Dev will need to run the app to test it, so most deploy dependencies are also dev dependencies.</a:t>
            </a:r>
          </a:p>
          <a:p>
            <a:r>
              <a:rPr lang="en-US" dirty="0"/>
              <a:t>      - Development and deployment may required different versions of a library.</a:t>
            </a:r>
          </a:p>
          <a:p>
            <a:r>
              <a:rPr lang="en-US" dirty="0"/>
              <a:t>        - might be able to deploy your product using other’s pre-compiled code</a:t>
            </a:r>
          </a:p>
          <a:p>
            <a:r>
              <a:rPr lang="en-US" dirty="0"/>
              <a:t>        - but may need the actual source code files to compile your product.</a:t>
            </a:r>
          </a:p>
          <a:p>
            <a:r>
              <a:rPr lang="en-US" dirty="0"/>
              <a:t>      - Might require different external services</a:t>
            </a:r>
          </a:p>
          <a:p>
            <a:r>
              <a:rPr lang="en-US" dirty="0"/>
              <a:t>        - Developer key for Google Maps API (free)</a:t>
            </a:r>
          </a:p>
          <a:p>
            <a:r>
              <a:rPr lang="en-US" dirty="0"/>
              <a:t>        - To deploy, may need commercial production key (pay service)</a:t>
            </a:r>
          </a:p>
          <a:p>
            <a:r>
              <a:rPr lang="en-US" dirty="0"/>
              <a:t>    - </a:t>
            </a:r>
          </a:p>
        </p:txBody>
      </p:sp>
    </p:spTree>
    <p:extLst>
      <p:ext uri="{BB962C8B-B14F-4D97-AF65-F5344CB8AC3E}">
        <p14:creationId xmlns:p14="http://schemas.microsoft.com/office/powerpoint/2010/main" val="3600167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content adapted from: https://</a:t>
            </a:r>
            <a:r>
              <a:rPr lang="en-US" dirty="0" err="1"/>
              <a:t>coderslegacy.com</a:t>
            </a:r>
            <a:r>
              <a:rPr lang="en-US" dirty="0"/>
              <a:t>/what-are-dependencies-in-programming/</a:t>
            </a:r>
          </a:p>
          <a:p>
            <a:endParaRPr lang="en-US" dirty="0"/>
          </a:p>
          <a:p>
            <a:r>
              <a:rPr lang="en-US" dirty="0"/>
              <a:t>Advantages:</a:t>
            </a:r>
          </a:p>
          <a:p>
            <a:r>
              <a:rPr lang="en-US" dirty="0"/>
              <a:t>  - Faster development – prewritten code.</a:t>
            </a:r>
          </a:p>
          <a:p>
            <a:r>
              <a:rPr lang="en-US" dirty="0"/>
              <a:t>  - Proven code – pretested and verified code, used in a wide range of circumstances.</a:t>
            </a:r>
          </a:p>
          <a:p>
            <a:r>
              <a:rPr lang="en-US" dirty="0"/>
              <a:t>  - Support - regular updates, bug fixes, patches, new features.</a:t>
            </a:r>
          </a:p>
          <a:p>
            <a:endParaRPr lang="en-US" dirty="0"/>
          </a:p>
          <a:p>
            <a:r>
              <a:rPr lang="en-US" dirty="0"/>
              <a:t>Disadvantages:</a:t>
            </a:r>
          </a:p>
          <a:p>
            <a:r>
              <a:rPr lang="en-US" dirty="0"/>
              <a:t>  - Compatibility – Changes to the dependency don’t work with your code</a:t>
            </a:r>
          </a:p>
          <a:p>
            <a:r>
              <a:rPr lang="en-US" dirty="0"/>
              <a:t>  - Project shutdown – dependency will become outdated</a:t>
            </a:r>
          </a:p>
          <a:p>
            <a:r>
              <a:rPr lang="en-US" dirty="0"/>
              <a:t>    - not work with new technology</a:t>
            </a:r>
          </a:p>
          <a:p>
            <a:r>
              <a:rPr lang="en-US" dirty="0"/>
              <a:t>    - contain security vulnerabilities that do not get fixed.</a:t>
            </a:r>
          </a:p>
          <a:p>
            <a:endParaRPr lang="en-US" dirty="0"/>
          </a:p>
          <a:p>
            <a:r>
              <a:rPr lang="en-US" dirty="0"/>
              <a:t>Ask: So what should we look for in choosing dependencies:</a:t>
            </a:r>
          </a:p>
          <a:p>
            <a:r>
              <a:rPr lang="en-US" dirty="0"/>
              <a:t>  - maximize advantages, minimize disadvantages</a:t>
            </a:r>
          </a:p>
          <a:p>
            <a:r>
              <a:rPr lang="en-US" dirty="0"/>
              <a:t>  - Pick dependencies that:</a:t>
            </a:r>
          </a:p>
          <a:p>
            <a:r>
              <a:rPr lang="en-US" dirty="0"/>
              <a:t>    - have been around for a while.</a:t>
            </a:r>
          </a:p>
          <a:p>
            <a:r>
              <a:rPr lang="en-US" dirty="0"/>
              <a:t>    - are widely used</a:t>
            </a:r>
          </a:p>
          <a:p>
            <a:r>
              <a:rPr lang="en-US" dirty="0"/>
              <a:t>    - are regularly updated</a:t>
            </a:r>
          </a:p>
          <a:p>
            <a:r>
              <a:rPr lang="en-US" dirty="0"/>
              <a:t>- Makes them:</a:t>
            </a:r>
          </a:p>
          <a:p>
            <a:r>
              <a:rPr lang="en-US" dirty="0"/>
              <a:t>    - Unlikely to go away</a:t>
            </a:r>
          </a:p>
          <a:p>
            <a:r>
              <a:rPr lang="en-US" dirty="0"/>
              <a:t>    - less likely to make breaking changes</a:t>
            </a:r>
          </a:p>
          <a:p>
            <a:r>
              <a:rPr lang="en-US" dirty="0"/>
              <a:t>    - likely to be compatible with new technology </a:t>
            </a:r>
          </a:p>
          <a:p>
            <a:endParaRPr lang="en-US" dirty="0"/>
          </a:p>
          <a:p>
            <a:r>
              <a:rPr lang="en-US" dirty="0"/>
              <a:t>Dependency Hell!</a:t>
            </a:r>
          </a:p>
          <a:p>
            <a:r>
              <a:rPr lang="en-US" dirty="0"/>
              <a:t>  - Often dependencies bring their own additional dependencies</a:t>
            </a:r>
          </a:p>
          <a:p>
            <a:r>
              <a:rPr lang="en-US" dirty="0"/>
              <a:t>  - Can lead to all sorts of issues.</a:t>
            </a:r>
          </a:p>
          <a:p>
            <a:r>
              <a:rPr lang="en-US" dirty="0"/>
              <a:t>  -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Dependency_hell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842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Dependency management</a:t>
            </a:r>
          </a:p>
          <a:p>
            <a:r>
              <a:rPr lang="en-US" dirty="0"/>
              <a:t>  - Idea is to leverage the benefits while mitigating the risks of using dependencies.</a:t>
            </a:r>
          </a:p>
          <a:p>
            <a:r>
              <a:rPr lang="en-US" dirty="0"/>
              <a:t>  - Make it easy to get them, keep them up to date and avoid them vanishing</a:t>
            </a:r>
          </a:p>
          <a:p>
            <a:endParaRPr lang="en-US" dirty="0"/>
          </a:p>
          <a:p>
            <a:r>
              <a:rPr lang="en-US" dirty="0"/>
              <a:t>You will recall this from:</a:t>
            </a:r>
          </a:p>
          <a:p>
            <a:r>
              <a:rPr lang="en-US" dirty="0"/>
              <a:t>  - apt / synaptic package management</a:t>
            </a:r>
          </a:p>
          <a:p>
            <a:r>
              <a:rPr lang="en-US" dirty="0"/>
              <a:t>    - often used for prerequisites</a:t>
            </a:r>
          </a:p>
          <a:p>
            <a:r>
              <a:rPr lang="en-US" dirty="0"/>
              <a:t>      - git / meld / compilers / IDE / tools /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    - But can also install system libraries that are dev or deploy dependencies</a:t>
            </a:r>
          </a:p>
          <a:p>
            <a:endParaRPr lang="en-US" dirty="0"/>
          </a:p>
          <a:p>
            <a:r>
              <a:rPr lang="en-US" dirty="0"/>
              <a:t>  - Some other common dependency managers:</a:t>
            </a:r>
          </a:p>
          <a:p>
            <a:r>
              <a:rPr lang="en-US" dirty="0"/>
              <a:t>    - </a:t>
            </a:r>
            <a:r>
              <a:rPr lang="en-US" dirty="0" err="1"/>
              <a:t>npm</a:t>
            </a:r>
            <a:r>
              <a:rPr lang="en-US" dirty="0"/>
              <a:t> – node package manager – JavaScript – installs from NPM Registry</a:t>
            </a:r>
          </a:p>
          <a:p>
            <a:r>
              <a:rPr lang="en-US" dirty="0"/>
              <a:t>    - pip – python – installs from Python Package Index &amp; others</a:t>
            </a:r>
          </a:p>
          <a:p>
            <a:r>
              <a:rPr lang="en-US" dirty="0"/>
              <a:t>    - Maven – Java</a:t>
            </a:r>
          </a:p>
          <a:p>
            <a:r>
              <a:rPr lang="en-US" dirty="0"/>
              <a:t>    - </a:t>
            </a:r>
            <a:r>
              <a:rPr lang="en-US" dirty="0" err="1"/>
              <a:t>RubyGems</a:t>
            </a:r>
            <a:r>
              <a:rPr lang="en-US" dirty="0"/>
              <a:t> – Ruby</a:t>
            </a:r>
          </a:p>
          <a:p>
            <a:r>
              <a:rPr lang="en-US" dirty="0"/>
              <a:t>  - Ridiculous number of them… </a:t>
            </a:r>
          </a:p>
          <a:p>
            <a:r>
              <a:rPr lang="en-US" dirty="0"/>
              <a:t>    - A search turned up a site called The top 220 Dependency Management Open Source Projects on GitHub.</a:t>
            </a:r>
          </a:p>
          <a:p>
            <a:endParaRPr lang="en-US" dirty="0"/>
          </a:p>
          <a:p>
            <a:r>
              <a:rPr lang="en-US" dirty="0"/>
              <a:t>General idea is:</a:t>
            </a:r>
          </a:p>
          <a:p>
            <a:r>
              <a:rPr lang="en-US" dirty="0"/>
              <a:t>  - a configuration file will specify what the dependencies are for the project</a:t>
            </a:r>
          </a:p>
          <a:p>
            <a:r>
              <a:rPr lang="en-US" dirty="0"/>
              <a:t>  - that is fed to a tool</a:t>
            </a:r>
          </a:p>
          <a:p>
            <a:r>
              <a:rPr lang="en-US" dirty="0"/>
              <a:t>  - the tool </a:t>
            </a:r>
          </a:p>
          <a:p>
            <a:r>
              <a:rPr lang="en-US" dirty="0"/>
              <a:t>    - uses repositories to retrieve the dependencies</a:t>
            </a:r>
          </a:p>
          <a:p>
            <a:r>
              <a:rPr lang="en-US" dirty="0"/>
              <a:t>    - installs the dependencies on the system. </a:t>
            </a:r>
          </a:p>
          <a:p>
            <a:r>
              <a:rPr lang="en-US" dirty="0"/>
              <a:t>    - also installs dependencies of dependencies…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57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example of an </a:t>
            </a:r>
            <a:r>
              <a:rPr lang="en-US" dirty="0" err="1"/>
              <a:t>npm</a:t>
            </a:r>
            <a:r>
              <a:rPr lang="en-US" dirty="0"/>
              <a:t> configuration file.</a:t>
            </a:r>
          </a:p>
          <a:p>
            <a:r>
              <a:rPr lang="en-US" dirty="0"/>
              <a:t>  - always named </a:t>
            </a:r>
            <a:r>
              <a:rPr lang="en-US" dirty="0" err="1"/>
              <a:t>package.json</a:t>
            </a:r>
            <a:endParaRPr lang="en-US" dirty="0"/>
          </a:p>
          <a:p>
            <a:r>
              <a:rPr lang="en-US" dirty="0"/>
              <a:t>  - can see sections that declare </a:t>
            </a:r>
          </a:p>
          <a:p>
            <a:r>
              <a:rPr lang="en-US" dirty="0"/>
              <a:t>    - the dependencies</a:t>
            </a:r>
          </a:p>
          <a:p>
            <a:r>
              <a:rPr lang="en-US" dirty="0"/>
              <a:t>      - Database stuff (</a:t>
            </a:r>
            <a:r>
              <a:rPr lang="en-US" dirty="0" err="1"/>
              <a:t>mysql</a:t>
            </a:r>
            <a:r>
              <a:rPr lang="en-US" dirty="0"/>
              <a:t>, sqlite3,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    - the </a:t>
            </a:r>
            <a:r>
              <a:rPr lang="en-US" dirty="0" err="1"/>
              <a:t>devDependencies</a:t>
            </a:r>
            <a:endParaRPr lang="en-US" dirty="0"/>
          </a:p>
          <a:p>
            <a:r>
              <a:rPr lang="en-US" dirty="0"/>
              <a:t>      - testing (jest)</a:t>
            </a:r>
          </a:p>
          <a:p>
            <a:r>
              <a:rPr lang="en-US" dirty="0"/>
              <a:t>      - code styling (prettier)</a:t>
            </a:r>
          </a:p>
          <a:p>
            <a:endParaRPr lang="en-US" dirty="0"/>
          </a:p>
          <a:p>
            <a:r>
              <a:rPr lang="en-US" dirty="0"/>
              <a:t>  - Each line is key value pair:</a:t>
            </a:r>
          </a:p>
          <a:p>
            <a:r>
              <a:rPr lang="en-US" dirty="0"/>
              <a:t>    - names a dependency using its package name (like apt)</a:t>
            </a:r>
          </a:p>
          <a:p>
            <a:r>
              <a:rPr lang="en-US" dirty="0"/>
              <a:t>    - indicates a version</a:t>
            </a:r>
          </a:p>
          <a:p>
            <a:r>
              <a:rPr lang="en-US" dirty="0"/>
              <a:t>      - ^ means newer than version…</a:t>
            </a:r>
          </a:p>
          <a:p>
            <a:r>
              <a:rPr lang="en-US" dirty="0"/>
              <a:t>      - Can also specify specific versions or version ranges.</a:t>
            </a:r>
          </a:p>
          <a:p>
            <a:endParaRPr lang="en-US" dirty="0"/>
          </a:p>
          <a:p>
            <a:r>
              <a:rPr lang="en-US" dirty="0"/>
              <a:t>Keep in mind that the goal here is not to fully understand or be able to create one of these.</a:t>
            </a:r>
          </a:p>
          <a:p>
            <a:r>
              <a:rPr lang="en-US" dirty="0"/>
              <a:t>  - Just the idea that there is a configuration file </a:t>
            </a:r>
          </a:p>
          <a:p>
            <a:r>
              <a:rPr lang="en-US" dirty="0"/>
              <a:t>  - and it specifies the dependencies for the project.</a:t>
            </a:r>
          </a:p>
          <a:p>
            <a:r>
              <a:rPr lang="en-US" dirty="0"/>
              <a:t>  - It is fed to the </a:t>
            </a:r>
            <a:r>
              <a:rPr lang="en-US" dirty="0" err="1"/>
              <a:t>npm</a:t>
            </a:r>
            <a:r>
              <a:rPr lang="en-US" dirty="0"/>
              <a:t> tool which installs the dependencies from a repository.</a:t>
            </a:r>
          </a:p>
          <a:p>
            <a:endParaRPr lang="en-US" dirty="0"/>
          </a:p>
          <a:p>
            <a:r>
              <a:rPr lang="en-US" dirty="0" err="1"/>
              <a:t>package.json</a:t>
            </a:r>
            <a:r>
              <a:rPr lang="en-US" dirty="0"/>
              <a:t> adapted from Docker 101 Tutorial</a:t>
            </a:r>
          </a:p>
          <a:p>
            <a:r>
              <a:rPr lang="en-US" dirty="0"/>
              <a:t>  - https://</a:t>
            </a:r>
            <a:r>
              <a:rPr lang="en-US" dirty="0" err="1"/>
              <a:t>www.docker.com</a:t>
            </a:r>
            <a:r>
              <a:rPr lang="en-US" dirty="0"/>
              <a:t>/101-tutorial</a:t>
            </a:r>
          </a:p>
        </p:txBody>
      </p:sp>
    </p:spTree>
    <p:extLst>
      <p:ext uri="{BB962C8B-B14F-4D97-AF65-F5344CB8AC3E}">
        <p14:creationId xmlns:p14="http://schemas.microsoft.com/office/powerpoint/2010/main" val="1655435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be a complex processes</a:t>
            </a:r>
          </a:p>
          <a:p>
            <a:r>
              <a:rPr lang="en-US" dirty="0"/>
              <a:t>  - requiring multiple steps</a:t>
            </a:r>
          </a:p>
          <a:p>
            <a:r>
              <a:rPr lang="en-US" dirty="0"/>
              <a:t>  - in a precise order</a:t>
            </a:r>
          </a:p>
          <a:p>
            <a:endParaRPr lang="en-US" dirty="0"/>
          </a:p>
          <a:p>
            <a:r>
              <a:rPr lang="en-US" dirty="0"/>
              <a:t>Can include things like…</a:t>
            </a:r>
          </a:p>
          <a:p>
            <a:endParaRPr lang="en-US" dirty="0"/>
          </a:p>
          <a:p>
            <a:r>
              <a:rPr lang="en-US" dirty="0"/>
              <a:t>Overall goal is to produce a “software product in its final or consumable form”</a:t>
            </a:r>
          </a:p>
          <a:p>
            <a:r>
              <a:rPr lang="en-US" dirty="0"/>
              <a:t>  - could be </a:t>
            </a:r>
          </a:p>
          <a:p>
            <a:r>
              <a:rPr lang="en-US" dirty="0"/>
              <a:t>    - an executable program</a:t>
            </a:r>
          </a:p>
          <a:p>
            <a:r>
              <a:rPr lang="en-US" dirty="0"/>
              <a:t>    - a package for a dependency repository</a:t>
            </a:r>
          </a:p>
          <a:p>
            <a:r>
              <a:rPr lang="en-US" dirty="0"/>
              <a:t>    - a web application </a:t>
            </a:r>
          </a:p>
          <a:p>
            <a:r>
              <a:rPr lang="en-US" dirty="0"/>
              <a:t>      - with a database, web server, and all the pages and code.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1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build process is repeated frequently.</a:t>
            </a:r>
          </a:p>
          <a:p>
            <a:r>
              <a:rPr lang="en-US" dirty="0"/>
              <a:t>  - Every time the dev wants to test</a:t>
            </a:r>
          </a:p>
          <a:p>
            <a:r>
              <a:rPr lang="en-US" dirty="0"/>
              <a:t>  - Every time the product is created for use </a:t>
            </a:r>
          </a:p>
          <a:p>
            <a:endParaRPr lang="en-US" dirty="0"/>
          </a:p>
          <a:p>
            <a:r>
              <a:rPr lang="en-US" dirty="0"/>
              <a:t>Lots of steps and sequencing:</a:t>
            </a:r>
          </a:p>
          <a:p>
            <a:r>
              <a:rPr lang="en-US" dirty="0"/>
              <a:t>  - makes it tedious and error prone.</a:t>
            </a:r>
          </a:p>
          <a:p>
            <a:r>
              <a:rPr lang="en-US" dirty="0"/>
              <a:t>  - automating it makes it more reliable and faster</a:t>
            </a:r>
          </a:p>
          <a:p>
            <a:endParaRPr lang="en-US" dirty="0"/>
          </a:p>
          <a:p>
            <a:r>
              <a:rPr lang="en-US" dirty="0"/>
              <a:t>Like dependency management</a:t>
            </a:r>
          </a:p>
          <a:p>
            <a:r>
              <a:rPr lang="en-US" dirty="0"/>
              <a:t>  - there are tons of tools out there.</a:t>
            </a:r>
          </a:p>
          <a:p>
            <a:r>
              <a:rPr lang="en-US" dirty="0"/>
              <a:t>  - but they all fundamentally operate in the same way</a:t>
            </a:r>
          </a:p>
          <a:p>
            <a:endParaRPr lang="en-US" dirty="0"/>
          </a:p>
          <a:p>
            <a:r>
              <a:rPr lang="en-US" dirty="0"/>
              <a:t>  - They take an input </a:t>
            </a:r>
          </a:p>
          <a:p>
            <a:r>
              <a:rPr lang="en-US" dirty="0"/>
              <a:t>    - a build file or script</a:t>
            </a:r>
          </a:p>
          <a:p>
            <a:r>
              <a:rPr lang="en-US" dirty="0"/>
              <a:t>      - Instructions that direct the process</a:t>
            </a:r>
          </a:p>
          <a:p>
            <a:r>
              <a:rPr lang="en-US" dirty="0"/>
              <a:t>    - all the product code</a:t>
            </a:r>
          </a:p>
          <a:p>
            <a:r>
              <a:rPr lang="en-US" dirty="0"/>
              <a:t>    - necessary dependencies</a:t>
            </a:r>
          </a:p>
          <a:p>
            <a:r>
              <a:rPr lang="en-US" dirty="0"/>
              <a:t>  - Build tool reads the file / script</a:t>
            </a:r>
          </a:p>
          <a:p>
            <a:r>
              <a:rPr lang="en-US" dirty="0"/>
              <a:t>    - follows the instructions</a:t>
            </a:r>
          </a:p>
          <a:p>
            <a:r>
              <a:rPr lang="en-US" dirty="0"/>
              <a:t>    - spits out the product – often called a target.</a:t>
            </a:r>
          </a:p>
          <a:p>
            <a:endParaRPr lang="en-US" dirty="0"/>
          </a:p>
          <a:p>
            <a:r>
              <a:rPr lang="en-US" dirty="0"/>
              <a:t>What is the build process for the cookies?</a:t>
            </a:r>
          </a:p>
          <a:p>
            <a:r>
              <a:rPr lang="en-US" dirty="0"/>
              <a:t>  - It is the steps in the recipe.</a:t>
            </a:r>
          </a:p>
          <a:p>
            <a:r>
              <a:rPr lang="en-US" dirty="0"/>
              <a:t>    - mix the flower, eggs, milk , chips</a:t>
            </a:r>
          </a:p>
          <a:p>
            <a:r>
              <a:rPr lang="en-US" dirty="0"/>
              <a:t>    - spoon onto a baking sheet</a:t>
            </a:r>
          </a:p>
          <a:p>
            <a:r>
              <a:rPr lang="en-US" dirty="0"/>
              <a:t>    - bake for exactly 7.5 minutes</a:t>
            </a:r>
          </a:p>
          <a:p>
            <a:r>
              <a:rPr lang="en-US" dirty="0"/>
              <a:t>    - place the warm cookies on a cooling rack</a:t>
            </a:r>
          </a:p>
          <a:p>
            <a:r>
              <a:rPr lang="en-US" dirty="0"/>
              <a:t>    - box them up to hand out.</a:t>
            </a:r>
          </a:p>
          <a:p>
            <a:endParaRPr lang="en-US" dirty="0"/>
          </a:p>
          <a:p>
            <a:r>
              <a:rPr lang="en-US" dirty="0"/>
              <a:t>Build files/scripts can specify multiple targets</a:t>
            </a:r>
          </a:p>
          <a:p>
            <a:r>
              <a:rPr lang="en-US" dirty="0"/>
              <a:t>  - different version</a:t>
            </a:r>
          </a:p>
          <a:p>
            <a:r>
              <a:rPr lang="en-US" dirty="0"/>
              <a:t>    - mac vs win vs 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    - android vs iOS</a:t>
            </a:r>
          </a:p>
          <a:p>
            <a:r>
              <a:rPr lang="en-US" dirty="0"/>
              <a:t>  - version with / without debugging info</a:t>
            </a:r>
          </a:p>
          <a:p>
            <a:r>
              <a:rPr lang="en-US" dirty="0"/>
              <a:t>  - version instrumented for testing</a:t>
            </a:r>
          </a:p>
          <a:p>
            <a:r>
              <a:rPr lang="en-US" dirty="0"/>
              <a:t>  -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Notice there are some of the same tools listed here.</a:t>
            </a:r>
          </a:p>
          <a:p>
            <a:r>
              <a:rPr lang="en-US" dirty="0"/>
              <a:t>Dependency management and build can be handled by a single tool.</a:t>
            </a:r>
          </a:p>
          <a:p>
            <a:r>
              <a:rPr lang="en-US" dirty="0"/>
              <a:t>  - checks / installs dependencies as a step in the build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678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Still a lot of work…</a:t>
            </a:r>
          </a:p>
          <a:p>
            <a:r>
              <a:rPr lang="en-US" dirty="0"/>
              <a:t>  - still doesn’t address portability or compatibility of deps.</a:t>
            </a:r>
          </a:p>
          <a:p>
            <a:r>
              <a:rPr lang="en-US" dirty="0"/>
              <a:t>  - issues with different developers on different platforms</a:t>
            </a:r>
          </a:p>
          <a:p>
            <a:r>
              <a:rPr lang="en-US" dirty="0"/>
              <a:t>  - small differences can cause big issues.</a:t>
            </a:r>
          </a:p>
          <a:p>
            <a:endParaRPr lang="en-US" dirty="0"/>
          </a:p>
          <a:p>
            <a:r>
              <a:rPr lang="en-US" dirty="0"/>
              <a:t>Think: Docker = Containerization</a:t>
            </a:r>
          </a:p>
          <a:p>
            <a:r>
              <a:rPr lang="en-US" dirty="0"/>
              <a:t>  - it is the dominant technology</a:t>
            </a:r>
          </a:p>
          <a:p>
            <a:endParaRPr lang="en-US" dirty="0"/>
          </a:p>
          <a:p>
            <a:r>
              <a:rPr lang="en-US" dirty="0"/>
              <a:t>Think: Container = Virtual Machine</a:t>
            </a:r>
          </a:p>
          <a:p>
            <a:r>
              <a:rPr lang="en-US" dirty="0"/>
              <a:t>  - similar – produces a controlled environment</a:t>
            </a:r>
          </a:p>
          <a:p>
            <a:r>
              <a:rPr lang="en-US" dirty="0"/>
              <a:t>  - with everything we need</a:t>
            </a:r>
          </a:p>
          <a:p>
            <a:r>
              <a:rPr lang="en-US" dirty="0"/>
              <a:t>  - guaranteed to look / work the same anywhere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819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hyperlink" Target="https://openclipart.org/" TargetMode="External"/><Relationship Id="rId9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tiff"/><Relationship Id="rId2" Type="http://schemas.openxmlformats.org/officeDocument/2006/relationships/hyperlink" Target="https://www.slidescarnival.com/?utm_source=templat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reativecommons.org/licenses/by-nc/4.0/" TargetMode="External"/><Relationship Id="rId5" Type="http://schemas.openxmlformats.org/officeDocument/2006/relationships/image" Target="../media/image23.tiff"/><Relationship Id="rId4" Type="http://schemas.openxmlformats.org/officeDocument/2006/relationships/hyperlink" Target="https://creativecommons.org/licenses/by/4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7531608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Dosis ExtraLight"/>
              <a:buNone/>
            </a:pPr>
            <a:r>
              <a:rPr lang="en-US" altLang="en-US" sz="4800">
                <a:latin typeface="Dosis ExtraLight"/>
                <a:ea typeface="Dosis ExtraLight"/>
                <a:cs typeface="Dosis ExtraLight"/>
                <a:sym typeface="Dosis ExtraLight"/>
              </a:rPr>
              <a:t>11 </a:t>
            </a:r>
            <a:r>
              <a:rPr lang="en-US" altLang="en-US" sz="4800" dirty="0">
                <a:latin typeface="Dosis ExtraLight"/>
                <a:ea typeface="Dosis ExtraLight"/>
                <a:cs typeface="Dosis ExtraLight"/>
                <a:sym typeface="Dosis ExtraLight"/>
              </a:rPr>
              <a:t>– Dependency Management, </a:t>
            </a:r>
            <a:br>
              <a:rPr lang="en-US" altLang="en-US" sz="4800" dirty="0"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-US" altLang="en-US" sz="4800" dirty="0">
                <a:latin typeface="Dosis ExtraLight"/>
                <a:ea typeface="Dosis ExtraLight"/>
                <a:cs typeface="Dosis ExtraLight"/>
                <a:sym typeface="Dosis ExtraLight"/>
              </a:rPr>
              <a:t>Build Tools, </a:t>
            </a:r>
            <a:br>
              <a:rPr lang="en-US" altLang="en-US" sz="4800" dirty="0"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-US" altLang="en-US" sz="4800" dirty="0">
                <a:latin typeface="Dosis ExtraLight"/>
                <a:ea typeface="Dosis ExtraLight"/>
                <a:cs typeface="Dosis ExtraLight"/>
                <a:sym typeface="Dosis ExtraLight"/>
              </a:rPr>
              <a:t>and Containerization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75C9E3-578E-F44D-AD2C-EF087416B6C5}"/>
              </a:ext>
            </a:extLst>
          </p:cNvPr>
          <p:cNvSpPr txBox="1"/>
          <p:nvPr/>
        </p:nvSpPr>
        <p:spPr>
          <a:xfrm>
            <a:off x="762000" y="3287713"/>
            <a:ext cx="2701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190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Fall 2021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632AE6-1A5C-E34B-9908-E2B77022D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457" y="2577765"/>
            <a:ext cx="2709543" cy="19431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4C0E9C-9A23-4543-A8CC-286DBBB436DD}"/>
              </a:ext>
            </a:extLst>
          </p:cNvPr>
          <p:cNvSpPr txBox="1"/>
          <p:nvPr/>
        </p:nvSpPr>
        <p:spPr>
          <a:xfrm>
            <a:off x="2615374" y="4928056"/>
            <a:ext cx="39132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 from: https://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www.docker.com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/sites/default/files/d8/2019-07/Moby-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logo.png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180629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26A23-AED5-DB46-A986-BDA889419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8574" y="739550"/>
            <a:ext cx="5191895" cy="4285296"/>
          </a:xfrm>
        </p:spPr>
        <p:txBody>
          <a:bodyPr/>
          <a:lstStyle/>
          <a:p>
            <a:pPr marL="38100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Docker is a set of platform as a service (PaaS) products that use OS-level virtualization to deliver software in packages called containers. </a:t>
            </a:r>
            <a:r>
              <a:rPr lang="en-US" sz="2000" dirty="0">
                <a:solidFill>
                  <a:srgbClr val="D4EBD6"/>
                </a:solidFill>
              </a:rPr>
              <a:t>Containers</a:t>
            </a:r>
            <a:r>
              <a:rPr lang="en-US" sz="2000" dirty="0">
                <a:solidFill>
                  <a:srgbClr val="002060"/>
                </a:solidFill>
              </a:rPr>
              <a:t> are isolated from one another and </a:t>
            </a:r>
            <a:r>
              <a:rPr lang="en-US" sz="2000" dirty="0">
                <a:solidFill>
                  <a:srgbClr val="D4EBD6"/>
                </a:solidFill>
              </a:rPr>
              <a:t>bundle their own software, libraries and configuration files</a:t>
            </a:r>
            <a:r>
              <a:rPr lang="en-US" sz="2000" dirty="0">
                <a:solidFill>
                  <a:srgbClr val="002060"/>
                </a:solidFill>
              </a:rPr>
              <a:t>; they can communicate with each other through well-defined channels. All containers are run by a single operating system kernel and therefore use fewer resources than virtual machines.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		</a:t>
            </a:r>
            <a:r>
              <a:rPr lang="en-US" sz="1600" dirty="0">
                <a:solidFill>
                  <a:srgbClr val="002060"/>
                </a:solidFill>
              </a:rPr>
              <a:t>- Wikipedia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69EF62-71DF-5D44-8400-C3DBC5CBD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02" y="2030753"/>
            <a:ext cx="1308076" cy="108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422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26A23-AED5-DB46-A986-BDA889419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8574" y="739550"/>
            <a:ext cx="5191895" cy="4285296"/>
          </a:xfrm>
        </p:spPr>
        <p:txBody>
          <a:bodyPr/>
          <a:lstStyle/>
          <a:p>
            <a:pPr marL="38100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Docker is a set of platform as a service (PaaS) products that use OS-level virtualization to deliver software in packages called containers. </a:t>
            </a:r>
            <a:r>
              <a:rPr lang="en-US" sz="2000" dirty="0">
                <a:solidFill>
                  <a:srgbClr val="D4EBD6"/>
                </a:solidFill>
              </a:rPr>
              <a:t>Containers are isolated from one another</a:t>
            </a:r>
            <a:r>
              <a:rPr lang="en-US" sz="2000" dirty="0">
                <a:solidFill>
                  <a:srgbClr val="002060"/>
                </a:solidFill>
              </a:rPr>
              <a:t> and bundle their own software, libraries and configuration files; they can communicate with each other through well-defined channels. All containers are run by a single operating system kernel and therefore use fewer resources than virtual machines.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		</a:t>
            </a:r>
            <a:r>
              <a:rPr lang="en-US" sz="1600" dirty="0">
                <a:solidFill>
                  <a:srgbClr val="002060"/>
                </a:solidFill>
              </a:rPr>
              <a:t>- Wikipedia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BE4766-D8C6-6A48-9825-02ADAA68E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02" y="2030753"/>
            <a:ext cx="1308076" cy="108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966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26A23-AED5-DB46-A986-BDA889419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8574" y="739550"/>
            <a:ext cx="5191895" cy="4285296"/>
          </a:xfrm>
        </p:spPr>
        <p:txBody>
          <a:bodyPr/>
          <a:lstStyle/>
          <a:p>
            <a:pPr marL="38100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Docker is a set of platform as a service (PaaS) products that use OS-level virtualization to deliver software in packages called containers. Containers are isolated from one another and bundle their own software, libraries and configuration files; they can communicate with each other through well-defined channels. All containers are run by a single operating system kernel and therefore </a:t>
            </a:r>
            <a:r>
              <a:rPr lang="en-US" sz="2000" dirty="0">
                <a:solidFill>
                  <a:srgbClr val="D4EBD6"/>
                </a:solidFill>
              </a:rPr>
              <a:t>use fewer resources than virtual machines</a:t>
            </a:r>
            <a:r>
              <a:rPr lang="en-US" sz="2000" dirty="0">
                <a:solidFill>
                  <a:srgbClr val="002060"/>
                </a:solidFill>
              </a:rPr>
              <a:t>.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		</a:t>
            </a:r>
            <a:r>
              <a:rPr lang="en-US" sz="1600" dirty="0">
                <a:solidFill>
                  <a:srgbClr val="002060"/>
                </a:solidFill>
              </a:rPr>
              <a:t>- Wikipedia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9861DB-DD3D-8F42-958D-4DBF247C7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02" y="2030753"/>
            <a:ext cx="1308076" cy="108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771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E83C8-2D81-424F-AAEA-1D4375EA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19" y="408544"/>
            <a:ext cx="6761100" cy="857400"/>
          </a:xfrm>
        </p:spPr>
        <p:txBody>
          <a:bodyPr/>
          <a:lstStyle/>
          <a:p>
            <a:r>
              <a:rPr lang="en-US" sz="3200" dirty="0"/>
              <a:t>OS Level Virtualization: </a:t>
            </a:r>
            <a:br>
              <a:rPr lang="en-US" sz="3200" dirty="0"/>
            </a:br>
            <a:r>
              <a:rPr lang="en-US" sz="3200" dirty="0"/>
              <a:t>	Virtual Machines vs Containers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A2875-E65F-6048-9F2D-FB4C296B85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34AFE4C-AE32-B346-BD93-AFCB44C52CEE}"/>
              </a:ext>
            </a:extLst>
          </p:cNvPr>
          <p:cNvSpPr/>
          <p:nvPr/>
        </p:nvSpPr>
        <p:spPr>
          <a:xfrm>
            <a:off x="165463" y="4212536"/>
            <a:ext cx="3675016" cy="383177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4DBF297-3382-0E4A-963D-0EFB7B5CA72F}"/>
              </a:ext>
            </a:extLst>
          </p:cNvPr>
          <p:cNvSpPr/>
          <p:nvPr/>
        </p:nvSpPr>
        <p:spPr>
          <a:xfrm>
            <a:off x="165463" y="3829359"/>
            <a:ext cx="3675016" cy="38317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Operating System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1A829AF-1DFF-CE44-BBF9-74BFC3B7B2CA}"/>
              </a:ext>
            </a:extLst>
          </p:cNvPr>
          <p:cNvSpPr/>
          <p:nvPr/>
        </p:nvSpPr>
        <p:spPr>
          <a:xfrm>
            <a:off x="165463" y="3454109"/>
            <a:ext cx="1122972" cy="383177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Libs/Bins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500EA4-D4DF-2A4D-BF4F-D5BBC7CE8C42}"/>
              </a:ext>
            </a:extLst>
          </p:cNvPr>
          <p:cNvGrpSpPr/>
          <p:nvPr/>
        </p:nvGrpSpPr>
        <p:grpSpPr>
          <a:xfrm>
            <a:off x="1336764" y="2047103"/>
            <a:ext cx="2503715" cy="1782256"/>
            <a:chOff x="1336764" y="2047103"/>
            <a:chExt cx="2503715" cy="1782256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EADB92C-1499-344D-80A8-BF202909B1F6}"/>
                </a:ext>
              </a:extLst>
            </p:cNvPr>
            <p:cNvSpPr/>
            <p:nvPr/>
          </p:nvSpPr>
          <p:spPr>
            <a:xfrm>
              <a:off x="1336764" y="3446182"/>
              <a:ext cx="2503715" cy="38317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Hardware Virtualization </a:t>
              </a:r>
            </a:p>
            <a:p>
              <a:pPr algn="ctr"/>
              <a:r>
                <a:rPr lang="en-US" sz="1100" dirty="0"/>
                <a:t>Virtual Machine (hypervisor)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AF700C28-0DE1-A346-A421-143C85035EA5}"/>
                </a:ext>
              </a:extLst>
            </p:cNvPr>
            <p:cNvSpPr/>
            <p:nvPr/>
          </p:nvSpPr>
          <p:spPr>
            <a:xfrm>
              <a:off x="1336764" y="3059418"/>
              <a:ext cx="1122972" cy="38317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Guest OS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0113BDB-A39E-2E46-80D3-3AD4CE0442D1}"/>
                </a:ext>
              </a:extLst>
            </p:cNvPr>
            <p:cNvSpPr/>
            <p:nvPr/>
          </p:nvSpPr>
          <p:spPr>
            <a:xfrm>
              <a:off x="1336764" y="2672654"/>
              <a:ext cx="1122972" cy="38317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Libs/Bins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FEADEB2-D561-5C4C-9C9C-131AE81B4B32}"/>
                </a:ext>
              </a:extLst>
            </p:cNvPr>
            <p:cNvSpPr/>
            <p:nvPr/>
          </p:nvSpPr>
          <p:spPr>
            <a:xfrm>
              <a:off x="1336764" y="2047103"/>
              <a:ext cx="289999" cy="623758"/>
            </a:xfrm>
            <a:prstGeom prst="roundRect">
              <a:avLst/>
            </a:prstGeom>
            <a:solidFill>
              <a:schemeClr val="accent5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054C5BE-1F1D-5C44-88A5-783376FF76AD}"/>
              </a:ext>
            </a:extLst>
          </p:cNvPr>
          <p:cNvSpPr/>
          <p:nvPr/>
        </p:nvSpPr>
        <p:spPr>
          <a:xfrm>
            <a:off x="193486" y="2837903"/>
            <a:ext cx="289999" cy="623758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B98C732-7098-A441-9275-4B1CCE894503}"/>
              </a:ext>
            </a:extLst>
          </p:cNvPr>
          <p:cNvSpPr/>
          <p:nvPr/>
        </p:nvSpPr>
        <p:spPr>
          <a:xfrm>
            <a:off x="523762" y="2830351"/>
            <a:ext cx="289999" cy="623758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D082BE9-9B9D-324D-A676-9324CE84F8BF}"/>
              </a:ext>
            </a:extLst>
          </p:cNvPr>
          <p:cNvGrpSpPr/>
          <p:nvPr/>
        </p:nvGrpSpPr>
        <p:grpSpPr>
          <a:xfrm>
            <a:off x="2693341" y="2041734"/>
            <a:ext cx="1122972" cy="1400861"/>
            <a:chOff x="2693341" y="2041734"/>
            <a:chExt cx="1122972" cy="140086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B4AFED6-495A-0046-9EF3-A2BB13A3620C}"/>
                </a:ext>
              </a:extLst>
            </p:cNvPr>
            <p:cNvSpPr/>
            <p:nvPr/>
          </p:nvSpPr>
          <p:spPr>
            <a:xfrm>
              <a:off x="2693341" y="3059418"/>
              <a:ext cx="1122972" cy="38317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Guest OS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9CA10F09-DEA2-FA4D-95E6-EB694382BBB9}"/>
                </a:ext>
              </a:extLst>
            </p:cNvPr>
            <p:cNvSpPr/>
            <p:nvPr/>
          </p:nvSpPr>
          <p:spPr>
            <a:xfrm>
              <a:off x="2693341" y="2660123"/>
              <a:ext cx="1122972" cy="38317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Libs/Bins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BCD8035-3D26-4248-B54D-B02487F5529E}"/>
                </a:ext>
              </a:extLst>
            </p:cNvPr>
            <p:cNvSpPr/>
            <p:nvPr/>
          </p:nvSpPr>
          <p:spPr>
            <a:xfrm>
              <a:off x="2699161" y="2047103"/>
              <a:ext cx="289999" cy="623758"/>
            </a:xfrm>
            <a:prstGeom prst="roundRect">
              <a:avLst/>
            </a:prstGeom>
            <a:solidFill>
              <a:schemeClr val="accent5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B45852E8-10D8-9B42-9ADD-390F9D759BC1}"/>
                </a:ext>
              </a:extLst>
            </p:cNvPr>
            <p:cNvSpPr/>
            <p:nvPr/>
          </p:nvSpPr>
          <p:spPr>
            <a:xfrm>
              <a:off x="3023769" y="2041734"/>
              <a:ext cx="289999" cy="623758"/>
            </a:xfrm>
            <a:prstGeom prst="roundRect">
              <a:avLst/>
            </a:prstGeom>
            <a:solidFill>
              <a:schemeClr val="accent5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C38E67ED-0FEC-E545-AADD-BB449E0EE0E6}"/>
                </a:ext>
              </a:extLst>
            </p:cNvPr>
            <p:cNvSpPr/>
            <p:nvPr/>
          </p:nvSpPr>
          <p:spPr>
            <a:xfrm>
              <a:off x="3365362" y="2047515"/>
              <a:ext cx="289999" cy="623758"/>
            </a:xfrm>
            <a:prstGeom prst="roundRect">
              <a:avLst/>
            </a:prstGeom>
            <a:solidFill>
              <a:schemeClr val="accent5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9BA9BCA-87C4-864A-81E7-CC052971BFF8}"/>
              </a:ext>
            </a:extLst>
          </p:cNvPr>
          <p:cNvSpPr txBox="1"/>
          <p:nvPr/>
        </p:nvSpPr>
        <p:spPr>
          <a:xfrm>
            <a:off x="964770" y="4587786"/>
            <a:ext cx="2076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Virtual Machines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F022053-C90B-8C40-9C90-8D19E19D1FD7}"/>
              </a:ext>
            </a:extLst>
          </p:cNvPr>
          <p:cNvGrpSpPr/>
          <p:nvPr/>
        </p:nvGrpSpPr>
        <p:grpSpPr>
          <a:xfrm>
            <a:off x="4001589" y="2441393"/>
            <a:ext cx="3675016" cy="2554430"/>
            <a:chOff x="4001589" y="2441393"/>
            <a:chExt cx="3675016" cy="255443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AB99BFC-338D-7B44-8CDD-E25C26A9003A}"/>
                </a:ext>
              </a:extLst>
            </p:cNvPr>
            <p:cNvSpPr/>
            <p:nvPr/>
          </p:nvSpPr>
          <p:spPr>
            <a:xfrm>
              <a:off x="4001589" y="4212536"/>
              <a:ext cx="3675016" cy="383177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Hardware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3C723FB-13D8-3D4A-AB1C-EC7E17617A72}"/>
                </a:ext>
              </a:extLst>
            </p:cNvPr>
            <p:cNvSpPr/>
            <p:nvPr/>
          </p:nvSpPr>
          <p:spPr>
            <a:xfrm>
              <a:off x="4001589" y="3829359"/>
              <a:ext cx="3675016" cy="38317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Host Operating System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DF2B0642-4882-B844-8019-A1A1E5D9A2E1}"/>
                </a:ext>
              </a:extLst>
            </p:cNvPr>
            <p:cNvSpPr/>
            <p:nvPr/>
          </p:nvSpPr>
          <p:spPr>
            <a:xfrm>
              <a:off x="5172890" y="3442595"/>
              <a:ext cx="2503715" cy="38317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OS Kernel Virtualization </a:t>
              </a:r>
            </a:p>
            <a:p>
              <a:pPr algn="ctr"/>
              <a:r>
                <a:rPr lang="en-US" sz="1100" dirty="0"/>
                <a:t>Container Daemon (</a:t>
              </a:r>
              <a:r>
                <a:rPr lang="en-US" sz="1100" dirty="0" err="1"/>
                <a:t>containerd</a:t>
              </a:r>
              <a:r>
                <a:rPr lang="en-US" sz="1100" dirty="0"/>
                <a:t>)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1F6AE987-7782-2B4A-94C6-296D25EBF071}"/>
                </a:ext>
              </a:extLst>
            </p:cNvPr>
            <p:cNvSpPr/>
            <p:nvPr/>
          </p:nvSpPr>
          <p:spPr>
            <a:xfrm>
              <a:off x="4001589" y="3435621"/>
              <a:ext cx="1122972" cy="38317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Libs/Bins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8A73E138-3AA1-B445-A56C-F48BAE642635}"/>
                </a:ext>
              </a:extLst>
            </p:cNvPr>
            <p:cNvSpPr/>
            <p:nvPr/>
          </p:nvSpPr>
          <p:spPr>
            <a:xfrm>
              <a:off x="5172890" y="3070932"/>
              <a:ext cx="1122972" cy="38317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Libs/Bins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AF01D39A-45CF-4048-924E-95F1EBCBEAAF}"/>
                </a:ext>
              </a:extLst>
            </p:cNvPr>
            <p:cNvSpPr/>
            <p:nvPr/>
          </p:nvSpPr>
          <p:spPr>
            <a:xfrm>
              <a:off x="6553633" y="3070932"/>
              <a:ext cx="1122972" cy="38317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Libs/Bins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2ECF0B2-C33A-FF48-9A39-149650BD6F7E}"/>
                </a:ext>
              </a:extLst>
            </p:cNvPr>
            <p:cNvSpPr/>
            <p:nvPr/>
          </p:nvSpPr>
          <p:spPr>
            <a:xfrm>
              <a:off x="5188177" y="2446762"/>
              <a:ext cx="289999" cy="623758"/>
            </a:xfrm>
            <a:prstGeom prst="roundRect">
              <a:avLst/>
            </a:prstGeom>
            <a:solidFill>
              <a:schemeClr val="accent5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1C28EEA5-70CD-D348-8971-D22CC5A0836A}"/>
                </a:ext>
              </a:extLst>
            </p:cNvPr>
            <p:cNvSpPr/>
            <p:nvPr/>
          </p:nvSpPr>
          <p:spPr>
            <a:xfrm>
              <a:off x="4036132" y="2824293"/>
              <a:ext cx="289999" cy="623758"/>
            </a:xfrm>
            <a:prstGeom prst="roundRect">
              <a:avLst/>
            </a:prstGeom>
            <a:solidFill>
              <a:schemeClr val="accent5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B8FC230C-C5D8-6045-8AB8-046360E29092}"/>
                </a:ext>
              </a:extLst>
            </p:cNvPr>
            <p:cNvSpPr/>
            <p:nvPr/>
          </p:nvSpPr>
          <p:spPr>
            <a:xfrm>
              <a:off x="4366408" y="2816741"/>
              <a:ext cx="289999" cy="623758"/>
            </a:xfrm>
            <a:prstGeom prst="roundRect">
              <a:avLst/>
            </a:prstGeom>
            <a:solidFill>
              <a:schemeClr val="accent5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BE6C2C73-2330-4E43-AEDD-DF1F386598F2}"/>
                </a:ext>
              </a:extLst>
            </p:cNvPr>
            <p:cNvSpPr/>
            <p:nvPr/>
          </p:nvSpPr>
          <p:spPr>
            <a:xfrm>
              <a:off x="6550574" y="2446762"/>
              <a:ext cx="289999" cy="623758"/>
            </a:xfrm>
            <a:prstGeom prst="roundRect">
              <a:avLst/>
            </a:prstGeom>
            <a:solidFill>
              <a:schemeClr val="accent5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7C4B251E-60AB-744C-BF29-692C27A1780A}"/>
                </a:ext>
              </a:extLst>
            </p:cNvPr>
            <p:cNvSpPr/>
            <p:nvPr/>
          </p:nvSpPr>
          <p:spPr>
            <a:xfrm>
              <a:off x="6875182" y="2441393"/>
              <a:ext cx="289999" cy="623758"/>
            </a:xfrm>
            <a:prstGeom prst="roundRect">
              <a:avLst/>
            </a:prstGeom>
            <a:solidFill>
              <a:schemeClr val="accent5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2DACA3C9-9A1B-8A4F-8FC3-F2BEDF011BE5}"/>
                </a:ext>
              </a:extLst>
            </p:cNvPr>
            <p:cNvSpPr/>
            <p:nvPr/>
          </p:nvSpPr>
          <p:spPr>
            <a:xfrm>
              <a:off x="7216775" y="2447174"/>
              <a:ext cx="289999" cy="623758"/>
            </a:xfrm>
            <a:prstGeom prst="roundRect">
              <a:avLst/>
            </a:prstGeom>
            <a:solidFill>
              <a:schemeClr val="accent5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525CCC-F296-D446-A757-1C08CC2AAB9C}"/>
                </a:ext>
              </a:extLst>
            </p:cNvPr>
            <p:cNvSpPr txBox="1"/>
            <p:nvPr/>
          </p:nvSpPr>
          <p:spPr>
            <a:xfrm>
              <a:off x="5021681" y="4595713"/>
              <a:ext cx="14253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Containers</a:t>
              </a:r>
            </a:p>
          </p:txBody>
        </p:sp>
      </p:grp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2931DF5E-D065-5442-B78A-3D0015C03385}"/>
              </a:ext>
            </a:extLst>
          </p:cNvPr>
          <p:cNvSpPr/>
          <p:nvPr/>
        </p:nvSpPr>
        <p:spPr>
          <a:xfrm>
            <a:off x="5086879" y="1975104"/>
            <a:ext cx="2695015" cy="1508377"/>
          </a:xfrm>
          <a:prstGeom prst="roundRect">
            <a:avLst>
              <a:gd name="adj" fmla="val 5081"/>
            </a:avLst>
          </a:prstGeom>
          <a:solidFill>
            <a:srgbClr val="FFFF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71C8808-EFC6-E44B-9C6E-4D58971E92C0}"/>
              </a:ext>
            </a:extLst>
          </p:cNvPr>
          <p:cNvSpPr/>
          <p:nvPr/>
        </p:nvSpPr>
        <p:spPr>
          <a:xfrm>
            <a:off x="1218633" y="1675042"/>
            <a:ext cx="2695015" cy="1808438"/>
          </a:xfrm>
          <a:prstGeom prst="roundRect">
            <a:avLst>
              <a:gd name="adj" fmla="val 5081"/>
            </a:avLst>
          </a:prstGeom>
          <a:solidFill>
            <a:srgbClr val="FFFF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102493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19F24-12DE-1E40-8EAE-674366C3B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763" y="1408688"/>
            <a:ext cx="3320937" cy="3087000"/>
          </a:xfrm>
        </p:spPr>
        <p:txBody>
          <a:bodyPr/>
          <a:lstStyle/>
          <a:p>
            <a:r>
              <a:rPr lang="en-US" sz="2000" dirty="0"/>
              <a:t>Virtual Machines</a:t>
            </a:r>
          </a:p>
          <a:p>
            <a:pPr lvl="1"/>
            <a:r>
              <a:rPr lang="en-US" dirty="0"/>
              <a:t>Slow </a:t>
            </a:r>
            <a:r>
              <a:rPr lang="en-US" i="1" dirty="0"/>
              <a:t>boot-up</a:t>
            </a:r>
          </a:p>
          <a:p>
            <a:pPr lvl="1"/>
            <a:r>
              <a:rPr lang="en-US" dirty="0"/>
              <a:t>Slower execution</a:t>
            </a:r>
          </a:p>
          <a:p>
            <a:pPr lvl="1"/>
            <a:r>
              <a:rPr lang="en-US" dirty="0"/>
              <a:t>Larger images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Apps are sandboxed*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Multiple OSs</a:t>
            </a:r>
          </a:p>
          <a:p>
            <a:pPr lvl="1"/>
            <a:r>
              <a:rPr lang="en-US" dirty="0"/>
              <a:t>Full GUI*</a:t>
            </a:r>
          </a:p>
          <a:p>
            <a:pPr lvl="1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7E41C44-4C9A-274B-B9FB-B398A9A75BE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156070" y="1408688"/>
            <a:ext cx="3497457" cy="3087000"/>
          </a:xfrm>
        </p:spPr>
        <p:txBody>
          <a:bodyPr/>
          <a:lstStyle/>
          <a:p>
            <a:r>
              <a:rPr lang="en-US" sz="2000" dirty="0"/>
              <a:t>Containers</a:t>
            </a:r>
          </a:p>
          <a:p>
            <a:pPr lvl="1"/>
            <a:r>
              <a:rPr lang="en-US" dirty="0"/>
              <a:t>Fast </a:t>
            </a:r>
            <a:r>
              <a:rPr lang="en-US" i="1" dirty="0"/>
              <a:t>spin-up</a:t>
            </a:r>
          </a:p>
          <a:p>
            <a:pPr lvl="1"/>
            <a:r>
              <a:rPr lang="en-US" dirty="0"/>
              <a:t>Faster execution</a:t>
            </a:r>
          </a:p>
          <a:p>
            <a:pPr lvl="1"/>
            <a:r>
              <a:rPr lang="en-US" dirty="0"/>
              <a:t>Smaller images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Apps are sandboxed*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OS Limitations</a:t>
            </a:r>
          </a:p>
          <a:p>
            <a:pPr lvl="1"/>
            <a:r>
              <a:rPr lang="en-US" dirty="0"/>
              <a:t>CLI access*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B618A-72A3-0D43-8B50-454A4D6735D8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92075" y="4719638"/>
            <a:ext cx="547688" cy="393700"/>
          </a:xfrm>
        </p:spPr>
        <p:txBody>
          <a:bodyPr/>
          <a:lstStyle/>
          <a:p>
            <a:fld id="{BDFCAF28-37E0-B74A-A667-EBA3961B24E0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43D49C-06D6-4B49-AD07-A2E28CFD3FFC}"/>
              </a:ext>
            </a:extLst>
          </p:cNvPr>
          <p:cNvSpPr txBox="1">
            <a:spLocks/>
          </p:cNvSpPr>
          <p:nvPr/>
        </p:nvSpPr>
        <p:spPr bwMode="auto">
          <a:xfrm>
            <a:off x="1130857" y="201436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kern="0"/>
              <a:t>Virtual Machines vs Containers</a:t>
            </a:r>
            <a:endParaRPr 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47428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13FC-8A2D-754D-AC76-19F5B4185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91319"/>
            <a:ext cx="6761100" cy="857400"/>
          </a:xfrm>
        </p:spPr>
        <p:txBody>
          <a:bodyPr/>
          <a:lstStyle/>
          <a:p>
            <a:r>
              <a:rPr lang="en-US" sz="2800" dirty="0"/>
              <a:t>Common Container Uses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EABDF-F2F3-EE43-A42C-576212334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2072" y="1165122"/>
            <a:ext cx="3451737" cy="3087000"/>
          </a:xfrm>
        </p:spPr>
        <p:txBody>
          <a:bodyPr/>
          <a:lstStyle/>
          <a:p>
            <a:r>
              <a:rPr lang="en-US" sz="2000" dirty="0"/>
              <a:t>Dev </a:t>
            </a:r>
            <a:r>
              <a:rPr lang="en-US" sz="2000" dirty="0">
                <a:solidFill>
                  <a:schemeClr val="accent2"/>
                </a:solidFill>
              </a:rPr>
              <a:t>(Development) </a:t>
            </a:r>
            <a:r>
              <a:rPr lang="en-US" sz="2000" dirty="0"/>
              <a:t>Containers:</a:t>
            </a:r>
          </a:p>
          <a:p>
            <a:pPr lvl="1"/>
            <a:r>
              <a:rPr lang="en-US" dirty="0"/>
              <a:t>Container(s) contain all dev dependencies and build tools.</a:t>
            </a:r>
          </a:p>
          <a:p>
            <a:pPr lvl="1"/>
            <a:r>
              <a:rPr lang="en-US" dirty="0"/>
              <a:t>Source files are stored and edited on host machine.</a:t>
            </a:r>
          </a:p>
          <a:p>
            <a:pPr lvl="1"/>
            <a:r>
              <a:rPr lang="en-US" dirty="0"/>
              <a:t>Container(s) are used to run tests and the build process.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D60FD9-4EF3-F44A-993C-F3095D1ED15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87562" y="1165122"/>
            <a:ext cx="3451737" cy="3087000"/>
          </a:xfrm>
        </p:spPr>
        <p:txBody>
          <a:bodyPr/>
          <a:lstStyle/>
          <a:p>
            <a:r>
              <a:rPr lang="en-US" sz="2000" dirty="0"/>
              <a:t>Deploy </a:t>
            </a:r>
            <a:r>
              <a:rPr lang="en-US" sz="2000" dirty="0">
                <a:solidFill>
                  <a:schemeClr val="accent2"/>
                </a:solidFill>
              </a:rPr>
              <a:t>(Deployment) </a:t>
            </a:r>
            <a:r>
              <a:rPr lang="en-US" sz="2000" dirty="0"/>
              <a:t>Containers:</a:t>
            </a:r>
          </a:p>
          <a:p>
            <a:pPr lvl="1"/>
            <a:r>
              <a:rPr lang="en-US" dirty="0"/>
              <a:t>Container(s) contains all dependencies and binaries needed to run the app.</a:t>
            </a:r>
          </a:p>
          <a:p>
            <a:pPr lvl="1"/>
            <a:r>
              <a:rPr lang="en-US" dirty="0"/>
              <a:t>Container can be run locally or easily “deployed” to a cloud service (AWS, Azure, Heroku, </a:t>
            </a:r>
            <a:r>
              <a:rPr lang="en-US" dirty="0" err="1"/>
              <a:t>DigitalOcean</a:t>
            </a:r>
            <a:r>
              <a:rPr lang="en-US" dirty="0"/>
              <a:t>, etc.)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3FFEC-9383-4846-8DA4-B63C8F543E7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21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7510-630A-0C44-B2BE-7E036318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09" y="225452"/>
            <a:ext cx="5245397" cy="687201"/>
          </a:xfrm>
        </p:spPr>
        <p:txBody>
          <a:bodyPr/>
          <a:lstStyle/>
          <a:p>
            <a:r>
              <a:rPr lang="en-US" sz="2800" dirty="0"/>
              <a:t>Docker Vocabulary /Concepts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88AC30D-AAA2-174A-A619-BF09BE2D23F2}"/>
              </a:ext>
            </a:extLst>
          </p:cNvPr>
          <p:cNvGrpSpPr/>
          <p:nvPr/>
        </p:nvGrpSpPr>
        <p:grpSpPr>
          <a:xfrm>
            <a:off x="127865" y="1046041"/>
            <a:ext cx="1801519" cy="3975857"/>
            <a:chOff x="127865" y="1137481"/>
            <a:chExt cx="1801519" cy="3975857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E005A06F-FECC-A54B-8979-C6D8FC9C241A}"/>
                </a:ext>
              </a:extLst>
            </p:cNvPr>
            <p:cNvSpPr/>
            <p:nvPr/>
          </p:nvSpPr>
          <p:spPr>
            <a:xfrm>
              <a:off x="127865" y="1362456"/>
              <a:ext cx="1801519" cy="3750882"/>
            </a:xfrm>
            <a:prstGeom prst="roundRect">
              <a:avLst>
                <a:gd name="adj" fmla="val 570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Image Repository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706AAAB-8D89-B847-B2BD-8CA08B647E99}"/>
                </a:ext>
              </a:extLst>
            </p:cNvPr>
            <p:cNvSpPr/>
            <p:nvPr/>
          </p:nvSpPr>
          <p:spPr>
            <a:xfrm>
              <a:off x="206215" y="2311962"/>
              <a:ext cx="1339100" cy="5425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Stew:9.7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75FE57E-4BB0-CC4D-8B31-2BABFD702BCE}"/>
                </a:ext>
              </a:extLst>
            </p:cNvPr>
            <p:cNvSpPr/>
            <p:nvPr/>
          </p:nvSpPr>
          <p:spPr>
            <a:xfrm>
              <a:off x="328867" y="2588036"/>
              <a:ext cx="1339100" cy="5425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Stew:10.2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B94C8EE2-B953-7549-9864-9C397CEA4AD7}"/>
                </a:ext>
              </a:extLst>
            </p:cNvPr>
            <p:cNvSpPr/>
            <p:nvPr/>
          </p:nvSpPr>
          <p:spPr>
            <a:xfrm>
              <a:off x="490132" y="2840750"/>
              <a:ext cx="1339100" cy="5425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Stew:latest</a:t>
              </a:r>
              <a:endParaRPr lang="en-US" dirty="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65F9306-1A90-1542-A320-9923DF83D61B}"/>
                </a:ext>
              </a:extLst>
            </p:cNvPr>
            <p:cNvSpPr/>
            <p:nvPr/>
          </p:nvSpPr>
          <p:spPr>
            <a:xfrm>
              <a:off x="206215" y="3489569"/>
              <a:ext cx="1339100" cy="542536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Salad:latest</a:t>
              </a:r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3378206-C460-A64C-B472-CD570564C394}"/>
                </a:ext>
              </a:extLst>
            </p:cNvPr>
            <p:cNvSpPr/>
            <p:nvPr/>
          </p:nvSpPr>
          <p:spPr>
            <a:xfrm>
              <a:off x="206215" y="4145211"/>
              <a:ext cx="1339100" cy="54253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Cookie:0.9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E61CDEC8-D8AE-4843-AC34-2132F7AAB78D}"/>
                </a:ext>
              </a:extLst>
            </p:cNvPr>
            <p:cNvSpPr/>
            <p:nvPr/>
          </p:nvSpPr>
          <p:spPr>
            <a:xfrm>
              <a:off x="367480" y="4424498"/>
              <a:ext cx="1339100" cy="54253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Cookie:latest</a:t>
              </a:r>
              <a:endParaRPr lang="en-US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5BA8423-EEFB-304B-8BFE-C9E11B987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687" y="1137481"/>
              <a:ext cx="1153459" cy="1630967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FBD7C7-ADCA-6045-9596-64FF7A7AED70}"/>
              </a:ext>
            </a:extLst>
          </p:cNvPr>
          <p:cNvGrpSpPr/>
          <p:nvPr/>
        </p:nvGrpSpPr>
        <p:grpSpPr>
          <a:xfrm>
            <a:off x="3889706" y="4935850"/>
            <a:ext cx="1875904" cy="230832"/>
            <a:chOff x="0" y="4881890"/>
            <a:chExt cx="1875904" cy="2308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1D7D1A1-0B45-F84F-A504-98F4BCB4A73B}"/>
                </a:ext>
              </a:extLst>
            </p:cNvPr>
            <p:cNvSpPr txBox="1"/>
            <p:nvPr/>
          </p:nvSpPr>
          <p:spPr>
            <a:xfrm>
              <a:off x="0" y="4881890"/>
              <a:ext cx="165301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5">
                      <a:lumMod val="75000"/>
                      <a:lumOff val="25000"/>
                    </a:schemeClr>
                  </a:solidFill>
                </a:rPr>
                <a:t>Images from: </a:t>
              </a:r>
              <a:r>
                <a:rPr lang="en-US" sz="900" dirty="0">
                  <a:solidFill>
                    <a:schemeClr val="accent5">
                      <a:lumMod val="75000"/>
                      <a:lumOff val="25000"/>
                    </a:schemeClr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900" dirty="0">
                <a:solidFill>
                  <a:schemeClr val="accent5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EB423F5-B9F2-2D47-BE73-B211CEDE2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60300" y="4910469"/>
              <a:ext cx="315604" cy="16447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FEA545A-4604-9446-BA74-9FDE7DCD9F95}"/>
              </a:ext>
            </a:extLst>
          </p:cNvPr>
          <p:cNvGrpSpPr/>
          <p:nvPr/>
        </p:nvGrpSpPr>
        <p:grpSpPr>
          <a:xfrm>
            <a:off x="7461434" y="295807"/>
            <a:ext cx="1529928" cy="2067935"/>
            <a:chOff x="7461434" y="295807"/>
            <a:chExt cx="1529928" cy="2067935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770A26B9-6194-6E45-96D4-0FFC1E44C232}"/>
                </a:ext>
              </a:extLst>
            </p:cNvPr>
            <p:cNvSpPr/>
            <p:nvPr/>
          </p:nvSpPr>
          <p:spPr>
            <a:xfrm>
              <a:off x="7461434" y="295807"/>
              <a:ext cx="1529928" cy="2067935"/>
            </a:xfrm>
            <a:prstGeom prst="roundRect">
              <a:avLst>
                <a:gd name="adj" fmla="val 570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Stew</a:t>
              </a:r>
            </a:p>
            <a:p>
              <a:pPr algn="ctr"/>
              <a:r>
                <a:rPr lang="en-US" dirty="0"/>
                <a:t>Container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40040D46-B3D9-1B4D-88C6-C8FFACF4A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93742" y="834189"/>
              <a:ext cx="1123991" cy="1488758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6CCA71D-9AF4-7C48-84B6-1A7C5C55B1C4}"/>
              </a:ext>
            </a:extLst>
          </p:cNvPr>
          <p:cNvGrpSpPr/>
          <p:nvPr/>
        </p:nvGrpSpPr>
        <p:grpSpPr>
          <a:xfrm>
            <a:off x="5829036" y="295807"/>
            <a:ext cx="1529928" cy="3401643"/>
            <a:chOff x="5829036" y="295807"/>
            <a:chExt cx="1529928" cy="3401643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FD4DAA8-0098-2547-8CD8-F1D494894833}"/>
                </a:ext>
              </a:extLst>
            </p:cNvPr>
            <p:cNvSpPr/>
            <p:nvPr/>
          </p:nvSpPr>
          <p:spPr>
            <a:xfrm>
              <a:off x="5829036" y="295807"/>
              <a:ext cx="1529928" cy="2067935"/>
            </a:xfrm>
            <a:prstGeom prst="roundRect">
              <a:avLst>
                <a:gd name="adj" fmla="val 570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Cookie Container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807A853-C841-2C4E-8BB9-2AD9DC99E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32004" y="824022"/>
              <a:ext cx="1123991" cy="1488758"/>
            </a:xfrm>
            <a:prstGeom prst="rect">
              <a:avLst/>
            </a:prstGeom>
          </p:spPr>
        </p:pic>
        <p:sp>
          <p:nvSpPr>
            <p:cNvPr id="53" name="Up-Down Arrow 52">
              <a:extLst>
                <a:ext uri="{FF2B5EF4-FFF2-40B4-BE49-F238E27FC236}">
                  <a16:creationId xmlns:a16="http://schemas.microsoft.com/office/drawing/2014/main" id="{8E4A8B99-7A62-F24D-959E-128CF8B0B154}"/>
                </a:ext>
              </a:extLst>
            </p:cNvPr>
            <p:cNvSpPr/>
            <p:nvPr/>
          </p:nvSpPr>
          <p:spPr>
            <a:xfrm>
              <a:off x="6443519" y="2301124"/>
              <a:ext cx="383748" cy="1396326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3AA686E-D726-F94E-A99B-CE6F32204940}"/>
                </a:ext>
              </a:extLst>
            </p:cNvPr>
            <p:cNvSpPr txBox="1"/>
            <p:nvPr/>
          </p:nvSpPr>
          <p:spPr>
            <a:xfrm>
              <a:off x="6228068" y="2471868"/>
              <a:ext cx="8146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egoe Print" panose="02000800000000000000" pitchFamily="2" charset="0"/>
                </a:rPr>
                <a:t>start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8C2F61C8-EEEA-F14F-AB85-2A26EB011294}"/>
              </a:ext>
            </a:extLst>
          </p:cNvPr>
          <p:cNvSpPr txBox="1"/>
          <p:nvPr/>
        </p:nvSpPr>
        <p:spPr>
          <a:xfrm>
            <a:off x="6299384" y="315403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Print" panose="02000800000000000000" pitchFamily="2" charset="0"/>
              </a:rPr>
              <a:t>stop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9CC160A-495E-364B-BFDB-5D28AFEC8F11}"/>
              </a:ext>
            </a:extLst>
          </p:cNvPr>
          <p:cNvGrpSpPr/>
          <p:nvPr/>
        </p:nvGrpSpPr>
        <p:grpSpPr>
          <a:xfrm>
            <a:off x="2741482" y="3194602"/>
            <a:ext cx="1120820" cy="1849700"/>
            <a:chOff x="2741482" y="3194602"/>
            <a:chExt cx="1120820" cy="1849700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9CC169CB-AFD5-F14A-98B8-5FB978F73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33961" y="4061551"/>
              <a:ext cx="982751" cy="982751"/>
            </a:xfrm>
            <a:prstGeom prst="rect">
              <a:avLst/>
            </a:prstGeom>
          </p:spPr>
        </p:pic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AC448FD5-E21A-9F42-8940-79699B64C5AC}"/>
                </a:ext>
              </a:extLst>
            </p:cNvPr>
            <p:cNvSpPr/>
            <p:nvPr/>
          </p:nvSpPr>
          <p:spPr>
            <a:xfrm rot="5400000">
              <a:off x="2810515" y="3435089"/>
              <a:ext cx="982753" cy="5017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CF23B72-D8D5-7A43-8993-C1764C766FCC}"/>
                </a:ext>
              </a:extLst>
            </p:cNvPr>
            <p:cNvSpPr txBox="1"/>
            <p:nvPr/>
          </p:nvSpPr>
          <p:spPr>
            <a:xfrm>
              <a:off x="2741482" y="3293023"/>
              <a:ext cx="112082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image</a:t>
              </a: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remove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6CD3435-72D0-4E41-B25A-69E008067DDF}"/>
              </a:ext>
            </a:extLst>
          </p:cNvPr>
          <p:cNvGrpSpPr/>
          <p:nvPr/>
        </p:nvGrpSpPr>
        <p:grpSpPr>
          <a:xfrm>
            <a:off x="5932315" y="815396"/>
            <a:ext cx="1406154" cy="1492377"/>
            <a:chOff x="4571258" y="286503"/>
            <a:chExt cx="1406154" cy="1492377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433E578-0C7A-A348-99DC-3E11D9E80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64702" y="286503"/>
              <a:ext cx="1126722" cy="1492377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C092998-A511-9847-86D7-196121F89B26}"/>
                </a:ext>
              </a:extLst>
            </p:cNvPr>
            <p:cNvSpPr txBox="1"/>
            <p:nvPr/>
          </p:nvSpPr>
          <p:spPr>
            <a:xfrm rot="20606115">
              <a:off x="4571258" y="878587"/>
              <a:ext cx="140615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Writeable</a:t>
              </a: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Layer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2C7BAA-EDD0-4346-90BF-95039F6CB7CE}"/>
              </a:ext>
            </a:extLst>
          </p:cNvPr>
          <p:cNvGrpSpPr/>
          <p:nvPr/>
        </p:nvGrpSpPr>
        <p:grpSpPr>
          <a:xfrm>
            <a:off x="1823936" y="1084619"/>
            <a:ext cx="2232916" cy="2207227"/>
            <a:chOff x="1823936" y="1084619"/>
            <a:chExt cx="2232916" cy="2207227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B858DA0-770C-4B44-8335-987E52BA2499}"/>
                </a:ext>
              </a:extLst>
            </p:cNvPr>
            <p:cNvGrpSpPr/>
            <p:nvPr/>
          </p:nvGrpSpPr>
          <p:grpSpPr>
            <a:xfrm>
              <a:off x="1823936" y="1084619"/>
              <a:ext cx="2232916" cy="2207227"/>
              <a:chOff x="1823936" y="1084619"/>
              <a:chExt cx="2232916" cy="220722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A75DA8D-0F7C-AD40-AA61-75C8FBDC7876}"/>
                  </a:ext>
                </a:extLst>
              </p:cNvPr>
              <p:cNvGrpSpPr/>
              <p:nvPr/>
            </p:nvGrpSpPr>
            <p:grpSpPr>
              <a:xfrm>
                <a:off x="2495566" y="1084619"/>
                <a:ext cx="1561286" cy="2207227"/>
                <a:chOff x="2673554" y="1748559"/>
                <a:chExt cx="1561286" cy="2207227"/>
              </a:xfrm>
            </p:grpSpPr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68CA4CFF-55AB-6047-9FCF-788E7DB38385}"/>
                    </a:ext>
                  </a:extLst>
                </p:cNvPr>
                <p:cNvSpPr/>
                <p:nvPr/>
              </p:nvSpPr>
              <p:spPr>
                <a:xfrm>
                  <a:off x="2673554" y="1748559"/>
                  <a:ext cx="1561286" cy="2207227"/>
                </a:xfrm>
                <a:prstGeom prst="roundRect">
                  <a:avLst>
                    <a:gd name="adj" fmla="val 5708"/>
                  </a:avLst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/>
                    <a:t>Local Images</a:t>
                  </a:r>
                </a:p>
              </p:txBody>
            </p:sp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74F3A7C5-26BD-C74F-9F93-FE78BF4B2F93}"/>
                    </a:ext>
                  </a:extLst>
                </p:cNvPr>
                <p:cNvSpPr/>
                <p:nvPr/>
              </p:nvSpPr>
              <p:spPr>
                <a:xfrm>
                  <a:off x="2770471" y="2606046"/>
                  <a:ext cx="1339100" cy="542536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 err="1"/>
                    <a:t>Cookie:latest</a:t>
                  </a:r>
                  <a:endParaRPr lang="en-US" dirty="0"/>
                </a:p>
              </p:txBody>
            </p:sp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4368D2BC-8997-2941-835B-FC9F84B11CC7}"/>
                    </a:ext>
                  </a:extLst>
                </p:cNvPr>
                <p:cNvSpPr/>
                <p:nvPr/>
              </p:nvSpPr>
              <p:spPr>
                <a:xfrm>
                  <a:off x="2770471" y="3242461"/>
                  <a:ext cx="1339100" cy="542536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/>
                    <a:t>Stew:9.7</a:t>
                  </a:r>
                </a:p>
              </p:txBody>
            </p:sp>
          </p:grpSp>
          <p:sp>
            <p:nvSpPr>
              <p:cNvPr id="48" name="Right Arrow 47">
                <a:extLst>
                  <a:ext uri="{FF2B5EF4-FFF2-40B4-BE49-F238E27FC236}">
                    <a16:creationId xmlns:a16="http://schemas.microsoft.com/office/drawing/2014/main" id="{C37D5AFB-2875-2849-ADE2-F0715F579BA6}"/>
                  </a:ext>
                </a:extLst>
              </p:cNvPr>
              <p:cNvSpPr/>
              <p:nvPr/>
            </p:nvSpPr>
            <p:spPr>
              <a:xfrm>
                <a:off x="1829232" y="2304294"/>
                <a:ext cx="759691" cy="50177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CAFB325-81A8-E742-A41C-C107B5042AD8}"/>
                  </a:ext>
                </a:extLst>
              </p:cNvPr>
              <p:cNvSpPr txBox="1"/>
              <p:nvPr/>
            </p:nvSpPr>
            <p:spPr>
              <a:xfrm rot="19913697">
                <a:off x="1823936" y="2378465"/>
                <a:ext cx="6495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Segoe Print" panose="02000800000000000000" pitchFamily="2" charset="0"/>
                  </a:rPr>
                  <a:t>pull</a:t>
                </a:r>
              </a:p>
            </p:txBody>
          </p:sp>
        </p:grpSp>
        <p:pic>
          <p:nvPicPr>
            <p:cNvPr id="51" name="Picture 4">
              <a:extLst>
                <a:ext uri="{FF2B5EF4-FFF2-40B4-BE49-F238E27FC236}">
                  <a16:creationId xmlns:a16="http://schemas.microsoft.com/office/drawing/2014/main" id="{AFD1B52E-6265-8E40-9D30-B9E1082D3B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2579" y="1405937"/>
              <a:ext cx="587259" cy="530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9F188E-1493-E844-B451-466B822823E1}"/>
              </a:ext>
            </a:extLst>
          </p:cNvPr>
          <p:cNvGrpSpPr/>
          <p:nvPr/>
        </p:nvGrpSpPr>
        <p:grpSpPr>
          <a:xfrm>
            <a:off x="4056848" y="2020824"/>
            <a:ext cx="3257420" cy="3075135"/>
            <a:chOff x="4056848" y="2020824"/>
            <a:chExt cx="3257420" cy="307513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F9FF4AB-FEAA-4745-AC77-86B3987A1172}"/>
                </a:ext>
              </a:extLst>
            </p:cNvPr>
            <p:cNvGrpSpPr/>
            <p:nvPr/>
          </p:nvGrpSpPr>
          <p:grpSpPr>
            <a:xfrm>
              <a:off x="4056848" y="2020824"/>
              <a:ext cx="3257420" cy="3075135"/>
              <a:chOff x="4056848" y="2020824"/>
              <a:chExt cx="3257420" cy="3075135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B9566974-C2FC-744B-B991-C81BA96956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53769" y="2432531"/>
                <a:ext cx="1361094" cy="1361094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AE1CC908-C698-CE49-80BC-CCF9861C01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 flipH="1">
                <a:off x="5512748" y="3554118"/>
                <a:ext cx="1801520" cy="1541841"/>
              </a:xfrm>
              <a:prstGeom prst="rect">
                <a:avLst/>
              </a:prstGeom>
            </p:spPr>
          </p:pic>
          <p:sp>
            <p:nvSpPr>
              <p:cNvPr id="47" name="Bent Arrow 46">
                <a:extLst>
                  <a:ext uri="{FF2B5EF4-FFF2-40B4-BE49-F238E27FC236}">
                    <a16:creationId xmlns:a16="http://schemas.microsoft.com/office/drawing/2014/main" id="{035AEDA7-5907-3846-B8B1-D6FF74ED2649}"/>
                  </a:ext>
                </a:extLst>
              </p:cNvPr>
              <p:cNvSpPr/>
              <p:nvPr/>
            </p:nvSpPr>
            <p:spPr>
              <a:xfrm flipV="1">
                <a:off x="4608171" y="3697450"/>
                <a:ext cx="906692" cy="869890"/>
              </a:xfrm>
              <a:prstGeom prst="ben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332893C-B060-0A4E-8440-D3F36C225C03}"/>
                  </a:ext>
                </a:extLst>
              </p:cNvPr>
              <p:cNvSpPr txBox="1"/>
              <p:nvPr/>
            </p:nvSpPr>
            <p:spPr>
              <a:xfrm rot="20354754">
                <a:off x="4157552" y="3777793"/>
                <a:ext cx="140615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latin typeface="Segoe Print" panose="02000800000000000000" pitchFamily="2" charset="0"/>
                  </a:rPr>
                  <a:t>create</a:t>
                </a:r>
              </a:p>
              <a:p>
                <a:pPr algn="ctr"/>
                <a:r>
                  <a:rPr lang="en-US" sz="2000" dirty="0">
                    <a:latin typeface="Segoe Print" panose="02000800000000000000" pitchFamily="2" charset="0"/>
                  </a:rPr>
                  <a:t>container</a:t>
                </a:r>
              </a:p>
            </p:txBody>
          </p:sp>
          <p:sp>
            <p:nvSpPr>
              <p:cNvPr id="50" name="Bent Arrow 49">
                <a:extLst>
                  <a:ext uri="{FF2B5EF4-FFF2-40B4-BE49-F238E27FC236}">
                    <a16:creationId xmlns:a16="http://schemas.microsoft.com/office/drawing/2014/main" id="{C49DCDBE-BA01-7143-BD5F-A2184482A71F}"/>
                  </a:ext>
                </a:extLst>
              </p:cNvPr>
              <p:cNvSpPr/>
              <p:nvPr/>
            </p:nvSpPr>
            <p:spPr>
              <a:xfrm rot="5400000">
                <a:off x="4252681" y="1824991"/>
                <a:ext cx="515027" cy="906693"/>
              </a:xfrm>
              <a:prstGeom prst="bentArrow">
                <a:avLst>
                  <a:gd name="adj1" fmla="val 33877"/>
                  <a:gd name="adj2" fmla="val 26775"/>
                  <a:gd name="adj3" fmla="val 25000"/>
                  <a:gd name="adj4" fmla="val 3842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4605E8-C0BF-6449-B879-7233B2255E35}"/>
                </a:ext>
              </a:extLst>
            </p:cNvPr>
            <p:cNvSpPr txBox="1"/>
            <p:nvPr/>
          </p:nvSpPr>
          <p:spPr>
            <a:xfrm>
              <a:off x="4484608" y="3290985"/>
              <a:ext cx="6912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printer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5D23872-CEF5-D14A-B623-AD434E95EC8E}"/>
              </a:ext>
            </a:extLst>
          </p:cNvPr>
          <p:cNvGrpSpPr/>
          <p:nvPr/>
        </p:nvGrpSpPr>
        <p:grpSpPr>
          <a:xfrm>
            <a:off x="7611788" y="2345968"/>
            <a:ext cx="1360943" cy="2506734"/>
            <a:chOff x="7611788" y="2345968"/>
            <a:chExt cx="1360943" cy="2506734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2FA1B33-A0C8-BC48-957B-C6EE96C7B057}"/>
                </a:ext>
              </a:extLst>
            </p:cNvPr>
            <p:cNvGrpSpPr/>
            <p:nvPr/>
          </p:nvGrpSpPr>
          <p:grpSpPr>
            <a:xfrm>
              <a:off x="7611788" y="2345968"/>
              <a:ext cx="1360943" cy="2506734"/>
              <a:chOff x="7611788" y="2345968"/>
              <a:chExt cx="1360943" cy="2506734"/>
            </a:xfrm>
          </p:grpSpPr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F7740E65-C3AD-6847-8DC1-7F3584CB77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11788" y="3491759"/>
                <a:ext cx="1360943" cy="1360943"/>
              </a:xfrm>
              <a:prstGeom prst="rect">
                <a:avLst/>
              </a:prstGeom>
            </p:spPr>
          </p:pic>
          <p:sp>
            <p:nvSpPr>
              <p:cNvPr id="56" name="Right Arrow 55">
                <a:extLst>
                  <a:ext uri="{FF2B5EF4-FFF2-40B4-BE49-F238E27FC236}">
                    <a16:creationId xmlns:a16="http://schemas.microsoft.com/office/drawing/2014/main" id="{40E66CC0-924C-C849-89BD-C737440860A6}"/>
                  </a:ext>
                </a:extLst>
              </p:cNvPr>
              <p:cNvSpPr/>
              <p:nvPr/>
            </p:nvSpPr>
            <p:spPr>
              <a:xfrm rot="5400000">
                <a:off x="7512403" y="2834564"/>
                <a:ext cx="1360942" cy="3837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4971C7A-0374-BD46-BC5A-ED7ADD5C48B3}"/>
                  </a:ext>
                </a:extLst>
              </p:cNvPr>
              <p:cNvSpPr txBox="1"/>
              <p:nvPr/>
            </p:nvSpPr>
            <p:spPr>
              <a:xfrm>
                <a:off x="7673829" y="2794491"/>
                <a:ext cx="11208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latin typeface="Segoe Print" panose="02000800000000000000" pitchFamily="2" charset="0"/>
                  </a:rPr>
                  <a:t>remove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708802-1BDB-A84A-8037-1020B4A8164D}"/>
                </a:ext>
              </a:extLst>
            </p:cNvPr>
            <p:cNvSpPr txBox="1"/>
            <p:nvPr/>
          </p:nvSpPr>
          <p:spPr>
            <a:xfrm>
              <a:off x="7837729" y="4450437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Shredder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195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7510-630A-0C44-B2BE-7E036318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63303"/>
            <a:ext cx="6761100" cy="857400"/>
          </a:xfrm>
        </p:spPr>
        <p:txBody>
          <a:bodyPr/>
          <a:lstStyle/>
          <a:p>
            <a:r>
              <a:rPr lang="en-US" sz="2800" dirty="0"/>
              <a:t>Docker Vocabulary /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901BE-2C1C-CD43-AED9-B67DF8709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07008"/>
            <a:ext cx="6761100" cy="3507042"/>
          </a:xfrm>
        </p:spPr>
        <p:txBody>
          <a:bodyPr/>
          <a:lstStyle/>
          <a:p>
            <a:r>
              <a:rPr lang="en-US" sz="2000" dirty="0"/>
              <a:t>Image Repository</a:t>
            </a:r>
          </a:p>
          <a:p>
            <a:pPr lvl="1"/>
            <a:r>
              <a:rPr lang="en-US" sz="1800" dirty="0"/>
              <a:t>Docker Hub is “a hosted </a:t>
            </a:r>
            <a:r>
              <a:rPr lang="en-US" sz="1800" i="1" dirty="0"/>
              <a:t>repository</a:t>
            </a:r>
            <a:r>
              <a:rPr lang="en-US" sz="1800" dirty="0"/>
              <a:t> service provided by Docker </a:t>
            </a:r>
            <a:r>
              <a:rPr lang="en-US" sz="1800" i="1" dirty="0"/>
              <a:t>for finding and sharing container images</a:t>
            </a:r>
            <a:r>
              <a:rPr lang="en-US" sz="1800" dirty="0"/>
              <a:t>.”</a:t>
            </a:r>
            <a:endParaRPr lang="en-US" sz="2000" dirty="0"/>
          </a:p>
          <a:p>
            <a:r>
              <a:rPr lang="en-US" sz="2000" dirty="0" err="1"/>
              <a:t>Image:tag</a:t>
            </a:r>
            <a:endParaRPr lang="en-US" sz="2000" dirty="0"/>
          </a:p>
          <a:p>
            <a:pPr lvl="1"/>
            <a:r>
              <a:rPr lang="en-US" sz="1800" dirty="0"/>
              <a:t>An </a:t>
            </a:r>
            <a:r>
              <a:rPr lang="en-US" sz="1800" b="1" i="1" dirty="0"/>
              <a:t>image</a:t>
            </a:r>
            <a:r>
              <a:rPr lang="en-US" sz="1800" dirty="0"/>
              <a:t> is a </a:t>
            </a:r>
            <a:r>
              <a:rPr lang="en-US" sz="1800" i="1" dirty="0"/>
              <a:t>read-only file </a:t>
            </a:r>
            <a:r>
              <a:rPr lang="en-US" sz="1800" dirty="0"/>
              <a:t>containing the libraries, binaries, application and configuration files </a:t>
            </a:r>
            <a:r>
              <a:rPr lang="en-US" sz="1800" i="1" dirty="0"/>
              <a:t>for creating a container.</a:t>
            </a:r>
          </a:p>
          <a:p>
            <a:pPr lvl="1"/>
            <a:r>
              <a:rPr lang="en-US" sz="1800" dirty="0"/>
              <a:t>A </a:t>
            </a:r>
            <a:r>
              <a:rPr lang="en-US" sz="1800" b="1" i="1" dirty="0"/>
              <a:t>tag</a:t>
            </a:r>
            <a:r>
              <a:rPr lang="en-US" sz="1800" dirty="0"/>
              <a:t> is a </a:t>
            </a:r>
            <a:r>
              <a:rPr lang="en-US" sz="1800" b="1" i="1" dirty="0"/>
              <a:t>version label </a:t>
            </a:r>
            <a:r>
              <a:rPr lang="en-US" sz="1800" dirty="0"/>
              <a:t>for a specific image.</a:t>
            </a:r>
          </a:p>
          <a:p>
            <a:r>
              <a:rPr lang="en-US" sz="2000" dirty="0"/>
              <a:t>Container</a:t>
            </a:r>
          </a:p>
          <a:p>
            <a:pPr lvl="1"/>
            <a:r>
              <a:rPr lang="en-US" sz="1800" dirty="0"/>
              <a:t>A </a:t>
            </a:r>
            <a:r>
              <a:rPr lang="en-US" sz="1800" b="1" i="1" dirty="0"/>
              <a:t>container</a:t>
            </a:r>
            <a:r>
              <a:rPr lang="en-US" sz="1800" dirty="0"/>
              <a:t> is a </a:t>
            </a:r>
            <a:r>
              <a:rPr lang="en-US" sz="1800" i="1" dirty="0"/>
              <a:t>runtime version </a:t>
            </a:r>
            <a:r>
              <a:rPr lang="en-US" sz="1800" dirty="0"/>
              <a:t>of an image that may have additional </a:t>
            </a:r>
            <a:r>
              <a:rPr lang="en-US" sz="1800" i="1" dirty="0"/>
              <a:t>changes in its writeable layer</a:t>
            </a:r>
            <a:r>
              <a:rPr lang="en-US" sz="1800" dirty="0"/>
              <a:t>.</a:t>
            </a:r>
          </a:p>
          <a:p>
            <a:pPr lvl="2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97A36-3199-5148-B15F-ADEA049C8CA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5269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0192-0B65-1E41-8DB4-CAFB2A47D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19" y="282175"/>
            <a:ext cx="7163827" cy="857400"/>
          </a:xfrm>
        </p:spPr>
        <p:txBody>
          <a:bodyPr/>
          <a:lstStyle/>
          <a:p>
            <a:r>
              <a:rPr lang="en-US" sz="3200" dirty="0"/>
              <a:t>Creating Docker Images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C5824-682D-2648-ADD5-35EB5BB0B88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18</a:t>
            </a:fld>
            <a:endParaRPr lang="en-US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DE5BEE5-30DF-B44D-B699-60FBF58E2DDD}"/>
              </a:ext>
            </a:extLst>
          </p:cNvPr>
          <p:cNvGrpSpPr/>
          <p:nvPr/>
        </p:nvGrpSpPr>
        <p:grpSpPr>
          <a:xfrm>
            <a:off x="524656" y="1724549"/>
            <a:ext cx="6846352" cy="3136776"/>
            <a:chOff x="1216578" y="1942592"/>
            <a:chExt cx="6846352" cy="3136776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B1C58CD-BF0F-AA4B-B9BF-C65E90E7A2FC}"/>
                </a:ext>
              </a:extLst>
            </p:cNvPr>
            <p:cNvSpPr/>
            <p:nvPr/>
          </p:nvSpPr>
          <p:spPr>
            <a:xfrm>
              <a:off x="4042656" y="3379255"/>
              <a:ext cx="1508760" cy="95410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docker build</a:t>
              </a:r>
            </a:p>
          </p:txBody>
        </p:sp>
        <p:sp>
          <p:nvSpPr>
            <p:cNvPr id="10" name="Folded Corner 9">
              <a:extLst>
                <a:ext uri="{FF2B5EF4-FFF2-40B4-BE49-F238E27FC236}">
                  <a16:creationId xmlns:a16="http://schemas.microsoft.com/office/drawing/2014/main" id="{E622833E-219B-734F-8C59-E501B1378BE1}"/>
                </a:ext>
              </a:extLst>
            </p:cNvPr>
            <p:cNvSpPr/>
            <p:nvPr/>
          </p:nvSpPr>
          <p:spPr>
            <a:xfrm>
              <a:off x="1216578" y="2895800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/>
                <a:t>Dockerfile</a:t>
              </a:r>
              <a:endParaRPr lang="en-US" sz="1600" b="1" dirty="0"/>
            </a:p>
          </p:txBody>
        </p: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8C300CA0-FC46-9549-BBC1-F0A1CFC2CB66}"/>
                </a:ext>
              </a:extLst>
            </p:cNvPr>
            <p:cNvCxnSpPr>
              <a:cxnSpLocks/>
              <a:stCxn id="10" idx="3"/>
              <a:endCxn id="9" idx="1"/>
            </p:cNvCxnSpPr>
            <p:nvPr/>
          </p:nvCxnSpPr>
          <p:spPr>
            <a:xfrm>
              <a:off x="2725338" y="3272445"/>
              <a:ext cx="1317318" cy="583864"/>
            </a:xfrm>
            <a:prstGeom prst="curvedConnector3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9CCF1532-DB7A-FB45-A808-852871BB9B56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484868" y="3712190"/>
              <a:ext cx="227364" cy="888213"/>
            </a:xfrm>
            <a:prstGeom prst="curvedConnector2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99E96C59-4CE3-354F-A64C-F28E0AF32EC4}"/>
                </a:ext>
              </a:extLst>
            </p:cNvPr>
            <p:cNvSpPr/>
            <p:nvPr/>
          </p:nvSpPr>
          <p:spPr>
            <a:xfrm>
              <a:off x="5551417" y="3610817"/>
              <a:ext cx="1002753" cy="4955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Folded Corner 13">
              <a:extLst>
                <a:ext uri="{FF2B5EF4-FFF2-40B4-BE49-F238E27FC236}">
                  <a16:creationId xmlns:a16="http://schemas.microsoft.com/office/drawing/2014/main" id="{BC5FFBA8-1704-B348-BF6D-3926AC9E61B9}"/>
                </a:ext>
              </a:extLst>
            </p:cNvPr>
            <p:cNvSpPr/>
            <p:nvPr/>
          </p:nvSpPr>
          <p:spPr>
            <a:xfrm>
              <a:off x="1479794" y="3868878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Project Source Code</a:t>
              </a:r>
            </a:p>
          </p:txBody>
        </p:sp>
        <p:sp>
          <p:nvSpPr>
            <p:cNvPr id="15" name="Folded Corner 14">
              <a:extLst>
                <a:ext uri="{FF2B5EF4-FFF2-40B4-BE49-F238E27FC236}">
                  <a16:creationId xmlns:a16="http://schemas.microsoft.com/office/drawing/2014/main" id="{2F5188D0-023F-2149-B2D7-7BF9B1120834}"/>
                </a:ext>
              </a:extLst>
            </p:cNvPr>
            <p:cNvSpPr/>
            <p:nvPr/>
          </p:nvSpPr>
          <p:spPr>
            <a:xfrm>
              <a:off x="1632194" y="4021278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Project Source Code</a:t>
              </a:r>
            </a:p>
          </p:txBody>
        </p:sp>
        <p:sp>
          <p:nvSpPr>
            <p:cNvPr id="16" name="Folded Corner 15">
              <a:extLst>
                <a:ext uri="{FF2B5EF4-FFF2-40B4-BE49-F238E27FC236}">
                  <a16:creationId xmlns:a16="http://schemas.microsoft.com/office/drawing/2014/main" id="{26715C0E-B433-3D45-9A86-7E93CA906ACA}"/>
                </a:ext>
              </a:extLst>
            </p:cNvPr>
            <p:cNvSpPr/>
            <p:nvPr/>
          </p:nvSpPr>
          <p:spPr>
            <a:xfrm>
              <a:off x="1784594" y="4173678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Project Source Code</a:t>
              </a:r>
            </a:p>
          </p:txBody>
        </p:sp>
        <p:sp>
          <p:nvSpPr>
            <p:cNvPr id="17" name="Folded Corner 16">
              <a:extLst>
                <a:ext uri="{FF2B5EF4-FFF2-40B4-BE49-F238E27FC236}">
                  <a16:creationId xmlns:a16="http://schemas.microsoft.com/office/drawing/2014/main" id="{F69D4E0C-B1F6-FA47-B5E8-2ECEE27F5F62}"/>
                </a:ext>
              </a:extLst>
            </p:cNvPr>
            <p:cNvSpPr/>
            <p:nvPr/>
          </p:nvSpPr>
          <p:spPr>
            <a:xfrm>
              <a:off x="1936994" y="4326078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Project Source Code</a:t>
              </a:r>
            </a:p>
          </p:txBody>
        </p:sp>
        <p:sp>
          <p:nvSpPr>
            <p:cNvPr id="18" name="Folded Corner 17">
              <a:extLst>
                <a:ext uri="{FF2B5EF4-FFF2-40B4-BE49-F238E27FC236}">
                  <a16:creationId xmlns:a16="http://schemas.microsoft.com/office/drawing/2014/main" id="{9DCB0F26-3E08-C840-AFDF-A6BCB0D8EF9C}"/>
                </a:ext>
              </a:extLst>
            </p:cNvPr>
            <p:cNvSpPr/>
            <p:nvPr/>
          </p:nvSpPr>
          <p:spPr>
            <a:xfrm>
              <a:off x="6554170" y="3524524"/>
              <a:ext cx="1508760" cy="753290"/>
            </a:xfrm>
            <a:prstGeom prst="foldedCorner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Docker</a:t>
              </a:r>
            </a:p>
            <a:p>
              <a:pPr algn="ctr"/>
              <a:r>
                <a:rPr lang="en-US" sz="1600" b="1" dirty="0"/>
                <a:t>Image</a:t>
              </a:r>
            </a:p>
          </p:txBody>
        </p:sp>
        <p:sp>
          <p:nvSpPr>
            <p:cNvPr id="19" name="Folded Corner 18">
              <a:extLst>
                <a:ext uri="{FF2B5EF4-FFF2-40B4-BE49-F238E27FC236}">
                  <a16:creationId xmlns:a16="http://schemas.microsoft.com/office/drawing/2014/main" id="{F8C4E55D-CCD7-B645-B067-13475D3EC7C1}"/>
                </a:ext>
              </a:extLst>
            </p:cNvPr>
            <p:cNvSpPr/>
            <p:nvPr/>
          </p:nvSpPr>
          <p:spPr>
            <a:xfrm>
              <a:off x="2269410" y="1942592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Dependencies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376C9C9D-A700-1044-995C-436B391A5BE3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rot="16200000" flipH="1">
              <a:off x="3113332" y="2606339"/>
              <a:ext cx="839780" cy="1018865"/>
            </a:xfrm>
            <a:prstGeom prst="curvedConnector2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70" name="Picture 2">
            <a:extLst>
              <a:ext uri="{FF2B5EF4-FFF2-40B4-BE49-F238E27FC236}">
                <a16:creationId xmlns:a16="http://schemas.microsoft.com/office/drawing/2014/main" id="{C8FC4815-8717-094B-AD63-7911F5B50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831" y="992107"/>
            <a:ext cx="2293915" cy="189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658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62D5-67BA-A640-AC63-2E2917D06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What’s Next?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6E43D-2773-FF4C-9329-96988F9B87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A11/Q11 – 1 week </a:t>
            </a:r>
          </a:p>
          <a:p>
            <a:r>
              <a:rPr lang="en-US" sz="1800" dirty="0"/>
              <a:t>Revise and resubmits</a:t>
            </a:r>
          </a:p>
          <a:p>
            <a:r>
              <a:rPr lang="en-US" sz="1800" dirty="0"/>
              <a:t>Reading for discussion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4FB07-1E98-7849-8F2A-28D3965DDDC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080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7510-630A-0C44-B2BE-7E036318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63303"/>
            <a:ext cx="6761100" cy="857400"/>
          </a:xfrm>
        </p:spPr>
        <p:txBody>
          <a:bodyPr/>
          <a:lstStyle/>
          <a:p>
            <a:r>
              <a:rPr lang="en-US" sz="2800" dirty="0"/>
              <a:t>Dependencies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901BE-2C1C-CD43-AED9-B67DF8709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811" y="1020703"/>
            <a:ext cx="4580349" cy="3507042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>
                <a:solidFill>
                  <a:srgbClr val="0070C0"/>
                </a:solidFill>
              </a:rPr>
              <a:t>dependency</a:t>
            </a:r>
            <a:r>
              <a:rPr lang="en-US" sz="2000" dirty="0"/>
              <a:t> is a broad software engineering term used to refer when a piece of software relies on another one. </a:t>
            </a:r>
          </a:p>
          <a:p>
            <a:pPr lvl="1"/>
            <a:r>
              <a:rPr lang="en-US" sz="1800" dirty="0"/>
              <a:t>Simply put, if Program A requires Program B to be able to run, Program A is dependent on Program B. This makes Program B a dependency of Program 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97A36-3199-5148-B15F-ADEA049C8CA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F5AF28-CAB9-E34E-A17D-94C0A135743D}"/>
              </a:ext>
            </a:extLst>
          </p:cNvPr>
          <p:cNvSpPr txBox="1"/>
          <p:nvPr/>
        </p:nvSpPr>
        <p:spPr>
          <a:xfrm>
            <a:off x="365919" y="4826308"/>
            <a:ext cx="6684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Definition from: https://</a:t>
            </a:r>
            <a:r>
              <a:rPr lang="en-US" dirty="0" err="1"/>
              <a:t>coderslegacy.com</a:t>
            </a:r>
            <a:r>
              <a:rPr lang="en-US" dirty="0"/>
              <a:t>/what-are-dependencies-in-programming/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DC5C47-ED84-3F44-90E2-30BC50B4ABF1}"/>
              </a:ext>
            </a:extLst>
          </p:cNvPr>
          <p:cNvSpPr txBox="1"/>
          <p:nvPr/>
        </p:nvSpPr>
        <p:spPr>
          <a:xfrm rot="21257923">
            <a:off x="5101916" y="1157000"/>
            <a:ext cx="2809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800000000000000" pitchFamily="2" charset="0"/>
              </a:rPr>
              <a:t>What might be some dependencies for Grandma May’s Cookie Recipe?</a:t>
            </a:r>
          </a:p>
        </p:txBody>
      </p:sp>
    </p:spTree>
    <p:extLst>
      <p:ext uri="{BB962C8B-B14F-4D97-AF65-F5344CB8AC3E}">
        <p14:creationId xmlns:p14="http://schemas.microsoft.com/office/powerpoint/2010/main" val="342371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20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2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4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5368" name="Rectangle 11">
            <a:extLst>
              <a:ext uri="{FF2B5EF4-FFF2-40B4-BE49-F238E27FC236}">
                <a16:creationId xmlns:a16="http://schemas.microsoft.com/office/drawing/2014/main" id="{177B4490-0EE2-E74C-8CD4-7C10EE1BC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3817938"/>
            <a:ext cx="3963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6"/>
              </a:rPr>
              <a:t>https://creativecommons.org/licenses/by-nc/4.0/</a:t>
            </a:r>
            <a:endParaRPr lang="en-US" altLang="en-US"/>
          </a:p>
        </p:txBody>
      </p:sp>
      <p:pic>
        <p:nvPicPr>
          <p:cNvPr id="15369" name="Picture 13">
            <a:extLst>
              <a:ext uri="{FF2B5EF4-FFF2-40B4-BE49-F238E27FC236}">
                <a16:creationId xmlns:a16="http://schemas.microsoft.com/office/drawing/2014/main" id="{E8AF4106-07BF-EB46-A217-F2A1D853F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3114675"/>
            <a:ext cx="2817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7510-630A-0C44-B2BE-7E036318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63303"/>
            <a:ext cx="6761100" cy="857400"/>
          </a:xfrm>
        </p:spPr>
        <p:txBody>
          <a:bodyPr/>
          <a:lstStyle/>
          <a:p>
            <a:r>
              <a:rPr lang="en-US" sz="2800" dirty="0"/>
              <a:t>Types of Dependencies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901BE-2C1C-CD43-AED9-B67DF8709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810" y="1020703"/>
            <a:ext cx="4699857" cy="3507042"/>
          </a:xfrm>
        </p:spPr>
        <p:txBody>
          <a:bodyPr/>
          <a:lstStyle/>
          <a:p>
            <a:r>
              <a:rPr lang="en-US" sz="2000" b="1" i="1" dirty="0">
                <a:solidFill>
                  <a:srgbClr val="0070C0"/>
                </a:solidFill>
              </a:rPr>
              <a:t>Prerequisites</a:t>
            </a:r>
            <a:r>
              <a:rPr lang="en-US" sz="2000" dirty="0"/>
              <a:t>: External tools, programs or platforms that are </a:t>
            </a:r>
            <a:r>
              <a:rPr lang="en-US" sz="2000" i="1" dirty="0"/>
              <a:t>required to build/test/run/distribute the product</a:t>
            </a:r>
            <a:r>
              <a:rPr lang="en-US" sz="2000" dirty="0"/>
              <a:t>.</a:t>
            </a:r>
          </a:p>
          <a:p>
            <a:r>
              <a:rPr lang="en-US" sz="2000" b="1" i="1" dirty="0">
                <a:solidFill>
                  <a:srgbClr val="0070C0"/>
                </a:solidFill>
              </a:rPr>
              <a:t>Dependencies</a:t>
            </a:r>
            <a:r>
              <a:rPr lang="en-US" sz="2000" dirty="0"/>
              <a:t>: programs, libraries, services that are </a:t>
            </a:r>
            <a:r>
              <a:rPr lang="en-US" sz="2000" i="1" dirty="0"/>
              <a:t>integrated into or accessed by the running product</a:t>
            </a:r>
            <a:r>
              <a:rPr lang="en-US" sz="2000" dirty="0"/>
              <a:t>.</a:t>
            </a:r>
          </a:p>
          <a:p>
            <a:pPr lvl="1"/>
            <a:r>
              <a:rPr lang="en-US" sz="1800" b="1" i="1" dirty="0"/>
              <a:t>(Deploy) Dependencies</a:t>
            </a:r>
            <a:r>
              <a:rPr lang="en-US" sz="1800" dirty="0"/>
              <a:t>: required to run the product in production.</a:t>
            </a:r>
          </a:p>
          <a:p>
            <a:pPr lvl="1"/>
            <a:r>
              <a:rPr lang="en-US" sz="1800" b="1" i="1" dirty="0"/>
              <a:t>Dev(</a:t>
            </a:r>
            <a:r>
              <a:rPr lang="en-US" sz="1800" b="1" i="1" dirty="0" err="1"/>
              <a:t>elopment</a:t>
            </a:r>
            <a:r>
              <a:rPr lang="en-US" sz="1800" b="1" i="1" dirty="0"/>
              <a:t>) Dependencies</a:t>
            </a:r>
            <a:r>
              <a:rPr lang="en-US" sz="1800" dirty="0"/>
              <a:t>: required to run the product during develop and testing.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97A36-3199-5148-B15F-ADEA049C8CA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59B1C-2EAA-B04A-B7D8-46C08EDCF6D5}"/>
              </a:ext>
            </a:extLst>
          </p:cNvPr>
          <p:cNvSpPr txBox="1"/>
          <p:nvPr/>
        </p:nvSpPr>
        <p:spPr>
          <a:xfrm rot="21257923">
            <a:off x="4993778" y="735675"/>
            <a:ext cx="29736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800000000000000" pitchFamily="2" charset="0"/>
              </a:rPr>
              <a:t>How might we divide the dependencies for Grandma May’s Cookie Recipe into these categories?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79C589-14A3-884B-818D-78E9BBCF5DC2}"/>
              </a:ext>
            </a:extLst>
          </p:cNvPr>
          <p:cNvSpPr txBox="1"/>
          <p:nvPr/>
        </p:nvSpPr>
        <p:spPr>
          <a:xfrm rot="277191">
            <a:off x="5018980" y="2891832"/>
            <a:ext cx="2973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800000000000000" pitchFamily="2" charset="0"/>
              </a:rPr>
              <a:t>What kind of things would fall into these categories for a software project?</a:t>
            </a:r>
          </a:p>
        </p:txBody>
      </p:sp>
    </p:spTree>
    <p:extLst>
      <p:ext uri="{BB962C8B-B14F-4D97-AF65-F5344CB8AC3E}">
        <p14:creationId xmlns:p14="http://schemas.microsoft.com/office/powerpoint/2010/main" val="83551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13FC-8A2D-754D-AC76-19F5B4185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227012"/>
            <a:ext cx="6761100" cy="857400"/>
          </a:xfrm>
        </p:spPr>
        <p:txBody>
          <a:bodyPr/>
          <a:lstStyle/>
          <a:p>
            <a:r>
              <a:rPr lang="en-US" sz="2800" dirty="0"/>
              <a:t>Dependency Tradeoffs: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EABDF-F2F3-EE43-A42C-576212334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9557" y="1408864"/>
            <a:ext cx="3242400" cy="3087000"/>
          </a:xfrm>
        </p:spPr>
        <p:txBody>
          <a:bodyPr/>
          <a:lstStyle/>
          <a:p>
            <a:r>
              <a:rPr lang="en-US" sz="2000" dirty="0"/>
              <a:t>Disadvantages: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D60FD9-4EF3-F44A-993C-F3095D1ED15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35046" y="1408864"/>
            <a:ext cx="3451737" cy="3087000"/>
          </a:xfrm>
        </p:spPr>
        <p:txBody>
          <a:bodyPr/>
          <a:lstStyle/>
          <a:p>
            <a:r>
              <a:rPr lang="en-US" sz="2000" dirty="0"/>
              <a:t>Advantages: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3FFEC-9383-4846-8DA4-B63C8F543E7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D6FAAB-08BA-F045-9453-B6DFADAE7469}"/>
              </a:ext>
            </a:extLst>
          </p:cNvPr>
          <p:cNvSpPr txBox="1"/>
          <p:nvPr/>
        </p:nvSpPr>
        <p:spPr>
          <a:xfrm rot="21036247">
            <a:off x="2117916" y="2385342"/>
            <a:ext cx="36895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Print" panose="02000800000000000000" pitchFamily="2" charset="0"/>
              </a:rPr>
              <a:t>What are some advantages and disadvantages of incorporating dependencies into a project?</a:t>
            </a:r>
          </a:p>
        </p:txBody>
      </p:sp>
    </p:spTree>
    <p:extLst>
      <p:ext uri="{BB962C8B-B14F-4D97-AF65-F5344CB8AC3E}">
        <p14:creationId xmlns:p14="http://schemas.microsoft.com/office/powerpoint/2010/main" val="296972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7510-630A-0C44-B2BE-7E036318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63303"/>
            <a:ext cx="6761100" cy="857400"/>
          </a:xfrm>
        </p:spPr>
        <p:txBody>
          <a:bodyPr/>
          <a:lstStyle/>
          <a:p>
            <a:r>
              <a:rPr lang="en-US" sz="2800" dirty="0"/>
              <a:t>Dependency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901BE-2C1C-CD43-AED9-B67DF8709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07008"/>
            <a:ext cx="6761100" cy="3507042"/>
          </a:xfrm>
        </p:spPr>
        <p:txBody>
          <a:bodyPr/>
          <a:lstStyle/>
          <a:p>
            <a:r>
              <a:rPr lang="en-US" sz="2000" b="1" i="1" dirty="0">
                <a:solidFill>
                  <a:srgbClr val="0070C0"/>
                </a:solidFill>
              </a:rPr>
              <a:t>Dependency Management</a:t>
            </a:r>
            <a:r>
              <a:rPr lang="en-US" sz="2000" dirty="0"/>
              <a:t>: The use of repositories and tools for automating the process of storing, retrieving, specifying and installing dependencies (and dependencies of dependencies).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97A36-3199-5148-B15F-ADEA049C8CA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D7590A-A276-EF40-B8D6-2078C293CFCD}"/>
              </a:ext>
            </a:extLst>
          </p:cNvPr>
          <p:cNvGrpSpPr/>
          <p:nvPr/>
        </p:nvGrpSpPr>
        <p:grpSpPr>
          <a:xfrm>
            <a:off x="2079780" y="2837758"/>
            <a:ext cx="5341136" cy="2142439"/>
            <a:chOff x="2072015" y="2909700"/>
            <a:chExt cx="5341136" cy="214243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146DDB46-3415-FC4A-A3D5-900E4A633532}"/>
                </a:ext>
              </a:extLst>
            </p:cNvPr>
            <p:cNvSpPr/>
            <p:nvPr/>
          </p:nvSpPr>
          <p:spPr>
            <a:xfrm>
              <a:off x="4034891" y="3451197"/>
              <a:ext cx="1508760" cy="95410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Dependency / Package Management Tool</a:t>
              </a:r>
            </a:p>
          </p:txBody>
        </p:sp>
        <p:sp>
          <p:nvSpPr>
            <p:cNvPr id="17" name="Cloud 16">
              <a:extLst>
                <a:ext uri="{FF2B5EF4-FFF2-40B4-BE49-F238E27FC236}">
                  <a16:creationId xmlns:a16="http://schemas.microsoft.com/office/drawing/2014/main" id="{A5A7E292-6DBE-0941-9529-4FA7B0961113}"/>
                </a:ext>
              </a:extLst>
            </p:cNvPr>
            <p:cNvSpPr/>
            <p:nvPr/>
          </p:nvSpPr>
          <p:spPr>
            <a:xfrm>
              <a:off x="2258467" y="4298850"/>
              <a:ext cx="1776423" cy="753289"/>
            </a:xfrm>
            <a:prstGeom prst="clou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Repository</a:t>
              </a:r>
            </a:p>
          </p:txBody>
        </p:sp>
        <p:sp>
          <p:nvSpPr>
            <p:cNvPr id="18" name="Folded Corner 17">
              <a:extLst>
                <a:ext uri="{FF2B5EF4-FFF2-40B4-BE49-F238E27FC236}">
                  <a16:creationId xmlns:a16="http://schemas.microsoft.com/office/drawing/2014/main" id="{4A476E4F-AF92-7B4F-98D4-FEAED48F6B66}"/>
                </a:ext>
              </a:extLst>
            </p:cNvPr>
            <p:cNvSpPr/>
            <p:nvPr/>
          </p:nvSpPr>
          <p:spPr>
            <a:xfrm>
              <a:off x="2072015" y="2909700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Configuration</a:t>
              </a:r>
            </a:p>
            <a:p>
              <a:pPr algn="ctr"/>
              <a:r>
                <a:rPr lang="en-US" sz="1600" dirty="0"/>
                <a:t>File / Script</a:t>
              </a:r>
            </a:p>
          </p:txBody>
        </p: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725D8064-28D6-3D40-8F13-42C322B9813A}"/>
                </a:ext>
              </a:extLst>
            </p:cNvPr>
            <p:cNvCxnSpPr>
              <a:cxnSpLocks/>
              <a:stCxn id="18" idx="3"/>
              <a:endCxn id="15" idx="1"/>
            </p:cNvCxnSpPr>
            <p:nvPr/>
          </p:nvCxnSpPr>
          <p:spPr>
            <a:xfrm>
              <a:off x="3580775" y="3286345"/>
              <a:ext cx="454116" cy="641906"/>
            </a:xfrm>
            <a:prstGeom prst="curvedConnector3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5FC99166-19EA-6943-A1F1-13FA8D95D291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rot="5400000" flipH="1" flipV="1">
              <a:off x="3477103" y="3784132"/>
              <a:ext cx="227364" cy="888213"/>
            </a:xfrm>
            <a:prstGeom prst="curvedConnector2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BE9BE42-6918-4848-8F23-8150717051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5534" y="3504747"/>
              <a:ext cx="927617" cy="837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B4BA68E8-0A1A-1C42-805C-9AB34CD86555}"/>
                </a:ext>
              </a:extLst>
            </p:cNvPr>
            <p:cNvSpPr/>
            <p:nvPr/>
          </p:nvSpPr>
          <p:spPr>
            <a:xfrm>
              <a:off x="5543652" y="3682759"/>
              <a:ext cx="1002753" cy="4955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Install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B21528B-26E5-2D42-B786-6C14994ACF7C}"/>
              </a:ext>
            </a:extLst>
          </p:cNvPr>
          <p:cNvGrpSpPr/>
          <p:nvPr/>
        </p:nvGrpSpPr>
        <p:grpSpPr>
          <a:xfrm>
            <a:off x="116775" y="2919075"/>
            <a:ext cx="1430040" cy="1765416"/>
            <a:chOff x="116775" y="2919075"/>
            <a:chExt cx="1430040" cy="176541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1D6DCC6-ABD0-304F-8BB0-CF38BC52A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5335" y="2919075"/>
              <a:ext cx="1292920" cy="44856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141B981-5AED-234D-A0C5-4DFCCFBE3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4538" y="3478300"/>
              <a:ext cx="874514" cy="71755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5631D00-5EF6-7748-8E33-C95595527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6775" y="4352517"/>
              <a:ext cx="1430040" cy="331974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79DB393-3433-A04A-99B3-51883CE48DC9}"/>
                </a:ext>
              </a:extLst>
            </p:cNvPr>
            <p:cNvSpPr txBox="1"/>
            <p:nvPr/>
          </p:nvSpPr>
          <p:spPr>
            <a:xfrm>
              <a:off x="323000" y="3432152"/>
              <a:ext cx="4748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PIP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F7EA0E4-61B0-F841-8426-0F1B42B4616A}"/>
              </a:ext>
            </a:extLst>
          </p:cNvPr>
          <p:cNvGrpSpPr/>
          <p:nvPr/>
        </p:nvGrpSpPr>
        <p:grpSpPr>
          <a:xfrm>
            <a:off x="6019155" y="4916642"/>
            <a:ext cx="1875904" cy="230832"/>
            <a:chOff x="0" y="4881890"/>
            <a:chExt cx="1875904" cy="2308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F31877D-1004-B844-AAFF-933550058328}"/>
                </a:ext>
              </a:extLst>
            </p:cNvPr>
            <p:cNvSpPr txBox="1"/>
            <p:nvPr/>
          </p:nvSpPr>
          <p:spPr>
            <a:xfrm>
              <a:off x="0" y="4881890"/>
              <a:ext cx="159530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5">
                      <a:lumMod val="75000"/>
                      <a:lumOff val="25000"/>
                    </a:schemeClr>
                  </a:solidFill>
                </a:rPr>
                <a:t>Image from: </a:t>
              </a:r>
              <a:r>
                <a:rPr lang="en-US" sz="900" dirty="0">
                  <a:solidFill>
                    <a:schemeClr val="accent5">
                      <a:lumMod val="75000"/>
                      <a:lumOff val="25000"/>
                    </a:schemeClr>
                  </a:solidFill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900" dirty="0">
                <a:solidFill>
                  <a:schemeClr val="accent5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A7306DB-A039-E04F-A0A0-177CDB08D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60300" y="4910469"/>
              <a:ext cx="315604" cy="164470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43BCB6C-6F14-E646-8332-2153F4A5D2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281" y="2123642"/>
            <a:ext cx="641906" cy="64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0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76650E0-8CD7-BE4C-9FCE-93E727B35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309" y="76640"/>
            <a:ext cx="5659211" cy="503669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97A36-3199-5148-B15F-ADEA049C8CA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34002B6-E307-4848-9E02-01775B521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560" y="1635034"/>
            <a:ext cx="1292920" cy="448564"/>
          </a:xfrm>
          <a:prstGeom prst="rect">
            <a:avLst/>
          </a:prstGeom>
        </p:spPr>
      </p:pic>
      <p:sp>
        <p:nvSpPr>
          <p:cNvPr id="18" name="Folded Corner 17">
            <a:extLst>
              <a:ext uri="{FF2B5EF4-FFF2-40B4-BE49-F238E27FC236}">
                <a16:creationId xmlns:a16="http://schemas.microsoft.com/office/drawing/2014/main" id="{4A476E4F-AF92-7B4F-98D4-FEAED48F6B66}"/>
              </a:ext>
            </a:extLst>
          </p:cNvPr>
          <p:cNvSpPr/>
          <p:nvPr/>
        </p:nvSpPr>
        <p:spPr>
          <a:xfrm>
            <a:off x="5284840" y="2844742"/>
            <a:ext cx="1508760" cy="753290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Configuration</a:t>
            </a:r>
          </a:p>
          <a:p>
            <a:pPr algn="ctr"/>
            <a:r>
              <a:rPr lang="en-US" sz="1600" dirty="0"/>
              <a:t>File / Script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E14A7A-CC8C-5449-8061-6E07B52738D0}"/>
              </a:ext>
            </a:extLst>
          </p:cNvPr>
          <p:cNvSpPr/>
          <p:nvPr/>
        </p:nvSpPr>
        <p:spPr>
          <a:xfrm>
            <a:off x="2130552" y="2221992"/>
            <a:ext cx="2889504" cy="1481328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1864C4-2C3E-BD4B-AFEE-EA8018DFF2B7}"/>
              </a:ext>
            </a:extLst>
          </p:cNvPr>
          <p:cNvSpPr/>
          <p:nvPr/>
        </p:nvSpPr>
        <p:spPr>
          <a:xfrm>
            <a:off x="2130552" y="3703320"/>
            <a:ext cx="2889504" cy="932688"/>
          </a:xfrm>
          <a:prstGeom prst="rect">
            <a:avLst/>
          </a:prstGeom>
          <a:solidFill>
            <a:srgbClr val="92D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5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7510-630A-0C44-B2BE-7E036318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63303"/>
            <a:ext cx="6761100" cy="857400"/>
          </a:xfrm>
        </p:spPr>
        <p:txBody>
          <a:bodyPr/>
          <a:lstStyle/>
          <a:p>
            <a:r>
              <a:rPr lang="en-US" sz="2800" dirty="0"/>
              <a:t>Build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901BE-2C1C-CD43-AED9-B67DF8709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07008"/>
            <a:ext cx="6761100" cy="3507042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b="1" i="1" dirty="0">
                <a:solidFill>
                  <a:schemeClr val="tx1"/>
                </a:solidFill>
              </a:rPr>
              <a:t>build process </a:t>
            </a:r>
            <a:r>
              <a:rPr lang="en-US" sz="2000" dirty="0"/>
              <a:t>“converts files and other assets under the developers’ responsibility into a software product in its final or consumable form.”</a:t>
            </a:r>
          </a:p>
          <a:p>
            <a:r>
              <a:rPr lang="en-US" sz="2000" dirty="0"/>
              <a:t> “The build may include:</a:t>
            </a:r>
          </a:p>
          <a:p>
            <a:pPr lvl="1"/>
            <a:r>
              <a:rPr lang="en-US" sz="2000" dirty="0"/>
              <a:t>compiling source files</a:t>
            </a:r>
          </a:p>
          <a:p>
            <a:pPr lvl="1"/>
            <a:r>
              <a:rPr lang="en-US" sz="2000" dirty="0"/>
              <a:t>packaging compiled files into compressed formats (such as jar, zip)</a:t>
            </a:r>
          </a:p>
          <a:p>
            <a:pPr lvl="1"/>
            <a:r>
              <a:rPr lang="en-US" sz="2000" dirty="0"/>
              <a:t>producing installers</a:t>
            </a:r>
          </a:p>
          <a:p>
            <a:pPr lvl="1"/>
            <a:r>
              <a:rPr lang="en-US" sz="2000" dirty="0"/>
              <a:t>creating or updating of database schema or data”</a:t>
            </a:r>
          </a:p>
          <a:p>
            <a:pPr lvl="1"/>
            <a:r>
              <a:rPr lang="en-US" sz="2000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97A36-3199-5148-B15F-ADEA049C8CA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D3EFE5-217B-1F4B-AB03-43FB5EA4FECE}"/>
              </a:ext>
            </a:extLst>
          </p:cNvPr>
          <p:cNvSpPr txBox="1"/>
          <p:nvPr/>
        </p:nvSpPr>
        <p:spPr>
          <a:xfrm>
            <a:off x="1307592" y="4826308"/>
            <a:ext cx="580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Definition From: https://</a:t>
            </a:r>
            <a:r>
              <a:rPr lang="en-US" dirty="0" err="1"/>
              <a:t>www.agilealliance.org</a:t>
            </a:r>
            <a:r>
              <a:rPr lang="en-US" dirty="0"/>
              <a:t>/glossary/automated-build</a:t>
            </a:r>
          </a:p>
        </p:txBody>
      </p:sp>
    </p:spTree>
    <p:extLst>
      <p:ext uri="{BB962C8B-B14F-4D97-AF65-F5344CB8AC3E}">
        <p14:creationId xmlns:p14="http://schemas.microsoft.com/office/powerpoint/2010/main" val="89731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7510-630A-0C44-B2BE-7E036318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79" y="-158265"/>
            <a:ext cx="6761100" cy="857400"/>
          </a:xfrm>
        </p:spPr>
        <p:txBody>
          <a:bodyPr/>
          <a:lstStyle/>
          <a:p>
            <a:r>
              <a:rPr lang="en-US" sz="2800" dirty="0"/>
              <a:t>Automated Build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901BE-2C1C-CD43-AED9-B67DF8709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796" y="778103"/>
            <a:ext cx="5643614" cy="3507042"/>
          </a:xfrm>
        </p:spPr>
        <p:txBody>
          <a:bodyPr/>
          <a:lstStyle/>
          <a:p>
            <a:r>
              <a:rPr lang="en-US" sz="2000" b="1" i="1" dirty="0">
                <a:solidFill>
                  <a:schemeClr val="tx1"/>
                </a:solidFill>
              </a:rPr>
              <a:t>Build tools </a:t>
            </a:r>
            <a:r>
              <a:rPr lang="en-US" sz="2000" dirty="0"/>
              <a:t>are programs that automate the build process.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97A36-3199-5148-B15F-ADEA049C8CA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3562FE8-CB12-9346-9AAE-5D63C1AB2054}"/>
              </a:ext>
            </a:extLst>
          </p:cNvPr>
          <p:cNvGrpSpPr/>
          <p:nvPr/>
        </p:nvGrpSpPr>
        <p:grpSpPr>
          <a:xfrm>
            <a:off x="639763" y="1816171"/>
            <a:ext cx="6839665" cy="3136776"/>
            <a:chOff x="1223265" y="1942592"/>
            <a:chExt cx="6839665" cy="3136776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1A46851-C346-0F4F-815F-CE200379C9CC}"/>
                </a:ext>
              </a:extLst>
            </p:cNvPr>
            <p:cNvSpPr/>
            <p:nvPr/>
          </p:nvSpPr>
          <p:spPr>
            <a:xfrm>
              <a:off x="4042656" y="3379255"/>
              <a:ext cx="1508760" cy="95410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Build Tool</a:t>
              </a:r>
            </a:p>
          </p:txBody>
        </p:sp>
        <p:sp>
          <p:nvSpPr>
            <p:cNvPr id="8" name="Folded Corner 7">
              <a:extLst>
                <a:ext uri="{FF2B5EF4-FFF2-40B4-BE49-F238E27FC236}">
                  <a16:creationId xmlns:a16="http://schemas.microsoft.com/office/drawing/2014/main" id="{1C31DEED-7E9A-D84D-A406-326773E3C5AC}"/>
                </a:ext>
              </a:extLst>
            </p:cNvPr>
            <p:cNvSpPr/>
            <p:nvPr/>
          </p:nvSpPr>
          <p:spPr>
            <a:xfrm>
              <a:off x="1223265" y="2902670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Build</a:t>
              </a:r>
            </a:p>
            <a:p>
              <a:pPr algn="ctr"/>
              <a:r>
                <a:rPr lang="en-US" sz="1600" dirty="0"/>
                <a:t>File / Script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485A5329-782A-F642-A3C5-77808FC3AB47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>
              <a:off x="2732025" y="3279315"/>
              <a:ext cx="1310631" cy="576994"/>
            </a:xfrm>
            <a:prstGeom prst="curvedConnector3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>
              <a:extLst>
                <a:ext uri="{FF2B5EF4-FFF2-40B4-BE49-F238E27FC236}">
                  <a16:creationId xmlns:a16="http://schemas.microsoft.com/office/drawing/2014/main" id="{FEDF3ADA-A413-124A-93DB-7977231A82B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484868" y="3712190"/>
              <a:ext cx="227364" cy="888213"/>
            </a:xfrm>
            <a:prstGeom prst="curvedConnector2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924F77BD-5051-4B47-ADF0-5CC2D6BE53A1}"/>
                </a:ext>
              </a:extLst>
            </p:cNvPr>
            <p:cNvSpPr/>
            <p:nvPr/>
          </p:nvSpPr>
          <p:spPr>
            <a:xfrm>
              <a:off x="5551417" y="3610817"/>
              <a:ext cx="1002753" cy="4955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Folded Corner 11">
              <a:extLst>
                <a:ext uri="{FF2B5EF4-FFF2-40B4-BE49-F238E27FC236}">
                  <a16:creationId xmlns:a16="http://schemas.microsoft.com/office/drawing/2014/main" id="{0732766E-844C-3242-8393-719639002055}"/>
                </a:ext>
              </a:extLst>
            </p:cNvPr>
            <p:cNvSpPr/>
            <p:nvPr/>
          </p:nvSpPr>
          <p:spPr>
            <a:xfrm>
              <a:off x="1479794" y="3868878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Project Source Code</a:t>
              </a:r>
            </a:p>
          </p:txBody>
        </p:sp>
        <p:sp>
          <p:nvSpPr>
            <p:cNvPr id="13" name="Folded Corner 12">
              <a:extLst>
                <a:ext uri="{FF2B5EF4-FFF2-40B4-BE49-F238E27FC236}">
                  <a16:creationId xmlns:a16="http://schemas.microsoft.com/office/drawing/2014/main" id="{8DD500C7-BF54-B340-A927-27541F8E0F7E}"/>
                </a:ext>
              </a:extLst>
            </p:cNvPr>
            <p:cNvSpPr/>
            <p:nvPr/>
          </p:nvSpPr>
          <p:spPr>
            <a:xfrm>
              <a:off x="1632194" y="4021278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Project Source Code</a:t>
              </a:r>
            </a:p>
          </p:txBody>
        </p:sp>
        <p:sp>
          <p:nvSpPr>
            <p:cNvPr id="14" name="Folded Corner 13">
              <a:extLst>
                <a:ext uri="{FF2B5EF4-FFF2-40B4-BE49-F238E27FC236}">
                  <a16:creationId xmlns:a16="http://schemas.microsoft.com/office/drawing/2014/main" id="{1A027BA5-597F-3C42-B405-F918197EB347}"/>
                </a:ext>
              </a:extLst>
            </p:cNvPr>
            <p:cNvSpPr/>
            <p:nvPr/>
          </p:nvSpPr>
          <p:spPr>
            <a:xfrm>
              <a:off x="1784594" y="4173678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Project Source Code</a:t>
              </a:r>
            </a:p>
          </p:txBody>
        </p:sp>
        <p:sp>
          <p:nvSpPr>
            <p:cNvPr id="15" name="Folded Corner 14">
              <a:extLst>
                <a:ext uri="{FF2B5EF4-FFF2-40B4-BE49-F238E27FC236}">
                  <a16:creationId xmlns:a16="http://schemas.microsoft.com/office/drawing/2014/main" id="{530E45F2-3374-3846-A58A-3F9DCDBFBEEA}"/>
                </a:ext>
              </a:extLst>
            </p:cNvPr>
            <p:cNvSpPr/>
            <p:nvPr/>
          </p:nvSpPr>
          <p:spPr>
            <a:xfrm>
              <a:off x="1936994" y="4326078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Project Source Code</a:t>
              </a:r>
            </a:p>
          </p:txBody>
        </p:sp>
        <p:sp>
          <p:nvSpPr>
            <p:cNvPr id="16" name="Folded Corner 15">
              <a:extLst>
                <a:ext uri="{FF2B5EF4-FFF2-40B4-BE49-F238E27FC236}">
                  <a16:creationId xmlns:a16="http://schemas.microsoft.com/office/drawing/2014/main" id="{21134A72-8AD5-FD40-9829-EB89FBC9A659}"/>
                </a:ext>
              </a:extLst>
            </p:cNvPr>
            <p:cNvSpPr/>
            <p:nvPr/>
          </p:nvSpPr>
          <p:spPr>
            <a:xfrm>
              <a:off x="6554170" y="3524524"/>
              <a:ext cx="1508760" cy="753290"/>
            </a:xfrm>
            <a:prstGeom prst="foldedCorner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Target</a:t>
              </a:r>
            </a:p>
            <a:p>
              <a:pPr algn="ctr"/>
              <a:r>
                <a:rPr lang="en-US" sz="1600" b="1" dirty="0"/>
                <a:t> / Product</a:t>
              </a:r>
            </a:p>
          </p:txBody>
        </p:sp>
        <p:sp>
          <p:nvSpPr>
            <p:cNvPr id="17" name="Folded Corner 16">
              <a:extLst>
                <a:ext uri="{FF2B5EF4-FFF2-40B4-BE49-F238E27FC236}">
                  <a16:creationId xmlns:a16="http://schemas.microsoft.com/office/drawing/2014/main" id="{1B0A1F42-C9DB-3643-BFB1-7E8A18A97582}"/>
                </a:ext>
              </a:extLst>
            </p:cNvPr>
            <p:cNvSpPr/>
            <p:nvPr/>
          </p:nvSpPr>
          <p:spPr>
            <a:xfrm>
              <a:off x="2269410" y="1942592"/>
              <a:ext cx="1508760" cy="75329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Dependencies</a:t>
              </a:r>
            </a:p>
          </p:txBody>
        </p: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4B662579-B9C9-3548-AF9D-58AB0B50EDD0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rot="16200000" flipH="1">
              <a:off x="3113332" y="2606339"/>
              <a:ext cx="839780" cy="1018865"/>
            </a:xfrm>
            <a:prstGeom prst="curvedConnector2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00EA81A-C4CA-4548-B2ED-758F96019C86}"/>
              </a:ext>
            </a:extLst>
          </p:cNvPr>
          <p:cNvGrpSpPr/>
          <p:nvPr/>
        </p:nvGrpSpPr>
        <p:grpSpPr>
          <a:xfrm>
            <a:off x="6051410" y="83683"/>
            <a:ext cx="3020280" cy="2681867"/>
            <a:chOff x="6051410" y="83683"/>
            <a:chExt cx="3020280" cy="268186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00E5E22-FF06-E244-93ED-BB88ED36B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6923" y="232669"/>
              <a:ext cx="1292920" cy="44856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96E328B-4348-6B47-BC87-D9DF81CDD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29156" y="1424793"/>
              <a:ext cx="1430040" cy="33197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427B344-0566-BC4C-875E-8DEE3B4D3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4490" y="816445"/>
              <a:ext cx="1419874" cy="43887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FF1F41A-4FE9-7F49-90E9-532C319CD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73556" y="1835735"/>
              <a:ext cx="1301741" cy="92981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14B801-BEF6-1048-86A5-2926686A2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63974" y="1252911"/>
              <a:ext cx="907716" cy="90771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8939E58-27DB-CD4F-8B9E-5CCD45EB4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99922" y="236733"/>
              <a:ext cx="850900" cy="8890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43A6406-040B-3845-B72D-7EC4E28C0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51410" y="83683"/>
              <a:ext cx="620893" cy="1388840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C9B89FD-66C7-9642-857A-EA9E0684C70D}"/>
              </a:ext>
            </a:extLst>
          </p:cNvPr>
          <p:cNvSpPr txBox="1"/>
          <p:nvPr/>
        </p:nvSpPr>
        <p:spPr>
          <a:xfrm rot="21157845">
            <a:off x="3561570" y="1343222"/>
            <a:ext cx="25159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Segoe Print" panose="02000800000000000000" pitchFamily="2" charset="0"/>
              </a:rPr>
              <a:t>There can be multiple targets for a given product. E.g. different OS versions; test vs production…</a:t>
            </a:r>
          </a:p>
        </p:txBody>
      </p:sp>
    </p:spTree>
    <p:extLst>
      <p:ext uri="{BB962C8B-B14F-4D97-AF65-F5344CB8AC3E}">
        <p14:creationId xmlns:p14="http://schemas.microsoft.com/office/powerpoint/2010/main" val="194284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26A23-AED5-DB46-A986-BDA889419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8574" y="739550"/>
            <a:ext cx="5226729" cy="4285296"/>
          </a:xfrm>
        </p:spPr>
        <p:txBody>
          <a:bodyPr/>
          <a:lstStyle/>
          <a:p>
            <a:pPr marL="38100" indent="0">
              <a:buNone/>
            </a:pPr>
            <a:r>
              <a:rPr lang="en-US" sz="2000" dirty="0">
                <a:solidFill>
                  <a:srgbClr val="D4EBD6"/>
                </a:solidFill>
              </a:rPr>
              <a:t>Docker</a:t>
            </a:r>
            <a:r>
              <a:rPr lang="en-US" sz="2000" dirty="0">
                <a:solidFill>
                  <a:srgbClr val="002060"/>
                </a:solidFill>
              </a:rPr>
              <a:t> is a set of platform as a service (PaaS) products that use OS-level virtualization to </a:t>
            </a:r>
            <a:r>
              <a:rPr lang="en-US" sz="2000" dirty="0">
                <a:solidFill>
                  <a:srgbClr val="D4EBD6"/>
                </a:solidFill>
              </a:rPr>
              <a:t>deliver software in packages called containers</a:t>
            </a:r>
            <a:r>
              <a:rPr lang="en-US" sz="2000" dirty="0">
                <a:solidFill>
                  <a:srgbClr val="002060"/>
                </a:solidFill>
              </a:rPr>
              <a:t>. Containers are isolated from one another and bundle their own software, libraries and configuration files; they can communicate with each other through well-defined channels. All containers are run by a single operating system kernel and therefore use fewer resources than virtual machines.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		</a:t>
            </a:r>
            <a:r>
              <a:rPr lang="en-US" sz="1600" dirty="0">
                <a:solidFill>
                  <a:srgbClr val="002060"/>
                </a:solidFill>
              </a:rPr>
              <a:t>- Wikipedia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A3AF503-6CE1-BC48-B926-FBDBE7938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02" y="2030753"/>
            <a:ext cx="1308076" cy="108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853031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13997</TotalTime>
  <Words>3604</Words>
  <Application>Microsoft Macintosh PowerPoint</Application>
  <PresentationFormat>On-screen Show (16:9)</PresentationFormat>
  <Paragraphs>515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Dosis</vt:lpstr>
      <vt:lpstr>Dosis ExtraLight</vt:lpstr>
      <vt:lpstr>Segoe Print</vt:lpstr>
      <vt:lpstr>Titillium Web Light</vt:lpstr>
      <vt:lpstr>Mowbray template</vt:lpstr>
      <vt:lpstr>11 – Dependency Management,  Build Tools,  and Containerization</vt:lpstr>
      <vt:lpstr>Dependencies</vt:lpstr>
      <vt:lpstr>Types of Dependencies</vt:lpstr>
      <vt:lpstr>Dependency Tradeoffs:</vt:lpstr>
      <vt:lpstr>Dependency Management</vt:lpstr>
      <vt:lpstr>PowerPoint Presentation</vt:lpstr>
      <vt:lpstr>Build Process</vt:lpstr>
      <vt:lpstr>Automated Build Process</vt:lpstr>
      <vt:lpstr>PowerPoint Presentation</vt:lpstr>
      <vt:lpstr>PowerPoint Presentation</vt:lpstr>
      <vt:lpstr>PowerPoint Presentation</vt:lpstr>
      <vt:lpstr>PowerPoint Presentation</vt:lpstr>
      <vt:lpstr>OS Level Virtualization:   Virtual Machines vs Containers</vt:lpstr>
      <vt:lpstr>PowerPoint Presentation</vt:lpstr>
      <vt:lpstr>Common Container Uses</vt:lpstr>
      <vt:lpstr>Docker Vocabulary /Concepts</vt:lpstr>
      <vt:lpstr>Docker Vocabulary / Concepts</vt:lpstr>
      <vt:lpstr>Creating Docker Images</vt:lpstr>
      <vt:lpstr>What’s Next?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 – Docker &amp; FOSS Projects</dc:title>
  <dc:creator>Braught, Grant</dc:creator>
  <cp:lastModifiedBy>Braught, Grant</cp:lastModifiedBy>
  <cp:revision>210</cp:revision>
  <dcterms:created xsi:type="dcterms:W3CDTF">2020-10-28T12:46:18Z</dcterms:created>
  <dcterms:modified xsi:type="dcterms:W3CDTF">2021-11-11T16:28:00Z</dcterms:modified>
</cp:coreProperties>
</file>