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89" r:id="rId2"/>
    <p:sldId id="296" r:id="rId3"/>
    <p:sldId id="317" r:id="rId4"/>
    <p:sldId id="306" r:id="rId5"/>
    <p:sldId id="315" r:id="rId6"/>
    <p:sldId id="293" r:id="rId7"/>
    <p:sldId id="298" r:id="rId8"/>
    <p:sldId id="299" r:id="rId9"/>
    <p:sldId id="300" r:id="rId10"/>
    <p:sldId id="313" r:id="rId11"/>
    <p:sldId id="301" r:id="rId12"/>
    <p:sldId id="302" r:id="rId13"/>
    <p:sldId id="303" r:id="rId14"/>
    <p:sldId id="304" r:id="rId15"/>
    <p:sldId id="318" r:id="rId16"/>
    <p:sldId id="308" r:id="rId17"/>
    <p:sldId id="321" r:id="rId18"/>
    <p:sldId id="322" r:id="rId19"/>
    <p:sldId id="292" r:id="rId20"/>
    <p:sldId id="297" r:id="rId21"/>
    <p:sldId id="319" r:id="rId22"/>
    <p:sldId id="307" r:id="rId23"/>
    <p:sldId id="305" r:id="rId24"/>
    <p:sldId id="287" r:id="rId2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/>
    <p:restoredTop sz="71845"/>
  </p:normalViewPr>
  <p:slideViewPr>
    <p:cSldViewPr snapToGrid="0" snapToObjects="1">
      <p:cViewPr varScale="1">
        <p:scale>
          <a:sx n="118" d="100"/>
          <a:sy n="118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class and the activities, you will be learning to interact and work with Linux through the command 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8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</a:t>
            </a:r>
          </a:p>
          <a:p>
            <a:r>
              <a:rPr lang="en-US" dirty="0"/>
              <a:t>  - This is referring to LaTeX</a:t>
            </a:r>
          </a:p>
          <a:p>
            <a:r>
              <a:rPr lang="en-US" dirty="0"/>
              <a:t>    - which is an advanced a type setting program.</a:t>
            </a:r>
          </a:p>
          <a:p>
            <a:r>
              <a:rPr lang="en-US" dirty="0"/>
              <a:t>      - https://</a:t>
            </a:r>
            <a:r>
              <a:rPr lang="en-US" dirty="0" err="1"/>
              <a:t>en.wikipedia.org</a:t>
            </a:r>
            <a:r>
              <a:rPr lang="en-US" dirty="0"/>
              <a:t>/wiki/LaTeX </a:t>
            </a:r>
          </a:p>
          <a:p>
            <a:pPr algn="l"/>
            <a:r>
              <a:rPr lang="en-US" u="none" dirty="0"/>
              <a:t>      - </a:t>
            </a:r>
            <a:r>
              <a:rPr lang="en-US" b="0" i="0" u="none" dirty="0">
                <a:solidFill>
                  <a:srgbClr val="1A0DAB"/>
                </a:solidFill>
                <a:effectLst/>
                <a:latin typeface="Roboto" panose="02000000000000000000" pitchFamily="2" charset="0"/>
              </a:rPr>
              <a:t>https://</a:t>
            </a:r>
            <a:r>
              <a:rPr lang="en-US" b="0" i="0" u="none" dirty="0" err="1">
                <a:solidFill>
                  <a:srgbClr val="1A0DAB"/>
                </a:solidFill>
                <a:effectLst/>
                <a:latin typeface="Roboto" panose="02000000000000000000" pitchFamily="2" charset="0"/>
              </a:rPr>
              <a:t>www.bu.edu</a:t>
            </a:r>
            <a:r>
              <a:rPr lang="en-US" b="0" i="0" u="none" dirty="0">
                <a:solidFill>
                  <a:srgbClr val="1A0DAB"/>
                </a:solidFill>
                <a:effectLst/>
                <a:latin typeface="Roboto" panose="02000000000000000000" pitchFamily="2" charset="0"/>
              </a:rPr>
              <a:t>/math/files/2013/08/ShortTeX3.pdf</a:t>
            </a:r>
            <a:endParaRPr lang="en-US" u="none" dirty="0"/>
          </a:p>
          <a:p>
            <a:r>
              <a:rPr lang="en-US" dirty="0"/>
              <a:t>  - Not a type of rubber material.</a:t>
            </a:r>
          </a:p>
          <a:p>
            <a:endParaRPr lang="en-US" dirty="0"/>
          </a:p>
          <a:p>
            <a:r>
              <a:rPr lang="en-US" dirty="0"/>
              <a:t>Notice there are several bin directories.</a:t>
            </a:r>
          </a:p>
          <a:p>
            <a:r>
              <a:rPr lang="en-US" dirty="0"/>
              <a:t>  - Each one will have a unique absolute path.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File tree from: https://</a:t>
            </a:r>
            <a:r>
              <a:rPr lang="en-US" dirty="0" err="1"/>
              <a:t>texblog.org</a:t>
            </a:r>
            <a:r>
              <a:rPr lang="en-US" dirty="0"/>
              <a:t>/2012/08/07/semi-automatic-directory-tree-in-latex/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8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time you are working in the CLI you will have a “working directory”</a:t>
            </a:r>
          </a:p>
          <a:p>
            <a:r>
              <a:rPr lang="en-US" dirty="0"/>
              <a:t>  - You will have seen this in the CLI in the first homework.</a:t>
            </a:r>
          </a:p>
          <a:p>
            <a:r>
              <a:rPr lang="en-US" dirty="0"/>
              <a:t>  - When you used cd to change into a different directory</a:t>
            </a:r>
          </a:p>
          <a:p>
            <a:r>
              <a:rPr lang="en-US" dirty="0"/>
              <a:t>    - the prompt changed to indicate which directory you were in.</a:t>
            </a:r>
          </a:p>
          <a:p>
            <a:r>
              <a:rPr lang="en-US" dirty="0"/>
              <a:t>    - this is the directory for which the files are displayed when you use the ls command.</a:t>
            </a:r>
          </a:p>
          <a:p>
            <a:r>
              <a:rPr lang="en-US" dirty="0"/>
              <a:t>  - The the GUI file manager</a:t>
            </a:r>
          </a:p>
          <a:p>
            <a:r>
              <a:rPr lang="en-US" dirty="0"/>
              <a:t>    - the working directory is the directory that is being displayed.</a:t>
            </a:r>
          </a:p>
          <a:p>
            <a:endParaRPr lang="en-US" dirty="0"/>
          </a:p>
          <a:p>
            <a:r>
              <a:rPr lang="en-US" dirty="0"/>
              <a:t>Here we assume the working directory is /home/</a:t>
            </a:r>
            <a:r>
              <a:rPr lang="en-US" dirty="0" err="1"/>
              <a:t>hoppergm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path Documents is a relative path (no / at the start).</a:t>
            </a:r>
          </a:p>
          <a:p>
            <a:r>
              <a:rPr lang="en-US" dirty="0"/>
              <a:t>  - It specifies that we</a:t>
            </a:r>
          </a:p>
          <a:p>
            <a:r>
              <a:rPr lang="en-US" dirty="0"/>
              <a:t>    - Look in the working directory</a:t>
            </a:r>
          </a:p>
          <a:p>
            <a:r>
              <a:rPr lang="en-US" dirty="0"/>
              <a:t>    - For a directory named Documents.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72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assume the working directory is /home/</a:t>
            </a:r>
            <a:r>
              <a:rPr lang="en-US" dirty="0" err="1"/>
              <a:t>hoppergm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path Documents/Project1/</a:t>
            </a:r>
            <a:r>
              <a:rPr lang="en-US" dirty="0" err="1"/>
              <a:t>FileB</a:t>
            </a:r>
            <a:r>
              <a:rPr lang="en-US" dirty="0"/>
              <a:t> is a relative path (no / at the start).</a:t>
            </a:r>
          </a:p>
          <a:p>
            <a:r>
              <a:rPr lang="en-US" dirty="0"/>
              <a:t>  - It specifies that we</a:t>
            </a:r>
          </a:p>
          <a:p>
            <a:r>
              <a:rPr lang="en-US" dirty="0"/>
              <a:t>    - Look in the working directory</a:t>
            </a:r>
          </a:p>
          <a:p>
            <a:r>
              <a:rPr lang="en-US" dirty="0"/>
              <a:t>    - For a directory named Documents.</a:t>
            </a:r>
          </a:p>
          <a:p>
            <a:r>
              <a:rPr lang="en-US" dirty="0"/>
              <a:t>    - Then look in Documents for a directory named Project1</a:t>
            </a:r>
          </a:p>
          <a:p>
            <a:r>
              <a:rPr lang="en-US" dirty="0"/>
              <a:t>    - Then look in Project1 for a file named </a:t>
            </a:r>
            <a:r>
              <a:rPr lang="en-US" dirty="0" err="1"/>
              <a:t>FileB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783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Here we assume the working directory is /home/</a:t>
            </a:r>
            <a:r>
              <a:rPr lang="en-US" dirty="0" err="1"/>
              <a:t>hoppergm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“..” is what the Unix CLI uses t refer to the parent directory.</a:t>
            </a:r>
          </a:p>
          <a:p>
            <a:endParaRPr lang="en-US" dirty="0"/>
          </a:p>
          <a:p>
            <a:r>
              <a:rPr lang="en-US" dirty="0"/>
              <a:t>So the path ../</a:t>
            </a:r>
            <a:r>
              <a:rPr lang="en-US" dirty="0" err="1"/>
              <a:t>ritchied</a:t>
            </a:r>
            <a:r>
              <a:rPr lang="en-US" dirty="0"/>
              <a:t> is a relative path (it does not start from the root /)</a:t>
            </a:r>
          </a:p>
          <a:p>
            <a:r>
              <a:rPr lang="en-US" dirty="0"/>
              <a:t>  - it specifies that</a:t>
            </a:r>
          </a:p>
          <a:p>
            <a:r>
              <a:rPr lang="en-US" dirty="0"/>
              <a:t>    - we look in the parent directory of the current directory</a:t>
            </a:r>
          </a:p>
          <a:p>
            <a:r>
              <a:rPr lang="en-US" dirty="0"/>
              <a:t>      - i.e. in the home directory</a:t>
            </a:r>
          </a:p>
          <a:p>
            <a:r>
              <a:rPr lang="en-US" dirty="0"/>
              <a:t>    - for a directory named </a:t>
            </a:r>
            <a:r>
              <a:rPr lang="en-US" dirty="0" err="1"/>
              <a:t>ritchied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.. Is relative to the working directory.  </a:t>
            </a:r>
          </a:p>
          <a:p>
            <a:r>
              <a:rPr lang="en-US" dirty="0"/>
              <a:t>For example, if the working directory is:</a:t>
            </a:r>
          </a:p>
          <a:p>
            <a:r>
              <a:rPr lang="en-US" dirty="0"/>
              <a:t>  - </a:t>
            </a:r>
            <a:r>
              <a:rPr lang="en-US" dirty="0" err="1"/>
              <a:t>hoppergm</a:t>
            </a:r>
            <a:r>
              <a:rPr lang="en-US" dirty="0"/>
              <a:t> then .. refers to home.</a:t>
            </a:r>
          </a:p>
          <a:p>
            <a:r>
              <a:rPr lang="en-US" dirty="0"/>
              <a:t>  - home then .. refers to root</a:t>
            </a:r>
          </a:p>
          <a:p>
            <a:r>
              <a:rPr lang="en-US" dirty="0"/>
              <a:t>  - Project1 then .. refers to Documents</a:t>
            </a:r>
          </a:p>
          <a:p>
            <a:r>
              <a:rPr lang="en-US" dirty="0"/>
              <a:t>  - Documents then .. refers to </a:t>
            </a:r>
            <a:r>
              <a:rPr lang="en-US" dirty="0" err="1"/>
              <a:t>hoppergm</a:t>
            </a:r>
            <a:endParaRPr lang="en-US" dirty="0"/>
          </a:p>
          <a:p>
            <a:r>
              <a:rPr lang="en-US" dirty="0"/>
              <a:t>  - etc.</a:t>
            </a:r>
          </a:p>
          <a:p>
            <a:endParaRPr lang="en-US" dirty="0"/>
          </a:p>
          <a:p>
            <a:r>
              <a:rPr lang="en-US" dirty="0"/>
              <a:t>What is .. if the working directory is Images?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87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Here we assume the working directory is /home/</a:t>
            </a:r>
            <a:r>
              <a:rPr lang="en-US" dirty="0" err="1"/>
              <a:t>hoppergm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the path ../../bin is a relative path (it does not start from the root /)</a:t>
            </a:r>
          </a:p>
          <a:p>
            <a:r>
              <a:rPr lang="en-US" dirty="0"/>
              <a:t>  - it specifies that</a:t>
            </a:r>
          </a:p>
          <a:p>
            <a:r>
              <a:rPr lang="en-US" dirty="0"/>
              <a:t>    - we look in the parent directory of the current directory</a:t>
            </a:r>
          </a:p>
          <a:p>
            <a:r>
              <a:rPr lang="en-US" dirty="0"/>
              <a:t>      - i.e. in the home directory</a:t>
            </a:r>
          </a:p>
          <a:p>
            <a:r>
              <a:rPr lang="en-US" dirty="0"/>
              <a:t>    - and that we look in the parent directory of home</a:t>
            </a:r>
          </a:p>
          <a:p>
            <a:r>
              <a:rPr lang="en-US" dirty="0"/>
              <a:t>      - i.e. in the root (/) directory</a:t>
            </a:r>
          </a:p>
          <a:p>
            <a:r>
              <a:rPr lang="en-US" dirty="0"/>
              <a:t>    - for a directory named bin.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08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there are multiple bin directories.</a:t>
            </a:r>
          </a:p>
          <a:p>
            <a:r>
              <a:rPr lang="en-US" dirty="0"/>
              <a:t>Each will have a unique relative path from the </a:t>
            </a:r>
            <a:r>
              <a:rPr lang="en-US" dirty="0" err="1"/>
              <a:t>jaencome</a:t>
            </a:r>
            <a:r>
              <a:rPr lang="en-US" dirty="0"/>
              <a:t> directory.</a:t>
            </a:r>
          </a:p>
          <a:p>
            <a:endParaRPr lang="en-US" dirty="0"/>
          </a:p>
          <a:p>
            <a:r>
              <a:rPr lang="en-US" dirty="0"/>
              <a:t>Note that the same relative path can refer to two different directories if the working directory is different.</a:t>
            </a:r>
          </a:p>
          <a:p>
            <a:r>
              <a:rPr lang="en-US" dirty="0"/>
              <a:t>To which bin directory would ../bin refer to if</a:t>
            </a:r>
          </a:p>
          <a:p>
            <a:r>
              <a:rPr lang="en-US" dirty="0"/>
              <a:t>  - games were the working directory?</a:t>
            </a:r>
          </a:p>
          <a:p>
            <a:r>
              <a:rPr lang="en-US" dirty="0"/>
              <a:t>  - if share were the working directory?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54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only one root.</a:t>
            </a:r>
          </a:p>
          <a:p>
            <a:endParaRPr lang="en-US" dirty="0"/>
          </a:p>
          <a:p>
            <a:r>
              <a:rPr lang="en-US" dirty="0"/>
              <a:t>Every user has a home directory. </a:t>
            </a:r>
          </a:p>
          <a:p>
            <a:r>
              <a:rPr lang="en-US" dirty="0"/>
              <a:t>  - The expansion of the shortcut ~ depends on which user is logged in.</a:t>
            </a:r>
          </a:p>
          <a:p>
            <a:r>
              <a:rPr lang="en-US" dirty="0"/>
              <a:t>    - /home/</a:t>
            </a:r>
            <a:r>
              <a:rPr lang="en-US" dirty="0" err="1"/>
              <a:t>hoppergm</a:t>
            </a:r>
            <a:endParaRPr lang="en-US" dirty="0"/>
          </a:p>
          <a:p>
            <a:r>
              <a:rPr lang="en-US" dirty="0"/>
              <a:t>    - /home/</a:t>
            </a:r>
            <a:r>
              <a:rPr lang="en-US" dirty="0" err="1"/>
              <a:t>ritchied</a:t>
            </a:r>
            <a:endParaRPr lang="en-US" dirty="0"/>
          </a:p>
          <a:p>
            <a:r>
              <a:rPr lang="en-US" dirty="0"/>
              <a:t>  - But ~ is an absolute path because it expands (in the background) to an absolute path.</a:t>
            </a:r>
          </a:p>
          <a:p>
            <a:r>
              <a:rPr lang="en-US" dirty="0"/>
              <a:t>    - When you used cd ~ in HW 1 it was like saying cd /home/student</a:t>
            </a:r>
          </a:p>
          <a:p>
            <a:endParaRPr lang="en-US" dirty="0"/>
          </a:p>
          <a:p>
            <a:r>
              <a:rPr lang="en-US" dirty="0"/>
              <a:t>Also note the distinction between “Your home directory” and the /home directory.</a:t>
            </a:r>
          </a:p>
          <a:p>
            <a:r>
              <a:rPr lang="en-US" dirty="0"/>
              <a:t>  - Your home in our machine is /home/student.</a:t>
            </a:r>
          </a:p>
          <a:p>
            <a:r>
              <a:rPr lang="en-US" dirty="0"/>
              <a:t>  - It is a sub-directory of /home </a:t>
            </a:r>
          </a:p>
          <a:p>
            <a:r>
              <a:rPr lang="en-US" dirty="0"/>
              <a:t>    - which is a directory that contains all of the user’s home directories.</a:t>
            </a:r>
          </a:p>
          <a:p>
            <a:endParaRPr lang="en-US" dirty="0"/>
          </a:p>
          <a:p>
            <a:r>
              <a:rPr lang="en-US" dirty="0"/>
              <a:t>We’ve seen .. </a:t>
            </a:r>
          </a:p>
          <a:p>
            <a:r>
              <a:rPr lang="en-US" dirty="0"/>
              <a:t>.. Refers to the parent directory.</a:t>
            </a:r>
          </a:p>
          <a:p>
            <a:endParaRPr lang="en-US" dirty="0"/>
          </a:p>
          <a:p>
            <a:r>
              <a:rPr lang="en-US" dirty="0"/>
              <a:t>The . for the current directory has some uses that we’ll see later.</a:t>
            </a:r>
          </a:p>
          <a:p>
            <a:r>
              <a:rPr lang="en-US" dirty="0"/>
              <a:t>  - at home it refers to home.</a:t>
            </a:r>
          </a:p>
          <a:p>
            <a:r>
              <a:rPr lang="en-US" dirty="0"/>
              <a:t>  - at Images it refers to Images</a:t>
            </a:r>
          </a:p>
          <a:p>
            <a:r>
              <a:rPr lang="en-US" dirty="0"/>
              <a:t>  - if the working directory is Project 1 then</a:t>
            </a:r>
          </a:p>
          <a:p>
            <a:r>
              <a:rPr lang="en-US" dirty="0"/>
              <a:t>    - ./</a:t>
            </a:r>
            <a:r>
              <a:rPr lang="en-US" dirty="0" err="1"/>
              <a:t>FileA</a:t>
            </a:r>
            <a:r>
              <a:rPr lang="en-US" dirty="0"/>
              <a:t> is a relative path to </a:t>
            </a:r>
            <a:r>
              <a:rPr lang="en-US" dirty="0" err="1"/>
              <a:t>FileA</a:t>
            </a:r>
            <a:endParaRPr lang="en-US" dirty="0"/>
          </a:p>
          <a:p>
            <a:r>
              <a:rPr lang="en-US" dirty="0"/>
              <a:t>    - Usually the relative paths ./</a:t>
            </a:r>
            <a:r>
              <a:rPr lang="en-US" dirty="0" err="1"/>
              <a:t>FileA</a:t>
            </a:r>
            <a:r>
              <a:rPr lang="en-US" dirty="0"/>
              <a:t> and </a:t>
            </a:r>
            <a:r>
              <a:rPr lang="en-US" dirty="0" err="1"/>
              <a:t>FileA</a:t>
            </a:r>
            <a:r>
              <a:rPr lang="en-US" dirty="0"/>
              <a:t> are equivalent.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52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7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18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3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time and in the first homework you got some experience working with files and directories.</a:t>
            </a:r>
          </a:p>
          <a:p>
            <a:r>
              <a:rPr lang="en-US" dirty="0"/>
              <a:t>In particular, it should have become clear that </a:t>
            </a:r>
          </a:p>
          <a:p>
            <a:r>
              <a:rPr lang="en-US" dirty="0"/>
              <a:t>  - The GUI file manger view and the CLI view (via ls in the Terminal) are two different views of the same information.</a:t>
            </a:r>
          </a:p>
          <a:p>
            <a:r>
              <a:rPr lang="en-US" dirty="0"/>
              <a:t>  - That performing operations like move, copy, delete in the GUI and CLI are equivalent.</a:t>
            </a:r>
          </a:p>
          <a:p>
            <a:endParaRPr lang="en-US" dirty="0"/>
          </a:p>
          <a:p>
            <a:r>
              <a:rPr lang="en-US" dirty="0"/>
              <a:t>Today we’ll dig deeper into using the CLI.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34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Saw some of these in the first HW</a:t>
            </a:r>
          </a:p>
          <a:p>
            <a:r>
              <a:rPr lang="en-US" dirty="0"/>
              <a:t>Will see more of them in this homework.</a:t>
            </a:r>
          </a:p>
        </p:txBody>
      </p:sp>
    </p:spTree>
    <p:extLst>
      <p:ext uri="{BB962C8B-B14F-4D97-AF65-F5344CB8AC3E}">
        <p14:creationId xmlns:p14="http://schemas.microsoft.com/office/powerpoint/2010/main" val="643632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matter here what the flags or the commands are… </a:t>
            </a:r>
          </a:p>
          <a:p>
            <a:r>
              <a:rPr lang="en-US" dirty="0"/>
              <a:t>Important point is you’ll be adding flags to commands</a:t>
            </a:r>
          </a:p>
          <a:p>
            <a:r>
              <a:rPr lang="en-US" dirty="0"/>
              <a:t>  - They go right after the command</a:t>
            </a:r>
          </a:p>
          <a:p>
            <a:r>
              <a:rPr lang="en-US" dirty="0"/>
              <a:t>  - They modify the command’s behavior.</a:t>
            </a:r>
          </a:p>
          <a:p>
            <a:r>
              <a:rPr lang="en-US" dirty="0"/>
              <a:t>    - for ls the -a or --all flags tell ls to show us all files</a:t>
            </a:r>
          </a:p>
          <a:p>
            <a:r>
              <a:rPr lang="en-US" dirty="0"/>
              <a:t>      - including the . and .. entries and </a:t>
            </a:r>
          </a:p>
          <a:p>
            <a:r>
              <a:rPr lang="en-US" dirty="0"/>
              <a:t>      - hidden files, which we’ll learn about a little later.</a:t>
            </a:r>
          </a:p>
          <a:p>
            <a:r>
              <a:rPr lang="en-US" dirty="0"/>
              <a:t>  - Sometimes the flag/option requires an argument</a:t>
            </a:r>
          </a:p>
          <a:p>
            <a:r>
              <a:rPr lang="en-US" dirty="0"/>
              <a:t>    - E.g. head displays some number of lines from the top of a file.</a:t>
            </a:r>
          </a:p>
          <a:p>
            <a:r>
              <a:rPr lang="en-US" dirty="0"/>
              <a:t>    - flag -n or --lines specify how many lines.</a:t>
            </a:r>
          </a:p>
          <a:p>
            <a:r>
              <a:rPr lang="en-US" dirty="0"/>
              <a:t>    - the filename (</a:t>
            </a:r>
            <a:r>
              <a:rPr lang="en-US" dirty="0" err="1"/>
              <a:t>Notes.txt</a:t>
            </a:r>
            <a:r>
              <a:rPr lang="en-US" dirty="0"/>
              <a:t>) specifies which file to use.</a:t>
            </a:r>
          </a:p>
          <a:p>
            <a:endParaRPr lang="en-US" dirty="0"/>
          </a:p>
          <a:p>
            <a:r>
              <a:rPr lang="en-US" dirty="0"/>
              <a:t>Here the flags are </a:t>
            </a:r>
          </a:p>
          <a:p>
            <a:r>
              <a:rPr lang="en-US" dirty="0"/>
              <a:t> -a</a:t>
            </a:r>
          </a:p>
          <a:p>
            <a:r>
              <a:rPr lang="en-US" dirty="0"/>
              <a:t> --all </a:t>
            </a:r>
          </a:p>
          <a:p>
            <a:r>
              <a:rPr lang="en-US" dirty="0"/>
              <a:t> -n</a:t>
            </a:r>
          </a:p>
          <a:p>
            <a:r>
              <a:rPr lang="en-US" dirty="0"/>
              <a:t> --lines</a:t>
            </a:r>
          </a:p>
          <a:p>
            <a:endParaRPr lang="en-US" dirty="0"/>
          </a:p>
          <a:p>
            <a:r>
              <a:rPr lang="en-US" dirty="0"/>
              <a:t>The arguments are:</a:t>
            </a:r>
          </a:p>
          <a:p>
            <a:r>
              <a:rPr lang="en-US" dirty="0"/>
              <a:t> 5</a:t>
            </a:r>
          </a:p>
          <a:p>
            <a:r>
              <a:rPr lang="en-US" dirty="0"/>
              <a:t> =5</a:t>
            </a:r>
          </a:p>
          <a:p>
            <a:r>
              <a:rPr lang="en-US" dirty="0"/>
              <a:t> </a:t>
            </a:r>
            <a:r>
              <a:rPr lang="en-US" dirty="0" err="1"/>
              <a:t>Notes.txt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22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Pressing the up or down arrows will let you move through past commands that you have typed.</a:t>
            </a:r>
          </a:p>
          <a:p>
            <a:r>
              <a:rPr lang="en-US" dirty="0"/>
              <a:t>  - if you find one you want to reuse, just press “Enter” or “Return”</a:t>
            </a:r>
          </a:p>
          <a:p>
            <a:r>
              <a:rPr lang="en-US" dirty="0"/>
              <a:t>  - the command will be executed again.</a:t>
            </a:r>
          </a:p>
          <a:p>
            <a:r>
              <a:rPr lang="en-US" dirty="0"/>
              <a:t>  - this can save a lot of typing and prevent a lot of typos.</a:t>
            </a:r>
          </a:p>
          <a:p>
            <a:endParaRPr lang="en-US" dirty="0"/>
          </a:p>
          <a:p>
            <a:r>
              <a:rPr lang="en-US" dirty="0"/>
              <a:t>Pressing Tab in a command like cd or rm or mv will autocomplete names when possible.</a:t>
            </a:r>
          </a:p>
          <a:p>
            <a:r>
              <a:rPr lang="en-US" dirty="0"/>
              <a:t>  - e.g.  Typing ”cd Doc” and then Tab will complete to “cd Documents” </a:t>
            </a:r>
          </a:p>
          <a:p>
            <a:r>
              <a:rPr lang="en-US" dirty="0"/>
              <a:t>    - Assuming there is not another file or directory in the current directory that also begins with “Doc”</a:t>
            </a:r>
          </a:p>
          <a:p>
            <a:r>
              <a:rPr lang="en-US" dirty="0"/>
              <a:t>      - If there is more than one match the shell will not autocomplete.</a:t>
            </a:r>
          </a:p>
          <a:p>
            <a:r>
              <a:rPr lang="en-US" dirty="0"/>
              <a:t>        - Add a few more characters and try Tab again.</a:t>
            </a:r>
          </a:p>
          <a:p>
            <a:r>
              <a:rPr lang="en-US" dirty="0"/>
              <a:t>        - Or press Tab a second time to get a list of the matches.</a:t>
            </a:r>
          </a:p>
          <a:p>
            <a:r>
              <a:rPr lang="en-US" dirty="0"/>
              <a:t>  - Try it… </a:t>
            </a:r>
          </a:p>
          <a:p>
            <a:r>
              <a:rPr lang="en-US" dirty="0"/>
              <a:t>    - Make </a:t>
            </a:r>
            <a:r>
              <a:rPr lang="en-US" dirty="0" err="1"/>
              <a:t>direcotries</a:t>
            </a:r>
            <a:r>
              <a:rPr lang="en-US" dirty="0"/>
              <a:t> named Docs and Documents and a file named Document1.txt</a:t>
            </a:r>
          </a:p>
          <a:p>
            <a:r>
              <a:rPr lang="en-US" dirty="0"/>
              <a:t>    - Then try:</a:t>
            </a:r>
          </a:p>
          <a:p>
            <a:r>
              <a:rPr lang="en-US" dirty="0"/>
              <a:t>      - cd D (Tab)</a:t>
            </a:r>
          </a:p>
          <a:p>
            <a:r>
              <a:rPr lang="en-US" dirty="0"/>
              <a:t>      - cd D (Tab Tab)</a:t>
            </a:r>
          </a:p>
          <a:p>
            <a:r>
              <a:rPr lang="en-US" dirty="0"/>
              <a:t>      - cd Do (Tab)</a:t>
            </a:r>
          </a:p>
          <a:p>
            <a:r>
              <a:rPr lang="en-US" dirty="0"/>
              <a:t>      - cd </a:t>
            </a:r>
            <a:r>
              <a:rPr lang="en-US" dirty="0" err="1"/>
              <a:t>Docu</a:t>
            </a:r>
            <a:r>
              <a:rPr lang="en-US" dirty="0"/>
              <a:t> (Tab)</a:t>
            </a:r>
          </a:p>
          <a:p>
            <a:r>
              <a:rPr lang="en-US" dirty="0"/>
              <a:t>      - etc... To see the different behaviors.</a:t>
            </a:r>
          </a:p>
          <a:p>
            <a:endParaRPr lang="en-US" dirty="0"/>
          </a:p>
          <a:p>
            <a:r>
              <a:rPr lang="en-US" dirty="0"/>
              <a:t>Sometimes its nice to just have a clean terminal.</a:t>
            </a:r>
          </a:p>
          <a:p>
            <a:r>
              <a:rPr lang="en-US" dirty="0"/>
              <a:t>  - Ctrl + L will do this.</a:t>
            </a:r>
          </a:p>
          <a:p>
            <a:r>
              <a:rPr lang="en-US" dirty="0"/>
              <a:t>  - Particularly helpful sometimes with taking screenshots of commands.</a:t>
            </a:r>
          </a:p>
          <a:p>
            <a:r>
              <a:rPr lang="en-US" dirty="0"/>
              <a:t>  - Consider clearing the terminal before each exercise.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4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main things we’ll need to know about to use the CLI effectively are File Paths</a:t>
            </a:r>
          </a:p>
          <a:p>
            <a:endParaRPr lang="en-US" dirty="0"/>
          </a:p>
          <a:p>
            <a:r>
              <a:rPr lang="en-US" dirty="0"/>
              <a:t>An absolute path is like directions to your destination from the center of campus.</a:t>
            </a:r>
          </a:p>
          <a:p>
            <a:r>
              <a:rPr lang="en-US" dirty="0"/>
              <a:t>  - To get to the Coffee Shop: From the Union building, go out the front door, turn left, go to the corner,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To get to the Gym: From the Union building, go out the back door, turn right, go to the alley, turn left,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The directions to the same place will always be the same.</a:t>
            </a:r>
          </a:p>
          <a:p>
            <a:endParaRPr lang="en-US" dirty="0"/>
          </a:p>
          <a:p>
            <a:r>
              <a:rPr lang="en-US" dirty="0"/>
              <a:t>A relative path is like directions from where you are right now.</a:t>
            </a:r>
          </a:p>
          <a:p>
            <a:r>
              <a:rPr lang="en-US" dirty="0"/>
              <a:t> - So the directions depend on where you are.</a:t>
            </a:r>
          </a:p>
          <a:p>
            <a:r>
              <a:rPr lang="en-US" dirty="0"/>
              <a:t> - Thus directions to the same place will be different depending upon where you are.</a:t>
            </a:r>
          </a:p>
          <a:p>
            <a:r>
              <a:rPr lang="en-US" dirty="0"/>
              <a:t> - To get to the Coffee Shop: turn around, go to the corner, turn right, cross the street,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- To get to the Coffee Shop: Go out the front door, turn left, go to the corner,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61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won’t be using Windows, but I wanted to mention this as some of you may have before or may encounter it.</a:t>
            </a:r>
          </a:p>
          <a:p>
            <a:r>
              <a:rPr lang="en-US" dirty="0"/>
              <a:t>Anytime you are working in Linux, even if it is in Docker w/ VNC on Windows, you will use the Linux style.</a:t>
            </a:r>
          </a:p>
        </p:txBody>
      </p:sp>
    </p:spTree>
    <p:extLst>
      <p:ext uri="{BB962C8B-B14F-4D97-AF65-F5344CB8AC3E}">
        <p14:creationId xmlns:p14="http://schemas.microsoft.com/office/powerpoint/2010/main" val="141931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doesn’t matter what these refer to at this point.  </a:t>
            </a:r>
          </a:p>
          <a:p>
            <a:r>
              <a:rPr lang="en-US" dirty="0"/>
              <a:t>  - We’ll get to that.</a:t>
            </a:r>
          </a:p>
          <a:p>
            <a:r>
              <a:rPr lang="en-US" dirty="0"/>
              <a:t>  - For now, just be able to identify them as relative or absolute paths.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01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start to understand what relative and absolute paths mean.</a:t>
            </a:r>
          </a:p>
          <a:p>
            <a:endParaRPr lang="en-US" dirty="0"/>
          </a:p>
          <a:p>
            <a:r>
              <a:rPr lang="en-US" dirty="0"/>
              <a:t>Tree begins at the root (directory).</a:t>
            </a:r>
          </a:p>
          <a:p>
            <a:r>
              <a:rPr lang="en-US" dirty="0"/>
              <a:t>  - root is a directory</a:t>
            </a:r>
          </a:p>
          <a:p>
            <a:r>
              <a:rPr lang="en-US" dirty="0"/>
              <a:t>  - but often is just called “the root”</a:t>
            </a:r>
          </a:p>
          <a:p>
            <a:r>
              <a:rPr lang="en-US" dirty="0"/>
              <a:t>  - So, the root and the root directory are synonymous.</a:t>
            </a:r>
          </a:p>
          <a:p>
            <a:endParaRPr lang="en-US" dirty="0"/>
          </a:p>
          <a:p>
            <a:r>
              <a:rPr lang="en-US" dirty="0"/>
              <a:t>What are some additional examples of</a:t>
            </a:r>
          </a:p>
          <a:p>
            <a:r>
              <a:rPr lang="en-US" dirty="0"/>
              <a:t>  - Sub-directories?</a:t>
            </a:r>
          </a:p>
          <a:p>
            <a:r>
              <a:rPr lang="en-US" dirty="0"/>
              <a:t>  - Parent-directories?</a:t>
            </a:r>
          </a:p>
        </p:txBody>
      </p:sp>
    </p:spTree>
    <p:extLst>
      <p:ext uri="{BB962C8B-B14F-4D97-AF65-F5344CB8AC3E}">
        <p14:creationId xmlns:p14="http://schemas.microsoft.com/office/powerpoint/2010/main" val="3001342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path /bin is an absolute path.</a:t>
            </a:r>
          </a:p>
          <a:p>
            <a:r>
              <a:rPr lang="en-US" dirty="0"/>
              <a:t>  - starts with a /</a:t>
            </a:r>
          </a:p>
          <a:p>
            <a:endParaRPr lang="en-US" dirty="0"/>
          </a:p>
          <a:p>
            <a:r>
              <a:rPr lang="en-US" dirty="0"/>
              <a:t>It says to </a:t>
            </a:r>
          </a:p>
          <a:p>
            <a:r>
              <a:rPr lang="en-US" dirty="0"/>
              <a:t>  - start in the root directory (/) and then</a:t>
            </a:r>
          </a:p>
          <a:p>
            <a:r>
              <a:rPr lang="en-US" dirty="0"/>
              <a:t>  - look there for a directory named bin.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66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path /home/</a:t>
            </a:r>
            <a:r>
              <a:rPr lang="en-US" dirty="0" err="1"/>
              <a:t>hoppergm</a:t>
            </a:r>
            <a:r>
              <a:rPr lang="en-US" dirty="0"/>
              <a:t> is an absolute </a:t>
            </a:r>
            <a:r>
              <a:rPr lang="en-US" dirty="0" err="1"/>
              <a:t>psth</a:t>
            </a:r>
            <a:r>
              <a:rPr lang="en-US" dirty="0"/>
              <a:t>.</a:t>
            </a:r>
          </a:p>
          <a:p>
            <a:r>
              <a:rPr lang="en-US" dirty="0"/>
              <a:t>  - it begins with a /</a:t>
            </a:r>
          </a:p>
          <a:p>
            <a:endParaRPr lang="en-US" dirty="0"/>
          </a:p>
          <a:p>
            <a:r>
              <a:rPr lang="en-US" dirty="0"/>
              <a:t>This path specifies that:</a:t>
            </a:r>
          </a:p>
          <a:p>
            <a:r>
              <a:rPr lang="en-US" dirty="0"/>
              <a:t>  - We start in the root directory (/)</a:t>
            </a:r>
          </a:p>
          <a:p>
            <a:r>
              <a:rPr lang="en-US" dirty="0"/>
              <a:t>  - Look there for a directory named home</a:t>
            </a:r>
          </a:p>
          <a:p>
            <a:r>
              <a:rPr lang="en-US" dirty="0"/>
              <a:t>  - Look in that home directory for a directory named </a:t>
            </a:r>
            <a:r>
              <a:rPr lang="en-US" dirty="0" err="1"/>
              <a:t>hoppergm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1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path /home/</a:t>
            </a:r>
            <a:r>
              <a:rPr lang="en-US" dirty="0" err="1"/>
              <a:t>hoppergm</a:t>
            </a:r>
            <a:r>
              <a:rPr lang="en-US" dirty="0"/>
              <a:t>/</a:t>
            </a:r>
            <a:r>
              <a:rPr lang="en-US" dirty="0" err="1"/>
              <a:t>FileC</a:t>
            </a:r>
            <a:r>
              <a:rPr lang="en-US" dirty="0"/>
              <a:t> is an absolute </a:t>
            </a:r>
            <a:r>
              <a:rPr lang="en-US" dirty="0" err="1"/>
              <a:t>psth</a:t>
            </a:r>
            <a:r>
              <a:rPr lang="en-US" dirty="0"/>
              <a:t>.</a:t>
            </a:r>
          </a:p>
          <a:p>
            <a:r>
              <a:rPr lang="en-US" dirty="0"/>
              <a:t>  - it begins with a /</a:t>
            </a:r>
          </a:p>
          <a:p>
            <a:endParaRPr lang="en-US" dirty="0"/>
          </a:p>
          <a:p>
            <a:r>
              <a:rPr lang="en-US" dirty="0"/>
              <a:t>This path specifies that:</a:t>
            </a:r>
          </a:p>
          <a:p>
            <a:r>
              <a:rPr lang="en-US" dirty="0"/>
              <a:t>  - We start in the root directory (/)</a:t>
            </a:r>
          </a:p>
          <a:p>
            <a:r>
              <a:rPr lang="en-US" dirty="0"/>
              <a:t>  - Look there for a directory named home</a:t>
            </a:r>
          </a:p>
          <a:p>
            <a:r>
              <a:rPr lang="en-US" dirty="0"/>
              <a:t>  - Look in that home directory for a directory named </a:t>
            </a:r>
            <a:r>
              <a:rPr lang="en-US" dirty="0" err="1"/>
              <a:t>hoppergm</a:t>
            </a:r>
            <a:endParaRPr lang="en-US" dirty="0"/>
          </a:p>
          <a:p>
            <a:r>
              <a:rPr lang="en-US" dirty="0"/>
              <a:t>  - Look in that </a:t>
            </a:r>
            <a:r>
              <a:rPr lang="en-US" dirty="0" err="1"/>
              <a:t>hoppergm</a:t>
            </a:r>
            <a:r>
              <a:rPr lang="en-US" dirty="0"/>
              <a:t> directory for a directory named Images</a:t>
            </a:r>
          </a:p>
          <a:p>
            <a:r>
              <a:rPr lang="en-US" dirty="0"/>
              <a:t>  - Look in that Images directory for a file name </a:t>
            </a:r>
            <a:r>
              <a:rPr lang="en-US" dirty="0" err="1"/>
              <a:t>FileC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4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11.tiff"/><Relationship Id="rId4" Type="http://schemas.openxmlformats.org/officeDocument/2006/relationships/hyperlink" Target="https://creativecommons.org/licenses/by/4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5913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02 – Linux Command Line Interface (CLI)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1DB63-95E3-0D41-8187-0B52DE392B22}"/>
              </a:ext>
            </a:extLst>
          </p:cNvPr>
          <p:cNvSpPr txBox="1"/>
          <p:nvPr/>
        </p:nvSpPr>
        <p:spPr>
          <a:xfrm>
            <a:off x="762000" y="2108242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262A6-C73A-394F-B13F-D5404ED7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C94B43-41BC-6040-9E76-227533A9E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1FF16BA-6154-4E47-B2DD-1444FB4C9801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4BF08B-D1DD-1F42-A644-126007EB82EB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87CA71-9611-044D-BB2F-7A4461AE5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860F-BF23-F212-9996-AF7EAC8F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163" y="111846"/>
            <a:ext cx="4238236" cy="857400"/>
          </a:xfrm>
        </p:spPr>
        <p:txBody>
          <a:bodyPr/>
          <a:lstStyle/>
          <a:p>
            <a:r>
              <a:rPr lang="en-US" sz="3200" dirty="0"/>
              <a:t>Path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26523-A476-1011-B0AC-2804E2A2E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1162" y="1210235"/>
            <a:ext cx="4238237" cy="3503815"/>
          </a:xfrm>
        </p:spPr>
        <p:txBody>
          <a:bodyPr/>
          <a:lstStyle/>
          <a:p>
            <a:r>
              <a:rPr lang="en-US" sz="2000" dirty="0"/>
              <a:t>Write the </a:t>
            </a:r>
            <a:r>
              <a:rPr lang="en-US" sz="2000" b="1" dirty="0"/>
              <a:t>absolute path </a:t>
            </a:r>
            <a:r>
              <a:rPr lang="en-US" sz="2000" dirty="0"/>
              <a:t>for the following files or directories:</a:t>
            </a:r>
          </a:p>
          <a:p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 err="1">
                <a:latin typeface="Courier" pitchFamily="2" charset="0"/>
              </a:rPr>
              <a:t>usr</a:t>
            </a:r>
            <a:r>
              <a:rPr lang="en-US" sz="2000" dirty="0"/>
              <a:t> directory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fortunes</a:t>
            </a:r>
            <a:r>
              <a:rPr lang="en-US" sz="2000" dirty="0"/>
              <a:t> program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latex</a:t>
            </a:r>
            <a:r>
              <a:rPr lang="en-US" sz="2000" dirty="0"/>
              <a:t> directory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bin</a:t>
            </a:r>
            <a:r>
              <a:rPr lang="en-US" sz="2000" dirty="0"/>
              <a:t>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BC80B-70EF-9A78-7449-BE527CD124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6BFF6-7D79-FE0D-DBCF-2204AF7C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14" y="-4068"/>
            <a:ext cx="2547610" cy="51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Relative File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2AD074-F1E6-6946-9577-E16649144387}"/>
              </a:ext>
            </a:extLst>
          </p:cNvPr>
          <p:cNvSpPr/>
          <p:nvPr/>
        </p:nvSpPr>
        <p:spPr>
          <a:xfrm>
            <a:off x="4362249" y="2811365"/>
            <a:ext cx="1407616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AFF8D-9D88-5146-AA09-EA351B6BA5C8}"/>
              </a:ext>
            </a:extLst>
          </p:cNvPr>
          <p:cNvGrpSpPr/>
          <p:nvPr/>
        </p:nvGrpSpPr>
        <p:grpSpPr>
          <a:xfrm>
            <a:off x="1394382" y="1724851"/>
            <a:ext cx="4839135" cy="1085652"/>
            <a:chOff x="1394382" y="1724851"/>
            <a:chExt cx="4839135" cy="1085652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1DF61CF-E28C-7846-965A-4B74937B781F}"/>
                </a:ext>
              </a:extLst>
            </p:cNvPr>
            <p:cNvSpPr/>
            <p:nvPr/>
          </p:nvSpPr>
          <p:spPr>
            <a:xfrm>
              <a:off x="4413861" y="1724851"/>
              <a:ext cx="1819656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E05BC22-48D7-934E-B8B4-C71DF6C7D1F6}"/>
                </a:ext>
              </a:extLst>
            </p:cNvPr>
            <p:cNvSpPr/>
            <p:nvPr/>
          </p:nvSpPr>
          <p:spPr>
            <a:xfrm>
              <a:off x="1394382" y="2502725"/>
              <a:ext cx="1311154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A4055A-097C-DF4E-A650-154FBEC1156A}"/>
              </a:ext>
            </a:extLst>
          </p:cNvPr>
          <p:cNvGrpSpPr/>
          <p:nvPr/>
        </p:nvGrpSpPr>
        <p:grpSpPr>
          <a:xfrm>
            <a:off x="1619575" y="2776117"/>
            <a:ext cx="401380" cy="177684"/>
            <a:chOff x="1191338" y="2475919"/>
            <a:chExt cx="230839" cy="19945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7B776C-5DB0-274B-9853-3D5AE8FA18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01635F-8C53-F547-A30C-BF5BDBC13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A2402D9-B646-C846-BEAB-C9E9CA327931}"/>
              </a:ext>
            </a:extLst>
          </p:cNvPr>
          <p:cNvSpPr/>
          <p:nvPr/>
        </p:nvSpPr>
        <p:spPr>
          <a:xfrm>
            <a:off x="1856133" y="2806102"/>
            <a:ext cx="1335831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4B45-D0DE-0546-82C7-7BE6650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152" y="1011047"/>
            <a:ext cx="4353098" cy="1249384"/>
          </a:xfrm>
        </p:spPr>
        <p:txBody>
          <a:bodyPr/>
          <a:lstStyle/>
          <a:p>
            <a:r>
              <a:rPr lang="en-US" sz="1800" b="1" i="1" kern="0" dirty="0"/>
              <a:t>Relative paths</a:t>
            </a:r>
            <a:r>
              <a:rPr lang="en-US" sz="1800" kern="0" dirty="0"/>
              <a:t>: Do not start with a / and specify location starting from the </a:t>
            </a:r>
            <a:r>
              <a:rPr lang="en-US" sz="1800" i="1" kern="0" dirty="0"/>
              <a:t>working directory</a:t>
            </a:r>
            <a:r>
              <a:rPr lang="en-US" sz="1800" kern="0" dirty="0"/>
              <a:t>.</a:t>
            </a:r>
          </a:p>
          <a:p>
            <a:pPr lvl="1"/>
            <a:r>
              <a:rPr lang="en-US" sz="1800" dirty="0"/>
              <a:t>We will assume the working directory is </a:t>
            </a:r>
            <a:r>
              <a:rPr lang="en-US" sz="1800" dirty="0">
                <a:latin typeface="Courier" pitchFamily="2" charset="0"/>
              </a:rPr>
              <a:t>/home/</a:t>
            </a:r>
            <a:r>
              <a:rPr lang="en-US" sz="1800" dirty="0" err="1">
                <a:latin typeface="Courier" pitchFamily="2" charset="0"/>
              </a:rPr>
              <a:t>hoppergm</a:t>
            </a:r>
            <a:endParaRPr lang="en-US" sz="1800" dirty="0">
              <a:latin typeface="Courier" pitchFamily="2" charset="0"/>
            </a:endParaRP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Documents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Documents/Project1/</a:t>
            </a:r>
            <a:r>
              <a:rPr lang="en-US" sz="1800" dirty="0" err="1"/>
              <a:t>FileB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../</a:t>
            </a:r>
            <a:r>
              <a:rPr lang="en-US" sz="1800" dirty="0" err="1"/>
              <a:t>ritchied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../../bin</a:t>
            </a:r>
          </a:p>
        </p:txBody>
      </p:sp>
    </p:spTree>
    <p:extLst>
      <p:ext uri="{BB962C8B-B14F-4D97-AF65-F5344CB8AC3E}">
        <p14:creationId xmlns:p14="http://schemas.microsoft.com/office/powerpoint/2010/main" val="162627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7A7A12F3-60E8-6A9F-E24A-EC6A7A23FD9C}"/>
              </a:ext>
            </a:extLst>
          </p:cNvPr>
          <p:cNvSpPr txBox="1">
            <a:spLocks/>
          </p:cNvSpPr>
          <p:nvPr/>
        </p:nvSpPr>
        <p:spPr bwMode="auto">
          <a:xfrm>
            <a:off x="3502152" y="1011047"/>
            <a:ext cx="4353098" cy="124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kern="0" dirty="0"/>
              <a:t>Relative paths</a:t>
            </a:r>
            <a:r>
              <a:rPr lang="en-US" sz="1800" kern="0" dirty="0"/>
              <a:t>: Do not start with a / and specify location starting from the </a:t>
            </a:r>
            <a:r>
              <a:rPr lang="en-US" sz="1800" i="1" kern="0" dirty="0"/>
              <a:t>working directory</a:t>
            </a:r>
            <a:r>
              <a:rPr lang="en-US" sz="1800" kern="0" dirty="0"/>
              <a:t>.</a:t>
            </a:r>
          </a:p>
          <a:p>
            <a:pPr lvl="1"/>
            <a:r>
              <a:rPr lang="en-US" sz="1800" kern="0" dirty="0"/>
              <a:t>We will assume the working directory is </a:t>
            </a:r>
            <a:r>
              <a:rPr lang="en-US" sz="1800" kern="0" dirty="0">
                <a:latin typeface="Courier" pitchFamily="2" charset="0"/>
              </a:rPr>
              <a:t>/home/</a:t>
            </a:r>
            <a:r>
              <a:rPr lang="en-US" sz="1800" kern="0" dirty="0" err="1">
                <a:latin typeface="Courier" pitchFamily="2" charset="0"/>
              </a:rPr>
              <a:t>hoppergm</a:t>
            </a:r>
            <a:endParaRPr lang="en-US" sz="1800" kern="0" dirty="0">
              <a:latin typeface="Courier" pitchFamily="2" charset="0"/>
            </a:endParaRP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</a:t>
            </a: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Documents/Project1/</a:t>
            </a:r>
            <a:r>
              <a:rPr lang="en-US" sz="1800" kern="0" dirty="0" err="1"/>
              <a:t>FileB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</a:t>
            </a:r>
            <a:r>
              <a:rPr lang="en-US" sz="1800" kern="0" dirty="0" err="1"/>
              <a:t>ritchied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../../bin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Relative File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2AD074-F1E6-6946-9577-E16649144387}"/>
              </a:ext>
            </a:extLst>
          </p:cNvPr>
          <p:cNvSpPr/>
          <p:nvPr/>
        </p:nvSpPr>
        <p:spPr>
          <a:xfrm>
            <a:off x="4389680" y="3354804"/>
            <a:ext cx="2825563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AFF8D-9D88-5146-AA09-EA351B6BA5C8}"/>
              </a:ext>
            </a:extLst>
          </p:cNvPr>
          <p:cNvGrpSpPr/>
          <p:nvPr/>
        </p:nvGrpSpPr>
        <p:grpSpPr>
          <a:xfrm>
            <a:off x="1394382" y="1745055"/>
            <a:ext cx="4825872" cy="1065448"/>
            <a:chOff x="1394382" y="1745055"/>
            <a:chExt cx="4825872" cy="106544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1DF61CF-E28C-7846-965A-4B74937B781F}"/>
                </a:ext>
              </a:extLst>
            </p:cNvPr>
            <p:cNvSpPr/>
            <p:nvPr/>
          </p:nvSpPr>
          <p:spPr>
            <a:xfrm>
              <a:off x="4400598" y="1745055"/>
              <a:ext cx="1819656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E05BC22-48D7-934E-B8B4-C71DF6C7D1F6}"/>
                </a:ext>
              </a:extLst>
            </p:cNvPr>
            <p:cNvSpPr/>
            <p:nvPr/>
          </p:nvSpPr>
          <p:spPr>
            <a:xfrm>
              <a:off x="1394382" y="2502725"/>
              <a:ext cx="1311154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A4055A-097C-DF4E-A650-154FBEC1156A}"/>
              </a:ext>
            </a:extLst>
          </p:cNvPr>
          <p:cNvGrpSpPr/>
          <p:nvPr/>
        </p:nvGrpSpPr>
        <p:grpSpPr>
          <a:xfrm>
            <a:off x="1619575" y="2776117"/>
            <a:ext cx="401380" cy="177684"/>
            <a:chOff x="1191338" y="2475919"/>
            <a:chExt cx="230839" cy="19945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7B776C-5DB0-274B-9853-3D5AE8FA18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01635F-8C53-F547-A30C-BF5BDBC13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158ECB0-BBCD-8A4D-A86A-60A81CA49E59}"/>
              </a:ext>
            </a:extLst>
          </p:cNvPr>
          <p:cNvGrpSpPr/>
          <p:nvPr/>
        </p:nvGrpSpPr>
        <p:grpSpPr>
          <a:xfrm>
            <a:off x="2072886" y="3084297"/>
            <a:ext cx="401380" cy="177684"/>
            <a:chOff x="1191338" y="2475919"/>
            <a:chExt cx="230839" cy="19945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641CE1C-9300-5041-8B43-22783AAB0D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2E39F7A-8C03-ED45-A38E-EEEB5F0DD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801A38-4EA2-824F-93F2-00C9BF7A5F7F}"/>
              </a:ext>
            </a:extLst>
          </p:cNvPr>
          <p:cNvGrpSpPr/>
          <p:nvPr/>
        </p:nvGrpSpPr>
        <p:grpSpPr>
          <a:xfrm>
            <a:off x="2483410" y="3409614"/>
            <a:ext cx="401380" cy="402634"/>
            <a:chOff x="1191338" y="2475919"/>
            <a:chExt cx="230839" cy="199455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A5218CB-FA28-904F-9CD7-FAB8769A749D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B3A5F96-7988-E142-BA24-E27F17664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A15CC26-5E03-6344-87BC-4D248C9DEF81}"/>
              </a:ext>
            </a:extLst>
          </p:cNvPr>
          <p:cNvSpPr/>
          <p:nvPr/>
        </p:nvSpPr>
        <p:spPr>
          <a:xfrm>
            <a:off x="4389680" y="3350103"/>
            <a:ext cx="1302600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03E99377-ACF5-9648-9C5E-E339B46BC576}"/>
              </a:ext>
            </a:extLst>
          </p:cNvPr>
          <p:cNvSpPr/>
          <p:nvPr/>
        </p:nvSpPr>
        <p:spPr>
          <a:xfrm>
            <a:off x="4400598" y="3354804"/>
            <a:ext cx="2239720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C151DD8-D48A-6941-ACE8-2CEE6677E175}"/>
              </a:ext>
            </a:extLst>
          </p:cNvPr>
          <p:cNvSpPr/>
          <p:nvPr/>
        </p:nvSpPr>
        <p:spPr>
          <a:xfrm>
            <a:off x="2815262" y="3639927"/>
            <a:ext cx="803395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7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67" grpId="0" animBg="1"/>
      <p:bldP spid="67" grpId="1" animBg="1"/>
      <p:bldP spid="68" grpId="0" animBg="1"/>
      <p:bldP spid="68" grpId="1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72A1741-270D-639A-9B5D-CDA91FDC9F6F}"/>
              </a:ext>
            </a:extLst>
          </p:cNvPr>
          <p:cNvSpPr txBox="1">
            <a:spLocks/>
          </p:cNvSpPr>
          <p:nvPr/>
        </p:nvSpPr>
        <p:spPr bwMode="auto">
          <a:xfrm>
            <a:off x="3502152" y="1011047"/>
            <a:ext cx="4353098" cy="124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kern="0" dirty="0"/>
              <a:t>Relative paths</a:t>
            </a:r>
            <a:r>
              <a:rPr lang="en-US" sz="1800" kern="0" dirty="0"/>
              <a:t>: Do not start with a / and specify location starting from the </a:t>
            </a:r>
            <a:r>
              <a:rPr lang="en-US" sz="1800" i="1" kern="0" dirty="0"/>
              <a:t>working directory</a:t>
            </a:r>
            <a:r>
              <a:rPr lang="en-US" sz="1800" kern="0" dirty="0"/>
              <a:t>.</a:t>
            </a:r>
          </a:p>
          <a:p>
            <a:pPr lvl="1"/>
            <a:r>
              <a:rPr lang="en-US" sz="1800" kern="0" dirty="0"/>
              <a:t>We will assume the working directory is </a:t>
            </a:r>
            <a:r>
              <a:rPr lang="en-US" sz="1800" kern="0" dirty="0">
                <a:latin typeface="Courier" pitchFamily="2" charset="0"/>
              </a:rPr>
              <a:t>/home/</a:t>
            </a:r>
            <a:r>
              <a:rPr lang="en-US" sz="1800" kern="0" dirty="0" err="1">
                <a:latin typeface="Courier" pitchFamily="2" charset="0"/>
              </a:rPr>
              <a:t>hoppergm</a:t>
            </a:r>
            <a:endParaRPr lang="en-US" sz="1800" kern="0" dirty="0">
              <a:latin typeface="Courier" pitchFamily="2" charset="0"/>
            </a:endParaRP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</a:t>
            </a: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Documents/Project1/</a:t>
            </a:r>
            <a:r>
              <a:rPr lang="en-US" sz="1800" kern="0" dirty="0" err="1"/>
              <a:t>FileB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</a:t>
            </a:r>
            <a:r>
              <a:rPr lang="en-US" sz="1800" kern="0" dirty="0" err="1"/>
              <a:t>ritchied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../../bin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Relative File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2AD074-F1E6-6946-9577-E16649144387}"/>
              </a:ext>
            </a:extLst>
          </p:cNvPr>
          <p:cNvSpPr/>
          <p:nvPr/>
        </p:nvSpPr>
        <p:spPr>
          <a:xfrm>
            <a:off x="4410326" y="3894055"/>
            <a:ext cx="1113459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AFF8D-9D88-5146-AA09-EA351B6BA5C8}"/>
              </a:ext>
            </a:extLst>
          </p:cNvPr>
          <p:cNvGrpSpPr/>
          <p:nvPr/>
        </p:nvGrpSpPr>
        <p:grpSpPr>
          <a:xfrm>
            <a:off x="1394382" y="1699336"/>
            <a:ext cx="4834040" cy="1111167"/>
            <a:chOff x="1394382" y="1699336"/>
            <a:chExt cx="4834040" cy="111116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1DF61CF-E28C-7846-965A-4B74937B781F}"/>
                </a:ext>
              </a:extLst>
            </p:cNvPr>
            <p:cNvSpPr/>
            <p:nvPr/>
          </p:nvSpPr>
          <p:spPr>
            <a:xfrm>
              <a:off x="4408766" y="1699336"/>
              <a:ext cx="1819656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E05BC22-48D7-934E-B8B4-C71DF6C7D1F6}"/>
                </a:ext>
              </a:extLst>
            </p:cNvPr>
            <p:cNvSpPr/>
            <p:nvPr/>
          </p:nvSpPr>
          <p:spPr>
            <a:xfrm>
              <a:off x="1394382" y="2502725"/>
              <a:ext cx="1311154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A4055A-097C-DF4E-A650-154FBEC1156A}"/>
              </a:ext>
            </a:extLst>
          </p:cNvPr>
          <p:cNvGrpSpPr/>
          <p:nvPr/>
        </p:nvGrpSpPr>
        <p:grpSpPr>
          <a:xfrm>
            <a:off x="1181878" y="2491458"/>
            <a:ext cx="401380" cy="177684"/>
            <a:chOff x="1191338" y="2475919"/>
            <a:chExt cx="230839" cy="19945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7B776C-5DB0-274B-9853-3D5AE8FA18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01635F-8C53-F547-A30C-BF5BDBC13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A2402D9-B646-C846-BEAB-C9E9CA327931}"/>
              </a:ext>
            </a:extLst>
          </p:cNvPr>
          <p:cNvSpPr/>
          <p:nvPr/>
        </p:nvSpPr>
        <p:spPr>
          <a:xfrm>
            <a:off x="1462300" y="4588230"/>
            <a:ext cx="1015610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FD099B-8F5D-8346-AF5F-C8BA610A57F1}"/>
              </a:ext>
            </a:extLst>
          </p:cNvPr>
          <p:cNvGrpSpPr/>
          <p:nvPr/>
        </p:nvGrpSpPr>
        <p:grpSpPr>
          <a:xfrm>
            <a:off x="1105690" y="2515575"/>
            <a:ext cx="401380" cy="2211694"/>
            <a:chOff x="1191338" y="2475919"/>
            <a:chExt cx="230839" cy="19945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FA2B12C-95D5-AE49-BD81-763540CBA488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78E72B4-C7EA-6C40-92EF-C9005731F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1312EEF-4095-F048-97FE-CCD12DB0E291}"/>
              </a:ext>
            </a:extLst>
          </p:cNvPr>
          <p:cNvSpPr/>
          <p:nvPr/>
        </p:nvSpPr>
        <p:spPr>
          <a:xfrm>
            <a:off x="4408766" y="3894055"/>
            <a:ext cx="304801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57" grpId="0" animBg="1"/>
      <p:bldP spid="64" grpId="0" animBg="1"/>
      <p:bldP spid="6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5B5046D-EA6B-2746-93E3-89CE37D6D797}"/>
              </a:ext>
            </a:extLst>
          </p:cNvPr>
          <p:cNvSpPr txBox="1">
            <a:spLocks/>
          </p:cNvSpPr>
          <p:nvPr/>
        </p:nvSpPr>
        <p:spPr bwMode="auto">
          <a:xfrm>
            <a:off x="3502152" y="1011047"/>
            <a:ext cx="4353098" cy="124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kern="0" dirty="0"/>
              <a:t>Relative paths</a:t>
            </a:r>
            <a:r>
              <a:rPr lang="en-US" sz="1800" kern="0" dirty="0"/>
              <a:t>: Do not start with a / and specify location starting from the </a:t>
            </a:r>
            <a:r>
              <a:rPr lang="en-US" sz="1800" i="1" kern="0" dirty="0"/>
              <a:t>working directory</a:t>
            </a:r>
            <a:r>
              <a:rPr lang="en-US" sz="1800" kern="0" dirty="0"/>
              <a:t>.</a:t>
            </a:r>
          </a:p>
          <a:p>
            <a:pPr lvl="1"/>
            <a:r>
              <a:rPr lang="en-US" sz="1800" kern="0" dirty="0"/>
              <a:t>We will assume the working directory is </a:t>
            </a:r>
            <a:r>
              <a:rPr lang="en-US" sz="1800" kern="0" dirty="0">
                <a:latin typeface="Courier" pitchFamily="2" charset="0"/>
              </a:rPr>
              <a:t>/home/</a:t>
            </a:r>
            <a:r>
              <a:rPr lang="en-US" sz="1800" kern="0" dirty="0" err="1">
                <a:latin typeface="Courier" pitchFamily="2" charset="0"/>
              </a:rPr>
              <a:t>hoppergm</a:t>
            </a:r>
            <a:endParaRPr lang="en-US" sz="1800" kern="0" dirty="0">
              <a:latin typeface="Courier" pitchFamily="2" charset="0"/>
            </a:endParaRP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</a:t>
            </a: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Documents/Project1/</a:t>
            </a:r>
            <a:r>
              <a:rPr lang="en-US" sz="1800" kern="0" dirty="0" err="1"/>
              <a:t>FileB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</a:t>
            </a:r>
            <a:r>
              <a:rPr lang="en-US" sz="1800" kern="0" dirty="0" err="1"/>
              <a:t>ritchied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../../bin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Relative File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2AD074-F1E6-6946-9577-E16649144387}"/>
              </a:ext>
            </a:extLst>
          </p:cNvPr>
          <p:cNvSpPr/>
          <p:nvPr/>
        </p:nvSpPr>
        <p:spPr>
          <a:xfrm>
            <a:off x="4466405" y="4457580"/>
            <a:ext cx="771366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AFF8D-9D88-5146-AA09-EA351B6BA5C8}"/>
              </a:ext>
            </a:extLst>
          </p:cNvPr>
          <p:cNvGrpSpPr/>
          <p:nvPr/>
        </p:nvGrpSpPr>
        <p:grpSpPr>
          <a:xfrm>
            <a:off x="1394382" y="1734563"/>
            <a:ext cx="4813635" cy="1075940"/>
            <a:chOff x="1394382" y="1734563"/>
            <a:chExt cx="4813635" cy="107594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1DF61CF-E28C-7846-965A-4B74937B781F}"/>
                </a:ext>
              </a:extLst>
            </p:cNvPr>
            <p:cNvSpPr/>
            <p:nvPr/>
          </p:nvSpPr>
          <p:spPr>
            <a:xfrm>
              <a:off x="4388361" y="1734563"/>
              <a:ext cx="1819656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E05BC22-48D7-934E-B8B4-C71DF6C7D1F6}"/>
                </a:ext>
              </a:extLst>
            </p:cNvPr>
            <p:cNvSpPr/>
            <p:nvPr/>
          </p:nvSpPr>
          <p:spPr>
            <a:xfrm>
              <a:off x="1394382" y="2502725"/>
              <a:ext cx="1311154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A4055A-097C-DF4E-A650-154FBEC1156A}"/>
              </a:ext>
            </a:extLst>
          </p:cNvPr>
          <p:cNvGrpSpPr/>
          <p:nvPr/>
        </p:nvGrpSpPr>
        <p:grpSpPr>
          <a:xfrm>
            <a:off x="1181878" y="2491458"/>
            <a:ext cx="401380" cy="177684"/>
            <a:chOff x="1191338" y="2475919"/>
            <a:chExt cx="230839" cy="19945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7B776C-5DB0-274B-9853-3D5AE8FA18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01635F-8C53-F547-A30C-BF5BDBC13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A2402D9-B646-C846-BEAB-C9E9CA327931}"/>
              </a:ext>
            </a:extLst>
          </p:cNvPr>
          <p:cNvSpPr/>
          <p:nvPr/>
        </p:nvSpPr>
        <p:spPr>
          <a:xfrm>
            <a:off x="966708" y="1662189"/>
            <a:ext cx="752467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1312EEF-4095-F048-97FE-CCD12DB0E291}"/>
              </a:ext>
            </a:extLst>
          </p:cNvPr>
          <p:cNvSpPr/>
          <p:nvPr/>
        </p:nvSpPr>
        <p:spPr>
          <a:xfrm>
            <a:off x="4452092" y="4445259"/>
            <a:ext cx="229160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4EB64E6-D787-CE41-AD9B-AC1CEBE696B2}"/>
              </a:ext>
            </a:extLst>
          </p:cNvPr>
          <p:cNvSpPr/>
          <p:nvPr/>
        </p:nvSpPr>
        <p:spPr>
          <a:xfrm>
            <a:off x="4454798" y="4445259"/>
            <a:ext cx="452908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14B0D55-3411-9944-939B-AF0535B51133}"/>
              </a:ext>
            </a:extLst>
          </p:cNvPr>
          <p:cNvGrpSpPr/>
          <p:nvPr/>
        </p:nvGrpSpPr>
        <p:grpSpPr>
          <a:xfrm>
            <a:off x="723438" y="1453063"/>
            <a:ext cx="401380" cy="908064"/>
            <a:chOff x="1191338" y="2475919"/>
            <a:chExt cx="230839" cy="19945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AB39D9A-896B-1C44-A3FF-FF989212941C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7701FD7-6592-3D41-9719-86D42E112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1FB6987-CFD9-0746-ABFE-2A2FDBDEB82A}"/>
              </a:ext>
            </a:extLst>
          </p:cNvPr>
          <p:cNvGrpSpPr/>
          <p:nvPr/>
        </p:nvGrpSpPr>
        <p:grpSpPr>
          <a:xfrm>
            <a:off x="822051" y="1648926"/>
            <a:ext cx="244205" cy="171300"/>
            <a:chOff x="1191338" y="2475919"/>
            <a:chExt cx="230839" cy="199455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371271-D424-3840-B544-72149863EC7F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4470A66-B53D-4245-AAA4-DCE08AA54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3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57" grpId="0" animBg="1"/>
      <p:bldP spid="64" grpId="0" animBg="1"/>
      <p:bldP spid="64" grpId="1" animBg="1"/>
      <p:bldP spid="65" grpId="0" animBg="1"/>
      <p:bldP spid="6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860F-BF23-F212-9996-AF7EAC8F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163" y="111846"/>
            <a:ext cx="4238236" cy="857400"/>
          </a:xfrm>
        </p:spPr>
        <p:txBody>
          <a:bodyPr/>
          <a:lstStyle/>
          <a:p>
            <a:r>
              <a:rPr lang="en-US" sz="3200" dirty="0"/>
              <a:t>Path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26523-A476-1011-B0AC-2804E2A2E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1162" y="969247"/>
            <a:ext cx="4348358" cy="3744804"/>
          </a:xfrm>
        </p:spPr>
        <p:txBody>
          <a:bodyPr/>
          <a:lstStyle/>
          <a:p>
            <a:r>
              <a:rPr lang="en-US" sz="2000" dirty="0"/>
              <a:t>Assume that the working directory is </a:t>
            </a:r>
            <a:r>
              <a:rPr lang="en-US" sz="2000" dirty="0" err="1">
                <a:latin typeface="Courier" pitchFamily="2" charset="0"/>
              </a:rPr>
              <a:t>jeancome</a:t>
            </a:r>
            <a:r>
              <a:rPr lang="en-US" sz="2000" dirty="0"/>
              <a:t>.</a:t>
            </a:r>
          </a:p>
          <a:p>
            <a:r>
              <a:rPr lang="en-US" sz="2000" dirty="0"/>
              <a:t>Write a </a:t>
            </a:r>
            <a:r>
              <a:rPr lang="en-US" sz="2000" b="1" dirty="0"/>
              <a:t>relative path </a:t>
            </a:r>
            <a:r>
              <a:rPr lang="en-US" sz="2000" dirty="0"/>
              <a:t>for the following files or directories:</a:t>
            </a:r>
          </a:p>
          <a:p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latex</a:t>
            </a:r>
            <a:r>
              <a:rPr lang="en-US" sz="2000" dirty="0"/>
              <a:t> directory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 err="1">
                <a:latin typeface="Courier" pitchFamily="2" charset="0"/>
              </a:rPr>
              <a:t>jeancomeson</a:t>
            </a:r>
            <a:r>
              <a:rPr lang="en-US" sz="2000" dirty="0"/>
              <a:t> directory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share</a:t>
            </a:r>
            <a:r>
              <a:rPr lang="en-US" sz="2000" dirty="0"/>
              <a:t> directory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bin</a:t>
            </a:r>
            <a:r>
              <a:rPr lang="en-US" sz="2000" dirty="0"/>
              <a:t>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BC80B-70EF-9A78-7449-BE527CD124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6BFF6-7D79-FE0D-DBCF-2204AF7C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14" y="-4068"/>
            <a:ext cx="2547610" cy="514756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C48D56-0623-E042-C786-34D192AB55A4}"/>
              </a:ext>
            </a:extLst>
          </p:cNvPr>
          <p:cNvSpPr/>
          <p:nvPr/>
        </p:nvSpPr>
        <p:spPr>
          <a:xfrm>
            <a:off x="922785" y="719579"/>
            <a:ext cx="1006599" cy="240523"/>
          </a:xfrm>
          <a:prstGeom prst="roundRect">
            <a:avLst/>
          </a:prstGeom>
          <a:solidFill>
            <a:schemeClr val="accent5">
              <a:lumMod val="25000"/>
              <a:lumOff val="75000"/>
              <a:alpha val="35000"/>
            </a:schemeClr>
          </a:solidFill>
          <a:ln>
            <a:solidFill>
              <a:schemeClr val="accent5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9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BD96-6C21-30A4-A5B7-1D94653B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6" y="7372"/>
            <a:ext cx="6761100" cy="857400"/>
          </a:xfrm>
        </p:spPr>
        <p:txBody>
          <a:bodyPr/>
          <a:lstStyle/>
          <a:p>
            <a:r>
              <a:rPr lang="en-US" sz="2800" dirty="0"/>
              <a:t>Some Special Linux/Unix CLI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E0397-F4AD-5F87-05D1-EAA8034F6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3623" y="1371965"/>
            <a:ext cx="4199302" cy="3342191"/>
          </a:xfrm>
        </p:spPr>
        <p:txBody>
          <a:bodyPr/>
          <a:lstStyle/>
          <a:p>
            <a:r>
              <a:rPr lang="en-US" sz="2000" dirty="0">
                <a:latin typeface="Courier" pitchFamily="2" charset="0"/>
              </a:rPr>
              <a:t>~</a:t>
            </a:r>
            <a:r>
              <a:rPr lang="en-US" sz="2000" dirty="0"/>
              <a:t>	Your Home Directory</a:t>
            </a:r>
          </a:p>
          <a:p>
            <a:pPr lvl="1"/>
            <a:r>
              <a:rPr lang="en-US" sz="1800" dirty="0"/>
              <a:t>Expands based on user:</a:t>
            </a:r>
          </a:p>
          <a:p>
            <a:pPr lvl="2"/>
            <a:r>
              <a:rPr lang="en-US" sz="1800" dirty="0">
                <a:latin typeface="Courier" pitchFamily="2" charset="0"/>
              </a:rPr>
              <a:t>/home/</a:t>
            </a:r>
            <a:r>
              <a:rPr lang="en-US" sz="1800" dirty="0" err="1">
                <a:latin typeface="Courier" pitchFamily="2" charset="0"/>
              </a:rPr>
              <a:t>hoppergm</a:t>
            </a:r>
            <a:endParaRPr lang="en-US" sz="1800" dirty="0">
              <a:latin typeface="Courier" pitchFamily="2" charset="0"/>
            </a:endParaRPr>
          </a:p>
          <a:p>
            <a:pPr lvl="2"/>
            <a:r>
              <a:rPr lang="en-US" sz="1800" dirty="0">
                <a:latin typeface="Courier" pitchFamily="2" charset="0"/>
              </a:rPr>
              <a:t>/home/</a:t>
            </a:r>
            <a:r>
              <a:rPr lang="en-US" sz="1800" dirty="0" err="1">
                <a:latin typeface="Courier" pitchFamily="2" charset="0"/>
              </a:rPr>
              <a:t>ritchied</a:t>
            </a:r>
            <a:endParaRPr lang="en-US" sz="1800" dirty="0">
              <a:latin typeface="Courier" pitchFamily="2" charset="0"/>
            </a:endParaRPr>
          </a:p>
          <a:p>
            <a:pPr lvl="1"/>
            <a:r>
              <a:rPr lang="en-US" sz="1800" dirty="0"/>
              <a:t>Shortcut for an </a:t>
            </a:r>
            <a:r>
              <a:rPr lang="en-US" sz="1800" u="sng" dirty="0"/>
              <a:t>absolute path</a:t>
            </a:r>
          </a:p>
          <a:p>
            <a:pPr lvl="1"/>
            <a:r>
              <a:rPr lang="en-US" sz="1800" dirty="0"/>
              <a:t>”Your home” vs </a:t>
            </a:r>
            <a:r>
              <a:rPr lang="en-US" sz="1800" dirty="0">
                <a:latin typeface="Courier" pitchFamily="2" charset="0"/>
              </a:rPr>
              <a:t>/home</a:t>
            </a:r>
          </a:p>
          <a:p>
            <a:pPr lvl="1"/>
            <a:endParaRPr lang="en-US" sz="1800" dirty="0"/>
          </a:p>
          <a:p>
            <a:r>
              <a:rPr lang="en-US" sz="2000" dirty="0">
                <a:latin typeface="Courier" pitchFamily="2" charset="0"/>
              </a:rPr>
              <a:t>..</a:t>
            </a:r>
            <a:r>
              <a:rPr lang="en-US" sz="2000" dirty="0"/>
              <a:t>	Parent Directory</a:t>
            </a:r>
          </a:p>
          <a:p>
            <a:pPr lvl="1"/>
            <a:r>
              <a:rPr lang="en-US" sz="1800" dirty="0"/>
              <a:t>Relative to current directory.</a:t>
            </a:r>
          </a:p>
          <a:p>
            <a:r>
              <a:rPr lang="en-US" sz="2000" dirty="0">
                <a:latin typeface="Courier" pitchFamily="2" charset="0"/>
              </a:rPr>
              <a:t>.</a:t>
            </a:r>
            <a:r>
              <a:rPr lang="en-US" sz="2000" dirty="0"/>
              <a:t>	Current Directory</a:t>
            </a:r>
          </a:p>
          <a:p>
            <a:pPr lvl="1"/>
            <a:r>
              <a:rPr lang="en-US" sz="1800" dirty="0"/>
              <a:t>Relative to current directory.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A4CB2-DDDC-D305-BA76-66D91F9AF71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57E3BF-BBD4-9D9B-A33E-BE33E4A1429E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925E74-0B32-4DBE-7BCC-6ED661734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AD7BFD-DCAE-44BC-ED83-927E4F32F3D3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43B8356-BF92-B137-1370-86D95796A0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F8FEE61C-B428-D1C7-BBBD-2CF598837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E17A451-AA25-74A7-8121-4182D8F0D50C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5436EBF-E81A-A836-5C4F-E2DA25098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8AC0DD-81AC-7BDD-FD62-0E2378C8F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42B7721-C03B-2BFE-E8AA-465D1C776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4143FB1-1794-71A6-DBCA-20C58A03C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37E1170-121F-CFC1-D0A0-C9006C09C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F57B57C-6411-2606-DACD-4D7D99980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7AFB18-F148-3374-0C2F-347C2B53C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00626-2F3E-2315-217D-8E91C7E29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2349437-F688-C5AA-9F13-229894C0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2A8F1C-280F-0EE3-CF8E-E1FBC9F2B988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5C5E0F8-9EDF-D775-825A-E793D5287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5D1EA6-1883-56E0-428F-8C330DBEDFD4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A6605A-2109-B9F3-2402-DD5FAD1135E1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D69FC1-243B-3EFF-2A15-8BBE10C03A2D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86D962-0481-A215-4972-598F663964D8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D3911F-F64C-FE9A-8236-8A99A1043645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05689A-A392-B3F6-026F-839AA3B410C0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11B4AC-4332-4DE4-8A37-4096A9747C86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CA572D-28F6-C835-50C2-46F47B88A222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7A1289-4D3B-DC0B-3003-DE2F4F253A0C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D82770-7DC6-2381-4D8E-B2E851ECDD57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231201-EC10-1B14-D480-96006A7A4A4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F6A8BB-3613-49C4-ED74-D1008FBAA18F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E54665-2AE5-9D44-2159-BD4E933DA94F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0036CA-5CCC-DF4F-CFC6-9D3AEB421C90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C21148-4329-5182-0E0A-0A5F10ADFC84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974E1B0-EBC5-91B4-235F-600BB8732F2A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7EDD102-C0D9-7580-B685-878BF2B34BC3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416A50-B348-CBA0-B73B-82DF2212FAD9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FED47B0-363B-C48C-C839-8F04C22B446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E649C2-3454-C9EA-12B9-DCB42DCED679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A7A4E8-79E6-76FA-C962-26103010DFC2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D7DDCD-08BA-1A2A-B4E1-20A8AF0E1988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3D1A93B-EB56-EB7D-7AAF-F32F1DF2C2E5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95AD896-FC1B-B4E8-F7D0-2367264FC6A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B44D0C-CB74-3F18-318C-08A15425BA5D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EE19F31-EDFD-58DC-1A7C-E4EAD8B1215B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971DF7-FCB1-67C5-F770-FFDE0E1518AC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84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EFE8-77DF-3E46-A0ED-9716C1DE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78" y="141237"/>
            <a:ext cx="6761100" cy="857400"/>
          </a:xfrm>
        </p:spPr>
        <p:txBody>
          <a:bodyPr/>
          <a:lstStyle/>
          <a:p>
            <a:r>
              <a:rPr lang="en-US" sz="3200" dirty="0"/>
              <a:t>Paths with Wildcards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83464-3622-4447-B0E1-596DCE63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945" y="1016345"/>
            <a:ext cx="7228872" cy="29805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i="1" dirty="0"/>
              <a:t>wildcard character (</a:t>
            </a:r>
            <a:r>
              <a:rPr lang="en-US" sz="2000" b="1" i="1" dirty="0">
                <a:latin typeface="Courier" pitchFamily="2" charset="0"/>
              </a:rPr>
              <a:t>*</a:t>
            </a:r>
            <a:r>
              <a:rPr lang="en-US" sz="2000" b="1" i="1" dirty="0"/>
              <a:t>)</a:t>
            </a:r>
            <a:r>
              <a:rPr lang="en-US" sz="2000" dirty="0"/>
              <a:t> can be used in paths to match multiple files or directories.</a:t>
            </a:r>
          </a:p>
          <a:p>
            <a:pPr lvl="1"/>
            <a:r>
              <a:rPr lang="en-US" sz="1800" dirty="0">
                <a:latin typeface="Courier" pitchFamily="2" charset="0"/>
              </a:rPr>
              <a:t>Doc*</a:t>
            </a:r>
          </a:p>
          <a:p>
            <a:pPr lvl="2"/>
            <a:r>
              <a:rPr lang="en-US" sz="1600" dirty="0"/>
              <a:t>Matches:</a:t>
            </a:r>
          </a:p>
          <a:p>
            <a:pPr lvl="3"/>
            <a:r>
              <a:rPr lang="en-US" sz="1600" dirty="0">
                <a:latin typeface="Courier" pitchFamily="2" charset="0"/>
              </a:rPr>
              <a:t>Doc</a:t>
            </a:r>
          </a:p>
          <a:p>
            <a:pPr lvl="3"/>
            <a:r>
              <a:rPr lang="en-US" sz="1600" dirty="0">
                <a:latin typeface="Courier" pitchFamily="2" charset="0"/>
              </a:rPr>
              <a:t>Doc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uments</a:t>
            </a:r>
          </a:p>
          <a:p>
            <a:pPr lvl="3"/>
            <a:r>
              <a:rPr lang="en-US" sz="1600" dirty="0">
                <a:latin typeface="Courier" pitchFamily="2" charset="0"/>
              </a:rPr>
              <a:t>Doc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ument1.txt</a:t>
            </a:r>
            <a:endParaRPr lang="en-US" sz="1800" dirty="0">
              <a:solidFill>
                <a:srgbClr val="0070C0"/>
              </a:solidFill>
              <a:latin typeface="Courier" pitchFamily="2" charset="0"/>
            </a:endParaRPr>
          </a:p>
          <a:p>
            <a:pPr lvl="3"/>
            <a:r>
              <a:rPr lang="en-US" sz="1600" dirty="0" err="1">
                <a:latin typeface="Courier" pitchFamily="2" charset="0"/>
              </a:rPr>
              <a:t>Doc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torsNote.docx</a:t>
            </a:r>
            <a:endParaRPr lang="en-US" sz="1600" dirty="0">
              <a:solidFill>
                <a:srgbClr val="0070C0"/>
              </a:solidFill>
              <a:latin typeface="Courier" pitchFamily="2" charset="0"/>
            </a:endParaRPr>
          </a:p>
          <a:p>
            <a:pPr lvl="1"/>
            <a:r>
              <a:rPr lang="en-US" sz="1800" dirty="0">
                <a:latin typeface="Courier" pitchFamily="2" charset="0"/>
              </a:rPr>
              <a:t>/home/*/Documents/*.txt</a:t>
            </a:r>
          </a:p>
          <a:p>
            <a:pPr lvl="2"/>
            <a:r>
              <a:rPr lang="en-US" sz="1600" dirty="0"/>
              <a:t>Matches:</a:t>
            </a:r>
          </a:p>
          <a:p>
            <a:pPr lvl="3"/>
            <a:r>
              <a:rPr lang="en-US" sz="1600" dirty="0">
                <a:latin typeface="Courier" pitchFamily="2" charset="0"/>
              </a:rPr>
              <a:t>/home/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hoppergm</a:t>
            </a:r>
            <a:r>
              <a:rPr lang="en-US" sz="1600" dirty="0">
                <a:latin typeface="Courier" pitchFamily="2" charset="0"/>
              </a:rPr>
              <a:t>/Documents/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File1</a:t>
            </a:r>
            <a:r>
              <a:rPr lang="en-US" sz="1600" dirty="0">
                <a:latin typeface="Courier" pitchFamily="2" charset="0"/>
              </a:rPr>
              <a:t>.txt</a:t>
            </a:r>
          </a:p>
          <a:p>
            <a:pPr lvl="3"/>
            <a:r>
              <a:rPr lang="en-US" sz="1600" dirty="0">
                <a:latin typeface="Courier" pitchFamily="2" charset="0"/>
              </a:rPr>
              <a:t>/home/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ritchied</a:t>
            </a:r>
            <a:r>
              <a:rPr lang="en-US" sz="1600" dirty="0">
                <a:latin typeface="Courier" pitchFamily="2" charset="0"/>
              </a:rPr>
              <a:t>/Documents/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Note</a:t>
            </a:r>
            <a:r>
              <a:rPr lang="en-US" sz="1600" dirty="0" err="1">
                <a:latin typeface="Courier" pitchFamily="2" charset="0"/>
              </a:rPr>
              <a:t>.txt</a:t>
            </a:r>
            <a:endParaRPr lang="en-US" sz="1600" dirty="0">
              <a:latin typeface="Courier" pitchFamily="2" charset="0"/>
            </a:endParaRPr>
          </a:p>
          <a:p>
            <a:pPr lvl="3"/>
            <a:r>
              <a:rPr lang="en-US" sz="1600" dirty="0">
                <a:latin typeface="Courier" pitchFamily="2" charset="0"/>
              </a:rPr>
              <a:t>/home/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ritchied</a:t>
            </a:r>
            <a:r>
              <a:rPr lang="en-US" sz="1600" dirty="0">
                <a:latin typeface="Courier" pitchFamily="2" charset="0"/>
              </a:rPr>
              <a:t>/Documents/</a:t>
            </a:r>
            <a:r>
              <a:rPr lang="en-US" sz="1600" dirty="0" err="1">
                <a:latin typeface="Courier" pitchFamily="2" charset="0"/>
              </a:rPr>
              <a:t>Paper.txt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D61FD-859E-1C48-86B6-8701C39BF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666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3C74-2ED3-ADAB-695D-BC90AC36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0917"/>
            <a:ext cx="6761100" cy="857400"/>
          </a:xfrm>
        </p:spPr>
        <p:txBody>
          <a:bodyPr/>
          <a:lstStyle/>
          <a:p>
            <a:r>
              <a:rPr lang="en-US" sz="3200" dirty="0"/>
              <a:t>Wildcard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3FFD5-7B44-518B-D595-EABEB9334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185" y="1053049"/>
            <a:ext cx="4128707" cy="2980500"/>
          </a:xfrm>
        </p:spPr>
        <p:txBody>
          <a:bodyPr/>
          <a:lstStyle/>
          <a:p>
            <a:r>
              <a:rPr lang="en-US" sz="2000" dirty="0"/>
              <a:t>Which files would be deleted by the given commands?</a:t>
            </a:r>
          </a:p>
          <a:p>
            <a:pPr lvl="1"/>
            <a:r>
              <a:rPr lang="en-US" sz="1800" dirty="0">
                <a:latin typeface="+mn-lt"/>
              </a:rPr>
              <a:t>Assume the current directory is </a:t>
            </a:r>
            <a:r>
              <a:rPr lang="en-US" sz="1800" dirty="0">
                <a:latin typeface="Courier" pitchFamily="2" charset="0"/>
              </a:rPr>
              <a:t>/home/student</a:t>
            </a:r>
            <a:endParaRPr lang="en-US" sz="1800" dirty="0">
              <a:latin typeface="+mn-lt"/>
            </a:endParaRPr>
          </a:p>
          <a:p>
            <a:pPr lvl="1"/>
            <a:endParaRPr lang="en-US" sz="1800" dirty="0">
              <a:latin typeface="+mn-lt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rm Letter*</a:t>
            </a:r>
            <a:endParaRPr lang="en-US" sz="900" dirty="0">
              <a:latin typeface="Courier" pitchFamily="2" charset="0"/>
            </a:endParaRPr>
          </a:p>
          <a:p>
            <a:pPr lvl="1"/>
            <a:endParaRPr lang="en-US" sz="9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rm *.docx</a:t>
            </a:r>
            <a:endParaRPr lang="en-US" sz="900" dirty="0">
              <a:latin typeface="Courier" pitchFamily="2" charset="0"/>
            </a:endParaRPr>
          </a:p>
          <a:p>
            <a:pPr lvl="1"/>
            <a:endParaRPr lang="en-US" sz="9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rm Documents/*2.*</a:t>
            </a:r>
            <a:endParaRPr lang="en-US" sz="900" dirty="0">
              <a:latin typeface="Courier" pitchFamily="2" charset="0"/>
            </a:endParaRPr>
          </a:p>
          <a:p>
            <a:pPr lvl="1"/>
            <a:endParaRPr lang="en-US" sz="9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rm */*.pdf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F6745-07F4-F5C2-EC68-3173F04124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496267-7BA2-8AF4-082F-3751D274D6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47778" y="2304245"/>
            <a:ext cx="304800" cy="292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C6AE44-D4F4-8C19-E1C8-880768FEF16E}"/>
              </a:ext>
            </a:extLst>
          </p:cNvPr>
          <p:cNvSpPr txBox="1"/>
          <p:nvPr/>
        </p:nvSpPr>
        <p:spPr>
          <a:xfrm>
            <a:off x="5246704" y="64902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152C4B-DEA6-1951-B10C-4D6F4B3C95A7}"/>
              </a:ext>
            </a:extLst>
          </p:cNvPr>
          <p:cNvGrpSpPr/>
          <p:nvPr/>
        </p:nvGrpSpPr>
        <p:grpSpPr>
          <a:xfrm>
            <a:off x="4559816" y="350271"/>
            <a:ext cx="304800" cy="327477"/>
            <a:chOff x="893382" y="1827642"/>
            <a:chExt cx="304800" cy="327477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EED2EAE-32BA-06C6-9749-CA6B08CB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3382" y="1827642"/>
              <a:ext cx="304800" cy="2921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B89982D-EBE1-13BD-A4BA-04FD400164A8}"/>
                </a:ext>
              </a:extLst>
            </p:cNvPr>
            <p:cNvSpPr txBox="1"/>
            <p:nvPr/>
          </p:nvSpPr>
          <p:spPr>
            <a:xfrm>
              <a:off x="916666" y="1847342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91025C1-E764-2906-C859-6C0B7BB160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390" y="923219"/>
            <a:ext cx="304800" cy="292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EA09F-FE37-F2D2-C9C0-3227B6E9F0B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0224" y="1211350"/>
            <a:ext cx="304800" cy="292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3F0804-62E7-EBEA-8E38-41B05D0449D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6710" y="1786842"/>
            <a:ext cx="304800" cy="292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9A2FEE-94E4-F8E0-6C04-E837C368C9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6710" y="2936973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91A2BC-B94B-CCA3-1834-0C1C52B2A9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47778" y="2012145"/>
            <a:ext cx="304800" cy="292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EFF3FA-C725-1D1C-9B12-1D11C5F20D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94750" y="3229073"/>
            <a:ext cx="304800" cy="292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8D67CF-735D-D7D5-EE8D-F16D51A85BD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1764" y="1499315"/>
            <a:ext cx="304800" cy="292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998CE4-9906-D9F9-87E9-F184B2FFE135}"/>
              </a:ext>
            </a:extLst>
          </p:cNvPr>
          <p:cNvSpPr txBox="1"/>
          <p:nvPr/>
        </p:nvSpPr>
        <p:spPr>
          <a:xfrm>
            <a:off x="5242968" y="120409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69F2A60-0EF8-2D4A-6F33-7CED49F69F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9641" y="655612"/>
            <a:ext cx="304800" cy="292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815616-25B9-2400-91E6-6CCD4631DB76}"/>
              </a:ext>
            </a:extLst>
          </p:cNvPr>
          <p:cNvSpPr txBox="1"/>
          <p:nvPr/>
        </p:nvSpPr>
        <p:spPr>
          <a:xfrm>
            <a:off x="5239790" y="92693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5A79F9-4486-7A8B-E627-49001EBD9FA9}"/>
              </a:ext>
            </a:extLst>
          </p:cNvPr>
          <p:cNvSpPr txBox="1"/>
          <p:nvPr/>
        </p:nvSpPr>
        <p:spPr>
          <a:xfrm>
            <a:off x="5674116" y="150291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5A08B3-BED9-C97D-E7B3-91D4D0713F48}"/>
              </a:ext>
            </a:extLst>
          </p:cNvPr>
          <p:cNvSpPr txBox="1"/>
          <p:nvPr/>
        </p:nvSpPr>
        <p:spPr>
          <a:xfrm>
            <a:off x="6110319" y="1774661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6CCEE2-C8DD-33D1-DF7B-E15115CD1ECC}"/>
              </a:ext>
            </a:extLst>
          </p:cNvPr>
          <p:cNvSpPr txBox="1"/>
          <p:nvPr/>
        </p:nvSpPr>
        <p:spPr>
          <a:xfrm>
            <a:off x="6576433" y="2009533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HW1.txt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E11224-5989-E2C6-DAF2-16F43D1DD386}"/>
              </a:ext>
            </a:extLst>
          </p:cNvPr>
          <p:cNvSpPr txBox="1"/>
          <p:nvPr/>
        </p:nvSpPr>
        <p:spPr>
          <a:xfrm>
            <a:off x="6574873" y="2296407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HW2.docx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8B5F8-2939-35F0-06C3-C62F522AF3AA}"/>
              </a:ext>
            </a:extLst>
          </p:cNvPr>
          <p:cNvSpPr txBox="1"/>
          <p:nvPr/>
        </p:nvSpPr>
        <p:spPr>
          <a:xfrm>
            <a:off x="6498584" y="324396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cat.pdf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519C85-F042-61BF-613A-D964E7C75F8D}"/>
              </a:ext>
            </a:extLst>
          </p:cNvPr>
          <p:cNvSpPr txBox="1"/>
          <p:nvPr/>
        </p:nvSpPr>
        <p:spPr>
          <a:xfrm>
            <a:off x="6118403" y="295354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2C49AA-9EED-854E-D3BA-91637BAC4C95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700280" y="677748"/>
            <a:ext cx="0" cy="320369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0672DE-8FD2-581C-9C82-891EE1D983E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692441" y="801662"/>
            <a:ext cx="327200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9FAE19-F85D-431D-CA20-7C16FB2FBBD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700280" y="1069269"/>
            <a:ext cx="314110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5554F7-B8D6-121D-79B1-FB7DAB78DB2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708120" y="1357399"/>
            <a:ext cx="302104" cy="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355B5E-3891-1764-A2C2-31C840077BC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162624" y="1503450"/>
            <a:ext cx="0" cy="2377988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82376E-9993-24C7-452B-EF76AC4D8C3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162624" y="1645365"/>
            <a:ext cx="289140" cy="1875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478879-90DB-462C-6051-04E07E145892}"/>
              </a:ext>
            </a:extLst>
          </p:cNvPr>
          <p:cNvCxnSpPr>
            <a:cxnSpLocks/>
          </p:cNvCxnSpPr>
          <p:nvPr/>
        </p:nvCxnSpPr>
        <p:spPr>
          <a:xfrm>
            <a:off x="5604164" y="1810695"/>
            <a:ext cx="0" cy="322644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5F3824-6FD8-CFC2-1F0E-55AB89E556B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604164" y="1932892"/>
            <a:ext cx="282546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56562F-F760-039F-2CDB-800C1E145A7E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604164" y="3080270"/>
            <a:ext cx="282546" cy="2753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278E04-C348-3907-91EE-9672C06ED37B}"/>
              </a:ext>
            </a:extLst>
          </p:cNvPr>
          <p:cNvCxnSpPr>
            <a:cxnSpLocks/>
          </p:cNvCxnSpPr>
          <p:nvPr/>
        </p:nvCxnSpPr>
        <p:spPr>
          <a:xfrm>
            <a:off x="6054989" y="2039487"/>
            <a:ext cx="7857" cy="78014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4C8302-44E2-6FC9-2036-DB78DA1D807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062846" y="2158195"/>
            <a:ext cx="284932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F6355D-5943-5D66-7C5C-CFC47C7BA3CF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054989" y="2448624"/>
            <a:ext cx="292789" cy="167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1605BB-0828-4620-3C27-3F153DEF205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39110" y="3229073"/>
            <a:ext cx="0" cy="652365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630719-E337-33FB-E78B-217298F48206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054989" y="3375123"/>
            <a:ext cx="239761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A070E0C-F191-6254-B5C5-42573C0B31CC}"/>
              </a:ext>
            </a:extLst>
          </p:cNvPr>
          <p:cNvSpPr txBox="1"/>
          <p:nvPr/>
        </p:nvSpPr>
        <p:spPr>
          <a:xfrm>
            <a:off x="4478075" y="8832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D1F059A-D07C-095F-6983-61910BDF36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58664" y="2609045"/>
            <a:ext cx="304800" cy="2921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8AE99BC-C15A-67B2-8583-17F156F1C2BD}"/>
              </a:ext>
            </a:extLst>
          </p:cNvPr>
          <p:cNvSpPr txBox="1"/>
          <p:nvPr/>
        </p:nvSpPr>
        <p:spPr>
          <a:xfrm>
            <a:off x="6585759" y="2601207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HW2.pdf</a:t>
            </a:r>
          </a:p>
          <a:p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9A9242-5503-C43D-35CD-053B21EC0828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6065875" y="2753424"/>
            <a:ext cx="292789" cy="167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8AF862A7-9181-990F-938F-D03713CEA4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91308" y="4010830"/>
            <a:ext cx="304800" cy="2921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D8C89BE-9453-5B9A-C21F-582AC22BF10F}"/>
              </a:ext>
            </a:extLst>
          </p:cNvPr>
          <p:cNvSpPr txBox="1"/>
          <p:nvPr/>
        </p:nvSpPr>
        <p:spPr>
          <a:xfrm>
            <a:off x="6118403" y="4002992"/>
            <a:ext cx="1059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Letter.docx</a:t>
            </a:r>
            <a:endParaRPr lang="en-US" dirty="0"/>
          </a:p>
          <a:p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F96F746-7CA3-1B1C-30CB-0D2CE7AD2FAE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5598519" y="4155209"/>
            <a:ext cx="292789" cy="167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E0081F2F-C467-083C-CFFF-A3E563B30D1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76006" y="3536850"/>
            <a:ext cx="304800" cy="2921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077125F-C0B8-6386-E9ED-D514C2D09933}"/>
              </a:ext>
            </a:extLst>
          </p:cNvPr>
          <p:cNvSpPr txBox="1"/>
          <p:nvPr/>
        </p:nvSpPr>
        <p:spPr>
          <a:xfrm>
            <a:off x="6479840" y="355174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cat2.pdf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4504B2-BE9C-59CF-5F80-B4722AEC9879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6036245" y="3682900"/>
            <a:ext cx="239761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19C694CF-3485-2145-E79F-6F82516456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02191" y="4337401"/>
            <a:ext cx="304800" cy="2921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4083FB3-A6A4-EEAF-F8F0-F1ED825215A8}"/>
              </a:ext>
            </a:extLst>
          </p:cNvPr>
          <p:cNvSpPr txBox="1"/>
          <p:nvPr/>
        </p:nvSpPr>
        <p:spPr>
          <a:xfrm>
            <a:off x="6129286" y="4329563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Letter2.pdf</a:t>
            </a:r>
          </a:p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6CEED9E-208F-BA52-DD39-E64E47468F65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5609402" y="4481780"/>
            <a:ext cx="292789" cy="167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05E5E2B9-910A-E924-1080-2CB998DF4C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13938" y="4654224"/>
            <a:ext cx="304800" cy="2921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9941F3-8B62-A22D-00E3-F3501F9EE636}"/>
              </a:ext>
            </a:extLst>
          </p:cNvPr>
          <p:cNvSpPr txBox="1"/>
          <p:nvPr/>
        </p:nvSpPr>
        <p:spPr>
          <a:xfrm>
            <a:off x="6141033" y="4646386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Notes.docx</a:t>
            </a:r>
            <a:endParaRPr lang="en-US" dirty="0"/>
          </a:p>
          <a:p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D738A24-DAA8-DE00-0000-BA19381A1BF5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5621149" y="4798603"/>
            <a:ext cx="292789" cy="167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72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CA687-1DBD-254C-BAA4-7F427FDA0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Unix philosophy recommended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utilizing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small, purpose-built programs</a:t>
            </a:r>
            <a:r>
              <a:rPr lang="en-US" sz="2800" dirty="0"/>
              <a:t> in combination to do complex overall tasks.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</a:t>
            </a:r>
            <a:r>
              <a:rPr lang="en-US" sz="1400" dirty="0"/>
              <a:t>Phil Estes</a:t>
            </a:r>
            <a:br>
              <a:rPr lang="en-US" sz="1400" dirty="0"/>
            </a:br>
            <a:r>
              <a:rPr lang="en-US" sz="1400" dirty="0"/>
              <a:t>	Linux vs. Unix: What's the difference?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AB3C8-1E00-144A-A38E-4C5239BF070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12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6FA3-2DD9-8244-8AEC-F10E6280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17583"/>
            <a:ext cx="6761100" cy="857400"/>
          </a:xfrm>
        </p:spPr>
        <p:txBody>
          <a:bodyPr/>
          <a:lstStyle/>
          <a:p>
            <a:r>
              <a:rPr lang="en-US" sz="2800" dirty="0"/>
              <a:t>Directories (Folders) and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EDA3A-D8EE-F74E-A7FD-3EFDE2EEF13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B1FD7-1EBD-904B-91BE-3F3C8027E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34407">
            <a:off x="4289619" y="1311639"/>
            <a:ext cx="4599040" cy="3208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10F7C-9E89-D449-9D22-C2D7141C0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34937">
            <a:off x="111896" y="1483183"/>
            <a:ext cx="4316995" cy="29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71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EFE8-77DF-3E46-A0ED-9716C1DE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78" y="141237"/>
            <a:ext cx="6761100" cy="857400"/>
          </a:xfrm>
        </p:spPr>
        <p:txBody>
          <a:bodyPr/>
          <a:lstStyle/>
          <a:p>
            <a:r>
              <a:rPr lang="en-US" sz="3200" dirty="0"/>
              <a:t>Linux/Unix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83464-3622-4447-B0E1-596DCE63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945" y="1016345"/>
            <a:ext cx="7228872" cy="2980500"/>
          </a:xfrm>
        </p:spPr>
        <p:txBody>
          <a:bodyPr/>
          <a:lstStyle/>
          <a:p>
            <a:r>
              <a:rPr lang="en-US" sz="2400" dirty="0"/>
              <a:t>The Unix/Linux </a:t>
            </a:r>
            <a:r>
              <a:rPr lang="en-US" sz="2400" i="1" dirty="0"/>
              <a:t>commands</a:t>
            </a:r>
            <a:r>
              <a:rPr lang="en-US" sz="2400" dirty="0"/>
              <a:t> you have used are small purpose-built programs that run when their name is entered at the command prompt.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D61FD-859E-1C48-86B6-8701C39BF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401162-FBC9-B14C-BF6C-D6027127F422}"/>
              </a:ext>
            </a:extLst>
          </p:cNvPr>
          <p:cNvSpPr/>
          <p:nvPr/>
        </p:nvSpPr>
        <p:spPr>
          <a:xfrm>
            <a:off x="6452910" y="2831438"/>
            <a:ext cx="1205131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mv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8134D1-FF4D-C645-B943-D92C16FA5C64}"/>
              </a:ext>
            </a:extLst>
          </p:cNvPr>
          <p:cNvSpPr/>
          <p:nvPr/>
        </p:nvSpPr>
        <p:spPr>
          <a:xfrm>
            <a:off x="1492169" y="2831438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mkdir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F6EC18-425D-F74C-97F6-A6C736073FB3}"/>
              </a:ext>
            </a:extLst>
          </p:cNvPr>
          <p:cNvSpPr/>
          <p:nvPr/>
        </p:nvSpPr>
        <p:spPr>
          <a:xfrm>
            <a:off x="3969435" y="2831438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ls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09FBBE-500F-1850-2965-E9FDDE42AE54}"/>
              </a:ext>
            </a:extLst>
          </p:cNvPr>
          <p:cNvSpPr/>
          <p:nvPr/>
        </p:nvSpPr>
        <p:spPr>
          <a:xfrm>
            <a:off x="5839251" y="4053155"/>
            <a:ext cx="1205131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cp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E0E920-3E07-531C-747F-1602CFF30106}"/>
              </a:ext>
            </a:extLst>
          </p:cNvPr>
          <p:cNvSpPr/>
          <p:nvPr/>
        </p:nvSpPr>
        <p:spPr>
          <a:xfrm>
            <a:off x="360299" y="4014553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rm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2DC7541-DEB6-7517-569A-D35E0F44A85A}"/>
              </a:ext>
            </a:extLst>
          </p:cNvPr>
          <p:cNvSpPr/>
          <p:nvPr/>
        </p:nvSpPr>
        <p:spPr>
          <a:xfrm>
            <a:off x="2104528" y="4053155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rmdir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5733A28-5BF5-1478-2FDE-A42D51FAAC6D}"/>
              </a:ext>
            </a:extLst>
          </p:cNvPr>
          <p:cNvSpPr/>
          <p:nvPr/>
        </p:nvSpPr>
        <p:spPr>
          <a:xfrm>
            <a:off x="7583481" y="4053155"/>
            <a:ext cx="1205131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pwd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8AFADF9-1983-D178-1286-2C3BDE55040E}"/>
              </a:ext>
            </a:extLst>
          </p:cNvPr>
          <p:cNvSpPr/>
          <p:nvPr/>
        </p:nvSpPr>
        <p:spPr>
          <a:xfrm>
            <a:off x="3848757" y="4053155"/>
            <a:ext cx="1451395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whoami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96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EFE8-77DF-3E46-A0ED-9716C1DE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78" y="141237"/>
            <a:ext cx="6761100" cy="857400"/>
          </a:xfrm>
        </p:spPr>
        <p:txBody>
          <a:bodyPr/>
          <a:lstStyle/>
          <a:p>
            <a:r>
              <a:rPr lang="en-US" sz="3200" dirty="0"/>
              <a:t>Command Line Flags &amp;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83464-3622-4447-B0E1-596DCE63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945" y="1016345"/>
            <a:ext cx="7228872" cy="2980500"/>
          </a:xfrm>
        </p:spPr>
        <p:txBody>
          <a:bodyPr/>
          <a:lstStyle/>
          <a:p>
            <a:r>
              <a:rPr lang="en-US" sz="2400" dirty="0"/>
              <a:t>Unix/Linux commands often have </a:t>
            </a:r>
            <a:r>
              <a:rPr lang="en-US" sz="2400" i="1" dirty="0"/>
              <a:t>options (i.e. flags)</a:t>
            </a:r>
            <a:r>
              <a:rPr lang="en-US" sz="2400" dirty="0"/>
              <a:t> and/or </a:t>
            </a:r>
            <a:r>
              <a:rPr lang="en-US" sz="2400" i="1" dirty="0"/>
              <a:t>arguments </a:t>
            </a:r>
            <a:r>
              <a:rPr lang="en-US" sz="2400" dirty="0"/>
              <a:t>that can be added to modify their behavior.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D61FD-859E-1C48-86B6-8701C39BF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401162-FBC9-B14C-BF6C-D6027127F422}"/>
              </a:ext>
            </a:extLst>
          </p:cNvPr>
          <p:cNvSpPr/>
          <p:nvPr/>
        </p:nvSpPr>
        <p:spPr>
          <a:xfrm>
            <a:off x="1078901" y="4127155"/>
            <a:ext cx="2949249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-n5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Notes.txt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485A6A-70DD-A4F3-4559-A88059A3C831}"/>
              </a:ext>
            </a:extLst>
          </p:cNvPr>
          <p:cNvSpPr/>
          <p:nvPr/>
        </p:nvSpPr>
        <p:spPr>
          <a:xfrm>
            <a:off x="4358434" y="4144863"/>
            <a:ext cx="3799642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--lines=5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Notes.txt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BB0566E-A21E-4267-753B-D1EC38257A95}"/>
              </a:ext>
            </a:extLst>
          </p:cNvPr>
          <p:cNvSpPr/>
          <p:nvPr/>
        </p:nvSpPr>
        <p:spPr>
          <a:xfrm>
            <a:off x="5232905" y="3028708"/>
            <a:ext cx="2050697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ls --all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738B1E3-B9B0-2697-DB23-10C440757E42}"/>
              </a:ext>
            </a:extLst>
          </p:cNvPr>
          <p:cNvSpPr/>
          <p:nvPr/>
        </p:nvSpPr>
        <p:spPr>
          <a:xfrm>
            <a:off x="1511191" y="3028708"/>
            <a:ext cx="2050697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ls -a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07FFCF-5C97-B728-DEAF-45E05AE72D1A}"/>
              </a:ext>
            </a:extLst>
          </p:cNvPr>
          <p:cNvSpPr txBox="1"/>
          <p:nvPr/>
        </p:nvSpPr>
        <p:spPr>
          <a:xfrm>
            <a:off x="1624900" y="2506595"/>
            <a:ext cx="185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Short Form (</a:t>
            </a:r>
            <a:r>
              <a:rPr lang="en-US" sz="2000" dirty="0">
                <a:latin typeface="Courier" pitchFamily="2" charset="0"/>
              </a:rPr>
              <a:t>-</a:t>
            </a:r>
            <a:r>
              <a:rPr lang="en-US" sz="20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41563-72B1-A9F1-7048-E748C8EA7C04}"/>
              </a:ext>
            </a:extLst>
          </p:cNvPr>
          <p:cNvSpPr txBox="1"/>
          <p:nvPr/>
        </p:nvSpPr>
        <p:spPr>
          <a:xfrm>
            <a:off x="5281266" y="2506595"/>
            <a:ext cx="1953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Long Form (</a:t>
            </a:r>
            <a:r>
              <a:rPr lang="en-US" sz="2000" dirty="0">
                <a:latin typeface="Courier" pitchFamily="2" charset="0"/>
              </a:rPr>
              <a:t>--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1096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94B0-79F4-7FC9-15E4-5ED6B430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r>
              <a:rPr lang="en-US" sz="3200" dirty="0"/>
              <a:t>Useful Linux/Unix Stuff: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5A400-954D-5A29-A631-4544BEA4A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3396876"/>
          </a:xfrm>
        </p:spPr>
        <p:txBody>
          <a:bodyPr/>
          <a:lstStyle/>
          <a:p>
            <a:r>
              <a:rPr lang="en-US" sz="2000" dirty="0"/>
              <a:t>Command History</a:t>
            </a:r>
          </a:p>
          <a:p>
            <a:pPr lvl="1"/>
            <a:r>
              <a:rPr lang="en-US" sz="1800" dirty="0"/>
              <a:t>Use the ↑ and ↓ keys to move through past commands.</a:t>
            </a:r>
          </a:p>
          <a:p>
            <a:endParaRPr lang="en-US" sz="2000" dirty="0"/>
          </a:p>
          <a:p>
            <a:r>
              <a:rPr lang="en-US" sz="2000" dirty="0"/>
              <a:t>Tab Completion</a:t>
            </a:r>
          </a:p>
          <a:p>
            <a:pPr lvl="1"/>
            <a:r>
              <a:rPr lang="en-US" sz="1800" dirty="0"/>
              <a:t>Type part of a file or directory name and press “Tab”</a:t>
            </a:r>
          </a:p>
          <a:p>
            <a:endParaRPr lang="en-US" sz="2000" dirty="0"/>
          </a:p>
          <a:p>
            <a:r>
              <a:rPr lang="en-US" sz="2000" dirty="0"/>
              <a:t>Clear the Terminal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>
                <a:latin typeface="Courier" pitchFamily="2" charset="0"/>
              </a:rPr>
              <a:t>Ctrl + L</a:t>
            </a:r>
            <a:r>
              <a:rPr lang="en-US" sz="1800" dirty="0"/>
              <a:t> to clear the Terminal window.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013B3-FF8B-2F94-CF15-CFD3E98117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671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7D77-D1A5-754D-8C71-E7C54E4C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3F673-BC59-4F48-A8B0-75A6444C8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Be sure to complete</a:t>
            </a:r>
          </a:p>
          <a:p>
            <a:pPr lvl="1"/>
            <a:r>
              <a:rPr lang="en-US" sz="1800" dirty="0"/>
              <a:t>Syllabus Quiz</a:t>
            </a:r>
          </a:p>
          <a:p>
            <a:pPr lvl="1"/>
            <a:r>
              <a:rPr lang="en-US" sz="1800" dirty="0"/>
              <a:t>Quiz 01</a:t>
            </a:r>
          </a:p>
          <a:p>
            <a:r>
              <a:rPr lang="en-US" sz="2000" dirty="0"/>
              <a:t>Complete A02</a:t>
            </a:r>
          </a:p>
          <a:p>
            <a:pPr lvl="1"/>
            <a:r>
              <a:rPr lang="en-US" sz="1800" dirty="0"/>
              <a:t>Submit to Moodle by next Wed 12:00 noon.</a:t>
            </a:r>
          </a:p>
          <a:p>
            <a:r>
              <a:rPr lang="en-US" sz="2000" dirty="0"/>
              <a:t>Complete Quiz 02</a:t>
            </a:r>
          </a:p>
          <a:p>
            <a:r>
              <a:rPr lang="en-US" sz="2000" dirty="0"/>
              <a:t>Do reading and prep for discussion.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BABB1-486E-2448-BC8B-3EBF391CBFF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54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24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BD96-6C21-30A4-A5B7-1D94653B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02880"/>
            <a:ext cx="6761100" cy="857400"/>
          </a:xfrm>
        </p:spPr>
        <p:txBody>
          <a:bodyPr/>
          <a:lstStyle/>
          <a:p>
            <a:r>
              <a:rPr lang="en-US" sz="2800" dirty="0"/>
              <a:t>Linux/Unix CLI File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E0397-F4AD-5F87-05D1-EAA8034F6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483" y="1183341"/>
            <a:ext cx="7324164" cy="353070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path</a:t>
            </a:r>
            <a:r>
              <a:rPr lang="en-US" sz="2000" dirty="0"/>
              <a:t> expresses the location of a </a:t>
            </a:r>
            <a:r>
              <a:rPr lang="en-US" sz="2000" b="1" i="1" dirty="0"/>
              <a:t>directory</a:t>
            </a:r>
            <a:r>
              <a:rPr lang="en-US" sz="2000" dirty="0"/>
              <a:t> (</a:t>
            </a:r>
            <a:r>
              <a:rPr lang="en-US" sz="2000" dirty="0" err="1"/>
              <a:t>i.e</a:t>
            </a:r>
            <a:r>
              <a:rPr lang="en-US" sz="2000" dirty="0"/>
              <a:t> folder) or </a:t>
            </a:r>
            <a:r>
              <a:rPr lang="en-US" sz="2000" b="1" i="1" dirty="0"/>
              <a:t>file</a:t>
            </a:r>
            <a:r>
              <a:rPr lang="en-US" sz="2000" dirty="0"/>
              <a:t> using text.</a:t>
            </a:r>
          </a:p>
          <a:p>
            <a:pPr lvl="1"/>
            <a:r>
              <a:rPr lang="en-US" sz="1800" dirty="0">
                <a:latin typeface="Courier" pitchFamily="2" charset="0"/>
              </a:rPr>
              <a:t>/home/student/</a:t>
            </a:r>
            <a:r>
              <a:rPr lang="en-US" sz="1800" dirty="0" err="1">
                <a:latin typeface="Courier" pitchFamily="2" charset="0"/>
              </a:rPr>
              <a:t>Notes.txt</a:t>
            </a:r>
            <a:endParaRPr lang="en-US" sz="1000" dirty="0">
              <a:latin typeface="Courier" pitchFamily="2" charset="0"/>
            </a:endParaRPr>
          </a:p>
          <a:p>
            <a:endParaRPr lang="en-US" sz="1000" dirty="0"/>
          </a:p>
          <a:p>
            <a:pPr lvl="1"/>
            <a:r>
              <a:rPr lang="en-US" sz="1800" b="1" dirty="0"/>
              <a:t>Absolute paths</a:t>
            </a:r>
          </a:p>
          <a:p>
            <a:pPr lvl="2"/>
            <a:r>
              <a:rPr lang="en-US" sz="1600" dirty="0"/>
              <a:t>Give directions from a common reference point.</a:t>
            </a:r>
          </a:p>
          <a:p>
            <a:pPr lvl="3"/>
            <a:r>
              <a:rPr lang="en-US" sz="1600" dirty="0"/>
              <a:t>This reference point is the </a:t>
            </a:r>
            <a:r>
              <a:rPr lang="en-US" sz="1600" b="1" i="1" dirty="0">
                <a:latin typeface="Courier" pitchFamily="2" charset="0"/>
              </a:rPr>
              <a:t>root</a:t>
            </a:r>
            <a:r>
              <a:rPr lang="en-US" sz="1600" b="1" i="1" dirty="0">
                <a:latin typeface="+mn-lt"/>
              </a:rPr>
              <a:t> directory.</a:t>
            </a:r>
            <a:endParaRPr lang="en-US" sz="1600" dirty="0">
              <a:latin typeface="+mn-lt"/>
            </a:endParaRPr>
          </a:p>
          <a:p>
            <a:pPr lvl="2"/>
            <a:r>
              <a:rPr lang="en-US" sz="1600" dirty="0"/>
              <a:t>Absolute paths begin with a </a:t>
            </a:r>
            <a:r>
              <a:rPr lang="en-US" sz="1600" b="1" dirty="0">
                <a:latin typeface="Courier" pitchFamily="2" charset="0"/>
              </a:rPr>
              <a:t>/</a:t>
            </a:r>
            <a:r>
              <a:rPr lang="en-US" sz="1600" dirty="0">
                <a:latin typeface="+mn-lt"/>
              </a:rPr>
              <a:t> indicating the </a:t>
            </a:r>
            <a:r>
              <a:rPr lang="en-US" sz="1600" dirty="0">
                <a:latin typeface="Courier" pitchFamily="2" charset="0"/>
              </a:rPr>
              <a:t>root</a:t>
            </a:r>
            <a:r>
              <a:rPr lang="en-US" sz="1600" dirty="0">
                <a:latin typeface="+mn-lt"/>
              </a:rPr>
              <a:t> directory.</a:t>
            </a:r>
            <a:br>
              <a:rPr lang="en-US" sz="1000" dirty="0">
                <a:latin typeface="Courier" pitchFamily="2" charset="0"/>
              </a:rPr>
            </a:br>
            <a:endParaRPr lang="en-US" sz="1000" dirty="0">
              <a:latin typeface="Courier" pitchFamily="2" charset="0"/>
            </a:endParaRPr>
          </a:p>
          <a:p>
            <a:pPr lvl="1"/>
            <a:r>
              <a:rPr lang="en-US" sz="1800" b="1" dirty="0"/>
              <a:t>Relative paths</a:t>
            </a:r>
          </a:p>
          <a:p>
            <a:pPr lvl="2"/>
            <a:r>
              <a:rPr lang="en-US" sz="1600" dirty="0"/>
              <a:t>Give directions from your current location.</a:t>
            </a:r>
          </a:p>
          <a:p>
            <a:pPr lvl="3"/>
            <a:r>
              <a:rPr lang="en-US" sz="1600" dirty="0"/>
              <a:t>Your current location is called the </a:t>
            </a:r>
            <a:r>
              <a:rPr lang="en-US" sz="1600" b="1" i="1" dirty="0"/>
              <a:t>working directory</a:t>
            </a:r>
            <a:r>
              <a:rPr lang="en-US" sz="1600" dirty="0"/>
              <a:t>. </a:t>
            </a:r>
          </a:p>
          <a:p>
            <a:pPr lvl="2"/>
            <a:r>
              <a:rPr lang="en-US" sz="1600" dirty="0"/>
              <a:t>Relative paths do not begin with a 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A4CB2-DDDC-D305-BA76-66D91F9AF71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99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BD96-6C21-30A4-A5B7-1D94653B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Linux/Unix vs Windows File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E0397-F4AD-5F87-05D1-EAA8034F6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Path Separator:</a:t>
            </a:r>
          </a:p>
          <a:p>
            <a:pPr lvl="1"/>
            <a:r>
              <a:rPr lang="en-US" sz="2000" dirty="0"/>
              <a:t>Linux/Unix: 	</a:t>
            </a:r>
            <a:r>
              <a:rPr lang="en-US" sz="2000" dirty="0">
                <a:latin typeface="Courier" pitchFamily="2" charset="0"/>
              </a:rPr>
              <a:t>home/student/Notes</a:t>
            </a:r>
          </a:p>
          <a:p>
            <a:pPr lvl="1"/>
            <a:r>
              <a:rPr lang="en-US" sz="2000" dirty="0"/>
              <a:t>Windows:	</a:t>
            </a:r>
            <a:r>
              <a:rPr lang="en-US" sz="2000" dirty="0">
                <a:latin typeface="Courier" pitchFamily="2" charset="0"/>
              </a:rPr>
              <a:t>home\student\Notes</a:t>
            </a:r>
          </a:p>
          <a:p>
            <a:r>
              <a:rPr lang="en-US" sz="2000" dirty="0"/>
              <a:t>Root Directory:</a:t>
            </a:r>
          </a:p>
          <a:p>
            <a:pPr lvl="1"/>
            <a:r>
              <a:rPr lang="en-US" sz="2000" dirty="0"/>
              <a:t>Linux/Unix;	</a:t>
            </a:r>
            <a:r>
              <a:rPr lang="en-US" sz="2000" dirty="0">
                <a:latin typeface="Courier" pitchFamily="2" charset="0"/>
              </a:rPr>
              <a:t>/</a:t>
            </a:r>
          </a:p>
          <a:p>
            <a:pPr lvl="1"/>
            <a:r>
              <a:rPr lang="en-US" sz="2000" dirty="0"/>
              <a:t>Windows:	</a:t>
            </a:r>
            <a:r>
              <a:rPr lang="en-US" sz="2000" dirty="0">
                <a:latin typeface="Courier" pitchFamily="2" charset="0"/>
              </a:rPr>
              <a:t>C:\ 	D:\ </a:t>
            </a:r>
            <a:r>
              <a:rPr lang="en-US" sz="2000" dirty="0"/>
              <a:t>	etc.</a:t>
            </a:r>
          </a:p>
          <a:p>
            <a:r>
              <a:rPr lang="en-US" sz="2000" dirty="0"/>
              <a:t>Case sensitive</a:t>
            </a:r>
          </a:p>
          <a:p>
            <a:pPr lvl="1"/>
            <a:r>
              <a:rPr lang="en-US" sz="2000" dirty="0"/>
              <a:t>Paths are case sensitive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A4CB2-DDDC-D305-BA76-66D91F9AF71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06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0072-7F9B-780A-5FCA-98ABBF19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Absolute and Relative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BEA4-38F0-0D6F-82EF-F6FAFCE22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Which of the following are relative paths and which are absolute paths?</a:t>
            </a:r>
          </a:p>
          <a:p>
            <a:pPr lvl="1"/>
            <a:r>
              <a:rPr lang="en-US" sz="2000" dirty="0">
                <a:latin typeface="Courier" pitchFamily="2" charset="0"/>
              </a:rPr>
              <a:t>/home/student/Movies</a:t>
            </a:r>
          </a:p>
          <a:p>
            <a:pPr lvl="1"/>
            <a:r>
              <a:rPr lang="en-US" sz="2000" dirty="0">
                <a:latin typeface="Courier" pitchFamily="2" charset="0"/>
              </a:rPr>
              <a:t>student/Food/</a:t>
            </a:r>
            <a:r>
              <a:rPr lang="en-US" sz="2000" dirty="0" err="1">
                <a:latin typeface="Courier" pitchFamily="2" charset="0"/>
              </a:rPr>
              <a:t>Lunches.txt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../Movies/Drama/</a:t>
            </a:r>
            <a:r>
              <a:rPr lang="en-US" sz="2000" dirty="0" err="1">
                <a:latin typeface="Courier" pitchFamily="2" charset="0"/>
              </a:rPr>
              <a:t>Crawdads.txt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/</a:t>
            </a:r>
            <a:r>
              <a:rPr lang="en-US" sz="2000" dirty="0" err="1">
                <a:latin typeface="Courier" pitchFamily="2" charset="0"/>
              </a:rPr>
              <a:t>usr</a:t>
            </a:r>
            <a:r>
              <a:rPr lang="en-US" sz="2000" dirty="0">
                <a:latin typeface="Courier" pitchFamily="2" charset="0"/>
              </a:rPr>
              <a:t>/bin/ls</a:t>
            </a:r>
          </a:p>
          <a:p>
            <a:pPr lvl="1"/>
            <a:r>
              <a:rPr lang="en-US" sz="2000" dirty="0">
                <a:latin typeface="Courier" pitchFamily="2" charset="0"/>
              </a:rPr>
              <a:t>../../</a:t>
            </a:r>
          </a:p>
          <a:p>
            <a:pPr lvl="1"/>
            <a:r>
              <a:rPr lang="en-US" sz="2000" dirty="0">
                <a:latin typeface="Courier" pitchFamily="2" charset="0"/>
              </a:rPr>
              <a:t>/</a:t>
            </a:r>
            <a:r>
              <a:rPr lang="en-US" sz="2000" dirty="0" err="1">
                <a:latin typeface="Courier" pitchFamily="2" charset="0"/>
              </a:rPr>
              <a:t>etc</a:t>
            </a:r>
            <a:r>
              <a:rPr lang="en-US" sz="2000" dirty="0">
                <a:latin typeface="Courier" pitchFamily="2" charset="0"/>
              </a:rPr>
              <a:t>/passwd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85B38-F07E-6994-C1BD-4F0D3901C87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70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Unix File System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4B45-D0DE-0546-82C7-7BE6650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926" y="954507"/>
            <a:ext cx="4651650" cy="3991259"/>
          </a:xfrm>
        </p:spPr>
        <p:txBody>
          <a:bodyPr/>
          <a:lstStyle/>
          <a:p>
            <a:r>
              <a:rPr lang="en-US" sz="2000" dirty="0"/>
              <a:t>Files and directories are organized into a tree structure.</a:t>
            </a:r>
            <a:endParaRPr lang="en-US" sz="800" dirty="0"/>
          </a:p>
          <a:p>
            <a:endParaRPr lang="en-US" sz="800" dirty="0"/>
          </a:p>
          <a:p>
            <a:pPr lvl="1"/>
            <a:r>
              <a:rPr lang="en-US" sz="1800" dirty="0"/>
              <a:t>Tree begins at the </a:t>
            </a:r>
            <a:r>
              <a:rPr lang="en-US" sz="1800" b="1" i="1" dirty="0"/>
              <a:t>root (directory)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sub-directory</a:t>
            </a:r>
            <a:r>
              <a:rPr lang="en-US" sz="1800" dirty="0"/>
              <a:t> is a directory inside another directory.</a:t>
            </a:r>
          </a:p>
          <a:p>
            <a:pPr lvl="2"/>
            <a:r>
              <a:rPr lang="en-US" sz="1600" dirty="0">
                <a:latin typeface="Courier" pitchFamily="2" charset="0"/>
              </a:rPr>
              <a:t>bin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Courier" pitchFamily="2" charset="0"/>
              </a:rPr>
              <a:t>etc</a:t>
            </a:r>
            <a:r>
              <a:rPr lang="en-US" sz="1600" dirty="0">
                <a:latin typeface="+mn-lt"/>
              </a:rPr>
              <a:t>, and </a:t>
            </a:r>
            <a:r>
              <a:rPr lang="en-US" sz="1600" dirty="0">
                <a:latin typeface="Courier" pitchFamily="2" charset="0"/>
              </a:rPr>
              <a:t>home</a:t>
            </a:r>
            <a:r>
              <a:rPr lang="en-US" sz="1600" dirty="0">
                <a:latin typeface="+mn-lt"/>
              </a:rPr>
              <a:t> are sub-directories of the root.</a:t>
            </a:r>
          </a:p>
          <a:p>
            <a:pPr lvl="2"/>
            <a:r>
              <a:rPr lang="en-US" sz="1600" dirty="0" err="1">
                <a:latin typeface="Courier" pitchFamily="2" charset="0"/>
              </a:rPr>
              <a:t>hoppergm</a:t>
            </a:r>
            <a:r>
              <a:rPr lang="en-US" sz="1600" dirty="0"/>
              <a:t> and </a:t>
            </a:r>
            <a:r>
              <a:rPr lang="en-US" sz="1600" dirty="0" err="1">
                <a:latin typeface="Courier" pitchFamily="2" charset="0"/>
              </a:rPr>
              <a:t>ritchied</a:t>
            </a:r>
            <a:r>
              <a:rPr lang="en-US" sz="1600" dirty="0"/>
              <a:t> are sub-directories of </a:t>
            </a:r>
            <a:r>
              <a:rPr lang="en-US" sz="1600" dirty="0">
                <a:latin typeface="Courier" pitchFamily="2" charset="0"/>
              </a:rPr>
              <a:t>home</a:t>
            </a:r>
            <a:r>
              <a:rPr lang="en-US" sz="1600" dirty="0"/>
              <a:t>.</a:t>
            </a:r>
            <a:endParaRPr lang="en-US" sz="800" dirty="0"/>
          </a:p>
          <a:p>
            <a:pPr lvl="2"/>
            <a:endParaRPr lang="en-US" sz="800" dirty="0"/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parent directory</a:t>
            </a:r>
            <a:r>
              <a:rPr lang="en-US" sz="1800" b="1" dirty="0"/>
              <a:t> </a:t>
            </a:r>
            <a:r>
              <a:rPr lang="en-US" sz="1800" dirty="0"/>
              <a:t>is the directory that contains a sub-directory.</a:t>
            </a:r>
          </a:p>
          <a:p>
            <a:pPr lvl="2"/>
            <a:r>
              <a:rPr lang="en-US" sz="1600" dirty="0" err="1">
                <a:latin typeface="Courier" pitchFamily="2" charset="0"/>
              </a:rPr>
              <a:t>hoppergm</a:t>
            </a:r>
            <a:r>
              <a:rPr lang="en-US" sz="1600" dirty="0"/>
              <a:t> is the parent directory of </a:t>
            </a:r>
            <a:r>
              <a:rPr lang="en-US" sz="1600" dirty="0">
                <a:latin typeface="Courier" pitchFamily="2" charset="0"/>
              </a:rPr>
              <a:t>Documents</a:t>
            </a:r>
            <a:r>
              <a:rPr lang="en-US" sz="1600" dirty="0"/>
              <a:t> and </a:t>
            </a:r>
            <a:r>
              <a:rPr lang="en-US" sz="1600" dirty="0">
                <a:latin typeface="Courier" pitchFamily="2" charset="0"/>
              </a:rPr>
              <a:t>Images</a:t>
            </a:r>
            <a:r>
              <a:rPr lang="en-US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848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Absolute File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4B45-D0DE-0546-82C7-7BE6650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1941" y="999570"/>
            <a:ext cx="4360012" cy="1249384"/>
          </a:xfrm>
        </p:spPr>
        <p:txBody>
          <a:bodyPr/>
          <a:lstStyle/>
          <a:p>
            <a:r>
              <a:rPr lang="en-US" sz="1800" b="1" i="1" dirty="0"/>
              <a:t>Absolute paths</a:t>
            </a:r>
            <a:r>
              <a:rPr lang="en-US" sz="1800" dirty="0"/>
              <a:t>: Start with a </a:t>
            </a:r>
            <a:r>
              <a:rPr lang="en-US" sz="1800" dirty="0">
                <a:latin typeface="Courier" pitchFamily="2" charset="0"/>
              </a:rPr>
              <a:t>/</a:t>
            </a:r>
            <a:r>
              <a:rPr lang="en-US" sz="1800" dirty="0"/>
              <a:t> and specify location starting from the</a:t>
            </a:r>
            <a:r>
              <a:rPr lang="en-US" sz="1800" i="1" dirty="0"/>
              <a:t> </a:t>
            </a:r>
            <a:r>
              <a:rPr lang="en-US" sz="1800" b="1" i="1" dirty="0"/>
              <a:t>root (directory) </a:t>
            </a:r>
            <a:r>
              <a:rPr lang="en-US" sz="1800" dirty="0"/>
              <a:t>of the file system.</a:t>
            </a:r>
          </a:p>
          <a:p>
            <a:endParaRPr lang="en-US" sz="1800" dirty="0"/>
          </a:p>
          <a:p>
            <a:pPr lvl="1"/>
            <a:r>
              <a:rPr lang="en-US" sz="1800" dirty="0"/>
              <a:t>/bin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r>
              <a:rPr lang="en-US" sz="1800" dirty="0"/>
              <a:t>/Images/</a:t>
            </a:r>
            <a:r>
              <a:rPr lang="en-US" sz="1800" dirty="0" err="1"/>
              <a:t>FileC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C6AE9C-2684-6C43-8A7D-A2595C0B5C0F}"/>
              </a:ext>
            </a:extLst>
          </p:cNvPr>
          <p:cNvSpPr/>
          <p:nvPr/>
        </p:nvSpPr>
        <p:spPr>
          <a:xfrm>
            <a:off x="4190585" y="2324896"/>
            <a:ext cx="631905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AAA1643-3A6B-9D40-B925-7FF855EE56F2}"/>
              </a:ext>
            </a:extLst>
          </p:cNvPr>
          <p:cNvSpPr/>
          <p:nvPr/>
        </p:nvSpPr>
        <p:spPr>
          <a:xfrm>
            <a:off x="988403" y="1627941"/>
            <a:ext cx="716945" cy="354155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7F1507-ED29-2E47-B190-882C68846A51}"/>
              </a:ext>
            </a:extLst>
          </p:cNvPr>
          <p:cNvGrpSpPr/>
          <p:nvPr/>
        </p:nvGrpSpPr>
        <p:grpSpPr>
          <a:xfrm>
            <a:off x="737209" y="1656628"/>
            <a:ext cx="237053" cy="199426"/>
            <a:chOff x="737209" y="1656628"/>
            <a:chExt cx="237053" cy="19942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EC85D2-9C57-414C-A9C5-996E521242D4}"/>
                </a:ext>
              </a:extLst>
            </p:cNvPr>
            <p:cNvCxnSpPr>
              <a:cxnSpLocks/>
            </p:cNvCxnSpPr>
            <p:nvPr/>
          </p:nvCxnSpPr>
          <p:spPr>
            <a:xfrm>
              <a:off x="737209" y="1656628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4C4C36-F353-5240-B4C3-DA3D5A142B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423" y="1822939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683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Absolute File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4B45-D0DE-0546-82C7-7BE6650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1941" y="999570"/>
            <a:ext cx="4360012" cy="1249384"/>
          </a:xfrm>
        </p:spPr>
        <p:txBody>
          <a:bodyPr/>
          <a:lstStyle/>
          <a:p>
            <a:r>
              <a:rPr lang="en-US" sz="1800" b="1" i="1" dirty="0"/>
              <a:t>Absolute paths</a:t>
            </a:r>
            <a:r>
              <a:rPr lang="en-US" sz="1800" dirty="0"/>
              <a:t>: Start with a </a:t>
            </a:r>
            <a:r>
              <a:rPr lang="en-US" sz="1800" dirty="0">
                <a:latin typeface="Courier" pitchFamily="2" charset="0"/>
              </a:rPr>
              <a:t>/</a:t>
            </a:r>
            <a:r>
              <a:rPr lang="en-US" sz="1800" dirty="0"/>
              <a:t> and specify location starting from the</a:t>
            </a:r>
            <a:r>
              <a:rPr lang="en-US" sz="1800" i="1" dirty="0"/>
              <a:t> </a:t>
            </a:r>
            <a:r>
              <a:rPr lang="en-US" sz="1800" b="1" i="1" dirty="0"/>
              <a:t>root (directory) </a:t>
            </a:r>
            <a:r>
              <a:rPr lang="en-US" sz="1800" dirty="0"/>
              <a:t>of the file system.</a:t>
            </a:r>
          </a:p>
          <a:p>
            <a:endParaRPr lang="en-US" sz="1800" dirty="0"/>
          </a:p>
          <a:p>
            <a:pPr lvl="1"/>
            <a:r>
              <a:rPr lang="en-US" sz="1800" dirty="0"/>
              <a:t>/bin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r>
              <a:rPr lang="en-US" sz="1800" dirty="0"/>
              <a:t>/Images/</a:t>
            </a:r>
            <a:r>
              <a:rPr lang="en-US" sz="1800" dirty="0" err="1"/>
              <a:t>FileC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C6AE9C-2684-6C43-8A7D-A2595C0B5C0F}"/>
              </a:ext>
            </a:extLst>
          </p:cNvPr>
          <p:cNvSpPr/>
          <p:nvPr/>
        </p:nvSpPr>
        <p:spPr>
          <a:xfrm>
            <a:off x="4256047" y="2878003"/>
            <a:ext cx="1951235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AAA1643-3A6B-9D40-B925-7FF855EE56F2}"/>
              </a:ext>
            </a:extLst>
          </p:cNvPr>
          <p:cNvSpPr/>
          <p:nvPr/>
        </p:nvSpPr>
        <p:spPr>
          <a:xfrm>
            <a:off x="1428280" y="2498568"/>
            <a:ext cx="1229458" cy="354155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C4C6C2-5F7C-7F43-ADBD-CE24D319E664}"/>
              </a:ext>
            </a:extLst>
          </p:cNvPr>
          <p:cNvGrpSpPr/>
          <p:nvPr/>
        </p:nvGrpSpPr>
        <p:grpSpPr>
          <a:xfrm>
            <a:off x="1191338" y="2475919"/>
            <a:ext cx="230839" cy="199455"/>
            <a:chOff x="1191338" y="2475919"/>
            <a:chExt cx="230839" cy="19945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EC85D2-9C57-414C-A9C5-996E521242D4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3AA2A55-E985-6548-8F92-FAF25C9D9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FACCD95-2197-7C44-B0F9-0E48B68B5B86}"/>
              </a:ext>
            </a:extLst>
          </p:cNvPr>
          <p:cNvGrpSpPr/>
          <p:nvPr/>
        </p:nvGrpSpPr>
        <p:grpSpPr>
          <a:xfrm>
            <a:off x="731888" y="1685803"/>
            <a:ext cx="320382" cy="704361"/>
            <a:chOff x="731888" y="1685803"/>
            <a:chExt cx="320382" cy="70436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5CDF719-BDB5-714B-8091-780B38151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130" y="1685803"/>
              <a:ext cx="1761" cy="693184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B9363A-FDA3-CF4A-8533-9CF39FD1603B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731888" y="2378988"/>
              <a:ext cx="320382" cy="1117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472BE54-A28B-3140-9940-66429EB8D0A8}"/>
              </a:ext>
            </a:extLst>
          </p:cNvPr>
          <p:cNvSpPr/>
          <p:nvPr/>
        </p:nvSpPr>
        <p:spPr>
          <a:xfrm>
            <a:off x="4256047" y="2878003"/>
            <a:ext cx="717245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50" grpId="0" animBg="1"/>
      <p:bldP spid="60" grpId="0" animBg="1"/>
      <p:bldP spid="6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Absolute File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4B45-D0DE-0546-82C7-7BE6650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1941" y="999570"/>
            <a:ext cx="4360012" cy="1249384"/>
          </a:xfrm>
        </p:spPr>
        <p:txBody>
          <a:bodyPr/>
          <a:lstStyle/>
          <a:p>
            <a:r>
              <a:rPr lang="en-US" sz="1800" b="1" i="1" dirty="0"/>
              <a:t>Absolute paths</a:t>
            </a:r>
            <a:r>
              <a:rPr lang="en-US" sz="1800" dirty="0"/>
              <a:t>: Start with a </a:t>
            </a:r>
            <a:r>
              <a:rPr lang="en-US" sz="1800" dirty="0">
                <a:latin typeface="Courier" pitchFamily="2" charset="0"/>
              </a:rPr>
              <a:t>/</a:t>
            </a:r>
            <a:r>
              <a:rPr lang="en-US" sz="1800" dirty="0"/>
              <a:t> and specify location starting from the</a:t>
            </a:r>
            <a:r>
              <a:rPr lang="en-US" sz="1800" i="1" dirty="0"/>
              <a:t> </a:t>
            </a:r>
            <a:r>
              <a:rPr lang="en-US" sz="1800" b="1" i="1" dirty="0"/>
              <a:t>root (directory) </a:t>
            </a:r>
            <a:r>
              <a:rPr lang="en-US" sz="1800" dirty="0"/>
              <a:t>of the file system.</a:t>
            </a:r>
          </a:p>
          <a:p>
            <a:endParaRPr lang="en-US" sz="1800" dirty="0"/>
          </a:p>
          <a:p>
            <a:pPr lvl="1"/>
            <a:r>
              <a:rPr lang="en-US" sz="1800" dirty="0"/>
              <a:t>/bin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r>
              <a:rPr lang="en-US" sz="1800" dirty="0"/>
              <a:t>/Images/</a:t>
            </a:r>
            <a:r>
              <a:rPr lang="en-US" sz="1800" dirty="0" err="1"/>
              <a:t>FileC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C6AE9C-2684-6C43-8A7D-A2595C0B5C0F}"/>
              </a:ext>
            </a:extLst>
          </p:cNvPr>
          <p:cNvSpPr/>
          <p:nvPr/>
        </p:nvSpPr>
        <p:spPr>
          <a:xfrm>
            <a:off x="4254849" y="3418788"/>
            <a:ext cx="3307239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AAA1643-3A6B-9D40-B925-7FF855EE56F2}"/>
              </a:ext>
            </a:extLst>
          </p:cNvPr>
          <p:cNvSpPr/>
          <p:nvPr/>
        </p:nvSpPr>
        <p:spPr>
          <a:xfrm>
            <a:off x="2306255" y="4226164"/>
            <a:ext cx="837425" cy="354155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C4C6C2-5F7C-7F43-ADBD-CE24D319E664}"/>
              </a:ext>
            </a:extLst>
          </p:cNvPr>
          <p:cNvGrpSpPr/>
          <p:nvPr/>
        </p:nvGrpSpPr>
        <p:grpSpPr>
          <a:xfrm>
            <a:off x="1191338" y="2475919"/>
            <a:ext cx="302472" cy="199456"/>
            <a:chOff x="1191338" y="2475919"/>
            <a:chExt cx="302472" cy="1994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EC85D2-9C57-414C-A9C5-996E521242D4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3AA2A55-E985-6548-8F92-FAF25C9D9CB3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1191338" y="2666953"/>
              <a:ext cx="302472" cy="8422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FACCD95-2197-7C44-B0F9-0E48B68B5B86}"/>
              </a:ext>
            </a:extLst>
          </p:cNvPr>
          <p:cNvGrpSpPr/>
          <p:nvPr/>
        </p:nvGrpSpPr>
        <p:grpSpPr>
          <a:xfrm>
            <a:off x="731888" y="1685803"/>
            <a:ext cx="320382" cy="704361"/>
            <a:chOff x="731888" y="1685803"/>
            <a:chExt cx="320382" cy="70436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5CDF719-BDB5-714B-8091-780B38151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130" y="1685803"/>
              <a:ext cx="1761" cy="693184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B9363A-FDA3-CF4A-8533-9CF39FD1603B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731888" y="2378988"/>
              <a:ext cx="320382" cy="1117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8E6904E-97F4-6F4F-A01A-F0B556387A2F}"/>
              </a:ext>
            </a:extLst>
          </p:cNvPr>
          <p:cNvGrpSpPr/>
          <p:nvPr/>
        </p:nvGrpSpPr>
        <p:grpSpPr>
          <a:xfrm>
            <a:off x="1645013" y="2753494"/>
            <a:ext cx="320382" cy="1368245"/>
            <a:chOff x="731888" y="1685803"/>
            <a:chExt cx="320382" cy="70436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1A9782D-08F4-3142-B1A6-1203630AE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130" y="1685803"/>
              <a:ext cx="1761" cy="693184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7E04D7-3E06-084A-8975-508FDE5C8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888" y="2378988"/>
              <a:ext cx="320382" cy="1117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60526F2-39F2-8544-B331-58E67614D2F5}"/>
              </a:ext>
            </a:extLst>
          </p:cNvPr>
          <p:cNvGrpSpPr/>
          <p:nvPr/>
        </p:nvGrpSpPr>
        <p:grpSpPr>
          <a:xfrm>
            <a:off x="2084453" y="4203785"/>
            <a:ext cx="302472" cy="199456"/>
            <a:chOff x="1191338" y="2475919"/>
            <a:chExt cx="302472" cy="19945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9F33484-30BD-1B41-9CE5-BABB0A2D01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05BF2F1-31AA-F746-9B54-006ED6D69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66953"/>
              <a:ext cx="302472" cy="8422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FE1A46E-6313-4142-A479-36B7EC5363C0}"/>
              </a:ext>
            </a:extLst>
          </p:cNvPr>
          <p:cNvSpPr/>
          <p:nvPr/>
        </p:nvSpPr>
        <p:spPr>
          <a:xfrm>
            <a:off x="4253289" y="3418788"/>
            <a:ext cx="742822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066053F4-0A8C-964C-8D74-B0E478B83F7A}"/>
              </a:ext>
            </a:extLst>
          </p:cNvPr>
          <p:cNvSpPr/>
          <p:nvPr/>
        </p:nvSpPr>
        <p:spPr>
          <a:xfrm>
            <a:off x="4253289" y="3418788"/>
            <a:ext cx="1871631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7A55EAF-B2E4-054D-A1F0-539CE21836B1}"/>
              </a:ext>
            </a:extLst>
          </p:cNvPr>
          <p:cNvSpPr/>
          <p:nvPr/>
        </p:nvSpPr>
        <p:spPr>
          <a:xfrm>
            <a:off x="4245044" y="3418788"/>
            <a:ext cx="2685447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50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9983</TotalTime>
  <Words>3089</Words>
  <Application>Microsoft Macintosh PowerPoint</Application>
  <PresentationFormat>On-screen Show (16:9)</PresentationFormat>
  <Paragraphs>566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</vt:lpstr>
      <vt:lpstr>Dosis</vt:lpstr>
      <vt:lpstr>Dosis ExtraLight</vt:lpstr>
      <vt:lpstr>Roboto</vt:lpstr>
      <vt:lpstr>Titillium Web Light</vt:lpstr>
      <vt:lpstr>Mowbray template</vt:lpstr>
      <vt:lpstr>02 – Linux Command Line Interface (CLI)</vt:lpstr>
      <vt:lpstr>Directories (Folders) and Files</vt:lpstr>
      <vt:lpstr>Linux/Unix CLI File Paths</vt:lpstr>
      <vt:lpstr>Linux/Unix vs Windows File Paths</vt:lpstr>
      <vt:lpstr>Absolute and Relative Paths</vt:lpstr>
      <vt:lpstr>Unix File System Structure</vt:lpstr>
      <vt:lpstr>Absolute File Paths</vt:lpstr>
      <vt:lpstr>Absolute File Paths</vt:lpstr>
      <vt:lpstr>Absolute File Paths</vt:lpstr>
      <vt:lpstr>Path Practice</vt:lpstr>
      <vt:lpstr>Relative File Paths</vt:lpstr>
      <vt:lpstr>Relative File Paths</vt:lpstr>
      <vt:lpstr>Relative File Paths</vt:lpstr>
      <vt:lpstr>Relative File Paths</vt:lpstr>
      <vt:lpstr>Path Practice</vt:lpstr>
      <vt:lpstr>Some Special Linux/Unix CLI Paths</vt:lpstr>
      <vt:lpstr>Paths with Wildcards</vt:lpstr>
      <vt:lpstr>Wildcard Practice</vt:lpstr>
      <vt:lpstr>PowerPoint Presentation</vt:lpstr>
      <vt:lpstr>Linux/Unix Commands</vt:lpstr>
      <vt:lpstr>Command Line Flags &amp; Arguments</vt:lpstr>
      <vt:lpstr>Useful Linux/Unix Stuff: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– Unix and Shell Commands</dc:title>
  <dc:creator>Braught, Grant</dc:creator>
  <cp:lastModifiedBy>Braught, Grant</cp:lastModifiedBy>
  <cp:revision>147</cp:revision>
  <dcterms:created xsi:type="dcterms:W3CDTF">2020-08-22T20:07:13Z</dcterms:created>
  <dcterms:modified xsi:type="dcterms:W3CDTF">2023-01-31T20:21:07Z</dcterms:modified>
</cp:coreProperties>
</file>