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98"/>
  </p:notesMasterIdLst>
  <p:handoutMasterIdLst>
    <p:handoutMasterId r:id="rId99"/>
  </p:handoutMasterIdLst>
  <p:sldIdLst>
    <p:sldId id="324" r:id="rId2"/>
    <p:sldId id="256" r:id="rId3"/>
    <p:sldId id="276" r:id="rId4"/>
    <p:sldId id="350" r:id="rId5"/>
    <p:sldId id="306" r:id="rId6"/>
    <p:sldId id="345" r:id="rId7"/>
    <p:sldId id="347" r:id="rId8"/>
    <p:sldId id="351" r:id="rId9"/>
    <p:sldId id="348" r:id="rId10"/>
    <p:sldId id="349" r:id="rId11"/>
    <p:sldId id="352" r:id="rId12"/>
    <p:sldId id="353" r:id="rId13"/>
    <p:sldId id="355" r:id="rId14"/>
    <p:sldId id="354" r:id="rId15"/>
    <p:sldId id="359" r:id="rId16"/>
    <p:sldId id="361" r:id="rId17"/>
    <p:sldId id="376" r:id="rId18"/>
    <p:sldId id="364" r:id="rId19"/>
    <p:sldId id="365" r:id="rId20"/>
    <p:sldId id="366" r:id="rId21"/>
    <p:sldId id="367" r:id="rId22"/>
    <p:sldId id="374" r:id="rId23"/>
    <p:sldId id="368" r:id="rId24"/>
    <p:sldId id="369" r:id="rId25"/>
    <p:sldId id="370" r:id="rId26"/>
    <p:sldId id="372" r:id="rId27"/>
    <p:sldId id="377" r:id="rId28"/>
    <p:sldId id="373" r:id="rId29"/>
    <p:sldId id="375" r:id="rId30"/>
    <p:sldId id="346" r:id="rId31"/>
    <p:sldId id="356" r:id="rId32"/>
    <p:sldId id="357" r:id="rId33"/>
    <p:sldId id="358" r:id="rId34"/>
    <p:sldId id="300" r:id="rId35"/>
    <p:sldId id="307" r:id="rId36"/>
    <p:sldId id="302" r:id="rId37"/>
    <p:sldId id="305" r:id="rId38"/>
    <p:sldId id="303" r:id="rId39"/>
    <p:sldId id="304" r:id="rId40"/>
    <p:sldId id="321" r:id="rId41"/>
    <p:sldId id="308" r:id="rId42"/>
    <p:sldId id="309" r:id="rId43"/>
    <p:sldId id="310" r:id="rId44"/>
    <p:sldId id="301" r:id="rId45"/>
    <p:sldId id="288" r:id="rId46"/>
    <p:sldId id="277" r:id="rId47"/>
    <p:sldId id="257" r:id="rId48"/>
    <p:sldId id="279" r:id="rId49"/>
    <p:sldId id="280" r:id="rId50"/>
    <p:sldId id="290" r:id="rId51"/>
    <p:sldId id="282" r:id="rId52"/>
    <p:sldId id="319" r:id="rId53"/>
    <p:sldId id="312" r:id="rId54"/>
    <p:sldId id="311" r:id="rId55"/>
    <p:sldId id="283" r:id="rId56"/>
    <p:sldId id="313" r:id="rId57"/>
    <p:sldId id="320" r:id="rId58"/>
    <p:sldId id="284" r:id="rId59"/>
    <p:sldId id="314" r:id="rId60"/>
    <p:sldId id="315" r:id="rId61"/>
    <p:sldId id="338" r:id="rId62"/>
    <p:sldId id="340" r:id="rId63"/>
    <p:sldId id="339" r:id="rId64"/>
    <p:sldId id="285" r:id="rId65"/>
    <p:sldId id="286" r:id="rId66"/>
    <p:sldId id="322" r:id="rId67"/>
    <p:sldId id="325" r:id="rId68"/>
    <p:sldId id="341" r:id="rId69"/>
    <p:sldId id="326" r:id="rId70"/>
    <p:sldId id="327" r:id="rId71"/>
    <p:sldId id="328" r:id="rId72"/>
    <p:sldId id="329" r:id="rId73"/>
    <p:sldId id="316" r:id="rId74"/>
    <p:sldId id="330" r:id="rId75"/>
    <p:sldId id="318" r:id="rId76"/>
    <p:sldId id="317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291" r:id="rId85"/>
    <p:sldId id="273" r:id="rId86"/>
    <p:sldId id="294" r:id="rId87"/>
    <p:sldId id="293" r:id="rId88"/>
    <p:sldId id="270" r:id="rId89"/>
    <p:sldId id="342" r:id="rId90"/>
    <p:sldId id="344" r:id="rId91"/>
    <p:sldId id="343" r:id="rId92"/>
    <p:sldId id="296" r:id="rId93"/>
    <p:sldId id="269" r:id="rId94"/>
    <p:sldId id="298" r:id="rId95"/>
    <p:sldId id="299" r:id="rId96"/>
    <p:sldId id="266" r:id="rId9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70884" autoAdjust="0"/>
  </p:normalViewPr>
  <p:slideViewPr>
    <p:cSldViewPr snapToGrid="0" snapToObjects="1">
      <p:cViewPr varScale="1">
        <p:scale>
          <a:sx n="89" d="100"/>
          <a:sy n="89" d="100"/>
        </p:scale>
        <p:origin x="228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0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3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5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4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6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6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15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0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7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45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0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6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6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66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6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68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6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29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3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2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70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3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060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39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977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49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Remotes:</a:t>
            </a:r>
            <a:r>
              <a:rPr lang="en-US" baseline="0" dirty="0"/>
              <a:t> Out in the cloud (on GitHub)</a:t>
            </a:r>
          </a:p>
          <a:p>
            <a:endParaRPr lang="en-US" baseline="0" dirty="0"/>
          </a:p>
          <a:p>
            <a:r>
              <a:rPr lang="en-US" baseline="0" dirty="0"/>
              <a:t>Commits are snapshots of project</a:t>
            </a:r>
          </a:p>
          <a:p>
            <a:r>
              <a:rPr lang="en-US" baseline="0" dirty="0"/>
              <a:t>Branch is sequence of snapshots</a:t>
            </a:r>
          </a:p>
          <a:p>
            <a:r>
              <a:rPr lang="en-US" baseline="0" dirty="0"/>
              <a:t> - Circles represent commits, time left-to-right</a:t>
            </a:r>
          </a:p>
          <a:p>
            <a:endParaRPr lang="en-US" baseline="0" dirty="0"/>
          </a:p>
          <a:p>
            <a:r>
              <a:rPr lang="en-US" baseline="0" dirty="0"/>
              <a:t>Local: On your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01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91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Master branch – conventional name for the main thread of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Fork copies the full upstream repository into your GitHub account.</a:t>
            </a:r>
          </a:p>
          <a:p>
            <a:r>
              <a:rPr lang="en-US" baseline="0" dirty="0"/>
              <a:t>Your fork keeps a record of where it came from so that you’ll be able to contribute code back to the project (more later).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Clone makes a copy of your Origin repository onto your local machine.</a:t>
            </a:r>
          </a:p>
          <a:p>
            <a:r>
              <a:rPr lang="en-US" baseline="0" dirty="0"/>
              <a:t>In addition the most recent version of the files in the repository’s master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so that you can push changes to the code to GitHub</a:t>
            </a:r>
          </a:p>
          <a:p>
            <a:r>
              <a:rPr lang="en-US" baseline="0" dirty="0"/>
              <a:t>And then ultimately contribute it back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So it may change and we’ll need to be able to get those changes and to integrate them into 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The local repository does not know about the upstream</a:t>
            </a:r>
          </a:p>
          <a:p>
            <a:r>
              <a:rPr lang="en-US" baseline="0" dirty="0"/>
              <a:t>The Origin has no way to get new updates from the upstream 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We’ll tell the local about the upstream</a:t>
            </a:r>
          </a:p>
          <a:p>
            <a:r>
              <a:rPr lang="en-US" baseline="0" dirty="0"/>
              <a:t>Then well bring changes to the local repository</a:t>
            </a:r>
          </a:p>
          <a:p>
            <a:r>
              <a:rPr lang="en-US" baseline="0" dirty="0"/>
              <a:t>And then push them up to our origin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2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210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How can you tell which branch you are on?</a:t>
            </a:r>
          </a:p>
          <a:p>
            <a:r>
              <a:rPr lang="en-US" baseline="0" dirty="0"/>
              <a:t>  * in the output of git branch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67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5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</a:t>
            </a:r>
            <a:r>
              <a:rPr lang="en-US" u="sng" baseline="0" dirty="0"/>
              <a:t>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5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7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67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79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88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  <a:p>
            <a:r>
              <a:rPr lang="en-US" dirty="0"/>
              <a:t> - Copies</a:t>
            </a:r>
            <a:r>
              <a:rPr lang="en-US" baseline="0" dirty="0"/>
              <a:t> the changes to the branch to the remote (e.g. origin)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Multiple commits indicate that more than one pull request may have been handled by the mangers.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As long as they don’t conflict there can be lots of pull requests merged into the upstream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7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174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79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2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12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025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0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26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83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38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82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0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48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99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94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889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656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36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Pull merges changes in upstream master into local master.</a:t>
            </a:r>
          </a:p>
          <a:p>
            <a:r>
              <a:rPr lang="en-US" baseline="0" dirty="0"/>
              <a:t> - easy because we never changed local master so no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our pull request are in local and origin now.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237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t may be the case that others are making changes to the same sections of code that you are.</a:t>
            </a:r>
          </a:p>
          <a:p>
            <a:r>
              <a:rPr lang="en-US" baseline="0" dirty="0"/>
              <a:t>This can lead to situations where the code you issue a pull request for conflicts with changes that have been made to the upstream.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But now:</a:t>
            </a:r>
          </a:p>
          <a:p>
            <a:pPr marL="0" indent="0">
              <a:buFontTx/>
              <a:buNone/>
            </a:pPr>
            <a:r>
              <a:rPr lang="en-US" baseline="0" dirty="0"/>
              <a:t> - upstream master has been changed in a way that is incompatible with your changes.</a:t>
            </a:r>
          </a:p>
          <a:p>
            <a:r>
              <a:rPr lang="en-US" baseline="0" dirty="0"/>
              <a:t> - thus there is a conflict that must be resolved</a:t>
            </a:r>
          </a:p>
          <a:p>
            <a:r>
              <a:rPr lang="en-US" baseline="0" dirty="0"/>
              <a:t> - the pull request cannot be merged automatically</a:t>
            </a:r>
          </a:p>
          <a:p>
            <a:r>
              <a:rPr lang="en-US" baseline="0" dirty="0"/>
              <a:t>  - use your changes?</a:t>
            </a:r>
          </a:p>
          <a:p>
            <a:r>
              <a:rPr lang="en-US" baseline="0" dirty="0"/>
              <a:t>  - keep the upstream changes?</a:t>
            </a:r>
          </a:p>
          <a:p>
            <a:r>
              <a:rPr lang="en-US" baseline="0" dirty="0"/>
              <a:t>  - some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40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05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6518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011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Master Branch</a:t>
            </a:r>
          </a:p>
          <a:p>
            <a:r>
              <a:rPr lang="en-US" baseline="0" dirty="0"/>
              <a:t> - shows your local master branch</a:t>
            </a:r>
          </a:p>
          <a:p>
            <a:r>
              <a:rPr lang="en-US" baseline="0" dirty="0"/>
              <a:t> - includes changes to the upstream master from synch.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or right</a:t>
            </a:r>
          </a:p>
          <a:p>
            <a:r>
              <a:rPr lang="en-US" baseline="0" dirty="0"/>
              <a:t>  - edit directly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DA59-BBB9-4D4E-ACC6-0161B132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F23-7D10-0A44-9006-A147F13E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DECK IS NOT FOR USE….</a:t>
            </a:r>
          </a:p>
          <a:p>
            <a:r>
              <a:rPr lang="en-US" dirty="0"/>
              <a:t>IT HAS A BUNCH OF COPIES OF SLIDES THAT WERE MODIFIED TO MAKE THE 07 and 08 DECKS.</a:t>
            </a:r>
          </a:p>
          <a:p>
            <a:r>
              <a:rPr lang="en-US" dirty="0"/>
              <a:t>IT IS A BIG MESS!</a:t>
            </a:r>
          </a:p>
        </p:txBody>
      </p:sp>
    </p:spTree>
    <p:extLst>
      <p:ext uri="{BB962C8B-B14F-4D97-AF65-F5344CB8AC3E}">
        <p14:creationId xmlns:p14="http://schemas.microsoft.com/office/powerpoint/2010/main" val="297113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163CAD44-1E49-1B4D-9B3C-ED35A04B22E5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253497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330F731-D5F0-604B-B408-D149C67BB7CD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6601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8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E6C0-983E-9049-92AC-93719477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9D02-265B-E646-9D2A-F781DA6A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Arrow 25">
            <a:extLst>
              <a:ext uri="{FF2B5EF4-FFF2-40B4-BE49-F238E27FC236}">
                <a16:creationId xmlns:a16="http://schemas.microsoft.com/office/drawing/2014/main" id="{066EF5E1-1DC3-6843-83FB-053FDB572181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Fork/clone and branches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2288872-1B25-824D-86ED-8AD9C7DE1C1F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0" name="Left Arrow 49">
            <a:extLst>
              <a:ext uri="{FF2B5EF4-FFF2-40B4-BE49-F238E27FC236}">
                <a16:creationId xmlns:a16="http://schemas.microsoft.com/office/drawing/2014/main" id="{542B3B59-ED15-9045-8D58-F5B91049B589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51" name="Left Arrow 50">
            <a:extLst>
              <a:ext uri="{FF2B5EF4-FFF2-40B4-BE49-F238E27FC236}">
                <a16:creationId xmlns:a16="http://schemas.microsoft.com/office/drawing/2014/main" id="{0F6DED09-2749-9141-95C5-3F92E457026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031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6CC58614-FB37-CC42-B6D5-FFBC7211E6E4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556EB582-6728-1A4D-BC3A-59F0275D1B6A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8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Files vs repo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17D2287-6638-BF4F-9C78-0F20ABEADC0A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1B6616-A962-3E43-BD03-10CC903F3A88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149073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Branch and Switch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78CF24-AB9C-544E-8DF7-241319E3B578}"/>
              </a:ext>
            </a:extLst>
          </p:cNvPr>
          <p:cNvSpPr txBox="1"/>
          <p:nvPr/>
        </p:nvSpPr>
        <p:spPr>
          <a:xfrm rot="16200000">
            <a:off x="137897" y="5584002"/>
            <a:ext cx="102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3" name="Curved Right Arrow 52">
            <a:extLst>
              <a:ext uri="{FF2B5EF4-FFF2-40B4-BE49-F238E27FC236}">
                <a16:creationId xmlns:a16="http://schemas.microsoft.com/office/drawing/2014/main" id="{7CDBCEAE-E645-ED4E-98B7-250AC979A2FD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06807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Local edits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1D6B249-7103-1148-8274-28F301CCB7D1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357363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ight Arrow 51">
            <a:extLst>
              <a:ext uri="{FF2B5EF4-FFF2-40B4-BE49-F238E27FC236}">
                <a16:creationId xmlns:a16="http://schemas.microsoft.com/office/drawing/2014/main" id="{4E2B0981-2F55-B545-B0F2-519840920A9A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0BF45B0-B175-0348-B6B6-2FD20B0CAAD9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</p:spTree>
    <p:extLst>
      <p:ext uri="{BB962C8B-B14F-4D97-AF65-F5344CB8AC3E}">
        <p14:creationId xmlns:p14="http://schemas.microsoft.com/office/powerpoint/2010/main" val="263888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486338" y="6037815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Stage &amp; Commit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commit</a:t>
            </a:r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DD85CD6-576F-BC4D-8C3D-ACC86AFCFEA5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B0C242-FEF3-5240-9F51-F6C6F396773A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59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More edits?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9C49657-B229-494D-BB7C-F9DAE17FC297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65788-2F00-8149-A6F3-7EF347A735C0}"/>
              </a:ext>
            </a:extLst>
          </p:cNvPr>
          <p:cNvSpPr txBox="1"/>
          <p:nvPr/>
        </p:nvSpPr>
        <p:spPr>
          <a:xfrm rot="16200000">
            <a:off x="507978" y="603781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b="1"/>
              <a:t>ommit</a:t>
            </a:r>
            <a:endParaRPr lang="en-US" sz="2000" b="1" dirty="0"/>
          </a:p>
        </p:txBody>
      </p:sp>
      <p:sp>
        <p:nvSpPr>
          <p:cNvPr id="67" name="Curved Right Arrow 66">
            <a:extLst>
              <a:ext uri="{FF2B5EF4-FFF2-40B4-BE49-F238E27FC236}">
                <a16:creationId xmlns:a16="http://schemas.microsoft.com/office/drawing/2014/main" id="{606AED4B-A26E-AF48-BC10-02C4D5540387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E8102096-35E7-D344-9EBC-A97E414DAED3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add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D5415F9-D2D4-6D4E-8739-8F1E97E3ABBD}"/>
              </a:ext>
            </a:extLst>
          </p:cNvPr>
          <p:cNvSpPr/>
          <p:nvPr/>
        </p:nvSpPr>
        <p:spPr>
          <a:xfrm>
            <a:off x="2415215" y="5831677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72AE26-8927-7A47-B9AE-6120998F9EEC}"/>
              </a:ext>
            </a:extLst>
          </p:cNvPr>
          <p:cNvCxnSpPr/>
          <p:nvPr/>
        </p:nvCxnSpPr>
        <p:spPr>
          <a:xfrm flipV="1">
            <a:off x="2307714" y="5898378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9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Push to origin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Up Arrow 70">
            <a:extLst>
              <a:ext uri="{FF2B5EF4-FFF2-40B4-BE49-F238E27FC236}">
                <a16:creationId xmlns:a16="http://schemas.microsoft.com/office/drawing/2014/main" id="{19B50C4F-7888-1540-96F0-BB2C83BAA4FA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5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Pull </a:t>
            </a:r>
            <a:r>
              <a:rPr lang="en-US" dirty="0" err="1"/>
              <a:t>reqeust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87CED40E-113E-0D40-97F4-87CCC719461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435375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4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Merge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E51FD7B-39DB-7B40-A92C-ED626F66C7AB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DF3EECA-41B0-584F-B8A5-4B1D34594EEE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02E0466B-5331-0744-B4FB-8EDA372CDCF5}"/>
              </a:ext>
            </a:extLst>
          </p:cNvPr>
          <p:cNvSpPr/>
          <p:nvPr/>
        </p:nvSpPr>
        <p:spPr>
          <a:xfrm rot="709870">
            <a:off x="2559699" y="5756567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rgbClr val="FFFF00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AC33409-D790-D14B-9CD1-3D2EB998B4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A2C94C-9A71-D149-8CD5-7D8259B33B55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9C10BC-FF3F-AF49-9757-DF4627E56C73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A3D614E-4040-F74E-BC11-9A460A097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08B61A1A-11ED-6544-8A7F-8DB09DFF6B5A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54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Synch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28C70-3C7B-8C4E-9015-838A92CDEE6C}"/>
              </a:ext>
            </a:extLst>
          </p:cNvPr>
          <p:cNvSpPr/>
          <p:nvPr/>
        </p:nvSpPr>
        <p:spPr>
          <a:xfrm>
            <a:off x="2443810" y="2816976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4187AA-11D9-0146-A28A-FB056E28A444}"/>
              </a:ext>
            </a:extLst>
          </p:cNvPr>
          <p:cNvCxnSpPr/>
          <p:nvPr/>
        </p:nvCxnSpPr>
        <p:spPr>
          <a:xfrm flipV="1">
            <a:off x="2336309" y="28836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Up Arrow 67">
            <a:extLst>
              <a:ext uri="{FF2B5EF4-FFF2-40B4-BE49-F238E27FC236}">
                <a16:creationId xmlns:a16="http://schemas.microsoft.com/office/drawing/2014/main" id="{B274D2EC-3BA8-3649-A62C-0D8432A1F26F}"/>
              </a:ext>
            </a:extLst>
          </p:cNvPr>
          <p:cNvSpPr/>
          <p:nvPr/>
        </p:nvSpPr>
        <p:spPr>
          <a:xfrm rot="2683904" flipV="1">
            <a:off x="2741530" y="2938239"/>
            <a:ext cx="1363560" cy="2762219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pull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E25CC8-628C-8E41-A23A-86484FDF70D4}"/>
              </a:ext>
            </a:extLst>
          </p:cNvPr>
          <p:cNvSpPr/>
          <p:nvPr/>
        </p:nvSpPr>
        <p:spPr>
          <a:xfrm>
            <a:off x="2439044" y="552686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982DE5-FF0A-5F41-8512-DC720855CF6A}"/>
              </a:ext>
            </a:extLst>
          </p:cNvPr>
          <p:cNvCxnSpPr/>
          <p:nvPr/>
        </p:nvCxnSpPr>
        <p:spPr>
          <a:xfrm flipV="1">
            <a:off x="2331543" y="559356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4D97464-E77E-1D43-A867-385695969457}"/>
              </a:ext>
            </a:extLst>
          </p:cNvPr>
          <p:cNvSpPr/>
          <p:nvPr/>
        </p:nvSpPr>
        <p:spPr>
          <a:xfrm>
            <a:off x="1405960" y="306982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292EB28-D1A6-9645-B34B-5B789C8B4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8522" y="2983072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64FA6CFB-A870-104D-BF7A-0B82AD47CD81}"/>
              </a:ext>
            </a:extLst>
          </p:cNvPr>
          <p:cNvSpPr/>
          <p:nvPr/>
        </p:nvSpPr>
        <p:spPr>
          <a:xfrm>
            <a:off x="2167561" y="3112263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DF7DD90-AA16-904E-AE48-B20B404367E1}"/>
              </a:ext>
            </a:extLst>
          </p:cNvPr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5989FFF-6E45-3744-A536-31CEC1E093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59000" y="5702484"/>
            <a:ext cx="238783" cy="1515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31FA20F-31A0-174B-BCB4-8A329B0C6001}"/>
              </a:ext>
            </a:extLst>
          </p:cNvPr>
          <p:cNvSpPr/>
          <p:nvPr/>
        </p:nvSpPr>
        <p:spPr>
          <a:xfrm>
            <a:off x="2158039" y="5831675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99E3C6C4-49AB-3F41-933A-F32CC4B46058}"/>
              </a:ext>
            </a:extLst>
          </p:cNvPr>
          <p:cNvSpPr/>
          <p:nvPr/>
        </p:nvSpPr>
        <p:spPr>
          <a:xfrm>
            <a:off x="4413017" y="5340388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98" name="Up Arrow 97">
            <a:extLst>
              <a:ext uri="{FF2B5EF4-FFF2-40B4-BE49-F238E27FC236}">
                <a16:creationId xmlns:a16="http://schemas.microsoft.com/office/drawing/2014/main" id="{B6A1BFF8-1E86-CC49-9148-527060472A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push</a:t>
            </a: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FC5FF4C0-0E35-1E45-8CE6-A970AF0FB063}"/>
              </a:ext>
            </a:extLst>
          </p:cNvPr>
          <p:cNvCxnSpPr>
            <a:cxnSpLocks/>
            <a:stCxn id="79" idx="4"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A860EAD-BC94-3042-9062-6752ED14A4CF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344879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Delete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B86052-0692-C946-AAA9-90BB6CBDE6D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D51388-4630-A045-8FAF-A76F17E6877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EEC20-A2A3-7441-B6CF-B1CF262A8FCA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43E11E-20BE-CF4D-AD9D-C0328D90DB65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F3ED3676-6295-0641-8960-0BCC3B576C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479FAF-0B76-EA4E-B96D-15CD533B2EA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D2068-4F90-6144-BA71-37D8E28EDF8D}"/>
              </a:ext>
            </a:extLst>
          </p:cNvPr>
          <p:cNvCxnSpPr>
            <a:endCxn id="44" idx="2"/>
          </p:cNvCxnSpPr>
          <p:nvPr/>
        </p:nvCxnSpPr>
        <p:spPr>
          <a:xfrm flipV="1">
            <a:off x="1833136" y="288489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DC0676C-A891-2B48-8BA1-220BE64A23AB}"/>
              </a:ext>
            </a:extLst>
          </p:cNvPr>
          <p:cNvSpPr/>
          <p:nvPr/>
        </p:nvSpPr>
        <p:spPr>
          <a:xfrm>
            <a:off x="1939026" y="2814854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CA849E-B23B-DB4A-BCEB-2558A989DEB8}"/>
              </a:ext>
            </a:extLst>
          </p:cNvPr>
          <p:cNvCxnSpPr>
            <a:endCxn id="46" idx="2"/>
          </p:cNvCxnSpPr>
          <p:nvPr/>
        </p:nvCxnSpPr>
        <p:spPr>
          <a:xfrm flipV="1">
            <a:off x="4553103" y="2882940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E245229-818D-D541-8E1C-5D97F20B86D4}"/>
              </a:ext>
            </a:extLst>
          </p:cNvPr>
          <p:cNvSpPr/>
          <p:nvPr/>
        </p:nvSpPr>
        <p:spPr>
          <a:xfrm>
            <a:off x="4658993" y="2812897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BE46C7-6532-1D49-9716-5F42196F0BD6}"/>
              </a:ext>
            </a:extLst>
          </p:cNvPr>
          <p:cNvCxnSpPr>
            <a:endCxn id="48" idx="2"/>
          </p:cNvCxnSpPr>
          <p:nvPr/>
        </p:nvCxnSpPr>
        <p:spPr>
          <a:xfrm flipV="1">
            <a:off x="1826696" y="5588812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B8B0E57-BE64-4D4E-AB00-FBC71F17411A}"/>
              </a:ext>
            </a:extLst>
          </p:cNvPr>
          <p:cNvSpPr/>
          <p:nvPr/>
        </p:nvSpPr>
        <p:spPr>
          <a:xfrm>
            <a:off x="1932586" y="5518769"/>
            <a:ext cx="140086" cy="14008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B05FD94-6CAE-2047-B018-A863A5BA1C5D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CBA02DB8-DAE6-4445-9EF8-E86350661B20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252D024-4E2A-8E49-A551-135AE8E68371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1EFCC60-5FE9-4B44-9926-DD4C7104D4B2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9F356B4-39A6-CF41-A477-C6E5AB8E7DD1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F74CE7-E315-6B47-95F2-02031216ECED}"/>
              </a:ext>
            </a:extLst>
          </p:cNvPr>
          <p:cNvSpPr txBox="1"/>
          <p:nvPr/>
        </p:nvSpPr>
        <p:spPr>
          <a:xfrm>
            <a:off x="3690686" y="5516139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Local Files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9B46F60-15D4-6F4A-96AF-9659D58146CF}"/>
              </a:ext>
            </a:extLst>
          </p:cNvPr>
          <p:cNvCxnSpPr/>
          <p:nvPr/>
        </p:nvCxnSpPr>
        <p:spPr>
          <a:xfrm flipV="1">
            <a:off x="4805516" y="2878174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570F761-2CF5-E944-81C9-1B5849FFECAD}"/>
              </a:ext>
            </a:extLst>
          </p:cNvPr>
          <p:cNvSpPr/>
          <p:nvPr/>
        </p:nvSpPr>
        <p:spPr>
          <a:xfrm>
            <a:off x="4906032" y="280745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4DB00E-1B9B-DF49-97E5-84C205673804}"/>
              </a:ext>
            </a:extLst>
          </p:cNvPr>
          <p:cNvSpPr/>
          <p:nvPr/>
        </p:nvSpPr>
        <p:spPr>
          <a:xfrm>
            <a:off x="5163208" y="280745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E3A95CE-D2D3-8644-8471-562072BDA502}"/>
              </a:ext>
            </a:extLst>
          </p:cNvPr>
          <p:cNvCxnSpPr/>
          <p:nvPr/>
        </p:nvCxnSpPr>
        <p:spPr>
          <a:xfrm flipV="1">
            <a:off x="5055707" y="287415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961105-D4C9-5F4B-9A67-44DB52696320}"/>
              </a:ext>
            </a:extLst>
          </p:cNvPr>
          <p:cNvCxnSpPr/>
          <p:nvPr/>
        </p:nvCxnSpPr>
        <p:spPr>
          <a:xfrm flipV="1">
            <a:off x="2086118" y="28876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88AF375-02F5-4A4B-8A27-88FA66096CC3}"/>
              </a:ext>
            </a:extLst>
          </p:cNvPr>
          <p:cNvSpPr/>
          <p:nvPr/>
        </p:nvSpPr>
        <p:spPr>
          <a:xfrm>
            <a:off x="2186634" y="2816974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E28C70-3C7B-8C4E-9015-838A92CDEE6C}"/>
              </a:ext>
            </a:extLst>
          </p:cNvPr>
          <p:cNvSpPr/>
          <p:nvPr/>
        </p:nvSpPr>
        <p:spPr>
          <a:xfrm>
            <a:off x="2443810" y="2816976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4187AA-11D9-0146-A28A-FB056E28A444}"/>
              </a:ext>
            </a:extLst>
          </p:cNvPr>
          <p:cNvCxnSpPr/>
          <p:nvPr/>
        </p:nvCxnSpPr>
        <p:spPr>
          <a:xfrm flipV="1">
            <a:off x="2336309" y="2883677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E4923D-CD0A-414F-9C98-9C8F713E4DAA}"/>
              </a:ext>
            </a:extLst>
          </p:cNvPr>
          <p:cNvCxnSpPr/>
          <p:nvPr/>
        </p:nvCxnSpPr>
        <p:spPr>
          <a:xfrm flipV="1">
            <a:off x="2081352" y="5583296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B3B6EB1C-434C-6747-9A12-6A819448F6C2}"/>
              </a:ext>
            </a:extLst>
          </p:cNvPr>
          <p:cNvSpPr/>
          <p:nvPr/>
        </p:nvSpPr>
        <p:spPr>
          <a:xfrm>
            <a:off x="2181868" y="5526862"/>
            <a:ext cx="140086" cy="140086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E25CC8-628C-8E41-A23A-86484FDF70D4}"/>
              </a:ext>
            </a:extLst>
          </p:cNvPr>
          <p:cNvSpPr/>
          <p:nvPr/>
        </p:nvSpPr>
        <p:spPr>
          <a:xfrm>
            <a:off x="2439044" y="5526864"/>
            <a:ext cx="140086" cy="1400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982DE5-FF0A-5F41-8512-DC720855CF6A}"/>
              </a:ext>
            </a:extLst>
          </p:cNvPr>
          <p:cNvCxnSpPr/>
          <p:nvPr/>
        </p:nvCxnSpPr>
        <p:spPr>
          <a:xfrm flipV="1">
            <a:off x="2331543" y="5593565"/>
            <a:ext cx="105890" cy="3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59BC6EFC-D562-F641-B96B-5FD019F182DC}"/>
              </a:ext>
            </a:extLst>
          </p:cNvPr>
          <p:cNvCxnSpPr>
            <a:cxnSpLocks/>
          </p:cNvCxnSpPr>
          <p:nvPr/>
        </p:nvCxnSpPr>
        <p:spPr>
          <a:xfrm flipV="1">
            <a:off x="2736672" y="3553979"/>
            <a:ext cx="2093022" cy="2357489"/>
          </a:xfrm>
          <a:prstGeom prst="curvedConnector2">
            <a:avLst/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7C5D999-B0AA-1542-B7AE-7D66A1BAE748}"/>
              </a:ext>
            </a:extLst>
          </p:cNvPr>
          <p:cNvSpPr/>
          <p:nvPr/>
        </p:nvSpPr>
        <p:spPr>
          <a:xfrm rot="1456893">
            <a:off x="2559699" y="5585114"/>
            <a:ext cx="1236851" cy="4869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5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199E74C9-C9F3-CA43-BE3D-23F3D121B91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31C3116-3A4E-564F-ADA8-148226952082}"/>
              </a:ext>
            </a:extLst>
          </p:cNvPr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CD03D7E-4E57-0D45-90F3-E6AED95E2C37}"/>
              </a:ext>
            </a:extLst>
          </p:cNvPr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15291F4-7B88-A241-8D4B-87F98537597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8074CB-1B73-DA42-8CC4-F616CBB0FFDF}"/>
              </a:ext>
            </a:extLst>
          </p:cNvPr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DC7840-215B-2E46-AD6D-7D07102535C3}"/>
              </a:ext>
            </a:extLst>
          </p:cNvPr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F8A328-597E-EF49-A2E6-8DEF535C149C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7F5817B-2CEA-5D41-AB73-71A1506535A0}"/>
              </a:ext>
            </a:extLst>
          </p:cNvPr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BD7EE3-8C96-BD45-A0C5-413A5C279C60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E38C92-45E9-004D-85E0-9A0F23721D6A}"/>
              </a:ext>
            </a:extLst>
          </p:cNvPr>
          <p:cNvCxnSpPr>
            <a:cxnSpLocks/>
            <a:stCxn id="28" idx="6"/>
            <a:endCxn id="30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503C583-BE7B-8841-842F-FD5DCDD19E5D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9193EF-B5A5-2449-933D-101C5716F895}"/>
              </a:ext>
            </a:extLst>
          </p:cNvPr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3D6D94-508A-104D-9F0B-316012BE52E8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94EF30-00E7-BC43-A64C-5A89A4675CBD}"/>
              </a:ext>
            </a:extLst>
          </p:cNvPr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C4CAA24-C830-794A-87A3-73BF0F4E0A39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36760C-4CB1-FF4D-A7C2-2C34D785211A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4F53F0-16D3-F946-9A37-83A09819FF3B}"/>
              </a:ext>
            </a:extLst>
          </p:cNvPr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51A2CD-E0C4-DC48-A4CB-D379B9D31CC3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96780" y="3573567"/>
            <a:ext cx="1826158" cy="89891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16D0CA3-90F7-3F4B-A8C8-CD69513DE956}"/>
              </a:ext>
            </a:extLst>
          </p:cNvPr>
          <p:cNvSpPr txBox="1"/>
          <p:nvPr/>
        </p:nvSpPr>
        <p:spPr>
          <a:xfrm>
            <a:off x="6622938" y="3872321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Upstream </a:t>
            </a:r>
            <a:r>
              <a:rPr lang="en-US" dirty="0"/>
              <a:t>belongs to the project. You will have read-only access.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284000-BF22-8048-AFB1-6D80B9429741}"/>
              </a:ext>
            </a:extLst>
          </p:cNvPr>
          <p:cNvSpPr txBox="1"/>
          <p:nvPr/>
        </p:nvSpPr>
        <p:spPr>
          <a:xfrm>
            <a:off x="171540" y="260662"/>
            <a:ext cx="2924249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Origin </a:t>
            </a:r>
            <a:r>
              <a:rPr lang="en-US" dirty="0"/>
              <a:t>Is a copy (</a:t>
            </a:r>
            <a:r>
              <a:rPr lang="en-US" b="1" i="1" dirty="0"/>
              <a:t>fork</a:t>
            </a:r>
            <a:r>
              <a:rPr lang="en-US" dirty="0"/>
              <a:t>) of the upstream repository in your GitHub. You will have read/write access.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2004B57-CA32-244F-904C-3BB990A35929}"/>
              </a:ext>
            </a:extLst>
          </p:cNvPr>
          <p:cNvCxnSpPr>
            <a:cxnSpLocks/>
            <a:stCxn id="10" idx="1"/>
            <a:endCxn id="44" idx="2"/>
          </p:cNvCxnSpPr>
          <p:nvPr/>
        </p:nvCxnSpPr>
        <p:spPr>
          <a:xfrm flipH="1" flipV="1">
            <a:off x="1633665" y="1460991"/>
            <a:ext cx="389769" cy="62010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6BFF2F-4454-2147-9E3A-042FC9AFA7A9}"/>
              </a:ext>
            </a:extLst>
          </p:cNvPr>
          <p:cNvSpPr txBox="1"/>
          <p:nvPr/>
        </p:nvSpPr>
        <p:spPr>
          <a:xfrm>
            <a:off x="1403095" y="3638855"/>
            <a:ext cx="2904032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Local </a:t>
            </a:r>
            <a:r>
              <a:rPr lang="en-US" dirty="0"/>
              <a:t>is a copy (</a:t>
            </a:r>
            <a:r>
              <a:rPr lang="en-US" b="1" i="1" dirty="0"/>
              <a:t>clone</a:t>
            </a:r>
            <a:r>
              <a:rPr lang="en-US" dirty="0"/>
              <a:t>) of your origin repository on your local machine.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757B0C8-3B4D-7F4E-BE4E-FFF378D9701F}"/>
              </a:ext>
            </a:extLst>
          </p:cNvPr>
          <p:cNvCxnSpPr>
            <a:cxnSpLocks/>
            <a:stCxn id="4" idx="1"/>
            <a:endCxn id="49" idx="2"/>
          </p:cNvCxnSpPr>
          <p:nvPr/>
        </p:nvCxnSpPr>
        <p:spPr>
          <a:xfrm flipV="1">
            <a:off x="2023434" y="4562185"/>
            <a:ext cx="831677" cy="509698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C3BA23C-95C4-FA46-AE8A-D8B084A1F203}"/>
              </a:ext>
            </a:extLst>
          </p:cNvPr>
          <p:cNvSpPr txBox="1"/>
          <p:nvPr/>
        </p:nvSpPr>
        <p:spPr>
          <a:xfrm>
            <a:off x="5346840" y="5295286"/>
            <a:ext cx="263827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Files</a:t>
            </a:r>
            <a:r>
              <a:rPr lang="en-US" dirty="0"/>
              <a:t> are the version of the files that you are currently working with on your local machine.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350D08-3D10-A540-B110-1D18ADE17989}"/>
              </a:ext>
            </a:extLst>
          </p:cNvPr>
          <p:cNvCxnSpPr>
            <a:cxnSpLocks/>
            <a:stCxn id="18" idx="2"/>
            <a:endCxn id="58" idx="1"/>
          </p:cNvCxnSpPr>
          <p:nvPr/>
        </p:nvCxnSpPr>
        <p:spPr>
          <a:xfrm flipV="1">
            <a:off x="4609636" y="5895451"/>
            <a:ext cx="737204" cy="187713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F82FC72-BBB8-8443-9BD4-B65E531CAB2D}"/>
              </a:ext>
            </a:extLst>
          </p:cNvPr>
          <p:cNvSpPr txBox="1"/>
          <p:nvPr/>
        </p:nvSpPr>
        <p:spPr>
          <a:xfrm>
            <a:off x="6332158" y="2522615"/>
            <a:ext cx="26993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Branch</a:t>
            </a:r>
            <a:r>
              <a:rPr lang="en-US" i="1" dirty="0"/>
              <a:t> a sequence of snapshots </a:t>
            </a:r>
            <a:r>
              <a:rPr lang="en-US" b="1" i="1" dirty="0"/>
              <a:t>(commits)</a:t>
            </a:r>
            <a:r>
              <a:rPr lang="en-US" i="1" dirty="0"/>
              <a:t> that make up the development history</a:t>
            </a:r>
            <a:endParaRPr 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C4D7A8-F168-B541-A65F-573136EFE345}"/>
              </a:ext>
            </a:extLst>
          </p:cNvPr>
          <p:cNvCxnSpPr>
            <a:cxnSpLocks/>
            <a:stCxn id="20" idx="3"/>
            <a:endCxn id="69" idx="1"/>
          </p:cNvCxnSpPr>
          <p:nvPr/>
        </p:nvCxnSpPr>
        <p:spPr>
          <a:xfrm>
            <a:off x="5371469" y="2885145"/>
            <a:ext cx="960689" cy="23763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0E62DAA-D856-C846-A039-41AA15A13BF5}"/>
              </a:ext>
            </a:extLst>
          </p:cNvPr>
          <p:cNvSpPr txBox="1"/>
          <p:nvPr/>
        </p:nvSpPr>
        <p:spPr>
          <a:xfrm>
            <a:off x="6622938" y="1170877"/>
            <a:ext cx="220862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Repository</a:t>
            </a:r>
            <a:r>
              <a:rPr lang="en-US" i="1" dirty="0"/>
              <a:t> holds all of the code and the history of the project.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E35E673-5330-3C44-843D-187115AA2665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5346840" y="1771042"/>
            <a:ext cx="1276098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3F8F-6F64-7540-9363-D16768F6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1EDF-5EF8-2A42-9DE2-4CDB98AF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34827597-D38D-8946-8D8D-7371DC13CF59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563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BAC9-0311-8C40-A5A4-461148D2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6411-F3EC-1344-92E4-4C22C8C3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48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5E80-8C19-FC44-A8A7-2D97CE35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3D21-2FBF-C741-AC87-FDB78349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6568-AB46-C24F-9A9B-CA5C3FB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FEDE-4B0C-024A-8F4B-8241AA56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3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3210DD-A818-6F4E-9A51-1C5FDD85691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F4416-F9E1-1844-B382-A741B6F0E6C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24DE6E-A4BE-C64E-9E7D-FC92C10B875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1953842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739EF-C2CB-8443-8088-6A3ACE2E7185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37C75-0EED-5F4E-91C3-A5DC3825A09E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140BB-4881-5E4A-BE2F-474C77C81E3A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395205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E6C61-2C17-3F4E-A6AD-783F0F8083DB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7ADD2-1840-5147-AEFB-D8CC6EC25C0D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2B88F-D330-6E41-B821-47E0FB530F8B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019569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C51C6-1628-EF4C-ADE0-E740F4DF9069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905D27-11A3-8442-BADA-5563287FE6B7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B4FF1-5DBD-0941-93C6-D7B21B24EFF8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4229012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34C07-7AF1-0B42-A4B9-6683E7DB2846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FBB5D-B813-1F4A-B0C2-1156ED1C8AF5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D49384-CFB6-8F4E-A024-6AE40BBC8F26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973945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07FF5412-C95E-454B-BF70-EE59B8612D44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68A925C-9FA7-AC42-B4B1-44CE29719CD5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8107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</p:spTree>
    <p:extLst>
      <p:ext uri="{BB962C8B-B14F-4D97-AF65-F5344CB8AC3E}">
        <p14:creationId xmlns:p14="http://schemas.microsoft.com/office/powerpoint/2010/main" val="2461270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Synchronized State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1633762">
            <a:off x="3896276" y="2745102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Upstream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54661" y="2579023"/>
            <a:ext cx="9060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Fork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485732" y="5651522"/>
            <a:ext cx="102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1252154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80337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C0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456500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Arrow 19">
            <a:extLst>
              <a:ext uri="{FF2B5EF4-FFF2-40B4-BE49-F238E27FC236}">
                <a16:creationId xmlns:a16="http://schemas.microsoft.com/office/drawing/2014/main" id="{60741776-34EF-434C-89E9-3EFB395594FD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A65030-2E0D-4146-829C-CDB798FB3BA8}"/>
              </a:ext>
            </a:extLst>
          </p:cNvPr>
          <p:cNvSpPr txBox="1"/>
          <p:nvPr/>
        </p:nvSpPr>
        <p:spPr>
          <a:xfrm>
            <a:off x="1531417" y="2750479"/>
            <a:ext cx="952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93F60E-A598-AF41-801E-B214B9A6D264}"/>
              </a:ext>
            </a:extLst>
          </p:cNvPr>
          <p:cNvSpPr txBox="1"/>
          <p:nvPr/>
        </p:nvSpPr>
        <p:spPr>
          <a:xfrm>
            <a:off x="1315814" y="5508642"/>
            <a:ext cx="13628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 of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30946AB-9AA1-4040-B22E-64DE18F01A84}"/>
              </a:ext>
            </a:extLst>
          </p:cNvPr>
          <p:cNvSpPr/>
          <p:nvPr/>
        </p:nvSpPr>
        <p:spPr>
          <a:xfrm rot="20456761" flipH="1">
            <a:off x="5438028" y="1662470"/>
            <a:ext cx="1728422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745102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rgbClr val="FFFF00"/>
                </a:solidFill>
                <a:latin typeface="Segoe Print" panose="02000800000000000000" pitchFamily="2" charset="0"/>
              </a:rPr>
              <a:t>Project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19F58CE-671E-DF44-BAF6-2A12CB32C5C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437193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0FE3161C-D717-9A4C-BC16-48A74E3A2423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DFB5C392-C91D-9E4F-95D1-1A27F93E7A9D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fork</a:t>
            </a:r>
          </a:p>
        </p:txBody>
      </p:sp>
      <p:sp>
        <p:nvSpPr>
          <p:cNvPr id="45" name="Left Arrow 44">
            <a:extLst>
              <a:ext uri="{FF2B5EF4-FFF2-40B4-BE49-F238E27FC236}">
                <a16:creationId xmlns:a16="http://schemas.microsoft.com/office/drawing/2014/main" id="{0F0108E4-A7E3-5D47-A627-723E70A2E936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 rot="20685548">
            <a:off x="6748835" y="2235713"/>
            <a:ext cx="128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5010998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1- Before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the Upstream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B4008F-13A0-2244-90F9-8BB6021B4CD8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AACC7-24CA-B148-B061-49076BE744B5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7A1D62D6-512D-2E4F-9624-C6B5C357ED5C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</p:spTree>
    <p:extLst>
      <p:ext uri="{BB962C8B-B14F-4D97-AF65-F5344CB8AC3E}">
        <p14:creationId xmlns:p14="http://schemas.microsoft.com/office/powerpoint/2010/main" val="2980658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2 - Hands-on in the First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C8C46EB-804D-8B4E-A2C8-B2637253F44A}"/>
              </a:ext>
            </a:extLst>
          </p:cNvPr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A853-837B-4F41-B3AB-191F1D23AF9C}"/>
              </a:ext>
            </a:extLst>
          </p:cNvPr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8B6EE4B2-EA63-564C-8A22-F6BE675BAF4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8709F-8698-E547-840E-7461B8A982B0}"/>
              </a:ext>
            </a:extLst>
          </p:cNvPr>
          <p:cNvSpPr txBox="1"/>
          <p:nvPr/>
        </p:nvSpPr>
        <p:spPr>
          <a:xfrm rot="16200000">
            <a:off x="213430" y="5614780"/>
            <a:ext cx="872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Branch</a:t>
            </a:r>
          </a:p>
        </p:txBody>
      </p:sp>
      <p:sp>
        <p:nvSpPr>
          <p:cNvPr id="56" name="Curved Right Arrow 55">
            <a:extLst>
              <a:ext uri="{FF2B5EF4-FFF2-40B4-BE49-F238E27FC236}">
                <a16:creationId xmlns:a16="http://schemas.microsoft.com/office/drawing/2014/main" id="{EE92BF1E-4D1E-4443-90A0-EA7E2AEB89DF}"/>
              </a:ext>
            </a:extLst>
          </p:cNvPr>
          <p:cNvSpPr/>
          <p:nvPr/>
        </p:nvSpPr>
        <p:spPr>
          <a:xfrm>
            <a:off x="847610" y="5481367"/>
            <a:ext cx="374861" cy="605380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1657B986-6764-9E48-9E2D-1AFD16C2967E}"/>
              </a:ext>
            </a:extLst>
          </p:cNvPr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8AA4B09B-861A-4443-9D5D-4AC4B362C1A9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D81274E-0F11-394D-9290-F7B58A40DC0E}"/>
              </a:ext>
            </a:extLst>
          </p:cNvPr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A63129-0AC8-6543-B5D8-04202E7CCCA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73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7B2A0E1-2392-9948-B923-C7EEB24B3328}"/>
              </a:ext>
            </a:extLst>
          </p:cNvPr>
          <p:cNvSpPr/>
          <p:nvPr/>
        </p:nvSpPr>
        <p:spPr>
          <a:xfrm>
            <a:off x="4044903" y="601810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442B7C-FD7D-8D49-826C-2E54D4FCADD6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EA0E60-9BB9-3841-A15F-0247C183BA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42941888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832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BC59300-38A7-2A42-A89E-C3D3A8A367D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3F7A12-B50A-674E-894F-3B940AB2D860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AD25FD-BF73-BB44-A7A7-6A1BF873A34C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</p:spTree>
    <p:extLst>
      <p:ext uri="{BB962C8B-B14F-4D97-AF65-F5344CB8AC3E}">
        <p14:creationId xmlns:p14="http://schemas.microsoft.com/office/powerpoint/2010/main" val="2220682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/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cxnSpLocks/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cxnSpLocks/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27001D39-4D41-CF4F-B25A-5C7D2F766CE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D03171C-C48A-EC45-9CA6-39F56BADB3E8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514712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9BD2F0-A0C5-3743-A941-DD65229D8405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010E02-3D2D-194D-9072-F022DA9FD4D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B54F1723-4D6A-684C-97D0-EE5955BB98AA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951D7DB-DD67-EA48-B9AA-F4637D0E60E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A7958DC-45A4-FA45-BEB8-76D89002530D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6307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E1E0B0C-5AA9-B64B-B61E-948C83EBE934}"/>
              </a:ext>
            </a:extLst>
          </p:cNvPr>
          <p:cNvSpPr/>
          <p:nvPr/>
        </p:nvSpPr>
        <p:spPr>
          <a:xfrm>
            <a:off x="4080954" y="310551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A8AB537-491C-9142-89A6-A1AD559DBD88}"/>
              </a:ext>
            </a:extLst>
          </p:cNvPr>
          <p:cNvCxnSpPr/>
          <p:nvPr/>
        </p:nvCxnSpPr>
        <p:spPr>
          <a:xfrm flipH="1" flipV="1">
            <a:off x="4441169" y="296508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168A3E0-E58D-8642-A949-624ACBEBB1B3}"/>
              </a:ext>
            </a:extLst>
          </p:cNvPr>
          <p:cNvSpPr/>
          <p:nvPr/>
        </p:nvSpPr>
        <p:spPr>
          <a:xfrm>
            <a:off x="4464731" y="315377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C1046AC-4EC3-2844-84B9-231E97713667}"/>
              </a:ext>
            </a:extLst>
          </p:cNvPr>
          <p:cNvSpPr/>
          <p:nvPr/>
        </p:nvSpPr>
        <p:spPr>
          <a:xfrm>
            <a:off x="4757658" y="315056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2B30D63-F2BC-7F4B-BE44-E7CBC93A1AF4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 flipV="1">
            <a:off x="4604817" y="322060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F41EF22-DC9B-0C49-BBA8-C1EC40D73CCC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57FB506-70B3-2648-A5CA-4FA60053367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urved Right Arrow 89">
            <a:extLst>
              <a:ext uri="{FF2B5EF4-FFF2-40B4-BE49-F238E27FC236}">
                <a16:creationId xmlns:a16="http://schemas.microsoft.com/office/drawing/2014/main" id="{3B9B56C9-B715-AF49-A0A9-7C2AD43A7629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728A7D7A-2637-C141-A1C8-C85FB86949E4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38393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87846C70-964E-1845-AF71-9F07643EAD20}"/>
              </a:ext>
            </a:extLst>
          </p:cNvPr>
          <p:cNvSpPr/>
          <p:nvPr/>
        </p:nvSpPr>
        <p:spPr>
          <a:xfrm>
            <a:off x="2609308" y="2233586"/>
            <a:ext cx="1386729" cy="12199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</a:rPr>
              <a:t>fork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EA5EA8C-A74C-C344-ACE7-A054E603BAE6}"/>
              </a:ext>
            </a:extLst>
          </p:cNvPr>
          <p:cNvCxnSpPr>
            <a:cxnSpLocks/>
            <a:stCxn id="20" idx="0"/>
            <a:endCxn id="3" idx="0"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28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56557517-C363-9C43-B52A-FB77BB7D5769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75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F5055E-6ADE-DC44-97F3-7AF88A57DF5A}"/>
              </a:ext>
            </a:extLst>
          </p:cNvPr>
          <p:cNvSpPr/>
          <p:nvPr/>
        </p:nvSpPr>
        <p:spPr>
          <a:xfrm>
            <a:off x="4025009" y="601831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8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93E1C42-94E3-A84A-AAA1-CC361960111C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35338B-2436-D446-916C-977F3A0BDF92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00E9CDE-824D-C241-BFA4-10D372BCBC24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0CEC10C-FC08-FB4E-A34F-C5FFF38B3536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E542204-46ED-6845-A0E2-844874F80824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60AAF3B-ACD7-EF47-8237-2B7B075AF0FF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73826D-47E8-764D-9E49-410420F47DD8}"/>
              </a:ext>
            </a:extLst>
          </p:cNvPr>
          <p:cNvCxnSpPr>
            <a:stCxn id="89" idx="6"/>
            <a:endCxn id="9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C018B94A-A236-6848-9398-AB81932EFC5D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821BFD3-F7F8-1B46-BFAB-EA587510AA68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0BDDFE-CDF9-CF4C-928C-81A312C12385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B0C5C38-8D45-CA4A-BB4E-62131908AA7F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B2ECC-BFC5-5A42-B034-FC4B6B6EDE0A}"/>
              </a:ext>
            </a:extLst>
          </p:cNvPr>
          <p:cNvSpPr/>
          <p:nvPr/>
        </p:nvSpPr>
        <p:spPr>
          <a:xfrm>
            <a:off x="1996936" y="548662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6971DE-289D-4942-A76F-A01B72B61279}"/>
              </a:ext>
            </a:extLst>
          </p:cNvPr>
          <p:cNvCxnSpPr>
            <a:endCxn id="47" idx="2"/>
          </p:cNvCxnSpPr>
          <p:nvPr/>
        </p:nvCxnSpPr>
        <p:spPr>
          <a:xfrm flipV="1">
            <a:off x="1844095" y="555666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C44E3C0-ECB8-B946-96B5-AF72A7D31A7A}"/>
              </a:ext>
            </a:extLst>
          </p:cNvPr>
          <p:cNvSpPr/>
          <p:nvPr/>
        </p:nvSpPr>
        <p:spPr>
          <a:xfrm>
            <a:off x="4049580" y="6010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0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638-2ACA-BA40-B62A-6DE77CFA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65C3-4915-0B46-AB31-8C217B090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84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master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BE00B5-E611-754B-99CF-10B75D626233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EE41E5-D095-2F43-A53B-4880D1C2D2FA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80" name="Up Arrow 179">
            <a:extLst>
              <a:ext uri="{FF2B5EF4-FFF2-40B4-BE49-F238E27FC236}">
                <a16:creationId xmlns:a16="http://schemas.microsoft.com/office/drawing/2014/main" id="{20B9D1EC-AAC6-4F40-B63C-7E4C6D92A05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1238EA25-B73C-1343-B41D-E0A06C17F9B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DBD0F434-094B-7C4E-91D8-871A42F23AF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7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Up Arrow 52">
            <a:extLst>
              <a:ext uri="{FF2B5EF4-FFF2-40B4-BE49-F238E27FC236}">
                <a16:creationId xmlns:a16="http://schemas.microsoft.com/office/drawing/2014/main" id="{50444A95-C0F3-5C4E-8A70-F411BDA7C31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21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751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7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514FC15E-9322-544A-9AE5-8A94E23658ED}"/>
              </a:ext>
            </a:extLst>
          </p:cNvPr>
          <p:cNvSpPr/>
          <p:nvPr/>
        </p:nvSpPr>
        <p:spPr>
          <a:xfrm rot="16200000">
            <a:off x="1193288" y="3891353"/>
            <a:ext cx="1660132" cy="10190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 </a:t>
            </a:r>
            <a:r>
              <a:rPr lang="en-US" sz="3200" b="1" dirty="0">
                <a:solidFill>
                  <a:srgbClr val="FFFF00"/>
                </a:solidFill>
              </a:rPr>
              <a:t>clone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6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7009618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" name="Up Arrow 118">
            <a:extLst>
              <a:ext uri="{FF2B5EF4-FFF2-40B4-BE49-F238E27FC236}">
                <a16:creationId xmlns:a16="http://schemas.microsoft.com/office/drawing/2014/main" id="{FCDEE2B7-1375-4840-9D7D-30554E41F7F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662657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C8787F-7E06-7446-AE11-2383742C676E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289C1E1-4379-E643-B82A-CBAA1E17009C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76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19796512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42196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</p:spTree>
    <p:extLst>
      <p:ext uri="{BB962C8B-B14F-4D97-AF65-F5344CB8AC3E}">
        <p14:creationId xmlns:p14="http://schemas.microsoft.com/office/powerpoint/2010/main" val="33506197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196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64331A-49CE-9E46-8CFD-A8CB0E28D50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3CBA72-A9A7-2A42-B8F5-3325F2F95891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70796C0-4519-F441-B74A-7262EFFB718B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4" name="Up Arrow 53">
            <a:extLst>
              <a:ext uri="{FF2B5EF4-FFF2-40B4-BE49-F238E27FC236}">
                <a16:creationId xmlns:a16="http://schemas.microsoft.com/office/drawing/2014/main" id="{6865A37F-B55E-4B44-85C1-EA224F955DB2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0451625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F7DD91E-586C-4B46-BEA1-F13DD3A0DDB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D5A470DE-13BD-8E4F-9A80-307ECD388511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rved Right Arrow 158">
            <a:extLst>
              <a:ext uri="{FF2B5EF4-FFF2-40B4-BE49-F238E27FC236}">
                <a16:creationId xmlns:a16="http://schemas.microsoft.com/office/drawing/2014/main" id="{32BF1672-CFEE-5845-9503-20DB63AB63F3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ight Arrow 159">
            <a:extLst>
              <a:ext uri="{FF2B5EF4-FFF2-40B4-BE49-F238E27FC236}">
                <a16:creationId xmlns:a16="http://schemas.microsoft.com/office/drawing/2014/main" id="{07B74413-E689-6040-A11E-E323C205FC3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7574910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96996" y="5829523"/>
            <a:ext cx="140086" cy="140086"/>
          </a:xfrm>
          <a:prstGeom prst="ellipse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44155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Left Arrow 50">
            <a:extLst>
              <a:ext uri="{FF2B5EF4-FFF2-40B4-BE49-F238E27FC236}">
                <a16:creationId xmlns:a16="http://schemas.microsoft.com/office/drawing/2014/main" id="{6E5EE1B4-E1E4-AC44-A4FC-F51A737CED29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07CBA537-59D2-C84D-AFC0-DCE87870E2CE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4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7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6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9703C-FC19-124F-BCC2-61A98D8D0028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973D1CD-C561-B448-A2E2-34935F0444B2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rved Right Arrow 98">
            <a:extLst>
              <a:ext uri="{FF2B5EF4-FFF2-40B4-BE49-F238E27FC236}">
                <a16:creationId xmlns:a16="http://schemas.microsoft.com/office/drawing/2014/main" id="{2FF77F8E-F56E-F34D-9ED4-E3AA41A0042E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71FE2291-4995-B846-A884-C917804E9972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7512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809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82702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229861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Up Arrow 100">
            <a:extLst>
              <a:ext uri="{FF2B5EF4-FFF2-40B4-BE49-F238E27FC236}">
                <a16:creationId xmlns:a16="http://schemas.microsoft.com/office/drawing/2014/main" id="{B4AA0EC1-D659-3541-9D33-27F2DD3CF557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5" name="Right Arrow 104">
            <a:extLst>
              <a:ext uri="{FF2B5EF4-FFF2-40B4-BE49-F238E27FC236}">
                <a16:creationId xmlns:a16="http://schemas.microsoft.com/office/drawing/2014/main" id="{11AD4550-6CD4-8145-B815-8041C8EA0910}"/>
              </a:ext>
            </a:extLst>
          </p:cNvPr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00DFF148-9B38-6D45-AB7D-20434BD646BF}"/>
              </a:ext>
            </a:extLst>
          </p:cNvPr>
          <p:cNvSpPr/>
          <p:nvPr/>
        </p:nvSpPr>
        <p:spPr>
          <a:xfrm>
            <a:off x="4078232" y="30813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FD8DE4A-5D67-6346-8AE6-C42526557A41}"/>
              </a:ext>
            </a:extLst>
          </p:cNvPr>
          <p:cNvCxnSpPr/>
          <p:nvPr/>
        </p:nvCxnSpPr>
        <p:spPr>
          <a:xfrm flipH="1" flipV="1">
            <a:off x="4438447" y="29408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B31F77C6-B79E-AC4D-B130-53739A49C42E}"/>
              </a:ext>
            </a:extLst>
          </p:cNvPr>
          <p:cNvSpPr/>
          <p:nvPr/>
        </p:nvSpPr>
        <p:spPr>
          <a:xfrm>
            <a:off x="4462009" y="312958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D2733A6-FAAC-6942-A11F-880BA6E62D83}"/>
              </a:ext>
            </a:extLst>
          </p:cNvPr>
          <p:cNvSpPr/>
          <p:nvPr/>
        </p:nvSpPr>
        <p:spPr>
          <a:xfrm>
            <a:off x="4754936" y="31263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6AA820F-9A53-A441-A38F-83A313C8C199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4602095" y="31964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88E721E-5E50-4C45-8EB8-36C37E0C61F3}"/>
              </a:ext>
            </a:extLst>
          </p:cNvPr>
          <p:cNvSpPr/>
          <p:nvPr/>
        </p:nvSpPr>
        <p:spPr>
          <a:xfrm>
            <a:off x="5064498" y="312160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7D55429-6935-9249-8C41-0C3B1A8604ED}"/>
              </a:ext>
            </a:extLst>
          </p:cNvPr>
          <p:cNvCxnSpPr>
            <a:endCxn id="120" idx="2"/>
          </p:cNvCxnSpPr>
          <p:nvPr/>
        </p:nvCxnSpPr>
        <p:spPr>
          <a:xfrm flipV="1">
            <a:off x="4911657" y="319164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782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1A0954-A668-C946-AD7F-B4602B0AC06F}"/>
              </a:ext>
            </a:extLst>
          </p:cNvPr>
          <p:cNvCxnSpPr>
            <a:cxnSpLocks/>
          </p:cNvCxnSpPr>
          <p:nvPr/>
        </p:nvCxnSpPr>
        <p:spPr>
          <a:xfrm flipV="1">
            <a:off x="4772185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0B07FF11-1878-C343-9983-B3AC44FACA07}"/>
              </a:ext>
            </a:extLst>
          </p:cNvPr>
          <p:cNvSpPr/>
          <p:nvPr/>
        </p:nvSpPr>
        <p:spPr>
          <a:xfrm>
            <a:off x="4925026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D8324883-B67D-1447-AF77-0A4C87CED8CC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625598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endCxn id="96" idx="2"/>
          </p:cNvCxnSpPr>
          <p:nvPr/>
        </p:nvCxnSpPr>
        <p:spPr>
          <a:xfrm flipV="1">
            <a:off x="2472757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22EA53-C9A7-1E4E-A48D-CBF1FA442F2F}"/>
              </a:ext>
            </a:extLst>
          </p:cNvPr>
          <p:cNvCxnSpPr>
            <a:cxnSpLocks/>
          </p:cNvCxnSpPr>
          <p:nvPr/>
        </p:nvCxnSpPr>
        <p:spPr>
          <a:xfrm flipV="1">
            <a:off x="2124218" y="55785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91F769F-9E1E-3744-80B6-FA3F431F629E}"/>
              </a:ext>
            </a:extLst>
          </p:cNvPr>
          <p:cNvSpPr/>
          <p:nvPr/>
        </p:nvSpPr>
        <p:spPr>
          <a:xfrm>
            <a:off x="2277059" y="55084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92FCDE-9C82-274C-B27D-5EAA6E246BEB}"/>
              </a:ext>
            </a:extLst>
          </p:cNvPr>
          <p:cNvCxnSpPr>
            <a:cxnSpLocks/>
          </p:cNvCxnSpPr>
          <p:nvPr/>
        </p:nvCxnSpPr>
        <p:spPr>
          <a:xfrm flipV="1">
            <a:off x="2133738" y="288771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A9DC319-9519-184E-9FA7-2531F2F9B8F4}"/>
              </a:ext>
            </a:extLst>
          </p:cNvPr>
          <p:cNvSpPr/>
          <p:nvPr/>
        </p:nvSpPr>
        <p:spPr>
          <a:xfrm>
            <a:off x="2286579" y="281766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9FE33A4-6DA7-FA43-9F91-2C26133CD896}"/>
              </a:ext>
            </a:extLst>
          </p:cNvPr>
          <p:cNvCxnSpPr>
            <a:cxnSpLocks/>
          </p:cNvCxnSpPr>
          <p:nvPr/>
        </p:nvCxnSpPr>
        <p:spPr>
          <a:xfrm flipV="1">
            <a:off x="2190891" y="590238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689601E-E341-744B-9DC4-71267B5025E2}"/>
              </a:ext>
            </a:extLst>
          </p:cNvPr>
          <p:cNvSpPr/>
          <p:nvPr/>
        </p:nvSpPr>
        <p:spPr>
          <a:xfrm>
            <a:off x="2343732" y="583234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624007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endCxn id="111" idx="2"/>
          </p:cNvCxnSpPr>
          <p:nvPr/>
        </p:nvCxnSpPr>
        <p:spPr>
          <a:xfrm flipV="1">
            <a:off x="2471166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4CF53A-E859-9543-B61B-0D49BD7DAC43}"/>
              </a:ext>
            </a:extLst>
          </p:cNvPr>
          <p:cNvCxnSpPr>
            <a:cxnSpLocks/>
          </p:cNvCxnSpPr>
          <p:nvPr/>
        </p:nvCxnSpPr>
        <p:spPr>
          <a:xfrm flipV="1">
            <a:off x="2189300" y="318355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ABDAB2A0-2A81-794E-923C-1BA1FC53199A}"/>
              </a:ext>
            </a:extLst>
          </p:cNvPr>
          <p:cNvSpPr/>
          <p:nvPr/>
        </p:nvSpPr>
        <p:spPr>
          <a:xfrm>
            <a:off x="2342141" y="31135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523118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507834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536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ight Arrow 115">
            <a:extLst>
              <a:ext uri="{FF2B5EF4-FFF2-40B4-BE49-F238E27FC236}">
                <a16:creationId xmlns:a16="http://schemas.microsoft.com/office/drawing/2014/main" id="{654B73C9-450E-0D46-A3E6-18333CDCE18F}"/>
              </a:ext>
            </a:extLst>
          </p:cNvPr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cxnSpLocks/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cxnSpLocks/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DAC0A45-ACD7-B442-B38C-20E2079D6283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6D0D1435-EAA4-C948-8808-B0CBD04D6387}"/>
              </a:ext>
            </a:extLst>
          </p:cNvPr>
          <p:cNvSpPr/>
          <p:nvPr/>
        </p:nvSpPr>
        <p:spPr>
          <a:xfrm>
            <a:off x="2368420" y="5829523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2DA17D2-C720-0F4A-BE56-44DB5D5EEC40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2215579" y="58995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DE961D45-D531-1C47-B7C2-EA1814F09D6B}"/>
              </a:ext>
            </a:extLst>
          </p:cNvPr>
          <p:cNvSpPr/>
          <p:nvPr/>
        </p:nvSpPr>
        <p:spPr>
          <a:xfrm>
            <a:off x="1394847" y="307040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3B5BB53-3217-024A-9EDF-EA091F5DEE08}"/>
              </a:ext>
            </a:extLst>
          </p:cNvPr>
          <p:cNvCxnSpPr/>
          <p:nvPr/>
        </p:nvCxnSpPr>
        <p:spPr>
          <a:xfrm flipH="1" flipV="1">
            <a:off x="1755062" y="292998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34BE69B8-CDF0-9B41-B34B-BA30133EEEBA}"/>
              </a:ext>
            </a:extLst>
          </p:cNvPr>
          <p:cNvSpPr/>
          <p:nvPr/>
        </p:nvSpPr>
        <p:spPr>
          <a:xfrm>
            <a:off x="1778624" y="311867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8796F55-1EBF-BE48-9778-A3252A25913D}"/>
              </a:ext>
            </a:extLst>
          </p:cNvPr>
          <p:cNvSpPr/>
          <p:nvPr/>
        </p:nvSpPr>
        <p:spPr>
          <a:xfrm>
            <a:off x="2071551" y="31154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BB30B0-0E68-9C47-BCD8-BBF06C1C7A0B}"/>
              </a:ext>
            </a:extLst>
          </p:cNvPr>
          <p:cNvCxnSpPr>
            <a:cxnSpLocks/>
            <a:stCxn id="108" idx="6"/>
            <a:endCxn id="109" idx="2"/>
          </p:cNvCxnSpPr>
          <p:nvPr/>
        </p:nvCxnSpPr>
        <p:spPr>
          <a:xfrm flipV="1">
            <a:off x="1918710" y="31855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601967-E045-1B4E-805F-1EE78AC99EA9}"/>
              </a:ext>
            </a:extLst>
          </p:cNvPr>
          <p:cNvSpPr/>
          <p:nvPr/>
        </p:nvSpPr>
        <p:spPr>
          <a:xfrm>
            <a:off x="2381114" y="311069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6FABBB8-8794-AC4C-AD9C-A32DF71365BD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2228273" y="318073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45434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92593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Left Arrow 98">
            <a:extLst>
              <a:ext uri="{FF2B5EF4-FFF2-40B4-BE49-F238E27FC236}">
                <a16:creationId xmlns:a16="http://schemas.microsoft.com/office/drawing/2014/main" id="{D7CB3CD2-BD4A-A84F-AE76-CBD961E78D81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9744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4459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2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1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5987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E2D805B5-5E7C-CE4A-895C-C29E3BA1B878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39827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Synchronize Local and Origin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5546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E2E2034-83E7-0744-805A-F6586838E5D4}"/>
              </a:ext>
            </a:extLst>
          </p:cNvPr>
          <p:cNvSpPr txBox="1"/>
          <p:nvPr/>
        </p:nvSpPr>
        <p:spPr>
          <a:xfrm>
            <a:off x="12299" y="418307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 Repos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4DF464E-DFA9-6A48-9AC9-2160B60E042B}"/>
              </a:ext>
            </a:extLst>
          </p:cNvPr>
          <p:cNvSpPr txBox="1"/>
          <p:nvPr/>
        </p:nvSpPr>
        <p:spPr>
          <a:xfrm>
            <a:off x="155174" y="4724805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Repo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DA9B17-9789-C844-9EBE-88F1422C140A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8117DAB-C24B-2E40-8B7B-5BC9A25CC7B9}"/>
              </a:ext>
            </a:extLst>
          </p:cNvPr>
          <p:cNvSpPr/>
          <p:nvPr/>
        </p:nvSpPr>
        <p:spPr>
          <a:xfrm>
            <a:off x="4010779" y="6006855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03CA6A0-9C9F-7045-9BB4-2191206E6C9B}"/>
              </a:ext>
            </a:extLst>
          </p:cNvPr>
          <p:cNvSpPr/>
          <p:nvPr/>
        </p:nvSpPr>
        <p:spPr>
          <a:xfrm>
            <a:off x="1996219" y="28207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21D0CB-7EE9-A746-B7F5-E97534024F12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1843378" y="289076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0688864-B848-154E-AC78-4537DFC6B943}"/>
              </a:ext>
            </a:extLst>
          </p:cNvPr>
          <p:cNvSpPr/>
          <p:nvPr/>
        </p:nvSpPr>
        <p:spPr>
          <a:xfrm>
            <a:off x="4931148" y="2816802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637519-A73F-EF40-B4E3-373838EE510D}"/>
              </a:ext>
            </a:extLst>
          </p:cNvPr>
          <p:cNvCxnSpPr>
            <a:endCxn id="86" idx="2"/>
          </p:cNvCxnSpPr>
          <p:nvPr/>
        </p:nvCxnSpPr>
        <p:spPr>
          <a:xfrm flipV="1">
            <a:off x="4778307" y="288684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Up Arrow 99">
            <a:extLst>
              <a:ext uri="{FF2B5EF4-FFF2-40B4-BE49-F238E27FC236}">
                <a16:creationId xmlns:a16="http://schemas.microsoft.com/office/drawing/2014/main" id="{17E18404-1DC6-1A4B-AA08-22588BB271C1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E84302A-1B94-164D-B5D4-BDE7A67DD507}"/>
              </a:ext>
            </a:extLst>
          </p:cNvPr>
          <p:cNvSpPr/>
          <p:nvPr/>
        </p:nvSpPr>
        <p:spPr>
          <a:xfrm>
            <a:off x="2283150" y="5498130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F20606B-709D-2E47-BC23-94C55273250E}"/>
              </a:ext>
            </a:extLst>
          </p:cNvPr>
          <p:cNvCxnSpPr>
            <a:endCxn id="101" idx="2"/>
          </p:cNvCxnSpPr>
          <p:nvPr/>
        </p:nvCxnSpPr>
        <p:spPr>
          <a:xfrm flipV="1">
            <a:off x="2130309" y="5568173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A2DB1A7A-EF27-BD4C-803B-27629B01F3D0}"/>
              </a:ext>
            </a:extLst>
          </p:cNvPr>
          <p:cNvSpPr/>
          <p:nvPr/>
        </p:nvSpPr>
        <p:spPr>
          <a:xfrm>
            <a:off x="2290621" y="2805887"/>
            <a:ext cx="140086" cy="14008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E5662E9-17E9-C946-8CF9-2FCCA5995E58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2137780" y="287593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036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3 – Before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master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4 – Hands-on in the Second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6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B443E543-92A2-304C-BB58-B0E561873C8F}"/>
              </a:ext>
            </a:extLst>
          </p:cNvPr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12299" y="4183079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155174" y="47248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3719262" y="4189680"/>
            <a:ext cx="243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GitHub (Browser)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169432" y="4698299"/>
            <a:ext cx="298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 (git/CLI)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638E6-BDEE-B545-8BA8-B4500EF6ABEF}"/>
              </a:ext>
            </a:extLst>
          </p:cNvPr>
          <p:cNvSpPr txBox="1"/>
          <p:nvPr/>
        </p:nvSpPr>
        <p:spPr>
          <a:xfrm>
            <a:off x="4100657" y="2359339"/>
            <a:ext cx="12875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Main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Project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Repo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6BB3CBAF-0353-894F-A776-A1CBDF6A0CC6}"/>
              </a:ext>
            </a:extLst>
          </p:cNvPr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CFB8488E-758E-9C4D-A346-ED2888F8093E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3E517F-1BE5-D34E-A1A7-515BB48B6155}"/>
              </a:ext>
            </a:extLst>
          </p:cNvPr>
          <p:cNvSpPr txBox="1"/>
          <p:nvPr/>
        </p:nvSpPr>
        <p:spPr>
          <a:xfrm>
            <a:off x="1331844" y="2378999"/>
            <a:ext cx="13516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Your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Remote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egoe Print" panose="02000800000000000000" pitchFamily="2" charset="0"/>
              </a:rPr>
              <a:t>Copy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id="{16DBB0C4-C470-DE48-BEC7-3ABEAEB1301D}"/>
              </a:ext>
            </a:extLst>
          </p:cNvPr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19978-184B-634A-AFCE-A25F1783D3ED}"/>
              </a:ext>
            </a:extLst>
          </p:cNvPr>
          <p:cNvSpPr txBox="1"/>
          <p:nvPr/>
        </p:nvSpPr>
        <p:spPr>
          <a:xfrm>
            <a:off x="1219559" y="5525433"/>
            <a:ext cx="15840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Local Copy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Of Your</a:t>
            </a:r>
          </a:p>
          <a:p>
            <a:pPr algn="ctr"/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Print" panose="02000800000000000000" pitchFamily="2" charset="0"/>
              </a:rPr>
              <a:t>Copy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0AD2A75-77D1-9040-8C4A-1C593585EC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7564" y="1002141"/>
            <a:ext cx="19660" cy="2734056"/>
          </a:xfrm>
          <a:prstGeom prst="curvedConnector3">
            <a:avLst>
              <a:gd name="adj1" fmla="val 1838622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4A392D62-BC2F-0445-9E72-E1EC7D6C3F43}"/>
              </a:ext>
            </a:extLst>
          </p:cNvPr>
          <p:cNvCxnSpPr>
            <a:cxnSpLocks/>
            <a:stCxn id="21" idx="2"/>
            <a:endCxn id="20" idx="1"/>
          </p:cNvCxnSpPr>
          <p:nvPr/>
        </p:nvCxnSpPr>
        <p:spPr>
          <a:xfrm rot="10800000" flipH="1">
            <a:off x="1310194" y="2979164"/>
            <a:ext cx="21649" cy="2932304"/>
          </a:xfrm>
          <a:prstGeom prst="curvedConnector3">
            <a:avLst>
              <a:gd name="adj1" fmla="val -1055938"/>
            </a:avLst>
          </a:prstGeom>
          <a:ln w="635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83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D03E30-6725-6849-8A22-C512F7B0CFA3}"/>
              </a:ext>
            </a:extLst>
          </p:cNvPr>
          <p:cNvSpPr/>
          <p:nvPr/>
        </p:nvSpPr>
        <p:spPr>
          <a:xfrm>
            <a:off x="2368418" y="58295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7E51E3-EF30-D24A-9331-0B1C61BCB23C}"/>
              </a:ext>
            </a:extLst>
          </p:cNvPr>
          <p:cNvCxnSpPr>
            <a:endCxn id="47" idx="2"/>
          </p:cNvCxnSpPr>
          <p:nvPr/>
        </p:nvCxnSpPr>
        <p:spPr>
          <a:xfrm flipV="1">
            <a:off x="2215577" y="5899567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2E6D17D-C904-C942-A7B7-FBE7774AE89D}"/>
              </a:ext>
            </a:extLst>
          </p:cNvPr>
          <p:cNvSpPr/>
          <p:nvPr/>
        </p:nvSpPr>
        <p:spPr>
          <a:xfrm>
            <a:off x="2095853" y="582619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329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maser</a:t>
            </a:r>
          </a:p>
          <a:p>
            <a:r>
              <a:rPr lang="en-US" sz="1600" dirty="0"/>
              <a:t>git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223E799-8A03-0B4F-B843-DAD0B816B2A6}"/>
              </a:ext>
            </a:extLst>
          </p:cNvPr>
          <p:cNvSpPr/>
          <p:nvPr/>
        </p:nvSpPr>
        <p:spPr>
          <a:xfrm>
            <a:off x="4413017" y="5383252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20E0A9B-725C-AB40-8C23-EA5530D89583}"/>
              </a:ext>
            </a:extLst>
          </p:cNvPr>
          <p:cNvSpPr/>
          <p:nvPr/>
        </p:nvSpPr>
        <p:spPr>
          <a:xfrm>
            <a:off x="4413017" y="5079610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F41874A-D496-824E-A89F-29E0CAC1F31D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0FCD6-4BD5-F748-8578-19B8570A969D}"/>
              </a:ext>
            </a:extLst>
          </p:cNvPr>
          <p:cNvSpPr txBox="1"/>
          <p:nvPr/>
        </p:nvSpPr>
        <p:spPr>
          <a:xfrm rot="16200000">
            <a:off x="579312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5E04F73D-23E9-C14C-A37D-1A4B098A78C2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EF4F6C5-A1A8-B64F-BFC6-DF98EC2E44FB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F7C4E7F-DF8A-A24C-940E-C36AD1F75A3D}"/>
              </a:ext>
            </a:extLst>
          </p:cNvPr>
          <p:cNvSpPr/>
          <p:nvPr/>
        </p:nvSpPr>
        <p:spPr>
          <a:xfrm>
            <a:off x="2456641" y="6446548"/>
            <a:ext cx="140086" cy="140086"/>
          </a:xfrm>
          <a:prstGeom prst="ellipse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85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90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E2593D-CC6C-964D-AAC9-AEFA549F579D}"/>
              </a:ext>
            </a:extLst>
          </p:cNvPr>
          <p:cNvSpPr/>
          <p:nvPr/>
        </p:nvSpPr>
        <p:spPr>
          <a:xfrm>
            <a:off x="2464690" y="31590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 flipV="1">
            <a:off x="1946089" y="322912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checkout master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master</a:t>
            </a:r>
          </a:p>
          <a:p>
            <a:r>
              <a:rPr lang="en-US" sz="1600" dirty="0"/>
              <a:t>git push origin master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origin :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86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32DFC61-6EEC-3A40-BD91-F3E8B4AEFB72}"/>
              </a:ext>
            </a:extLst>
          </p:cNvPr>
          <p:cNvSpPr/>
          <p:nvPr/>
        </p:nvSpPr>
        <p:spPr>
          <a:xfrm>
            <a:off x="4896054" y="28191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 flipV="1">
            <a:off x="1728194" y="2875021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F8FBBEA-A16C-554B-A83F-906FD6D2342F}"/>
              </a:ext>
            </a:extLst>
          </p:cNvPr>
          <p:cNvSpPr/>
          <p:nvPr/>
        </p:nvSpPr>
        <p:spPr>
          <a:xfrm>
            <a:off x="2204591" y="28190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</p:cNvCxnSpPr>
          <p:nvPr/>
        </p:nvCxnSpPr>
        <p:spPr>
          <a:xfrm flipV="1">
            <a:off x="1796186" y="5573675"/>
            <a:ext cx="51860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83FF5B7-2107-CE43-8C9E-5988B887599C}"/>
              </a:ext>
            </a:extLst>
          </p:cNvPr>
          <p:cNvSpPr/>
          <p:nvPr/>
        </p:nvSpPr>
        <p:spPr>
          <a:xfrm>
            <a:off x="2272583" y="55177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35982</TotalTime>
  <Words>6930</Words>
  <Application>Microsoft Macintosh PowerPoint</Application>
  <PresentationFormat>On-screen Show (4:3)</PresentationFormat>
  <Paragraphs>1953</Paragraphs>
  <Slides>96</Slides>
  <Notes>89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Calibri</vt:lpstr>
      <vt:lpstr>News Gothic MT</vt:lpstr>
      <vt:lpstr>Segoe Print</vt:lpstr>
      <vt:lpstr>Wingdings 2</vt:lpstr>
      <vt:lpstr>Breeze</vt:lpstr>
      <vt:lpstr>PowerPoint Presentation</vt:lpstr>
      <vt:lpstr>A Git/GitHub Workflow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PowerPoint Presentation</vt:lpstr>
      <vt:lpstr>Basic Terminology</vt:lpstr>
      <vt:lpstr>Fork/clone and branches</vt:lpstr>
      <vt:lpstr>Local Files vs repo</vt:lpstr>
      <vt:lpstr>Local Files vs repo</vt:lpstr>
      <vt:lpstr>Branch and Switch</vt:lpstr>
      <vt:lpstr>Local edits</vt:lpstr>
      <vt:lpstr>Stage</vt:lpstr>
      <vt:lpstr>Commit</vt:lpstr>
      <vt:lpstr>Stage &amp; Commit</vt:lpstr>
      <vt:lpstr>More edits?</vt:lpstr>
      <vt:lpstr>Push to origin</vt:lpstr>
      <vt:lpstr>Pull reqeust</vt:lpstr>
      <vt:lpstr>Merge</vt:lpstr>
      <vt:lpstr>Merge</vt:lpstr>
      <vt:lpstr>Synch</vt:lpstr>
      <vt:lpstr>Delete</vt:lpstr>
      <vt:lpstr>PowerPoint Presentation</vt:lpstr>
      <vt:lpstr>PowerPoint Presentation</vt:lpstr>
      <vt:lpstr>PowerPoint Presentation</vt:lpstr>
      <vt:lpstr>PowerPoint Presentation</vt:lpstr>
      <vt:lpstr>Basic Terminology</vt:lpstr>
      <vt:lpstr>Basic Terminology</vt:lpstr>
      <vt:lpstr>Basic Terminology</vt:lpstr>
      <vt:lpstr>Basic Terminology</vt:lpstr>
      <vt:lpstr>Basic Terminology</vt:lpstr>
      <vt:lpstr>Basic Terminology</vt:lpstr>
      <vt:lpstr>Synchronized State</vt:lpstr>
      <vt:lpstr>Basic Terminology</vt:lpstr>
      <vt:lpstr>Basic Terminology</vt:lpstr>
      <vt:lpstr>Basic Terminology</vt:lpstr>
      <vt:lpstr>Basic Terminology</vt:lpstr>
      <vt:lpstr>Part 1- Before the First Class</vt:lpstr>
      <vt:lpstr>Forking the Upstream (before)</vt:lpstr>
      <vt:lpstr>Forking the Upstream (after)</vt:lpstr>
      <vt:lpstr>Cloning the Upstream</vt:lpstr>
      <vt:lpstr>Setting the Upstream Remote</vt:lpstr>
      <vt:lpstr>Part 2 - Hands-on in the First Class</vt:lpstr>
      <vt:lpstr>Branch and Fix</vt:lpstr>
      <vt:lpstr>Branch and Fix</vt:lpstr>
      <vt:lpstr>Branch and Fix</vt:lpstr>
      <vt:lpstr>Branch and Fix</vt:lpstr>
      <vt:lpstr>Status, Stage and Commit</vt:lpstr>
      <vt:lpstr>Status, Stage and Commit</vt:lpstr>
      <vt:lpstr>Status, Stage and Commit</vt:lpstr>
      <vt:lpstr>Push Branch to Origin</vt:lpstr>
      <vt:lpstr>Push Branch to Origin</vt:lpstr>
      <vt:lpstr>Push Branch to Origin</vt:lpstr>
      <vt:lpstr>Push Branch to Origin</vt:lpstr>
      <vt:lpstr>Push Branch to Origin</vt:lpstr>
      <vt:lpstr>PowerPoint Presentation</vt:lpstr>
      <vt:lpstr>Making a Pull Request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Delete Feature Branch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Synchronize Local and Origin with Upstream</vt:lpstr>
      <vt:lpstr>Part 3 – Before the Second Class</vt:lpstr>
      <vt:lpstr>Fix a Round 2 Issue: Concurrent Changes (part 1)</vt:lpstr>
      <vt:lpstr>Fix a Round 2 Issue: Concurrent Changes (part 2)</vt:lpstr>
      <vt:lpstr>Part 4 – Hands-on in the Second Class</vt:lpstr>
      <vt:lpstr>Synch Upstream Changes</vt:lpstr>
      <vt:lpstr>Synch Upstream Changes</vt:lpstr>
      <vt:lpstr>Synch Upstream Changes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411</cp:revision>
  <cp:lastPrinted>2018-09-27T00:50:10Z</cp:lastPrinted>
  <dcterms:created xsi:type="dcterms:W3CDTF">2016-09-13T18:37:45Z</dcterms:created>
  <dcterms:modified xsi:type="dcterms:W3CDTF">2021-10-18T18:35:20Z</dcterms:modified>
</cp:coreProperties>
</file>