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97"/>
  </p:notesMasterIdLst>
  <p:handoutMasterIdLst>
    <p:handoutMasterId r:id="rId98"/>
  </p:handoutMasterIdLst>
  <p:sldIdLst>
    <p:sldId id="324" r:id="rId2"/>
    <p:sldId id="256" r:id="rId3"/>
    <p:sldId id="276" r:id="rId4"/>
    <p:sldId id="350" r:id="rId5"/>
    <p:sldId id="306" r:id="rId6"/>
    <p:sldId id="345" r:id="rId7"/>
    <p:sldId id="347" r:id="rId8"/>
    <p:sldId id="351" r:id="rId9"/>
    <p:sldId id="348" r:id="rId10"/>
    <p:sldId id="349" r:id="rId11"/>
    <p:sldId id="352" r:id="rId12"/>
    <p:sldId id="353" r:id="rId13"/>
    <p:sldId id="355" r:id="rId14"/>
    <p:sldId id="354" r:id="rId15"/>
    <p:sldId id="359" r:id="rId16"/>
    <p:sldId id="361" r:id="rId17"/>
    <p:sldId id="376" r:id="rId18"/>
    <p:sldId id="364" r:id="rId19"/>
    <p:sldId id="365" r:id="rId20"/>
    <p:sldId id="366" r:id="rId21"/>
    <p:sldId id="367" r:id="rId22"/>
    <p:sldId id="374" r:id="rId23"/>
    <p:sldId id="368" r:id="rId24"/>
    <p:sldId id="369" r:id="rId25"/>
    <p:sldId id="370" r:id="rId26"/>
    <p:sldId id="372" r:id="rId27"/>
    <p:sldId id="373" r:id="rId28"/>
    <p:sldId id="375" r:id="rId29"/>
    <p:sldId id="346" r:id="rId30"/>
    <p:sldId id="356" r:id="rId31"/>
    <p:sldId id="357" r:id="rId32"/>
    <p:sldId id="358" r:id="rId33"/>
    <p:sldId id="300" r:id="rId34"/>
    <p:sldId id="307" r:id="rId35"/>
    <p:sldId id="302" r:id="rId36"/>
    <p:sldId id="305" r:id="rId37"/>
    <p:sldId id="303" r:id="rId38"/>
    <p:sldId id="304" r:id="rId39"/>
    <p:sldId id="321" r:id="rId40"/>
    <p:sldId id="308" r:id="rId41"/>
    <p:sldId id="309" r:id="rId42"/>
    <p:sldId id="310" r:id="rId43"/>
    <p:sldId id="301" r:id="rId44"/>
    <p:sldId id="288" r:id="rId45"/>
    <p:sldId id="277" r:id="rId46"/>
    <p:sldId id="257" r:id="rId47"/>
    <p:sldId id="279" r:id="rId48"/>
    <p:sldId id="280" r:id="rId49"/>
    <p:sldId id="290" r:id="rId50"/>
    <p:sldId id="282" r:id="rId51"/>
    <p:sldId id="319" r:id="rId52"/>
    <p:sldId id="312" r:id="rId53"/>
    <p:sldId id="311" r:id="rId54"/>
    <p:sldId id="283" r:id="rId55"/>
    <p:sldId id="313" r:id="rId56"/>
    <p:sldId id="320" r:id="rId57"/>
    <p:sldId id="284" r:id="rId58"/>
    <p:sldId id="314" r:id="rId59"/>
    <p:sldId id="315" r:id="rId60"/>
    <p:sldId id="338" r:id="rId61"/>
    <p:sldId id="340" r:id="rId62"/>
    <p:sldId id="339" r:id="rId63"/>
    <p:sldId id="285" r:id="rId64"/>
    <p:sldId id="286" r:id="rId65"/>
    <p:sldId id="322" r:id="rId66"/>
    <p:sldId id="325" r:id="rId67"/>
    <p:sldId id="341" r:id="rId68"/>
    <p:sldId id="326" r:id="rId69"/>
    <p:sldId id="327" r:id="rId70"/>
    <p:sldId id="328" r:id="rId71"/>
    <p:sldId id="329" r:id="rId72"/>
    <p:sldId id="316" r:id="rId73"/>
    <p:sldId id="330" r:id="rId74"/>
    <p:sldId id="318" r:id="rId75"/>
    <p:sldId id="317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291" r:id="rId84"/>
    <p:sldId id="273" r:id="rId85"/>
    <p:sldId id="294" r:id="rId86"/>
    <p:sldId id="293" r:id="rId87"/>
    <p:sldId id="270" r:id="rId88"/>
    <p:sldId id="342" r:id="rId89"/>
    <p:sldId id="344" r:id="rId90"/>
    <p:sldId id="343" r:id="rId91"/>
    <p:sldId id="296" r:id="rId92"/>
    <p:sldId id="269" r:id="rId93"/>
    <p:sldId id="298" r:id="rId94"/>
    <p:sldId id="299" r:id="rId95"/>
    <p:sldId id="266" r:id="rId9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5"/>
    <p:restoredTop sz="70884" autoAdjust="0"/>
  </p:normalViewPr>
  <p:slideViewPr>
    <p:cSldViewPr snapToGrid="0" snapToObjects="1">
      <p:cViewPr varScale="1">
        <p:scale>
          <a:sx n="89" d="100"/>
          <a:sy n="89" d="100"/>
        </p:scale>
        <p:origin x="108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5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6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5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0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5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6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6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8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76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2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2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3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9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7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4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0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4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Master branch – conventional name for the main thread of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Fork copies the full upstream repository into your GitHub account.</a:t>
            </a:r>
          </a:p>
          <a:p>
            <a:r>
              <a:rPr lang="en-US" baseline="0" dirty="0"/>
              <a:t>Your fork keeps a record of where it came from so that you’ll be able to contribute code back to the project (more later).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Clone makes a copy of your Origin repository onto your local machine.</a:t>
            </a:r>
          </a:p>
          <a:p>
            <a:r>
              <a:rPr lang="en-US" baseline="0" dirty="0"/>
              <a:t>In addition the most recent version of the files in the repository’s master branch appear in the directory on your machine.</a:t>
            </a:r>
          </a:p>
          <a:p>
            <a:endParaRPr lang="en-US" baseline="0" dirty="0"/>
          </a:p>
          <a:p>
            <a:r>
              <a:rPr lang="en-US" baseline="0" dirty="0"/>
              <a:t>Local repo keeps track of the Origin so that you can push changes to the code to GitHub</a:t>
            </a:r>
          </a:p>
          <a:p>
            <a:r>
              <a:rPr lang="en-US" baseline="0" dirty="0"/>
              <a:t>And then ultimately contribute it back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4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potentially many developers contributing to the upstream.</a:t>
            </a:r>
          </a:p>
          <a:p>
            <a:r>
              <a:rPr lang="en-US" baseline="0" dirty="0"/>
              <a:t>So it may change and we’ll need to be able to get those changes and to integrate them into our repositories (Local and Origin)</a:t>
            </a:r>
          </a:p>
          <a:p>
            <a:endParaRPr lang="en-US" baseline="0" dirty="0"/>
          </a:p>
          <a:p>
            <a:r>
              <a:rPr lang="en-US" baseline="0" dirty="0"/>
              <a:t>However:</a:t>
            </a:r>
          </a:p>
          <a:p>
            <a:r>
              <a:rPr lang="en-US" baseline="0" dirty="0"/>
              <a:t>The local repository does not know about the upstream</a:t>
            </a:r>
          </a:p>
          <a:p>
            <a:r>
              <a:rPr lang="en-US" baseline="0" dirty="0"/>
              <a:t>The Origin has no way to get new updates from the upstream </a:t>
            </a:r>
          </a:p>
          <a:p>
            <a:endParaRPr lang="en-US" baseline="0" dirty="0"/>
          </a:p>
          <a:p>
            <a:r>
              <a:rPr lang="en-US" baseline="0" dirty="0"/>
              <a:t>So the way it will work is:</a:t>
            </a:r>
          </a:p>
          <a:p>
            <a:r>
              <a:rPr lang="en-US" baseline="0" dirty="0"/>
              <a:t>We’ll tell the local about the upstream</a:t>
            </a:r>
          </a:p>
          <a:p>
            <a:r>
              <a:rPr lang="en-US" baseline="0" dirty="0"/>
              <a:t>Then well bring changes to the local repository</a:t>
            </a:r>
          </a:p>
          <a:p>
            <a:r>
              <a:rPr lang="en-US" baseline="0" dirty="0"/>
              <a:t>And then push them up to our origin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92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8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10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5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6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50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79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67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79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88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push:</a:t>
            </a:r>
          </a:p>
          <a:p>
            <a:r>
              <a:rPr lang="en-US" dirty="0"/>
              <a:t> - Copies</a:t>
            </a:r>
            <a:r>
              <a:rPr lang="en-US" baseline="0" dirty="0"/>
              <a:t> the changes to the branch to the remote (e.g. origin)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Multiple commits indicate that more than one pull request may have been handled by the mangers.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As long as they don’t conflict there can be lots of pull requests merged into the upstream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53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47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7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99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12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12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25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0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26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3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8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21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0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9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94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88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56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36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37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24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t may be the case that others are making changes to the same sections of code that you are.</a:t>
            </a:r>
          </a:p>
          <a:p>
            <a:r>
              <a:rPr lang="en-US" baseline="0" dirty="0"/>
              <a:t>This can lead to situations where the code you issue a pull request for conflicts with changes that have been made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But now:</a:t>
            </a:r>
          </a:p>
          <a:p>
            <a:pPr marL="0" indent="0">
              <a:buFontTx/>
              <a:buNone/>
            </a:pPr>
            <a:r>
              <a:rPr lang="en-US" baseline="0" dirty="0"/>
              <a:t> - upstream master has been changed in a way that is incompatible with your changes.</a:t>
            </a:r>
          </a:p>
          <a:p>
            <a:r>
              <a:rPr lang="en-US" baseline="0" dirty="0"/>
              <a:t> - thus there is a conflict that must be resolved</a:t>
            </a:r>
          </a:p>
          <a:p>
            <a:r>
              <a:rPr lang="en-US" baseline="0" dirty="0"/>
              <a:t> - the pull request cannot be merged automatically</a:t>
            </a:r>
          </a:p>
          <a:p>
            <a:r>
              <a:rPr lang="en-US" baseline="0" dirty="0"/>
              <a:t>  - use your changes?</a:t>
            </a:r>
          </a:p>
          <a:p>
            <a:r>
              <a:rPr lang="en-US" baseline="0" dirty="0"/>
              <a:t>  - keep the upstream changes?</a:t>
            </a:r>
          </a:p>
          <a:p>
            <a:r>
              <a:rPr lang="en-US" baseline="0" dirty="0"/>
              <a:t>  - some combination?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72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40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05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51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11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79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meld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Master Branch</a:t>
            </a:r>
          </a:p>
          <a:p>
            <a:r>
              <a:rPr lang="en-US" baseline="0" dirty="0"/>
              <a:t> - shows your local master branch</a:t>
            </a:r>
          </a:p>
          <a:p>
            <a:r>
              <a:rPr lang="en-US" baseline="0" dirty="0"/>
              <a:t> - includes changes to the upstream master from synch.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or right</a:t>
            </a:r>
          </a:p>
          <a:p>
            <a:r>
              <a:rPr lang="en-US" baseline="0" dirty="0"/>
              <a:t>  - edit directly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33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6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DA59-BBB9-4D4E-ACC6-0161B13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F23-7D10-0A44-9006-A147F13E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DECK IS NOT FOR USE….</a:t>
            </a:r>
          </a:p>
          <a:p>
            <a:r>
              <a:rPr lang="en-US" dirty="0"/>
              <a:t>IT HAS A BUNCH OF COPIES OF SLIDES THAT WERE MODIFIED TO MAKE THE 07 and 08 DECKS.</a:t>
            </a:r>
          </a:p>
          <a:p>
            <a:r>
              <a:rPr lang="en-US" dirty="0"/>
              <a:t>IT IS A BIG MESS!</a:t>
            </a:r>
          </a:p>
        </p:txBody>
      </p:sp>
    </p:spTree>
    <p:extLst>
      <p:ext uri="{BB962C8B-B14F-4D97-AF65-F5344CB8AC3E}">
        <p14:creationId xmlns:p14="http://schemas.microsoft.com/office/powerpoint/2010/main" val="29711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Up Arrow 25">
            <a:extLst>
              <a:ext uri="{FF2B5EF4-FFF2-40B4-BE49-F238E27FC236}">
                <a16:creationId xmlns:a16="http://schemas.microsoft.com/office/drawing/2014/main" id="{163CAD44-1E49-1B4D-9B3C-ED35A04B22E5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3497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330F731-D5F0-604B-B408-D149C67BB7CD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6601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E6C0-983E-9049-92AC-9371947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9D02-265B-E646-9D2A-F781DA6A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Arrow 25">
            <a:extLst>
              <a:ext uri="{FF2B5EF4-FFF2-40B4-BE49-F238E27FC236}">
                <a16:creationId xmlns:a16="http://schemas.microsoft.com/office/drawing/2014/main" id="{066EF5E1-1DC3-6843-83FB-053FDB572181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Fork/clone and branches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2288872-1B25-824D-86ED-8AD9C7DE1C1F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0" name="Left Arrow 49">
            <a:extLst>
              <a:ext uri="{FF2B5EF4-FFF2-40B4-BE49-F238E27FC236}">
                <a16:creationId xmlns:a16="http://schemas.microsoft.com/office/drawing/2014/main" id="{542B3B59-ED15-9045-8D58-F5B91049B589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F6DED09-2749-9141-95C5-3F92E457026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3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6CC58614-FB37-CC42-B6D5-FFBC7211E6E4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556EB582-6728-1A4D-BC3A-59F0275D1B6A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8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49073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Branch and Switch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78CF24-AB9C-544E-8DF7-241319E3B578}"/>
              </a:ext>
            </a:extLst>
          </p:cNvPr>
          <p:cNvSpPr txBox="1"/>
          <p:nvPr/>
        </p:nvSpPr>
        <p:spPr>
          <a:xfrm rot="16200000">
            <a:off x="137897" y="5584002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3" name="Curved Right Arrow 52">
            <a:extLst>
              <a:ext uri="{FF2B5EF4-FFF2-40B4-BE49-F238E27FC236}">
                <a16:creationId xmlns:a16="http://schemas.microsoft.com/office/drawing/2014/main" id="{7CDBCEAE-E645-ED4E-98B7-250AC979A2FD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6807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edits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5736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ight Arrow 51">
            <a:extLst>
              <a:ext uri="{FF2B5EF4-FFF2-40B4-BE49-F238E27FC236}">
                <a16:creationId xmlns:a16="http://schemas.microsoft.com/office/drawing/2014/main" id="{4E2B0981-2F55-B545-B0F2-519840920A9A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BF45B0-B175-0348-B6B6-2FD20B0CAAD9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63888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486338" y="6037815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 &amp; 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DD85CD6-576F-BC4D-8C3D-ACC86AFCFEA5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B0C242-FEF3-5240-9F51-F6C6F396773A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More edits?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/>
              <a:t>ommit</a:t>
            </a:r>
            <a:endParaRPr lang="en-US" sz="2000" b="1" dirty="0"/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8102096-35E7-D344-9EBC-A97E414DAED3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Push to upstream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19B50C4F-7888-1540-96F0-BB2C83BAA4FA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Pull </a:t>
            </a:r>
            <a:r>
              <a:rPr lang="en-US" dirty="0" err="1"/>
              <a:t>reqeust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CED40E-113E-0D40-97F4-87CCC719461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143537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Merge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24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28C70-3C7B-8C4E-9015-838A92CDEE6C}"/>
              </a:ext>
            </a:extLst>
          </p:cNvPr>
          <p:cNvSpPr/>
          <p:nvPr/>
        </p:nvSpPr>
        <p:spPr>
          <a:xfrm>
            <a:off x="2443810" y="2816976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4187AA-11D9-0146-A28A-FB056E28A444}"/>
              </a:ext>
            </a:extLst>
          </p:cNvPr>
          <p:cNvCxnSpPr/>
          <p:nvPr/>
        </p:nvCxnSpPr>
        <p:spPr>
          <a:xfrm flipV="1">
            <a:off x="2336309" y="28836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Up Arrow 67">
            <a:extLst>
              <a:ext uri="{FF2B5EF4-FFF2-40B4-BE49-F238E27FC236}">
                <a16:creationId xmlns:a16="http://schemas.microsoft.com/office/drawing/2014/main" id="{B274D2EC-3BA8-3649-A62C-0D8432A1F26F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E25CC8-628C-8E41-A23A-86484FDF70D4}"/>
              </a:ext>
            </a:extLst>
          </p:cNvPr>
          <p:cNvSpPr/>
          <p:nvPr/>
        </p:nvSpPr>
        <p:spPr>
          <a:xfrm>
            <a:off x="2439044" y="552686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982DE5-FF0A-5F41-8512-DC720855CF6A}"/>
              </a:ext>
            </a:extLst>
          </p:cNvPr>
          <p:cNvCxnSpPr/>
          <p:nvPr/>
        </p:nvCxnSpPr>
        <p:spPr>
          <a:xfrm flipV="1">
            <a:off x="2331543" y="559356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4D97464-E77E-1D43-A867-385695969457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292EB28-D1A6-9645-B34B-5B789C8B4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4FA6CFB-A870-104D-BF7A-0B82AD47CD81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DF7DD90-AA16-904E-AE48-B20B404367E1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5989FFF-6E45-3744-A536-31CEC1E093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31FA20F-31A0-174B-BCB4-8A329B0C6001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9E3C6C4-49AB-3F41-933A-F32CC4B46058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98" name="Up Arrow 97">
            <a:extLst>
              <a:ext uri="{FF2B5EF4-FFF2-40B4-BE49-F238E27FC236}">
                <a16:creationId xmlns:a16="http://schemas.microsoft.com/office/drawing/2014/main" id="{B6A1BFF8-1E86-CC49-9148-527060472A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FC5FF4C0-0E35-1E45-8CE6-A970AF0FB063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ight Arrow 79">
            <a:extLst>
              <a:ext uri="{FF2B5EF4-FFF2-40B4-BE49-F238E27FC236}">
                <a16:creationId xmlns:a16="http://schemas.microsoft.com/office/drawing/2014/main" id="{8A860EAD-BC94-3042-9062-6752ED14A4CF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344879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Delete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28C70-3C7B-8C4E-9015-838A92CDEE6C}"/>
              </a:ext>
            </a:extLst>
          </p:cNvPr>
          <p:cNvSpPr/>
          <p:nvPr/>
        </p:nvSpPr>
        <p:spPr>
          <a:xfrm>
            <a:off x="2443810" y="2816976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4187AA-11D9-0146-A28A-FB056E28A444}"/>
              </a:ext>
            </a:extLst>
          </p:cNvPr>
          <p:cNvCxnSpPr/>
          <p:nvPr/>
        </p:nvCxnSpPr>
        <p:spPr>
          <a:xfrm flipV="1">
            <a:off x="2336309" y="28836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E25CC8-628C-8E41-A23A-86484FDF70D4}"/>
              </a:ext>
            </a:extLst>
          </p:cNvPr>
          <p:cNvSpPr/>
          <p:nvPr/>
        </p:nvSpPr>
        <p:spPr>
          <a:xfrm>
            <a:off x="2439044" y="552686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982DE5-FF0A-5F41-8512-DC720855CF6A}"/>
              </a:ext>
            </a:extLst>
          </p:cNvPr>
          <p:cNvCxnSpPr/>
          <p:nvPr/>
        </p:nvCxnSpPr>
        <p:spPr>
          <a:xfrm flipV="1">
            <a:off x="2331543" y="559356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59BC6EFC-D562-F641-B96B-5FD019F182DC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7C5D999-B0AA-1542-B7AE-7D66A1BAE748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57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F8F-6F64-7540-9363-D16768F6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1EDF-5EF8-2A42-9DE2-4CDB98AF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4827597-D38D-8946-8D8D-7371DC13CF59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56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99E74C9-C9F3-CA43-BE3D-23F3D121B91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1C3116-3A4E-564F-ADA8-148226952082}"/>
              </a:ext>
            </a:extLst>
          </p:cNvPr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D03D7E-4E57-0D45-90F3-E6AED95E2C37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5291F4-7B88-A241-8D4B-87F98537597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8074CB-1B73-DA42-8CC4-F616CBB0FFDF}"/>
              </a:ext>
            </a:extLst>
          </p:cNvPr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C7840-215B-2E46-AD6D-7D07102535C3}"/>
              </a:ext>
            </a:extLst>
          </p:cNvPr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8A328-597E-EF49-A2E6-8DEF535C149C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7F5817B-2CEA-5D41-AB73-71A1506535A0}"/>
              </a:ext>
            </a:extLst>
          </p:cNvPr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BD7EE3-8C96-BD45-A0C5-413A5C279C60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E38C92-45E9-004D-85E0-9A0F23721D6A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03C583-BE7B-8841-842F-FD5DCDD19E5D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193EF-B5A5-2449-933D-101C5716F895}"/>
              </a:ext>
            </a:extLst>
          </p:cNvPr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3D6D94-508A-104D-9F0B-316012BE52E8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94EF30-00E7-BC43-A64C-5A89A4675CBD}"/>
              </a:ext>
            </a:extLst>
          </p:cNvPr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C4CAA24-C830-794A-87A3-73BF0F4E0A39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36760C-4CB1-FF4D-A7C2-2C34D785211A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3F0-16D3-F946-9A37-83A09819FF3B}"/>
              </a:ext>
            </a:extLst>
          </p:cNvPr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51A2CD-E0C4-DC48-A4CB-D379B9D31CC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96780" y="3573567"/>
            <a:ext cx="1826158" cy="89891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6D0CA3-90F7-3F4B-A8C8-CD69513DE956}"/>
              </a:ext>
            </a:extLst>
          </p:cNvPr>
          <p:cNvSpPr txBox="1"/>
          <p:nvPr/>
        </p:nvSpPr>
        <p:spPr>
          <a:xfrm>
            <a:off x="6622938" y="3872321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Upstream </a:t>
            </a:r>
            <a:r>
              <a:rPr lang="en-US" dirty="0"/>
              <a:t>belongs to the project. You will have read-only access.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284000-BF22-8048-AFB1-6D80B9429741}"/>
              </a:ext>
            </a:extLst>
          </p:cNvPr>
          <p:cNvSpPr txBox="1"/>
          <p:nvPr/>
        </p:nvSpPr>
        <p:spPr>
          <a:xfrm>
            <a:off x="171540" y="260662"/>
            <a:ext cx="292424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Origin </a:t>
            </a:r>
            <a:r>
              <a:rPr lang="en-US" dirty="0"/>
              <a:t>Is a copy (</a:t>
            </a:r>
            <a:r>
              <a:rPr lang="en-US" b="1" i="1" dirty="0"/>
              <a:t>fork</a:t>
            </a:r>
            <a:r>
              <a:rPr lang="en-US" dirty="0"/>
              <a:t>) of the upstream repository in your GitHub. You will have read/write access.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004B57-CA32-244F-904C-3BB990A35929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flipH="1" flipV="1">
            <a:off x="1633665" y="1460991"/>
            <a:ext cx="389769" cy="62010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6BFF2F-4454-2147-9E3A-042FC9AFA7A9}"/>
              </a:ext>
            </a:extLst>
          </p:cNvPr>
          <p:cNvSpPr txBox="1"/>
          <p:nvPr/>
        </p:nvSpPr>
        <p:spPr>
          <a:xfrm>
            <a:off x="1403095" y="3638855"/>
            <a:ext cx="290403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Local </a:t>
            </a:r>
            <a:r>
              <a:rPr lang="en-US" dirty="0"/>
              <a:t>is a copy (</a:t>
            </a:r>
            <a:r>
              <a:rPr lang="en-US" b="1" i="1" dirty="0"/>
              <a:t>clone</a:t>
            </a:r>
            <a:r>
              <a:rPr lang="en-US" dirty="0"/>
              <a:t>) of your origin repository on your local machine.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57B0C8-3B4D-7F4E-BE4E-FFF378D9701F}"/>
              </a:ext>
            </a:extLst>
          </p:cNvPr>
          <p:cNvCxnSpPr>
            <a:cxnSpLocks/>
            <a:stCxn id="4" idx="1"/>
            <a:endCxn id="49" idx="2"/>
          </p:cNvCxnSpPr>
          <p:nvPr/>
        </p:nvCxnSpPr>
        <p:spPr>
          <a:xfrm flipV="1">
            <a:off x="2023434" y="4562185"/>
            <a:ext cx="831677" cy="5096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3BA23C-95C4-FA46-AE8A-D8B084A1F203}"/>
              </a:ext>
            </a:extLst>
          </p:cNvPr>
          <p:cNvSpPr txBox="1"/>
          <p:nvPr/>
        </p:nvSpPr>
        <p:spPr>
          <a:xfrm>
            <a:off x="5346840" y="5295286"/>
            <a:ext cx="263827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Files</a:t>
            </a:r>
            <a:r>
              <a:rPr lang="en-US" dirty="0"/>
              <a:t> are the version of the files that you are currently working with on your local machine.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350D08-3D10-A540-B110-1D18ADE17989}"/>
              </a:ext>
            </a:extLst>
          </p:cNvPr>
          <p:cNvCxnSpPr>
            <a:cxnSpLocks/>
            <a:stCxn id="18" idx="2"/>
            <a:endCxn id="58" idx="1"/>
          </p:cNvCxnSpPr>
          <p:nvPr/>
        </p:nvCxnSpPr>
        <p:spPr>
          <a:xfrm flipV="1">
            <a:off x="4609636" y="5895451"/>
            <a:ext cx="737204" cy="18771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82FC72-BBB8-8443-9BD4-B65E531CAB2D}"/>
              </a:ext>
            </a:extLst>
          </p:cNvPr>
          <p:cNvSpPr txBox="1"/>
          <p:nvPr/>
        </p:nvSpPr>
        <p:spPr>
          <a:xfrm>
            <a:off x="6332158" y="2522615"/>
            <a:ext cx="26993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Branch</a:t>
            </a:r>
            <a:r>
              <a:rPr lang="en-US" i="1" dirty="0"/>
              <a:t> a sequence of snapshots </a:t>
            </a:r>
            <a:r>
              <a:rPr lang="en-US" b="1" i="1" dirty="0"/>
              <a:t>(commits)</a:t>
            </a:r>
            <a:r>
              <a:rPr lang="en-US" i="1" dirty="0"/>
              <a:t> that make up the development history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C4D7A8-F168-B541-A65F-573136EFE345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>
            <a:off x="5371469" y="2885145"/>
            <a:ext cx="960689" cy="23763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E62DAA-D856-C846-A039-41AA15A13BF5}"/>
              </a:ext>
            </a:extLst>
          </p:cNvPr>
          <p:cNvSpPr txBox="1"/>
          <p:nvPr/>
        </p:nvSpPr>
        <p:spPr>
          <a:xfrm>
            <a:off x="6622938" y="1170877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Repository</a:t>
            </a:r>
            <a:r>
              <a:rPr lang="en-US" i="1" dirty="0"/>
              <a:t> holds all of the code and the history of the project.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35E673-5330-3C44-843D-187115AA266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5346840" y="1771042"/>
            <a:ext cx="1276098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2EFF5C-D075-4747-A398-566ED74A950E}"/>
              </a:ext>
            </a:extLst>
          </p:cNvPr>
          <p:cNvCxnSpPr>
            <a:cxnSpLocks/>
          </p:cNvCxnSpPr>
          <p:nvPr/>
        </p:nvCxnSpPr>
        <p:spPr>
          <a:xfrm flipV="1">
            <a:off x="2736672" y="1771042"/>
            <a:ext cx="3870046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1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BAC9-0311-8C40-A5A4-461148D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6411-F3EC-1344-92E4-4C22C8C3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8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E80-8C19-FC44-A8A7-2D97CE35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3D21-2FBF-C741-AC87-FDB78349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2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6568-AB46-C24F-9A9B-CA5C3FB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FEDE-4B0C-024A-8F4B-8241AA56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210DD-A818-6F4E-9A51-1C5FDD85691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F4416-F9E1-1844-B382-A741B6F0E6C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4DE6E-A4BE-C64E-9E7D-FC92C10B875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1953842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739EF-C2CB-8443-8088-6A3ACE2E7185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37C75-0EED-5F4E-91C3-A5DC3825A09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140BB-4881-5E4A-BE2F-474C77C81E3A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952052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E6C61-2C17-3F4E-A6AD-783F0F8083DB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7ADD2-1840-5147-AEFB-D8CC6EC25C0D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2B88F-D330-6E41-B821-47E0FB530F8B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019569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C51C6-1628-EF4C-ADE0-E740F4DF9069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05D27-11A3-8442-BADA-5563287FE6B7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B4FF1-5DBD-0941-93C6-D7B21B24EFF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229012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34C07-7AF1-0B42-A4B9-6683E7DB2846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FBB5D-B813-1F4A-B0C2-1156ED1C8AF5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49384-CFB6-8F4E-A024-6AE40BBC8F26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973945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68A925C-9FA7-AC42-B4B1-44CE29719CD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1070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Synchronized State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1633762">
            <a:off x="3896276" y="274510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Upstream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54661" y="2579023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Fork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485732" y="5651522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2521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</p:spTree>
    <p:extLst>
      <p:ext uri="{BB962C8B-B14F-4D97-AF65-F5344CB8AC3E}">
        <p14:creationId xmlns:p14="http://schemas.microsoft.com/office/powerpoint/2010/main" val="2461270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80337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56500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19F58CE-671E-DF44-BAF6-2A12CB32C5C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37193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20685548">
            <a:off x="6748835" y="2235713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01099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1- Before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372298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8582134" cy="895056"/>
          </a:xfrm>
        </p:spPr>
        <p:txBody>
          <a:bodyPr/>
          <a:lstStyle/>
          <a:p>
            <a:pPr algn="l"/>
            <a:r>
              <a:rPr lang="en-US" dirty="0"/>
              <a:t>Forking the Upstream (before)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628638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624337" cy="895056"/>
          </a:xfrm>
        </p:spPr>
        <p:txBody>
          <a:bodyPr/>
          <a:lstStyle/>
          <a:p>
            <a:pPr algn="l"/>
            <a:r>
              <a:rPr lang="en-US" dirty="0"/>
              <a:t>Forking the Upstream (after)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GitHub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7949087" cy="895056"/>
          </a:xfrm>
        </p:spPr>
        <p:txBody>
          <a:bodyPr/>
          <a:lstStyle/>
          <a:p>
            <a:pPr algn="l"/>
            <a:r>
              <a:rPr lang="en-US" dirty="0"/>
              <a:t>Cloning the Upstream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276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 Documents</a:t>
            </a:r>
          </a:p>
          <a:p>
            <a:r>
              <a:rPr lang="en-US" sz="1600" dirty="0"/>
              <a:t>git clone </a:t>
            </a:r>
            <a:r>
              <a:rPr lang="en-US" sz="1600" i="1" dirty="0"/>
              <a:t>&lt;URL&gt;</a:t>
            </a:r>
            <a:endParaRPr lang="en-US" sz="1600" dirty="0"/>
          </a:p>
          <a:p>
            <a:r>
              <a:rPr lang="en-US" sz="1600" dirty="0"/>
              <a:t>cd </a:t>
            </a:r>
            <a:r>
              <a:rPr lang="en-US" sz="1600" dirty="0" err="1"/>
              <a:t>github</a:t>
            </a:r>
            <a:r>
              <a:rPr lang="en-US" sz="1600" dirty="0"/>
              <a:t>-issues-activity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2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Setting the Upstream Remote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35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remote –v</a:t>
            </a:r>
          </a:p>
          <a:p>
            <a:r>
              <a:rPr lang="en-US" sz="1600" dirty="0"/>
              <a:t>git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/>
              <a:t>git remote -v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B4008F-13A0-2244-90F9-8BB6021B4CD8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AACC7-24CA-B148-B061-49076BE744B5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35670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2 - Hands-on in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07534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98065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C8C46EB-804D-8B4E-A2C8-B2637253F44A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A853-837B-4F41-B3AB-191F1D23AF9C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8B6EE4B2-EA63-564C-8A22-F6BE675BAF4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8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1657B986-6764-9E48-9E2D-1AFD16C2967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8AA4B09B-861A-4443-9D5D-4AC4B362C1A9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D81274E-0F11-394D-9290-F7B58A40DC0E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A63129-0AC8-6543-B5D8-04202E7CCCA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7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2A0E1-2392-9948-B923-C7EEB24B332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4294188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1F275B-54F3-7248-A840-BF0FA88199E4}"/>
              </a:ext>
            </a:extLst>
          </p:cNvPr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F7A12-B50A-674E-894F-3B940AB2D860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D25FD-BF73-BB44-A7A7-6A1BF873A3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2220682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/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cxnSpLocks/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cxnSpLocks/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001D39-4D41-CF4F-B25A-5C7D2F766CE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D03171C-C48A-EC45-9CA6-39F56BADB3E8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911476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51471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7958DC-45A4-FA45-BEB8-76D89002530D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6307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543882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E1E0B0C-5AA9-B64B-B61E-948C83EBE934}"/>
              </a:ext>
            </a:extLst>
          </p:cNvPr>
          <p:cNvSpPr/>
          <p:nvPr/>
        </p:nvSpPr>
        <p:spPr>
          <a:xfrm>
            <a:off x="4080954" y="310551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8AB537-491C-9142-89A6-A1AD559DBD88}"/>
              </a:ext>
            </a:extLst>
          </p:cNvPr>
          <p:cNvCxnSpPr/>
          <p:nvPr/>
        </p:nvCxnSpPr>
        <p:spPr>
          <a:xfrm flipH="1" flipV="1">
            <a:off x="4441169" y="296508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168A3E0-E58D-8642-A949-624ACBEBB1B3}"/>
              </a:ext>
            </a:extLst>
          </p:cNvPr>
          <p:cNvSpPr/>
          <p:nvPr/>
        </p:nvSpPr>
        <p:spPr>
          <a:xfrm>
            <a:off x="4464731" y="315377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1046AC-4EC3-2844-84B9-231E97713667}"/>
              </a:ext>
            </a:extLst>
          </p:cNvPr>
          <p:cNvSpPr/>
          <p:nvPr/>
        </p:nvSpPr>
        <p:spPr>
          <a:xfrm>
            <a:off x="4757658" y="315056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B30D63-F2BC-7F4B-BE44-E7CBC93A1AF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 flipV="1">
            <a:off x="4604817" y="322060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41EF22-DC9B-0C49-BBA8-C1EC40D73CCC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57FB506-70B3-2648-A5CA-4FA60053367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Right Arrow 89">
            <a:extLst>
              <a:ext uri="{FF2B5EF4-FFF2-40B4-BE49-F238E27FC236}">
                <a16:creationId xmlns:a16="http://schemas.microsoft.com/office/drawing/2014/main" id="{3B9B56C9-B715-AF49-A0A9-7C2AD43A7629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728A7D7A-2637-C141-A1C8-C85FB86949E4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839399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7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87846C70-964E-1845-AF71-9F07643EAD20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A5EA8C-A74C-C344-ACE7-A054E603BAE6}"/>
              </a:ext>
            </a:extLst>
          </p:cNvPr>
          <p:cNvCxnSpPr>
            <a:cxnSpLocks/>
            <a:stCxn id="20" idx="0"/>
            <a:endCxn id="3" idx="0"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28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F5055E-6ADE-DC44-97F3-7AF88A57DF5A}"/>
              </a:ext>
            </a:extLst>
          </p:cNvPr>
          <p:cNvSpPr/>
          <p:nvPr/>
        </p:nvSpPr>
        <p:spPr>
          <a:xfrm>
            <a:off x="4025009" y="601831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8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B2ECC-BFC5-5A42-B034-FC4B6B6EDE0A}"/>
              </a:ext>
            </a:extLst>
          </p:cNvPr>
          <p:cNvSpPr/>
          <p:nvPr/>
        </p:nvSpPr>
        <p:spPr>
          <a:xfrm>
            <a:off x="1996936" y="548662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971DE-289D-4942-A76F-A01B72B61279}"/>
              </a:ext>
            </a:extLst>
          </p:cNvPr>
          <p:cNvCxnSpPr>
            <a:endCxn id="47" idx="2"/>
          </p:cNvCxnSpPr>
          <p:nvPr/>
        </p:nvCxnSpPr>
        <p:spPr>
          <a:xfrm flipV="1">
            <a:off x="1844095" y="555666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C44E3C0-ECB8-B946-96B5-AF72A7D31A7A}"/>
              </a:ext>
            </a:extLst>
          </p:cNvPr>
          <p:cNvSpPr/>
          <p:nvPr/>
        </p:nvSpPr>
        <p:spPr>
          <a:xfrm>
            <a:off x="4049580" y="60105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638-2ACA-BA40-B62A-6DE77CF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65C3-4915-0B46-AB31-8C217B09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8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Making a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1574657"/>
            <a:ext cx="34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Pull Request</a:t>
            </a:r>
          </a:p>
          <a:p>
            <a:r>
              <a:rPr lang="en-US" sz="1600" dirty="0"/>
              <a:t>Check ”base fork” is master</a:t>
            </a:r>
          </a:p>
          <a:p>
            <a:r>
              <a:rPr lang="en-US" sz="1600" dirty="0"/>
              <a:t>Check “head fork” is branch</a:t>
            </a:r>
          </a:p>
          <a:p>
            <a:r>
              <a:rPr lang="en-US" sz="1600" dirty="0"/>
              <a:t>Check comparison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Edit comment</a:t>
            </a:r>
          </a:p>
          <a:p>
            <a:r>
              <a:rPr lang="en-US" sz="1600" dirty="0"/>
              <a:t>	include “Fixes #</a:t>
            </a:r>
            <a:r>
              <a:rPr lang="en-US" sz="1600" i="1" dirty="0"/>
              <a:t>&lt;</a:t>
            </a:r>
            <a:r>
              <a:rPr lang="en-US" sz="1600" i="1" dirty="0" err="1"/>
              <a:t>bugid</a:t>
            </a:r>
            <a:r>
              <a:rPr lang="en-US" sz="1600" i="1" dirty="0"/>
              <a:t>&gt;</a:t>
            </a:r>
            <a:r>
              <a:rPr lang="en-US" sz="1600" dirty="0"/>
              <a:t>”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Changes merged into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BE00B5-E611-754B-99CF-10B75D626233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EE41E5-D095-2F43-A53B-4880D1C2D2FA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80" name="Up Arrow 179">
            <a:extLst>
              <a:ext uri="{FF2B5EF4-FFF2-40B4-BE49-F238E27FC236}">
                <a16:creationId xmlns:a16="http://schemas.microsoft.com/office/drawing/2014/main" id="{20B9D1EC-AAC6-4F40-B63C-7E4C6D92A05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1238EA25-B73C-1343-B41D-E0A06C17F9B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DBD0F434-094B-7C4E-91D8-871A42F23AF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14670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794415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97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50444A95-C0F3-5C4E-8A70-F411BDA7C31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216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51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756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7009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626575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C8787F-7E06-7446-AE11-2383742C676E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289C1E1-4379-E643-B82A-CBAA1E17009C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76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19796512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421961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3506197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196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-d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097936F-F3EE-1D49-B13D-2873119269FE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CD402C1-19CA-904D-AE98-632A77819E63}"/>
              </a:ext>
            </a:extLst>
          </p:cNvPr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CA1F5-84AD-1A4B-9471-42F084A55060}"/>
              </a:ext>
            </a:extLst>
          </p:cNvPr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95849A-174E-4C40-BA3F-16019FEB6F78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FF5ED0C-3D7A-9B4F-90D4-9C23871F845F}"/>
              </a:ext>
            </a:extLst>
          </p:cNvPr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AA5C58-82D5-0244-8BDE-C04531E6BED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6B952B-DAFB-684F-988F-8F715AA69B8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74D88C-2E36-3E4C-9C56-96F0A6AB4971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4C5592-5B3D-4B41-B531-CFFC1F169208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A696FE-3DBF-8840-AE38-8331461C196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2815D9-25D9-984A-B829-2CD968B07538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BF6146-59D6-1D49-89CB-BFCA92808EB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9C1747-15AF-3947-A0E5-B493D0E78EB8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7B89AA-CBF5-4149-A8CA-68F5B6DCC0B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CFBF1D-B230-0E4D-B6A2-21D0437AE4A0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5B687-7B04-6E40-94B9-A7A16159B727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510FAE-C5B5-ED48-9168-B32D6CAD05CF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D59FF14-2900-9D42-994F-7EEB8C859175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BF3AB3-AC6E-2E4F-90BC-25D106A6F3C8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AA0F5-41DB-594E-88D7-209952F3D2C2}"/>
              </a:ext>
            </a:extLst>
          </p:cNvPr>
          <p:cNvCxnSpPr>
            <a:stCxn id="108" idx="6"/>
            <a:endCxn id="11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EC4DDBD-FD13-8848-B7D4-7A4ECA1F4A41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344EA0-F3D8-DC46-AEBA-D7D168A93439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AF527F-B532-B642-8641-60B8064F3E24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1C94DD-2466-DD49-B975-B2BAEA84E9BA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EDD28B9-0AFF-AE48-A8CB-A211BF6D3F0D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668231B-A14B-7446-9DDB-1A00AE8BF574}"/>
              </a:ext>
            </a:extLst>
          </p:cNvPr>
          <p:cNvSpPr/>
          <p:nvPr/>
        </p:nvSpPr>
        <p:spPr>
          <a:xfrm>
            <a:off x="4034505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331A-49CE-9E46-8CFD-A8CB0E28D50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BA72-A9A7-2A42-B8F5-3325F2F95891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70796C0-4519-F441-B74A-7262EFFB718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Up Arrow 53">
            <a:extLst>
              <a:ext uri="{FF2B5EF4-FFF2-40B4-BE49-F238E27FC236}">
                <a16:creationId xmlns:a16="http://schemas.microsoft.com/office/drawing/2014/main" id="{6865A37F-B55E-4B44-85C1-EA224F955DB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0451625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F7DD91E-586C-4B46-BEA1-F13DD3A0DDB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5A470DE-13BD-8E4F-9A80-307ECD388511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rved Right Arrow 158">
            <a:extLst>
              <a:ext uri="{FF2B5EF4-FFF2-40B4-BE49-F238E27FC236}">
                <a16:creationId xmlns:a16="http://schemas.microsoft.com/office/drawing/2014/main" id="{32BF1672-CFEE-5845-9503-20DB63AB63F3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07B74413-E689-6040-A11E-E323C205FC3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7574910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Left Arrow 50">
            <a:extLst>
              <a:ext uri="{FF2B5EF4-FFF2-40B4-BE49-F238E27FC236}">
                <a16:creationId xmlns:a16="http://schemas.microsoft.com/office/drawing/2014/main" id="{6E5EE1B4-E1E4-AC44-A4FC-F51A737CED29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07CBA537-59D2-C84D-AFC0-DCE87870E2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7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6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9703C-FC19-124F-BCC2-61A98D8D0028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973D1CD-C561-B448-A2E2-34935F0444B2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rved Right Arrow 98">
            <a:extLst>
              <a:ext uri="{FF2B5EF4-FFF2-40B4-BE49-F238E27FC236}">
                <a16:creationId xmlns:a16="http://schemas.microsoft.com/office/drawing/2014/main" id="{2FF77F8E-F56E-F34D-9ED4-E3AA41A0042E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71FE2291-4995-B846-A884-C917804E9972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751292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2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1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Up Arrow 100">
            <a:extLst>
              <a:ext uri="{FF2B5EF4-FFF2-40B4-BE49-F238E27FC236}">
                <a16:creationId xmlns:a16="http://schemas.microsoft.com/office/drawing/2014/main" id="{B4AA0EC1-D659-3541-9D33-27F2DD3CF557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11AD4550-6CD4-8145-B815-8041C8EA0910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00DFF148-9B38-6D45-AB7D-20434BD646BF}"/>
              </a:ext>
            </a:extLst>
          </p:cNvPr>
          <p:cNvSpPr/>
          <p:nvPr/>
        </p:nvSpPr>
        <p:spPr>
          <a:xfrm>
            <a:off x="4078232" y="308131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FD8DE4A-5D67-6346-8AE6-C42526557A41}"/>
              </a:ext>
            </a:extLst>
          </p:cNvPr>
          <p:cNvCxnSpPr/>
          <p:nvPr/>
        </p:nvCxnSpPr>
        <p:spPr>
          <a:xfrm flipH="1" flipV="1">
            <a:off x="4438447" y="294089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31F77C6-B79E-AC4D-B130-53739A49C42E}"/>
              </a:ext>
            </a:extLst>
          </p:cNvPr>
          <p:cNvSpPr/>
          <p:nvPr/>
        </p:nvSpPr>
        <p:spPr>
          <a:xfrm>
            <a:off x="4462009" y="312958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2733A6-FAAC-6942-A11F-880BA6E62D83}"/>
              </a:ext>
            </a:extLst>
          </p:cNvPr>
          <p:cNvSpPr/>
          <p:nvPr/>
        </p:nvSpPr>
        <p:spPr>
          <a:xfrm>
            <a:off x="4754936" y="312637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AA820F-9A53-A441-A38F-83A313C8C199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4602095" y="319641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88E721E-5E50-4C45-8EB8-36C37E0C61F3}"/>
              </a:ext>
            </a:extLst>
          </p:cNvPr>
          <p:cNvSpPr/>
          <p:nvPr/>
        </p:nvSpPr>
        <p:spPr>
          <a:xfrm>
            <a:off x="5064498" y="312160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D55429-6935-9249-8C41-0C3B1A8604ED}"/>
              </a:ext>
            </a:extLst>
          </p:cNvPr>
          <p:cNvCxnSpPr>
            <a:endCxn id="120" idx="2"/>
          </p:cNvCxnSpPr>
          <p:nvPr/>
        </p:nvCxnSpPr>
        <p:spPr>
          <a:xfrm flipV="1">
            <a:off x="4911657" y="319164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7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809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625598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472757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9FE33A4-6DA7-FA43-9F91-2C26133CD896}"/>
              </a:ext>
            </a:extLst>
          </p:cNvPr>
          <p:cNvCxnSpPr>
            <a:cxnSpLocks/>
          </p:cNvCxnSpPr>
          <p:nvPr/>
        </p:nvCxnSpPr>
        <p:spPr>
          <a:xfrm flipV="1">
            <a:off x="2190891" y="590238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689601E-E341-744B-9DC4-71267B5025E2}"/>
              </a:ext>
            </a:extLst>
          </p:cNvPr>
          <p:cNvSpPr/>
          <p:nvPr/>
        </p:nvSpPr>
        <p:spPr>
          <a:xfrm>
            <a:off x="2343732" y="583234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624007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471166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4CF53A-E859-9543-B61B-0D49BD7DAC43}"/>
              </a:ext>
            </a:extLst>
          </p:cNvPr>
          <p:cNvCxnSpPr>
            <a:cxnSpLocks/>
          </p:cNvCxnSpPr>
          <p:nvPr/>
        </p:nvCxnSpPr>
        <p:spPr>
          <a:xfrm flipV="1">
            <a:off x="2189300" y="318355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BDAB2A0-2A81-794E-923C-1BA1FC53199A}"/>
              </a:ext>
            </a:extLst>
          </p:cNvPr>
          <p:cNvSpPr/>
          <p:nvPr/>
        </p:nvSpPr>
        <p:spPr>
          <a:xfrm>
            <a:off x="2342141" y="31135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523118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507834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536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ight Arrow 115">
            <a:extLst>
              <a:ext uri="{FF2B5EF4-FFF2-40B4-BE49-F238E27FC236}">
                <a16:creationId xmlns:a16="http://schemas.microsoft.com/office/drawing/2014/main" id="{654B73C9-450E-0D46-A3E6-18333CDCE18F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cxnSpLocks/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cxnSpLocks/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68420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2215579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45434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92593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Left Arrow 98">
            <a:extLst>
              <a:ext uri="{FF2B5EF4-FFF2-40B4-BE49-F238E27FC236}">
                <a16:creationId xmlns:a16="http://schemas.microsoft.com/office/drawing/2014/main" id="{D7CB3CD2-BD4A-A84F-AE76-CBD961E78D81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9744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4459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2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1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87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E2D805B5-5E7C-CE4A-895C-C29E3BA1B878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3114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7830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8315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3030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1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0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036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 – Before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8674858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249905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Fix the issue</a:t>
            </a:r>
          </a:p>
          <a:p>
            <a:r>
              <a:rPr lang="en-US" sz="1600" dirty="0"/>
              <a:t>Conflicting changes </a:t>
            </a:r>
          </a:p>
          <a:p>
            <a:r>
              <a:rPr lang="en-US" sz="1600" dirty="0"/>
              <a:t>   made to upstream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61950" y="38178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23966" y="33232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98B7F9-A899-BD4B-8111-280E664C9007}"/>
              </a:ext>
            </a:extLst>
          </p:cNvPr>
          <p:cNvCxnSpPr>
            <a:cxnSpLocks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C26ADE-97D3-634A-AF96-A64BD226B2D3}"/>
              </a:ext>
            </a:extLst>
          </p:cNvPr>
          <p:cNvSpPr txBox="1"/>
          <p:nvPr/>
        </p:nvSpPr>
        <p:spPr>
          <a:xfrm>
            <a:off x="5422514" y="5880494"/>
            <a:ext cx="37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Illustration of the master branch was shortened from prior slides just to make it fit.</a:t>
            </a:r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460921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 </a:t>
            </a:r>
          </a:p>
          <a:p>
            <a:r>
              <a:rPr lang="en-US" sz="1600" dirty="0"/>
              <a:t>git add </a:t>
            </a:r>
            <a:r>
              <a:rPr lang="en-US" sz="1600" i="1" dirty="0"/>
              <a:t>&lt;filenames&gt;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Make pull request</a:t>
            </a:r>
          </a:p>
          <a:p>
            <a:r>
              <a:rPr lang="en-US" sz="1600" dirty="0"/>
              <a:t>  - Cannot be merged </a:t>
            </a:r>
            <a:br>
              <a:rPr lang="en-US" sz="1600" dirty="0"/>
            </a:br>
            <a:r>
              <a:rPr lang="en-US" sz="1600" dirty="0"/>
              <a:t>     automatically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1421FFC-0A64-E348-B683-A4EEDA16407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9D702-CDA9-C140-83B1-5119B42E29BA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1A0CE53-530B-BA43-8211-8D6CE197211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rved Right Arrow 77">
            <a:extLst>
              <a:ext uri="{FF2B5EF4-FFF2-40B4-BE49-F238E27FC236}">
                <a16:creationId xmlns:a16="http://schemas.microsoft.com/office/drawing/2014/main" id="{9094E006-0418-FA4F-ADFE-050D65FEF3C8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52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 – Hands-on in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5020059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F4908212-4186-A74B-AAE5-E6C0E663775E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72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D03E30-6725-6849-8A22-C512F7B0CFA3}"/>
              </a:ext>
            </a:extLst>
          </p:cNvPr>
          <p:cNvSpPr/>
          <p:nvPr/>
        </p:nvSpPr>
        <p:spPr>
          <a:xfrm>
            <a:off x="2368418" y="58295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7E51E3-EF30-D24A-9331-0B1C61BCB23C}"/>
              </a:ext>
            </a:extLst>
          </p:cNvPr>
          <p:cNvCxnSpPr>
            <a:endCxn id="47" idx="2"/>
          </p:cNvCxnSpPr>
          <p:nvPr/>
        </p:nvCxnSpPr>
        <p:spPr>
          <a:xfrm flipV="1">
            <a:off x="2215577" y="5899567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2E6D17D-C904-C942-A7B7-FBE7774AE89D}"/>
              </a:ext>
            </a:extLst>
          </p:cNvPr>
          <p:cNvSpPr/>
          <p:nvPr/>
        </p:nvSpPr>
        <p:spPr>
          <a:xfrm>
            <a:off x="2095853" y="582619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83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0FCD6-4BD5-F748-8578-19B8570A969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5E04F73D-23E9-C14C-A37D-1A4B098A78C2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EF4F6C5-A1A8-B64F-BFC6-DF98EC2E44FB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C4E7F-DF8A-A24C-940E-C36AD1F75A3D}"/>
              </a:ext>
            </a:extLst>
          </p:cNvPr>
          <p:cNvSpPr/>
          <p:nvPr/>
        </p:nvSpPr>
        <p:spPr>
          <a:xfrm>
            <a:off x="2456641" y="6446548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85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master Branch Changes into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merge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52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FE48-0F07-8644-9A95-D43487FE7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75" y="1383769"/>
            <a:ext cx="7965095" cy="4999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(meld)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215753" y="5821294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72174" y="5813589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59325" y="5639139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Commit and Push (Update Pull Request)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</a:t>
            </a:r>
            <a:endParaRPr lang="en-US" sz="1600" i="1" dirty="0"/>
          </a:p>
          <a:p>
            <a:r>
              <a:rPr lang="en-US" sz="1600" dirty="0"/>
              <a:t>git commit –m </a:t>
            </a:r>
            <a:r>
              <a:rPr lang="en-US" sz="1600" i="1" dirty="0"/>
              <a:t>“merged …”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D621CCE-559F-9244-B73A-59A8E6ED1DAC}"/>
              </a:ext>
            </a:extLst>
          </p:cNvPr>
          <p:cNvSpPr/>
          <p:nvPr/>
        </p:nvSpPr>
        <p:spPr>
          <a:xfrm>
            <a:off x="1422226" y="31140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31690C-3748-EA42-8249-7FC1C2C4A991}"/>
              </a:ext>
            </a:extLst>
          </p:cNvPr>
          <p:cNvSpPr/>
          <p:nvPr/>
        </p:nvSpPr>
        <p:spPr>
          <a:xfrm>
            <a:off x="1806003" y="31622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E2593D-CC6C-964D-AAC9-AEFA549F579D}"/>
              </a:ext>
            </a:extLst>
          </p:cNvPr>
          <p:cNvSpPr/>
          <p:nvPr/>
        </p:nvSpPr>
        <p:spPr>
          <a:xfrm>
            <a:off x="2464690" y="31590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63F30A-65CD-464E-BA8F-B5811D2A87BD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1946089" y="322912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7D815C2-29A1-8D4C-92D3-5A26B48DF8AC}"/>
              </a:ext>
            </a:extLst>
          </p:cNvPr>
          <p:cNvSpPr/>
          <p:nvPr/>
        </p:nvSpPr>
        <p:spPr>
          <a:xfrm>
            <a:off x="2135929" y="3162418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92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with Upstream and 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  <a:br>
              <a:rPr lang="en-US" sz="1600" i="1" dirty="0"/>
            </a:br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  <a:p>
            <a:r>
              <a:rPr lang="en-US" sz="1600" dirty="0"/>
              <a:t>git branch –d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38F5693D-47ED-9E4A-B16D-F077FED43DF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98485-796D-9A47-B058-A2A9563FE966}"/>
              </a:ext>
            </a:extLst>
          </p:cNvPr>
          <p:cNvCxnSpPr>
            <a:cxnSpLocks/>
          </p:cNvCxnSpPr>
          <p:nvPr/>
        </p:nvCxnSpPr>
        <p:spPr>
          <a:xfrm flipV="1">
            <a:off x="4419657" y="287508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2DFC61-6EEC-3A40-BD91-F3E8B4AEFB72}"/>
              </a:ext>
            </a:extLst>
          </p:cNvPr>
          <p:cNvSpPr/>
          <p:nvPr/>
        </p:nvSpPr>
        <p:spPr>
          <a:xfrm>
            <a:off x="4896054" y="28191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67D647-B5B6-064F-95E9-DE2F1B1FE0A8}"/>
              </a:ext>
            </a:extLst>
          </p:cNvPr>
          <p:cNvSpPr/>
          <p:nvPr/>
        </p:nvSpPr>
        <p:spPr>
          <a:xfrm>
            <a:off x="1381938" y="277102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576AF4-8BE6-2944-A497-5D3873D6575B}"/>
              </a:ext>
            </a:extLst>
          </p:cNvPr>
          <p:cNvSpPr/>
          <p:nvPr/>
        </p:nvSpPr>
        <p:spPr>
          <a:xfrm>
            <a:off x="1426135" y="2822024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EA831-4DAB-A144-9FAF-AEBD2435EF4F}"/>
              </a:ext>
            </a:extLst>
          </p:cNvPr>
          <p:cNvCxnSpPr>
            <a:stCxn id="77" idx="6"/>
          </p:cNvCxnSpPr>
          <p:nvPr/>
        </p:nvCxnSpPr>
        <p:spPr>
          <a:xfrm flipV="1">
            <a:off x="1566221" y="2888779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B8CA8E-7754-A54C-8EB8-D11C4902DBCC}"/>
              </a:ext>
            </a:extLst>
          </p:cNvPr>
          <p:cNvCxnSpPr/>
          <p:nvPr/>
        </p:nvCxnSpPr>
        <p:spPr>
          <a:xfrm flipV="1">
            <a:off x="1803537" y="288287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5CA803-7934-5E49-8B11-6AAD8CF6FCE9}"/>
              </a:ext>
            </a:extLst>
          </p:cNvPr>
          <p:cNvCxnSpPr>
            <a:cxnSpLocks/>
          </p:cNvCxnSpPr>
          <p:nvPr/>
        </p:nvCxnSpPr>
        <p:spPr>
          <a:xfrm flipV="1">
            <a:off x="1728194" y="2875021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8977996-F992-5049-BB5C-8EE4DCE335DF}"/>
              </a:ext>
            </a:extLst>
          </p:cNvPr>
          <p:cNvSpPr/>
          <p:nvPr/>
        </p:nvSpPr>
        <p:spPr>
          <a:xfrm>
            <a:off x="1912141" y="281283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57EFCF-83BE-BE48-A9A1-D9004FF147B9}"/>
              </a:ext>
            </a:extLst>
          </p:cNvPr>
          <p:cNvSpPr/>
          <p:nvPr/>
        </p:nvSpPr>
        <p:spPr>
          <a:xfrm>
            <a:off x="1668338" y="282048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F8FBBEA-A16C-554B-A83F-906FD6D2342F}"/>
              </a:ext>
            </a:extLst>
          </p:cNvPr>
          <p:cNvSpPr/>
          <p:nvPr/>
        </p:nvSpPr>
        <p:spPr>
          <a:xfrm>
            <a:off x="2204591" y="28190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F8EE11B-2552-8D45-A322-8F3A0792E33A}"/>
              </a:ext>
            </a:extLst>
          </p:cNvPr>
          <p:cNvSpPr/>
          <p:nvPr/>
        </p:nvSpPr>
        <p:spPr>
          <a:xfrm>
            <a:off x="1494127" y="552067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E360E7-2E2C-954F-8E85-9705C6B249B9}"/>
              </a:ext>
            </a:extLst>
          </p:cNvPr>
          <p:cNvCxnSpPr>
            <a:stCxn id="93" idx="6"/>
          </p:cNvCxnSpPr>
          <p:nvPr/>
        </p:nvCxnSpPr>
        <p:spPr>
          <a:xfrm flipV="1">
            <a:off x="1634213" y="558743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EB57A0-75C6-A443-8D75-6E8A275755EE}"/>
              </a:ext>
            </a:extLst>
          </p:cNvPr>
          <p:cNvCxnSpPr/>
          <p:nvPr/>
        </p:nvCxnSpPr>
        <p:spPr>
          <a:xfrm flipV="1">
            <a:off x="1871529" y="5581529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98089-3250-5A4A-9B03-9890176D8EA8}"/>
              </a:ext>
            </a:extLst>
          </p:cNvPr>
          <p:cNvCxnSpPr>
            <a:cxnSpLocks/>
          </p:cNvCxnSpPr>
          <p:nvPr/>
        </p:nvCxnSpPr>
        <p:spPr>
          <a:xfrm flipV="1">
            <a:off x="1796186" y="5573675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80795F7-4504-404E-B695-D691413CFA37}"/>
              </a:ext>
            </a:extLst>
          </p:cNvPr>
          <p:cNvSpPr/>
          <p:nvPr/>
        </p:nvSpPr>
        <p:spPr>
          <a:xfrm>
            <a:off x="1980133" y="5511486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FE162A-B21A-0B43-AF13-8D3102A276E0}"/>
              </a:ext>
            </a:extLst>
          </p:cNvPr>
          <p:cNvSpPr/>
          <p:nvPr/>
        </p:nvSpPr>
        <p:spPr>
          <a:xfrm>
            <a:off x="1736330" y="5519142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83FF5B7-2107-CE43-8C9E-5988B887599C}"/>
              </a:ext>
            </a:extLst>
          </p:cNvPr>
          <p:cNvSpPr/>
          <p:nvPr/>
        </p:nvSpPr>
        <p:spPr>
          <a:xfrm>
            <a:off x="2272583" y="55177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D90F6C2F-454D-3241-9D3A-EB2482C260C7}"/>
              </a:ext>
            </a:extLst>
          </p:cNvPr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3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35980</TotalTime>
  <Words>6903</Words>
  <Application>Microsoft Macintosh PowerPoint</Application>
  <PresentationFormat>On-screen Show (4:3)</PresentationFormat>
  <Paragraphs>1940</Paragraphs>
  <Slides>95</Slides>
  <Notes>88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Calibri</vt:lpstr>
      <vt:lpstr>News Gothic MT</vt:lpstr>
      <vt:lpstr>Segoe Print</vt:lpstr>
      <vt:lpstr>Wingdings 2</vt:lpstr>
      <vt:lpstr>Breeze</vt:lpstr>
      <vt:lpstr>PowerPoint Presentation</vt:lpstr>
      <vt:lpstr>A Git/GitHub Workflow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PowerPoint Presentation</vt:lpstr>
      <vt:lpstr>Basic Terminology</vt:lpstr>
      <vt:lpstr>Fork/clone and branches</vt:lpstr>
      <vt:lpstr>Local Files vs repo</vt:lpstr>
      <vt:lpstr>Local Files vs repo</vt:lpstr>
      <vt:lpstr>Branch and Switch</vt:lpstr>
      <vt:lpstr>Local edits</vt:lpstr>
      <vt:lpstr>Stage</vt:lpstr>
      <vt:lpstr>Commit</vt:lpstr>
      <vt:lpstr>Stage &amp; Commit</vt:lpstr>
      <vt:lpstr>More edits?</vt:lpstr>
      <vt:lpstr>Push to upstream</vt:lpstr>
      <vt:lpstr>Pull reqeust</vt:lpstr>
      <vt:lpstr>Merge</vt:lpstr>
      <vt:lpstr>Synch</vt:lpstr>
      <vt:lpstr>Delete</vt:lpstr>
      <vt:lpstr>PowerPoint Presentation</vt:lpstr>
      <vt:lpstr>PowerPoint Presentation</vt:lpstr>
      <vt:lpstr>PowerPoint Presentation</vt:lpstr>
      <vt:lpstr>PowerPoint Presentation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Synchronized State</vt:lpstr>
      <vt:lpstr>Basic Terminology</vt:lpstr>
      <vt:lpstr>Basic Terminology</vt:lpstr>
      <vt:lpstr>Basic Terminology</vt:lpstr>
      <vt:lpstr>Basic Terminology</vt:lpstr>
      <vt:lpstr>Part 1- Before the First Class</vt:lpstr>
      <vt:lpstr>Forking the Upstream (before)</vt:lpstr>
      <vt:lpstr>Forking the Upstream (after)</vt:lpstr>
      <vt:lpstr>Cloning the Upstream</vt:lpstr>
      <vt:lpstr>Setting the Upstream Remote</vt:lpstr>
      <vt:lpstr>Part 2 - Hands-on in the First Class</vt:lpstr>
      <vt:lpstr>Branch and Fix</vt:lpstr>
      <vt:lpstr>Branch and Fix</vt:lpstr>
      <vt:lpstr>Branch and Fix</vt:lpstr>
      <vt:lpstr>Branch and Fix</vt:lpstr>
      <vt:lpstr>Status, Stage and Commit</vt:lpstr>
      <vt:lpstr>Status, Stage and Commit</vt:lpstr>
      <vt:lpstr>Status, Stage and Commit</vt:lpstr>
      <vt:lpstr>Push Branch to Origin</vt:lpstr>
      <vt:lpstr>Push Branch to Origin</vt:lpstr>
      <vt:lpstr>Push Branch to Origin</vt:lpstr>
      <vt:lpstr>Push Branch to Origin</vt:lpstr>
      <vt:lpstr>Push Branch to Origin</vt:lpstr>
      <vt:lpstr>PowerPoint Presentation</vt:lpstr>
      <vt:lpstr>Making a Pull Request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Delete Feature Branch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Part 3 – Before the Second Class</vt:lpstr>
      <vt:lpstr>Fix a Round 2 Issue: Concurrent Changes (part 1)</vt:lpstr>
      <vt:lpstr>Fix a Round 2 Issue: Concurrent Changes (part 2)</vt:lpstr>
      <vt:lpstr>Part 4 – Hands-on in the Second Class</vt:lpstr>
      <vt:lpstr>Synch Upstream Changes</vt:lpstr>
      <vt:lpstr>Synch Upstream Changes</vt:lpstr>
      <vt:lpstr>Synch Upstream Changes</vt:lpstr>
      <vt:lpstr>Synch Upstream Changes</vt:lpstr>
      <vt:lpstr>Merge master Branch Changes into feature Branch</vt:lpstr>
      <vt:lpstr>Merge Tool (meld)</vt:lpstr>
      <vt:lpstr>Commit and Push (Update Pull Request)</vt:lpstr>
      <vt:lpstr>Synch with Upstream and Delete Feature Branch</vt:lpstr>
      <vt:lpstr>Credits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Braught, Grant</cp:lastModifiedBy>
  <cp:revision>409</cp:revision>
  <cp:lastPrinted>2018-09-27T00:50:10Z</cp:lastPrinted>
  <dcterms:created xsi:type="dcterms:W3CDTF">2016-09-13T18:37:45Z</dcterms:created>
  <dcterms:modified xsi:type="dcterms:W3CDTF">2021-10-18T17:14:28Z</dcterms:modified>
</cp:coreProperties>
</file>