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92" r:id="rId2"/>
    <p:sldId id="295" r:id="rId3"/>
    <p:sldId id="290" r:id="rId4"/>
    <p:sldId id="296" r:id="rId5"/>
    <p:sldId id="291" r:id="rId6"/>
    <p:sldId id="300" r:id="rId7"/>
    <p:sldId id="301" r:id="rId8"/>
    <p:sldId id="302" r:id="rId9"/>
    <p:sldId id="297" r:id="rId10"/>
    <p:sldId id="299" r:id="rId11"/>
    <p:sldId id="287" r:id="rId1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347"/>
  </p:normalViewPr>
  <p:slideViewPr>
    <p:cSldViewPr snapToGrid="0" snapToObjects="1">
      <p:cViewPr varScale="1">
        <p:scale>
          <a:sx n="139" d="100"/>
          <a:sy n="139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gets us so far…</a:t>
            </a:r>
          </a:p>
          <a:p>
            <a:r>
              <a:rPr lang="en-US" dirty="0"/>
              <a:t> - more complex tasks may require doing the same thing to multiple files</a:t>
            </a:r>
          </a:p>
          <a:p>
            <a:r>
              <a:rPr lang="en-US" dirty="0"/>
              <a:t> - or doing to to some files and not others</a:t>
            </a:r>
          </a:p>
          <a:p>
            <a:r>
              <a:rPr lang="en-US" dirty="0"/>
              <a:t> - these things are often more easily controlled using more traditional programming constructs</a:t>
            </a:r>
          </a:p>
          <a:p>
            <a:r>
              <a:rPr lang="en-US" dirty="0"/>
              <a:t> - that is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76486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some of the big ideas and main concepts.</a:t>
            </a:r>
          </a:p>
          <a:p>
            <a:r>
              <a:rPr lang="en-US" dirty="0"/>
              <a:t>Then you’ll work through the tutorials to pick up some more.</a:t>
            </a:r>
          </a:p>
          <a:p>
            <a:r>
              <a:rPr lang="en-US" dirty="0"/>
              <a:t> - Try things in Linux Lite!  </a:t>
            </a:r>
          </a:p>
          <a:p>
            <a:r>
              <a:rPr lang="en-US" dirty="0"/>
              <a:t>  - Experiment</a:t>
            </a:r>
          </a:p>
          <a:p>
            <a:r>
              <a:rPr lang="en-US" dirty="0"/>
              <a:t>Remember, not only learning a little bit of scripting</a:t>
            </a:r>
          </a:p>
          <a:p>
            <a:r>
              <a:rPr lang="en-US" dirty="0"/>
              <a:t>Developing valuable skills</a:t>
            </a:r>
          </a:p>
          <a:p>
            <a:r>
              <a:rPr lang="en-US" dirty="0"/>
              <a:t>  - Detailed reading and lifelong learning.</a:t>
            </a:r>
          </a:p>
          <a:p>
            <a:r>
              <a:rPr lang="en-US" dirty="0"/>
              <a:t>  - Will be picking up new tools and languages all the time.</a:t>
            </a:r>
          </a:p>
        </p:txBody>
      </p:sp>
    </p:spTree>
    <p:extLst>
      <p:ext uri="{BB962C8B-B14F-4D97-AF65-F5344CB8AC3E}">
        <p14:creationId xmlns:p14="http://schemas.microsoft.com/office/powerpoint/2010/main" val="22759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simplest form it is just like typing each command into the terminal.</a:t>
            </a:r>
          </a:p>
        </p:txBody>
      </p:sp>
    </p:spTree>
    <p:extLst>
      <p:ext uri="{BB962C8B-B14F-4D97-AF65-F5344CB8AC3E}">
        <p14:creationId xmlns:p14="http://schemas.microsoft.com/office/powerpoint/2010/main" val="306954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user has own group by default.</a:t>
            </a:r>
          </a:p>
          <a:p>
            <a:r>
              <a:rPr lang="en-US" dirty="0"/>
              <a:t>Can use groups for things like Students </a:t>
            </a:r>
          </a:p>
          <a:p>
            <a:r>
              <a:rPr lang="en-US" dirty="0"/>
              <a:t>  - All students users would be assigned to the student group</a:t>
            </a:r>
          </a:p>
          <a:p>
            <a:r>
              <a:rPr lang="en-US" dirty="0"/>
              <a:t>  - Programs that are usable by students but not everyone can </a:t>
            </a:r>
          </a:p>
          <a:p>
            <a:r>
              <a:rPr lang="en-US" dirty="0"/>
              <a:t>    - Have the group student</a:t>
            </a:r>
          </a:p>
          <a:p>
            <a:r>
              <a:rPr lang="en-US" dirty="0"/>
              <a:t>    - Have execute permission for the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 defined variables for some things.  </a:t>
            </a:r>
          </a:p>
          <a:p>
            <a:r>
              <a:rPr lang="en-US" dirty="0"/>
              <a:t>Use $ to prefix use of any variable</a:t>
            </a:r>
          </a:p>
          <a:p>
            <a:endParaRPr lang="en-US" dirty="0"/>
          </a:p>
          <a:p>
            <a:r>
              <a:rPr lang="en-US" dirty="0"/>
              <a:t>Defining variables – critical NO SPACE!</a:t>
            </a:r>
          </a:p>
          <a:p>
            <a:r>
              <a:rPr lang="en-US" dirty="0"/>
              <a:t>Use $</a:t>
            </a:r>
          </a:p>
          <a:p>
            <a:r>
              <a:rPr lang="en-US" dirty="0"/>
              <a:t>Concatenation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is not to explain functionality here, that happens in the tutorials.</a:t>
            </a:r>
          </a:p>
          <a:p>
            <a:r>
              <a:rPr lang="en-US" dirty="0"/>
              <a:t>Just see that a script can be more than a list of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7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ixadminschool.com/blog/2016/03/bash-scripting-some-real-time-examples-of-lo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687286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04 – Shell (e.g. bash)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59425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1830-3B81-7340-A486-F565FF46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1CC2-4A6F-FA43-87B8-E7D02C9F9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A04 – Due 1 week</a:t>
            </a:r>
          </a:p>
          <a:p>
            <a:r>
              <a:rPr lang="en-US" sz="1800" dirty="0"/>
              <a:t>Q03 – Due Friday</a:t>
            </a:r>
          </a:p>
          <a:p>
            <a:r>
              <a:rPr lang="en-US" sz="1800" dirty="0"/>
              <a:t>Revise and Resubmits (A01, A02)</a:t>
            </a:r>
          </a:p>
          <a:p>
            <a:r>
              <a:rPr lang="en-US" sz="1800" dirty="0"/>
              <a:t>Be active on teams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5270-C34B-984E-9DE2-F00D62694F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28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11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Shells (e.g. bash)</a:t>
            </a:r>
          </a:p>
          <a:p>
            <a:pPr lvl="1"/>
            <a:r>
              <a:rPr lang="en-US" sz="2000" dirty="0"/>
              <a:t>Provide a command line interface (CLI)</a:t>
            </a:r>
          </a:p>
          <a:p>
            <a:endParaRPr lang="en-US" sz="2000" dirty="0"/>
          </a:p>
          <a:p>
            <a:pPr lvl="1"/>
            <a:r>
              <a:rPr lang="en-US" sz="2000" dirty="0"/>
              <a:t>Are also interpreters for programs (i.e. scripts)</a:t>
            </a:r>
          </a:p>
          <a:p>
            <a:pPr lvl="2"/>
            <a:r>
              <a:rPr lang="en-US" sz="2000" dirty="0"/>
              <a:t>File containing a list of commands</a:t>
            </a:r>
          </a:p>
          <a:p>
            <a:pPr lvl="2"/>
            <a:r>
              <a:rPr lang="en-US" sz="2000" dirty="0"/>
              <a:t>Full featured languages</a:t>
            </a:r>
          </a:p>
          <a:p>
            <a:pPr lvl="3"/>
            <a:r>
              <a:rPr lang="en-US" sz="2000" dirty="0"/>
              <a:t>Variables / if / for / while / functions / etc.</a:t>
            </a:r>
          </a:p>
          <a:p>
            <a:pPr lvl="2"/>
            <a:r>
              <a:rPr lang="en-US" sz="2000" dirty="0"/>
              <a:t>A bit idiosyncratic and particular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6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460-232B-954B-B31C-74D84D6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8054"/>
            <a:ext cx="6761100" cy="857400"/>
          </a:xfrm>
        </p:spPr>
        <p:txBody>
          <a:bodyPr/>
          <a:lstStyle/>
          <a:p>
            <a:r>
              <a:rPr lang="en-US" sz="3200" dirty="0"/>
              <a:t>A Small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65B6-4B9E-8C4F-ACA8-D7870AD300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B669D-8656-1640-B054-C7B7B443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09" y="1748653"/>
            <a:ext cx="3496344" cy="2661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FB350-ACB0-CF48-B76D-794B1CA2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39" y="1325739"/>
            <a:ext cx="3138607" cy="364561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9EDCF-6F2E-604F-B675-A92AB07414C1}"/>
              </a:ext>
            </a:extLst>
          </p:cNvPr>
          <p:cNvGrpSpPr/>
          <p:nvPr/>
        </p:nvGrpSpPr>
        <p:grpSpPr>
          <a:xfrm>
            <a:off x="1090579" y="2284112"/>
            <a:ext cx="6484152" cy="795536"/>
            <a:chOff x="1090579" y="2284112"/>
            <a:chExt cx="6484152" cy="7955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EE1682C-C530-AD4E-9667-22CAD7D81BD8}"/>
                </a:ext>
              </a:extLst>
            </p:cNvPr>
            <p:cNvSpPr/>
            <p:nvPr/>
          </p:nvSpPr>
          <p:spPr>
            <a:xfrm>
              <a:off x="1090579" y="2685948"/>
              <a:ext cx="1213709" cy="39370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0362A47-2B70-5443-939E-59C2CCC49040}"/>
                </a:ext>
              </a:extLst>
            </p:cNvPr>
            <p:cNvSpPr/>
            <p:nvPr/>
          </p:nvSpPr>
          <p:spPr>
            <a:xfrm>
              <a:off x="6257390" y="2284112"/>
              <a:ext cx="1317341" cy="30911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D077FE-4536-C640-B705-1C9DCA7BF95A}"/>
              </a:ext>
            </a:extLst>
          </p:cNvPr>
          <p:cNvSpPr/>
          <p:nvPr/>
        </p:nvSpPr>
        <p:spPr>
          <a:xfrm>
            <a:off x="1090579" y="3142358"/>
            <a:ext cx="1707485" cy="28664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A9D2FE-F3F9-E942-82FD-B4986A067F65}"/>
              </a:ext>
            </a:extLst>
          </p:cNvPr>
          <p:cNvGrpSpPr/>
          <p:nvPr/>
        </p:nvGrpSpPr>
        <p:grpSpPr>
          <a:xfrm>
            <a:off x="1090578" y="2481964"/>
            <a:ext cx="5166812" cy="1374377"/>
            <a:chOff x="1090578" y="2481964"/>
            <a:chExt cx="5166812" cy="137437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6F641D8-8B65-FD40-A044-38E1C572E66B}"/>
                </a:ext>
              </a:extLst>
            </p:cNvPr>
            <p:cNvSpPr/>
            <p:nvPr/>
          </p:nvSpPr>
          <p:spPr>
            <a:xfrm>
              <a:off x="1090578" y="3569699"/>
              <a:ext cx="1890366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F4D5B1D-F256-4B49-A5E2-F7354C6A947F}"/>
                </a:ext>
              </a:extLst>
            </p:cNvPr>
            <p:cNvSpPr/>
            <p:nvPr/>
          </p:nvSpPr>
          <p:spPr>
            <a:xfrm>
              <a:off x="4823650" y="2481964"/>
              <a:ext cx="1433740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D8205-64C7-4048-8F83-36D8BC1EE503}"/>
              </a:ext>
            </a:extLst>
          </p:cNvPr>
          <p:cNvGrpSpPr/>
          <p:nvPr/>
        </p:nvGrpSpPr>
        <p:grpSpPr>
          <a:xfrm>
            <a:off x="1090578" y="2648058"/>
            <a:ext cx="6937853" cy="1414314"/>
            <a:chOff x="1090578" y="2648058"/>
            <a:chExt cx="6937853" cy="141431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D13FB21-C0B8-1440-894A-D19139F5F9AB}"/>
                </a:ext>
              </a:extLst>
            </p:cNvPr>
            <p:cNvSpPr/>
            <p:nvPr/>
          </p:nvSpPr>
          <p:spPr>
            <a:xfrm>
              <a:off x="1090578" y="3775730"/>
              <a:ext cx="69250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0FC7A3F-7127-194F-8C98-A934AE0025B5}"/>
                </a:ext>
              </a:extLst>
            </p:cNvPr>
            <p:cNvSpPr/>
            <p:nvPr/>
          </p:nvSpPr>
          <p:spPr>
            <a:xfrm>
              <a:off x="4813108" y="2648058"/>
              <a:ext cx="3215323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17B3F8-9E95-2240-9235-8FEA37B29E31}"/>
              </a:ext>
            </a:extLst>
          </p:cNvPr>
          <p:cNvGrpSpPr/>
          <p:nvPr/>
        </p:nvGrpSpPr>
        <p:grpSpPr>
          <a:xfrm>
            <a:off x="1087227" y="2847870"/>
            <a:ext cx="4591197" cy="1435812"/>
            <a:chOff x="1087227" y="2847870"/>
            <a:chExt cx="4591197" cy="143581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FF91158-7E30-254E-9162-49833246E94E}"/>
                </a:ext>
              </a:extLst>
            </p:cNvPr>
            <p:cNvSpPr/>
            <p:nvPr/>
          </p:nvSpPr>
          <p:spPr>
            <a:xfrm>
              <a:off x="1087227" y="3997040"/>
              <a:ext cx="98846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F47E704-F6B2-134B-AA9D-5017A164B431}"/>
                </a:ext>
              </a:extLst>
            </p:cNvPr>
            <p:cNvSpPr/>
            <p:nvPr/>
          </p:nvSpPr>
          <p:spPr>
            <a:xfrm>
              <a:off x="4813107" y="2847870"/>
              <a:ext cx="865317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ED5D47-3C8B-A542-B093-405D2FD26A58}"/>
              </a:ext>
            </a:extLst>
          </p:cNvPr>
          <p:cNvGrpSpPr/>
          <p:nvPr/>
        </p:nvGrpSpPr>
        <p:grpSpPr>
          <a:xfrm>
            <a:off x="1087225" y="3047682"/>
            <a:ext cx="5170165" cy="1457310"/>
            <a:chOff x="1087225" y="3047682"/>
            <a:chExt cx="5170165" cy="145731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3D56764-1494-5344-A800-DB657CBBC54D}"/>
                </a:ext>
              </a:extLst>
            </p:cNvPr>
            <p:cNvSpPr/>
            <p:nvPr/>
          </p:nvSpPr>
          <p:spPr>
            <a:xfrm>
              <a:off x="1087225" y="4218350"/>
              <a:ext cx="695855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F8F9685-928F-8F47-A6E8-680377CABF57}"/>
                </a:ext>
              </a:extLst>
            </p:cNvPr>
            <p:cNvSpPr/>
            <p:nvPr/>
          </p:nvSpPr>
          <p:spPr>
            <a:xfrm>
              <a:off x="4823650" y="3047682"/>
              <a:ext cx="1433740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BDDB1-5AE7-2E42-AA5C-B391FC29900A}"/>
              </a:ext>
            </a:extLst>
          </p:cNvPr>
          <p:cNvGrpSpPr/>
          <p:nvPr/>
        </p:nvGrpSpPr>
        <p:grpSpPr>
          <a:xfrm>
            <a:off x="1087225" y="3247530"/>
            <a:ext cx="7142383" cy="1472108"/>
            <a:chOff x="1087225" y="3247530"/>
            <a:chExt cx="7142383" cy="14721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71AE084-FEB0-FF40-9107-7FD69418CCB2}"/>
                </a:ext>
              </a:extLst>
            </p:cNvPr>
            <p:cNvSpPr/>
            <p:nvPr/>
          </p:nvSpPr>
          <p:spPr>
            <a:xfrm>
              <a:off x="1087225" y="4432996"/>
              <a:ext cx="54955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2368D1C-8DE2-4547-8813-AFBD4331B8FF}"/>
                </a:ext>
              </a:extLst>
            </p:cNvPr>
            <p:cNvSpPr/>
            <p:nvPr/>
          </p:nvSpPr>
          <p:spPr>
            <a:xfrm>
              <a:off x="5014285" y="3247530"/>
              <a:ext cx="3215323" cy="83615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7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2C8D0B-BE33-AF46-8EB7-A41FD1D9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61" y="1768347"/>
            <a:ext cx="5771076" cy="1950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9668"/>
            <a:ext cx="6761100" cy="857400"/>
          </a:xfrm>
        </p:spPr>
        <p:txBody>
          <a:bodyPr/>
          <a:lstStyle/>
          <a:p>
            <a:r>
              <a:rPr lang="en-US" sz="3200" dirty="0"/>
              <a:t>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7478"/>
            <a:ext cx="6761100" cy="2980500"/>
          </a:xfrm>
        </p:spPr>
        <p:txBody>
          <a:bodyPr/>
          <a:lstStyle/>
          <a:p>
            <a:r>
              <a:rPr lang="en-US" sz="1800" dirty="0"/>
              <a:t>Every file and directory in Unix has permissions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45EA3-3188-A541-9AE0-AB295E2A9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4037686"/>
            <a:ext cx="7386177" cy="26664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399BF-F3B5-C847-98BC-A7D1F260A0F9}"/>
              </a:ext>
            </a:extLst>
          </p:cNvPr>
          <p:cNvGrpSpPr/>
          <p:nvPr/>
        </p:nvGrpSpPr>
        <p:grpSpPr>
          <a:xfrm>
            <a:off x="786384" y="3976913"/>
            <a:ext cx="2606040" cy="867623"/>
            <a:chOff x="786384" y="3976913"/>
            <a:chExt cx="2606040" cy="8676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78673B-DD61-624D-8A0A-082E3E18347B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BF78AD-01C1-654C-8CDF-2D72E234C117}"/>
                </a:ext>
              </a:extLst>
            </p:cNvPr>
            <p:cNvSpPr/>
            <p:nvPr/>
          </p:nvSpPr>
          <p:spPr>
            <a:xfrm>
              <a:off x="2346960" y="3976913"/>
              <a:ext cx="1045464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E4ECF-D6B8-224B-8A48-2E153B19DF86}"/>
                </a:ext>
              </a:extLst>
            </p:cNvPr>
            <p:cNvSpPr txBox="1"/>
            <p:nvPr/>
          </p:nvSpPr>
          <p:spPr>
            <a:xfrm>
              <a:off x="1352100" y="453675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E4E6F9-EA99-4843-A893-E51431DDCA20}"/>
                </a:ext>
              </a:extLst>
            </p:cNvPr>
            <p:cNvCxnSpPr>
              <a:stCxn id="11" idx="3"/>
              <a:endCxn id="10" idx="2"/>
            </p:cNvCxnSpPr>
            <p:nvPr/>
          </p:nvCxnSpPr>
          <p:spPr>
            <a:xfrm flipV="1">
              <a:off x="1915075" y="4361723"/>
              <a:ext cx="954617" cy="328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550B45-95A0-824A-B161-A94F7D69BEF7}"/>
                </a:ext>
              </a:extLst>
            </p:cNvPr>
            <p:cNvCxnSpPr>
              <a:cxnSpLocks/>
              <a:stCxn id="11" idx="1"/>
              <a:endCxn id="9" idx="2"/>
            </p:cNvCxnSpPr>
            <p:nvPr/>
          </p:nvCxnSpPr>
          <p:spPr>
            <a:xfrm flipH="1" flipV="1">
              <a:off x="992124" y="4370832"/>
              <a:ext cx="359976" cy="3198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696633" y="2681479"/>
            <a:ext cx="1179576" cy="1107781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82E5EC-EF5A-7E45-8A64-DB14AE2779D6}"/>
              </a:ext>
            </a:extLst>
          </p:cNvPr>
          <p:cNvGrpSpPr/>
          <p:nvPr/>
        </p:nvGrpSpPr>
        <p:grpSpPr>
          <a:xfrm>
            <a:off x="1172112" y="3976913"/>
            <a:ext cx="3326240" cy="996232"/>
            <a:chOff x="786384" y="3967804"/>
            <a:chExt cx="3326240" cy="9962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936F37B-AB71-5640-8952-EF1154E62E81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DF7F793-EB1A-B34E-84F7-95F368CADFE2}"/>
                </a:ext>
              </a:extLst>
            </p:cNvPr>
            <p:cNvSpPr/>
            <p:nvPr/>
          </p:nvSpPr>
          <p:spPr>
            <a:xfrm>
              <a:off x="3067160" y="3967804"/>
              <a:ext cx="1045464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9E476A-9826-4141-AA18-7F99C6ADA25B}"/>
                </a:ext>
              </a:extLst>
            </p:cNvPr>
            <p:cNvSpPr txBox="1"/>
            <p:nvPr/>
          </p:nvSpPr>
          <p:spPr>
            <a:xfrm>
              <a:off x="1946834" y="4656259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CF4C07-9B5B-6442-A75C-FFE9955F5303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 flipV="1">
              <a:off x="2628431" y="4361723"/>
              <a:ext cx="961461" cy="4575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308820-7545-DF47-8B15-6D94DDD6E210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992124" y="4370832"/>
              <a:ext cx="954710" cy="4393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19101-FF88-154E-AB0D-B8CB37F3C137}"/>
              </a:ext>
            </a:extLst>
          </p:cNvPr>
          <p:cNvGrpSpPr/>
          <p:nvPr/>
        </p:nvGrpSpPr>
        <p:grpSpPr>
          <a:xfrm>
            <a:off x="1583592" y="3995131"/>
            <a:ext cx="1261746" cy="932432"/>
            <a:chOff x="786384" y="3986022"/>
            <a:chExt cx="1261746" cy="9324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02C86EC-FE7C-8943-B8F8-1B58847C822F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266567-3130-384F-8ED1-A952055AD96C}"/>
                </a:ext>
              </a:extLst>
            </p:cNvPr>
            <p:cNvSpPr txBox="1"/>
            <p:nvPr/>
          </p:nvSpPr>
          <p:spPr>
            <a:xfrm>
              <a:off x="1416226" y="461067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1197A1-2BB2-0F41-BFA4-F6DADC2706E1}"/>
                </a:ext>
              </a:extLst>
            </p:cNvPr>
            <p:cNvCxnSpPr>
              <a:cxnSpLocks/>
              <a:stCxn id="32" idx="1"/>
              <a:endCxn id="30" idx="2"/>
            </p:cNvCxnSpPr>
            <p:nvPr/>
          </p:nvCxnSpPr>
          <p:spPr>
            <a:xfrm flipH="1" flipV="1">
              <a:off x="992124" y="4370832"/>
              <a:ext cx="424102" cy="3937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1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F2BF-B410-614D-A77A-0EEB836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C99E-1187-FD4B-8773-4F40E0390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Must have execute permission to run a script.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latin typeface="Courier" pitchFamily="2" charset="0"/>
              </a:rPr>
              <a:t>chmod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u+x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info.sh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B5C61-69D6-534B-915A-680C983C53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8F98-16C7-E446-90F2-E35DD8D9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7" y="2447410"/>
            <a:ext cx="7386173" cy="26664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CD4535-E3BE-4647-88C4-3BAB572BFA31}"/>
              </a:ext>
            </a:extLst>
          </p:cNvPr>
          <p:cNvSpPr/>
          <p:nvPr/>
        </p:nvSpPr>
        <p:spPr>
          <a:xfrm>
            <a:off x="1016312" y="2374900"/>
            <a:ext cx="246888" cy="393700"/>
          </a:xfrm>
          <a:prstGeom prst="roundRect">
            <a:avLst>
              <a:gd name="adj" fmla="val 7322"/>
            </a:avLst>
          </a:prstGeom>
          <a:solidFill>
            <a:srgbClr val="FF00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E409B-AB57-134B-816F-018C16F14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3662782"/>
            <a:ext cx="7386177" cy="26664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FEE12F-142C-1D49-8A0C-AEA5D95AD885}"/>
              </a:ext>
            </a:extLst>
          </p:cNvPr>
          <p:cNvSpPr/>
          <p:nvPr/>
        </p:nvSpPr>
        <p:spPr>
          <a:xfrm>
            <a:off x="1016312" y="3599256"/>
            <a:ext cx="246888" cy="393700"/>
          </a:xfrm>
          <a:prstGeom prst="roundRect">
            <a:avLst>
              <a:gd name="adj" fmla="val 7322"/>
            </a:avLst>
          </a:prstGeom>
          <a:solidFill>
            <a:srgbClr val="00B05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8617-F75A-194A-963E-660F5436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52" y="0"/>
            <a:ext cx="6761100" cy="857400"/>
          </a:xfrm>
        </p:spPr>
        <p:txBody>
          <a:bodyPr/>
          <a:lstStyle/>
          <a:p>
            <a:r>
              <a:rPr lang="en-US" sz="3200" dirty="0"/>
              <a:t>Variables and Back Ticks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6C2A5-ABC0-734E-AF8D-93BC753C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0" y="1118847"/>
            <a:ext cx="3492892" cy="37976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D3EA-912B-3945-9CB2-1CE485FA04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87496-7159-5B41-AB53-4CFC834F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802" y="1564999"/>
            <a:ext cx="3718814" cy="201350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FD5601-21AA-3C41-9358-229FA50562CB}"/>
              </a:ext>
            </a:extLst>
          </p:cNvPr>
          <p:cNvSpPr/>
          <p:nvPr/>
        </p:nvSpPr>
        <p:spPr>
          <a:xfrm>
            <a:off x="6123304" y="2066544"/>
            <a:ext cx="1895983" cy="30175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1706F4-5EC1-8E41-B202-74275CB3873C}"/>
              </a:ext>
            </a:extLst>
          </p:cNvPr>
          <p:cNvGrpSpPr/>
          <p:nvPr/>
        </p:nvGrpSpPr>
        <p:grpSpPr>
          <a:xfrm>
            <a:off x="2834640" y="2285108"/>
            <a:ext cx="4665143" cy="1162180"/>
            <a:chOff x="2834640" y="2285108"/>
            <a:chExt cx="4665143" cy="11621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6F6E6F-A96C-9241-ABE8-23182DA124A7}"/>
                </a:ext>
              </a:extLst>
            </p:cNvPr>
            <p:cNvSpPr/>
            <p:nvPr/>
          </p:nvSpPr>
          <p:spPr>
            <a:xfrm>
              <a:off x="2834640" y="3160646"/>
              <a:ext cx="374904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62BC1D-8189-164D-A3AF-00216F381176}"/>
                </a:ext>
              </a:extLst>
            </p:cNvPr>
            <p:cNvSpPr/>
            <p:nvPr/>
          </p:nvSpPr>
          <p:spPr>
            <a:xfrm>
              <a:off x="6638544" y="2285108"/>
              <a:ext cx="861239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024EFD-6105-4F4B-AFCA-854E8F09FDB1}"/>
              </a:ext>
            </a:extLst>
          </p:cNvPr>
          <p:cNvGrpSpPr/>
          <p:nvPr/>
        </p:nvGrpSpPr>
        <p:grpSpPr>
          <a:xfrm>
            <a:off x="786384" y="2478043"/>
            <a:ext cx="5681599" cy="1783060"/>
            <a:chOff x="786384" y="2478043"/>
            <a:chExt cx="5681599" cy="178306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7AF624-8ADB-CF46-89EC-3568B9569EC5}"/>
                </a:ext>
              </a:extLst>
            </p:cNvPr>
            <p:cNvSpPr/>
            <p:nvPr/>
          </p:nvSpPr>
          <p:spPr>
            <a:xfrm>
              <a:off x="786384" y="3578500"/>
              <a:ext cx="2048256" cy="68260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946BD6E-AB16-DA4D-B504-008B6FE7B5F5}"/>
                </a:ext>
              </a:extLst>
            </p:cNvPr>
            <p:cNvSpPr/>
            <p:nvPr/>
          </p:nvSpPr>
          <p:spPr>
            <a:xfrm>
              <a:off x="4572000" y="2478043"/>
              <a:ext cx="1895983" cy="5120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0F31B-A308-1448-A2A7-CBFFF19AD524}"/>
              </a:ext>
            </a:extLst>
          </p:cNvPr>
          <p:cNvGrpSpPr/>
          <p:nvPr/>
        </p:nvGrpSpPr>
        <p:grpSpPr>
          <a:xfrm>
            <a:off x="786384" y="3753363"/>
            <a:ext cx="5157216" cy="1349192"/>
            <a:chOff x="786384" y="3753363"/>
            <a:chExt cx="5157216" cy="13491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1CA0B98-A00A-B045-B670-6F45A2AA3CAA}"/>
                </a:ext>
              </a:extLst>
            </p:cNvPr>
            <p:cNvSpPr/>
            <p:nvPr/>
          </p:nvSpPr>
          <p:spPr>
            <a:xfrm>
              <a:off x="786384" y="4378337"/>
              <a:ext cx="3172968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6E484F-52A8-6445-B3CE-2987E8C7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947" y="3753363"/>
              <a:ext cx="1491653" cy="1349192"/>
            </a:xfrm>
            <a:prstGeom prst="rect">
              <a:avLst/>
            </a:prstGeom>
          </p:spPr>
        </p:pic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C424621-429B-F14C-A6D2-E154CBD42981}"/>
              </a:ext>
            </a:extLst>
          </p:cNvPr>
          <p:cNvSpPr/>
          <p:nvPr/>
        </p:nvSpPr>
        <p:spPr>
          <a:xfrm>
            <a:off x="674676" y="2285108"/>
            <a:ext cx="1227276" cy="42151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1B4-AD34-404F-B9A2-4DB2A56C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9230"/>
            <a:ext cx="7712468" cy="857400"/>
          </a:xfrm>
        </p:spPr>
        <p:txBody>
          <a:bodyPr/>
          <a:lstStyle/>
          <a:p>
            <a:r>
              <a:rPr lang="en-US" sz="3200" dirty="0"/>
              <a:t>Variables Substitute (nearly)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C226-1220-334D-91C5-66BA29B5513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CF822-51F9-854D-941F-22EFEC6C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4" y="1002635"/>
            <a:ext cx="3367734" cy="391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9AED5-B412-464A-A0EA-79690F57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23" y="2255634"/>
            <a:ext cx="4447305" cy="151968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ED1FDEC-EE38-9744-9818-337A3466F72D}"/>
              </a:ext>
            </a:extLst>
          </p:cNvPr>
          <p:cNvGrpSpPr/>
          <p:nvPr/>
        </p:nvGrpSpPr>
        <p:grpSpPr>
          <a:xfrm>
            <a:off x="422454" y="4069079"/>
            <a:ext cx="7103212" cy="444711"/>
            <a:chOff x="422454" y="4069079"/>
            <a:chExt cx="7103212" cy="44471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045E49-377E-A74A-BD07-A74C32634E22}"/>
                </a:ext>
              </a:extLst>
            </p:cNvPr>
            <p:cNvSpPr/>
            <p:nvPr/>
          </p:nvSpPr>
          <p:spPr>
            <a:xfrm>
              <a:off x="422454" y="4069079"/>
              <a:ext cx="3102558" cy="302779"/>
            </a:xfrm>
            <a:prstGeom prst="roundRect">
              <a:avLst>
                <a:gd name="adj" fmla="val 9557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345ED-7E47-8243-8ABE-C3B14E291BB6}"/>
                </a:ext>
              </a:extLst>
            </p:cNvPr>
            <p:cNvSpPr txBox="1"/>
            <p:nvPr/>
          </p:nvSpPr>
          <p:spPr>
            <a:xfrm>
              <a:off x="4120567" y="4144458"/>
              <a:ext cx="3405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COUNT=`cat /</a:t>
              </a:r>
              <a:r>
                <a:rPr lang="en-US" sz="1800" dirty="0" err="1"/>
                <a:t>etc</a:t>
              </a:r>
              <a:r>
                <a:rPr lang="en-US" sz="1800" dirty="0"/>
                <a:t>/group | </a:t>
              </a:r>
              <a:r>
                <a:rPr lang="en-US" sz="1800" dirty="0" err="1"/>
                <a:t>wc</a:t>
              </a:r>
              <a:r>
                <a:rPr lang="en-US" sz="1800" dirty="0"/>
                <a:t> -l`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AE1CBD-5DFF-D649-AA9B-5BE6336166E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525012" y="4220469"/>
              <a:ext cx="595555" cy="108655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44F5DE3-02F2-724E-8D15-9FB1035A989C}"/>
              </a:ext>
            </a:extLst>
          </p:cNvPr>
          <p:cNvSpPr/>
          <p:nvPr/>
        </p:nvSpPr>
        <p:spPr>
          <a:xfrm>
            <a:off x="5925312" y="2872154"/>
            <a:ext cx="2606040" cy="28664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71274C-7C5A-AD4E-B712-478DC79AEAE9}"/>
              </a:ext>
            </a:extLst>
          </p:cNvPr>
          <p:cNvGrpSpPr/>
          <p:nvPr/>
        </p:nvGrpSpPr>
        <p:grpSpPr>
          <a:xfrm>
            <a:off x="422454" y="1663631"/>
            <a:ext cx="5632861" cy="1693091"/>
            <a:chOff x="422454" y="1663631"/>
            <a:chExt cx="5632861" cy="16930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8F4358-7FDD-384A-A2C9-E5813BC6B363}"/>
                </a:ext>
              </a:extLst>
            </p:cNvPr>
            <p:cNvSpPr txBox="1"/>
            <p:nvPr/>
          </p:nvSpPr>
          <p:spPr>
            <a:xfrm>
              <a:off x="4222762" y="1663631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FILE=/</a:t>
              </a:r>
              <a:r>
                <a:rPr lang="en-US" sz="1800" dirty="0" err="1"/>
                <a:t>etc</a:t>
              </a:r>
              <a:r>
                <a:rPr lang="en-US" sz="1800" dirty="0"/>
                <a:t>/group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5C32E7-89BF-C045-807D-2BE2FE979D7D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 flipV="1">
              <a:off x="1563624" y="1848297"/>
              <a:ext cx="2659138" cy="135703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B70093-CF71-CA42-B34E-22362700E30B}"/>
                </a:ext>
              </a:extLst>
            </p:cNvPr>
            <p:cNvSpPr/>
            <p:nvPr/>
          </p:nvSpPr>
          <p:spPr>
            <a:xfrm>
              <a:off x="422454" y="3053943"/>
              <a:ext cx="1141170" cy="302779"/>
            </a:xfrm>
            <a:prstGeom prst="roundRect">
              <a:avLst>
                <a:gd name="adj" fmla="val 9557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5D4-5523-274E-8177-7E0B2ED6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More Complex </a:t>
            </a:r>
            <a:br>
              <a:rPr lang="en-US" sz="3200" dirty="0"/>
            </a:br>
            <a:r>
              <a:rPr lang="en-US" sz="3200" dirty="0"/>
              <a:t>Script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93D49-0659-A646-AAA2-F073387E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3634244" cy="2980500"/>
          </a:xfrm>
        </p:spPr>
        <p:txBody>
          <a:bodyPr/>
          <a:lstStyle/>
          <a:p>
            <a:r>
              <a:rPr lang="en-US" sz="2000" dirty="0"/>
              <a:t>Scripts can also use common programming structures:</a:t>
            </a:r>
          </a:p>
          <a:p>
            <a:pPr lvl="1"/>
            <a:r>
              <a:rPr lang="en-US" sz="2000" dirty="0">
                <a:latin typeface="Courier" pitchFamily="2" charset="0"/>
              </a:rPr>
              <a:t>for</a:t>
            </a:r>
            <a:r>
              <a:rPr lang="en-US" sz="2000" dirty="0"/>
              <a:t> loops</a:t>
            </a:r>
          </a:p>
          <a:p>
            <a:pPr lvl="2"/>
            <a:r>
              <a:rPr lang="en-US" sz="2000" dirty="0"/>
              <a:t>Nested loops</a:t>
            </a:r>
          </a:p>
          <a:p>
            <a:pPr lvl="1"/>
            <a:r>
              <a:rPr lang="en-US" sz="2000" dirty="0">
                <a:latin typeface="Courier" pitchFamily="2" charset="0"/>
              </a:rPr>
              <a:t>if</a:t>
            </a:r>
            <a:r>
              <a:rPr lang="en-US" sz="2000" dirty="0"/>
              <a:t> statements</a:t>
            </a:r>
          </a:p>
          <a:p>
            <a:pPr lvl="2"/>
            <a:r>
              <a:rPr lang="en-US" sz="2000" dirty="0">
                <a:latin typeface="Courier" pitchFamily="2" charset="0"/>
              </a:rPr>
              <a:t>if</a:t>
            </a:r>
            <a:r>
              <a:rPr lang="en-US" sz="2000" dirty="0"/>
              <a:t>/</a:t>
            </a:r>
            <a:r>
              <a:rPr lang="en-US" sz="2000" dirty="0">
                <a:latin typeface="Courier" pitchFamily="2" charset="0"/>
              </a:rPr>
              <a:t>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F930B-F1FA-5B40-ABA1-9753623A5EF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348CF-23D1-534C-8751-7A6D2F72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733"/>
            <a:ext cx="2802636" cy="4760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11FCF-131D-2944-AA40-5983B370B2BA}"/>
              </a:ext>
            </a:extLst>
          </p:cNvPr>
          <p:cNvSpPr txBox="1"/>
          <p:nvPr/>
        </p:nvSpPr>
        <p:spPr>
          <a:xfrm>
            <a:off x="3136392" y="4935582"/>
            <a:ext cx="4910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Script from: </a:t>
            </a:r>
            <a:r>
              <a:rPr lang="en-US" sz="800" dirty="0">
                <a:hlinkClick r:id="rId4"/>
              </a:rPr>
              <a:t>http://unixadminschool.com/blog/2016/03/bash-scripting-some-real-time-examples-of-loops/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4837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7157</TotalTime>
  <Words>559</Words>
  <Application>Microsoft Macintosh PowerPoint</Application>
  <PresentationFormat>On-screen Show (16:9)</PresentationFormat>
  <Paragraphs>90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Dosis</vt:lpstr>
      <vt:lpstr>Dosis ExtraLight</vt:lpstr>
      <vt:lpstr>Titillium Web Light</vt:lpstr>
      <vt:lpstr>Arial</vt:lpstr>
      <vt:lpstr>Courier</vt:lpstr>
      <vt:lpstr>Mowbray template</vt:lpstr>
      <vt:lpstr>04 – Shell (e.g. bash) Scripting</vt:lpstr>
      <vt:lpstr>PowerPoint Presentation</vt:lpstr>
      <vt:lpstr>Shell Scripts</vt:lpstr>
      <vt:lpstr>A Small Example:</vt:lpstr>
      <vt:lpstr>File Permissions</vt:lpstr>
      <vt:lpstr>Changing Permissions</vt:lpstr>
      <vt:lpstr>Variables and Back Ticks</vt:lpstr>
      <vt:lpstr>Variables Substitute (nearly) Anywhere</vt:lpstr>
      <vt:lpstr>A More Complex  Script Example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51</cp:revision>
  <dcterms:created xsi:type="dcterms:W3CDTF">2020-09-04T17:42:19Z</dcterms:created>
  <dcterms:modified xsi:type="dcterms:W3CDTF">2020-09-09T17:07:08Z</dcterms:modified>
</cp:coreProperties>
</file>