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</p:sldMasterIdLst>
  <p:notesMasterIdLst>
    <p:notesMasterId r:id="rId96"/>
  </p:notesMasterIdLst>
  <p:handoutMasterIdLst>
    <p:handoutMasterId r:id="rId97"/>
  </p:handoutMasterIdLst>
  <p:sldIdLst>
    <p:sldId id="324" r:id="rId2"/>
    <p:sldId id="256" r:id="rId3"/>
    <p:sldId id="276" r:id="rId4"/>
    <p:sldId id="350" r:id="rId5"/>
    <p:sldId id="306" r:id="rId6"/>
    <p:sldId id="345" r:id="rId7"/>
    <p:sldId id="347" r:id="rId8"/>
    <p:sldId id="351" r:id="rId9"/>
    <p:sldId id="348" r:id="rId10"/>
    <p:sldId id="349" r:id="rId11"/>
    <p:sldId id="352" r:id="rId12"/>
    <p:sldId id="353" r:id="rId13"/>
    <p:sldId id="355" r:id="rId14"/>
    <p:sldId id="354" r:id="rId15"/>
    <p:sldId id="359" r:id="rId16"/>
    <p:sldId id="361" r:id="rId17"/>
    <p:sldId id="364" r:id="rId18"/>
    <p:sldId id="365" r:id="rId19"/>
    <p:sldId id="366" r:id="rId20"/>
    <p:sldId id="367" r:id="rId21"/>
    <p:sldId id="374" r:id="rId22"/>
    <p:sldId id="368" r:id="rId23"/>
    <p:sldId id="369" r:id="rId24"/>
    <p:sldId id="370" r:id="rId25"/>
    <p:sldId id="372" r:id="rId26"/>
    <p:sldId id="373" r:id="rId27"/>
    <p:sldId id="375" r:id="rId28"/>
    <p:sldId id="346" r:id="rId29"/>
    <p:sldId id="356" r:id="rId30"/>
    <p:sldId id="357" r:id="rId31"/>
    <p:sldId id="358" r:id="rId32"/>
    <p:sldId id="300" r:id="rId33"/>
    <p:sldId id="307" r:id="rId34"/>
    <p:sldId id="302" r:id="rId35"/>
    <p:sldId id="305" r:id="rId36"/>
    <p:sldId id="303" r:id="rId37"/>
    <p:sldId id="304" r:id="rId38"/>
    <p:sldId id="321" r:id="rId39"/>
    <p:sldId id="308" r:id="rId40"/>
    <p:sldId id="309" r:id="rId41"/>
    <p:sldId id="310" r:id="rId42"/>
    <p:sldId id="301" r:id="rId43"/>
    <p:sldId id="288" r:id="rId44"/>
    <p:sldId id="277" r:id="rId45"/>
    <p:sldId id="257" r:id="rId46"/>
    <p:sldId id="279" r:id="rId47"/>
    <p:sldId id="280" r:id="rId48"/>
    <p:sldId id="290" r:id="rId49"/>
    <p:sldId id="282" r:id="rId50"/>
    <p:sldId id="319" r:id="rId51"/>
    <p:sldId id="312" r:id="rId52"/>
    <p:sldId id="311" r:id="rId53"/>
    <p:sldId id="283" r:id="rId54"/>
    <p:sldId id="313" r:id="rId55"/>
    <p:sldId id="320" r:id="rId56"/>
    <p:sldId id="284" r:id="rId57"/>
    <p:sldId id="314" r:id="rId58"/>
    <p:sldId id="315" r:id="rId59"/>
    <p:sldId id="338" r:id="rId60"/>
    <p:sldId id="340" r:id="rId61"/>
    <p:sldId id="339" r:id="rId62"/>
    <p:sldId id="285" r:id="rId63"/>
    <p:sldId id="286" r:id="rId64"/>
    <p:sldId id="322" r:id="rId65"/>
    <p:sldId id="325" r:id="rId66"/>
    <p:sldId id="341" r:id="rId67"/>
    <p:sldId id="326" r:id="rId68"/>
    <p:sldId id="327" r:id="rId69"/>
    <p:sldId id="328" r:id="rId70"/>
    <p:sldId id="329" r:id="rId71"/>
    <p:sldId id="316" r:id="rId72"/>
    <p:sldId id="330" r:id="rId73"/>
    <p:sldId id="318" r:id="rId74"/>
    <p:sldId id="317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291" r:id="rId83"/>
    <p:sldId id="273" r:id="rId84"/>
    <p:sldId id="294" r:id="rId85"/>
    <p:sldId id="293" r:id="rId86"/>
    <p:sldId id="270" r:id="rId87"/>
    <p:sldId id="342" r:id="rId88"/>
    <p:sldId id="344" r:id="rId89"/>
    <p:sldId id="343" r:id="rId90"/>
    <p:sldId id="296" r:id="rId91"/>
    <p:sldId id="269" r:id="rId92"/>
    <p:sldId id="298" r:id="rId93"/>
    <p:sldId id="299" r:id="rId94"/>
    <p:sldId id="266" r:id="rId95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65"/>
    <p:restoredTop sz="70884" autoAdjust="0"/>
  </p:normalViewPr>
  <p:slideViewPr>
    <p:cSldViewPr snapToGrid="0" snapToObjects="1">
      <p:cViewPr varScale="1">
        <p:scale>
          <a:sx n="89" d="100"/>
          <a:sy n="89" d="100"/>
        </p:scale>
        <p:origin x="1088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796729-D986-F444-A97E-0799AF2D4A89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A5567-2FB1-5E41-B7D7-E21027272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1075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3C03B-78D1-9A4D-ABCB-3C7707D0673B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E97CCA-D498-2344-B0BC-2CAC181CE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95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Complicated</a:t>
            </a:r>
          </a:p>
          <a:p>
            <a:r>
              <a:rPr lang="en-US" baseline="0" dirty="0"/>
              <a:t> - No one overview or activity is going to be sufficient.</a:t>
            </a:r>
          </a:p>
          <a:p>
            <a:r>
              <a:rPr lang="en-US" baseline="0" dirty="0"/>
              <a:t> - Goal here is to walk through the fundamentals once.</a:t>
            </a:r>
          </a:p>
          <a:p>
            <a:endParaRPr lang="en-US" baseline="0" dirty="0"/>
          </a:p>
          <a:p>
            <a:r>
              <a:rPr lang="en-US" baseline="0" dirty="0"/>
              <a:t>Process:</a:t>
            </a:r>
          </a:p>
          <a:p>
            <a:r>
              <a:rPr lang="en-US" baseline="0" dirty="0"/>
              <a:t> - Web-page with checkpoints</a:t>
            </a:r>
          </a:p>
          <a:p>
            <a:r>
              <a:rPr lang="en-US" baseline="0" dirty="0"/>
              <a:t> - Work entirely in VM</a:t>
            </a:r>
          </a:p>
          <a:p>
            <a:r>
              <a:rPr lang="en-US" baseline="0" dirty="0"/>
              <a:t>  - Can copy and paste easily</a:t>
            </a:r>
          </a:p>
          <a:p>
            <a:r>
              <a:rPr lang="en-US" baseline="0" dirty="0"/>
              <a:t>    - Ctrl-C / Ctrl-V (browser)</a:t>
            </a:r>
          </a:p>
          <a:p>
            <a:r>
              <a:rPr lang="en-US" baseline="0" dirty="0"/>
              <a:t>    - Shift-Ctrl-C / Shift-Ctrl-V (terminal)</a:t>
            </a:r>
          </a:p>
          <a:p>
            <a:r>
              <a:rPr lang="en-US" baseline="0" dirty="0"/>
              <a:t> - Be disciplined</a:t>
            </a:r>
          </a:p>
          <a:p>
            <a:r>
              <a:rPr lang="en-US" baseline="0" dirty="0"/>
              <a:t>  - stop at checkpoints</a:t>
            </a:r>
          </a:p>
          <a:p>
            <a:r>
              <a:rPr lang="en-US" baseline="0" dirty="0"/>
              <a:t>  - Don’t work ahead, just wait patiently</a:t>
            </a:r>
          </a:p>
          <a:p>
            <a:r>
              <a:rPr lang="en-US" baseline="0" dirty="0"/>
              <a:t>  - let me know you have finished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  - I’ll come around and verify or ask you to verify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3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4446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0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313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653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542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663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157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2305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712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245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Remotes:</a:t>
            </a:r>
            <a:r>
              <a:rPr lang="en-US" baseline="0" dirty="0"/>
              <a:t> Out in the cloud (on GitHub)</a:t>
            </a:r>
          </a:p>
          <a:p>
            <a:endParaRPr lang="en-US" baseline="0" dirty="0"/>
          </a:p>
          <a:p>
            <a:r>
              <a:rPr lang="en-US" baseline="0" dirty="0"/>
              <a:t>Commits are snapshots of project</a:t>
            </a:r>
          </a:p>
          <a:p>
            <a:r>
              <a:rPr lang="en-US" baseline="0" dirty="0"/>
              <a:t>Branch is sequence of snapshots</a:t>
            </a:r>
          </a:p>
          <a:p>
            <a:r>
              <a:rPr lang="en-US" baseline="0" dirty="0"/>
              <a:t> - Circles represent commits, time left-to-right</a:t>
            </a:r>
          </a:p>
          <a:p>
            <a:endParaRPr lang="en-US" baseline="0" dirty="0"/>
          </a:p>
          <a:p>
            <a:r>
              <a:rPr lang="en-US" baseline="0" dirty="0"/>
              <a:t>Local: On your machine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604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02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068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761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664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682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2765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Remotes:</a:t>
            </a:r>
            <a:r>
              <a:rPr lang="en-US" baseline="0" dirty="0"/>
              <a:t> Out in the cloud (on GitHub)</a:t>
            </a:r>
          </a:p>
          <a:p>
            <a:endParaRPr lang="en-US" baseline="0" dirty="0"/>
          </a:p>
          <a:p>
            <a:r>
              <a:rPr lang="en-US" baseline="0" dirty="0"/>
              <a:t>Commits are snapshots of project</a:t>
            </a:r>
          </a:p>
          <a:p>
            <a:r>
              <a:rPr lang="en-US" baseline="0" dirty="0"/>
              <a:t>Branch is sequence of snapshots</a:t>
            </a:r>
          </a:p>
          <a:p>
            <a:r>
              <a:rPr lang="en-US" baseline="0" dirty="0"/>
              <a:t> - Circles represent commits, time left-to-right</a:t>
            </a:r>
          </a:p>
          <a:p>
            <a:endParaRPr lang="en-US" baseline="0" dirty="0"/>
          </a:p>
          <a:p>
            <a:r>
              <a:rPr lang="en-US" baseline="0" dirty="0"/>
              <a:t>Local: On your machine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229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Remotes:</a:t>
            </a:r>
            <a:r>
              <a:rPr lang="en-US" baseline="0" dirty="0"/>
              <a:t> Out in the cloud (on GitHub)</a:t>
            </a:r>
          </a:p>
          <a:p>
            <a:endParaRPr lang="en-US" baseline="0" dirty="0"/>
          </a:p>
          <a:p>
            <a:r>
              <a:rPr lang="en-US" baseline="0" dirty="0"/>
              <a:t>Commits are snapshots of project</a:t>
            </a:r>
          </a:p>
          <a:p>
            <a:r>
              <a:rPr lang="en-US" baseline="0" dirty="0"/>
              <a:t>Branch is sequence of snapshots</a:t>
            </a:r>
          </a:p>
          <a:p>
            <a:r>
              <a:rPr lang="en-US" baseline="0" dirty="0"/>
              <a:t> - Circles represent commits, time left-to-right</a:t>
            </a:r>
          </a:p>
          <a:p>
            <a:endParaRPr lang="en-US" baseline="0" dirty="0"/>
          </a:p>
          <a:p>
            <a:r>
              <a:rPr lang="en-US" baseline="0" dirty="0"/>
              <a:t>Local: On your machine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34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Remotes:</a:t>
            </a:r>
            <a:r>
              <a:rPr lang="en-US" baseline="0" dirty="0"/>
              <a:t> Out in the cloud (on GitHub)</a:t>
            </a:r>
          </a:p>
          <a:p>
            <a:endParaRPr lang="en-US" baseline="0" dirty="0"/>
          </a:p>
          <a:p>
            <a:r>
              <a:rPr lang="en-US" baseline="0" dirty="0"/>
              <a:t>Commits are snapshots of project</a:t>
            </a:r>
          </a:p>
          <a:p>
            <a:r>
              <a:rPr lang="en-US" baseline="0" dirty="0"/>
              <a:t>Branch is sequence of snapshots</a:t>
            </a:r>
          </a:p>
          <a:p>
            <a:r>
              <a:rPr lang="en-US" baseline="0" dirty="0"/>
              <a:t> - Circles represent commits, time left-to-right</a:t>
            </a:r>
          </a:p>
          <a:p>
            <a:endParaRPr lang="en-US" baseline="0" dirty="0"/>
          </a:p>
          <a:p>
            <a:r>
              <a:rPr lang="en-US" baseline="0" dirty="0"/>
              <a:t>Local: On your machine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825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Remotes:</a:t>
            </a:r>
            <a:r>
              <a:rPr lang="en-US" baseline="0" dirty="0"/>
              <a:t> Out in the cloud (on GitHub)</a:t>
            </a:r>
          </a:p>
          <a:p>
            <a:endParaRPr lang="en-US" baseline="0" dirty="0"/>
          </a:p>
          <a:p>
            <a:r>
              <a:rPr lang="en-US" baseline="0" dirty="0"/>
              <a:t>Commits are snapshots of project</a:t>
            </a:r>
          </a:p>
          <a:p>
            <a:r>
              <a:rPr lang="en-US" baseline="0" dirty="0"/>
              <a:t>Branch is sequence of snapshots</a:t>
            </a:r>
          </a:p>
          <a:p>
            <a:r>
              <a:rPr lang="en-US" baseline="0" dirty="0"/>
              <a:t> - Circles represent commits, time left-to-right</a:t>
            </a:r>
          </a:p>
          <a:p>
            <a:endParaRPr lang="en-US" baseline="0" dirty="0"/>
          </a:p>
          <a:p>
            <a:r>
              <a:rPr lang="en-US" baseline="0" dirty="0"/>
              <a:t>Local: On your machine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006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627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Remotes:</a:t>
            </a:r>
            <a:r>
              <a:rPr lang="en-US" baseline="0" dirty="0"/>
              <a:t> Out in the cloud (on GitHub)</a:t>
            </a:r>
          </a:p>
          <a:p>
            <a:endParaRPr lang="en-US" baseline="0" dirty="0"/>
          </a:p>
          <a:p>
            <a:r>
              <a:rPr lang="en-US" baseline="0" dirty="0"/>
              <a:t>Commits are snapshots of project</a:t>
            </a:r>
          </a:p>
          <a:p>
            <a:r>
              <a:rPr lang="en-US" baseline="0" dirty="0"/>
              <a:t>Branch is sequence of snapshots</a:t>
            </a:r>
          </a:p>
          <a:p>
            <a:r>
              <a:rPr lang="en-US" baseline="0" dirty="0"/>
              <a:t> - Circles represent commits, time left-to-right</a:t>
            </a:r>
          </a:p>
          <a:p>
            <a:endParaRPr lang="en-US" baseline="0" dirty="0"/>
          </a:p>
          <a:p>
            <a:r>
              <a:rPr lang="en-US" baseline="0" dirty="0"/>
              <a:t>Local: On your machine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70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Remotes:</a:t>
            </a:r>
            <a:r>
              <a:rPr lang="en-US" baseline="0" dirty="0"/>
              <a:t> Out in the cloud (on GitHub)</a:t>
            </a:r>
          </a:p>
          <a:p>
            <a:endParaRPr lang="en-US" baseline="0" dirty="0"/>
          </a:p>
          <a:p>
            <a:r>
              <a:rPr lang="en-US" baseline="0" dirty="0"/>
              <a:t>Commits are snapshots of project</a:t>
            </a:r>
          </a:p>
          <a:p>
            <a:r>
              <a:rPr lang="en-US" baseline="0" dirty="0"/>
              <a:t>Branch is sequence of snapshots</a:t>
            </a:r>
          </a:p>
          <a:p>
            <a:r>
              <a:rPr lang="en-US" baseline="0" dirty="0"/>
              <a:t> - Circles represent commits, time left-to-right</a:t>
            </a:r>
          </a:p>
          <a:p>
            <a:endParaRPr lang="en-US" baseline="0" dirty="0"/>
          </a:p>
          <a:p>
            <a:r>
              <a:rPr lang="en-US" baseline="0" dirty="0"/>
              <a:t>Local: On your machine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5537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Remotes:</a:t>
            </a:r>
            <a:r>
              <a:rPr lang="en-US" baseline="0" dirty="0"/>
              <a:t> Out in the cloud (on GitHub)</a:t>
            </a:r>
          </a:p>
          <a:p>
            <a:endParaRPr lang="en-US" baseline="0" dirty="0"/>
          </a:p>
          <a:p>
            <a:r>
              <a:rPr lang="en-US" baseline="0" dirty="0"/>
              <a:t>Commits are snapshots of project</a:t>
            </a:r>
          </a:p>
          <a:p>
            <a:r>
              <a:rPr lang="en-US" baseline="0" dirty="0"/>
              <a:t>Branch is sequence of snapshots</a:t>
            </a:r>
          </a:p>
          <a:p>
            <a:r>
              <a:rPr lang="en-US" baseline="0" dirty="0"/>
              <a:t> - Circles represent commits, time left-to-right</a:t>
            </a:r>
          </a:p>
          <a:p>
            <a:endParaRPr lang="en-US" baseline="0" dirty="0"/>
          </a:p>
          <a:p>
            <a:r>
              <a:rPr lang="en-US" baseline="0" dirty="0"/>
              <a:t>Local: On your machine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060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Remotes:</a:t>
            </a:r>
            <a:r>
              <a:rPr lang="en-US" baseline="0" dirty="0"/>
              <a:t> Out in the cloud (on GitHub)</a:t>
            </a:r>
          </a:p>
          <a:p>
            <a:endParaRPr lang="en-US" baseline="0" dirty="0"/>
          </a:p>
          <a:p>
            <a:r>
              <a:rPr lang="en-US" baseline="0" dirty="0"/>
              <a:t>Commits are snapshots of project</a:t>
            </a:r>
          </a:p>
          <a:p>
            <a:r>
              <a:rPr lang="en-US" baseline="0" dirty="0"/>
              <a:t>Branch is sequence of snapshots</a:t>
            </a:r>
          </a:p>
          <a:p>
            <a:r>
              <a:rPr lang="en-US" baseline="0" dirty="0"/>
              <a:t> - Circles represent commits, time left-to-right</a:t>
            </a:r>
          </a:p>
          <a:p>
            <a:endParaRPr lang="en-US" baseline="0" dirty="0"/>
          </a:p>
          <a:p>
            <a:r>
              <a:rPr lang="en-US" baseline="0" dirty="0"/>
              <a:t>Local: On your machine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396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Remotes:</a:t>
            </a:r>
            <a:r>
              <a:rPr lang="en-US" baseline="0" dirty="0"/>
              <a:t> Out in the cloud (on GitHub)</a:t>
            </a:r>
          </a:p>
          <a:p>
            <a:endParaRPr lang="en-US" baseline="0" dirty="0"/>
          </a:p>
          <a:p>
            <a:r>
              <a:rPr lang="en-US" baseline="0" dirty="0"/>
              <a:t>Commits are snapshots of project</a:t>
            </a:r>
          </a:p>
          <a:p>
            <a:r>
              <a:rPr lang="en-US" baseline="0" dirty="0"/>
              <a:t>Branch is sequence of snapshots</a:t>
            </a:r>
          </a:p>
          <a:p>
            <a:r>
              <a:rPr lang="en-US" baseline="0" dirty="0"/>
              <a:t> - Circles represent commits, time left-to-right</a:t>
            </a:r>
          </a:p>
          <a:p>
            <a:endParaRPr lang="en-US" baseline="0" dirty="0"/>
          </a:p>
          <a:p>
            <a:r>
              <a:rPr lang="en-US" baseline="0" dirty="0"/>
              <a:t>Local: On your machine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977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Remotes:</a:t>
            </a:r>
            <a:r>
              <a:rPr lang="en-US" baseline="0" dirty="0"/>
              <a:t> Out in the cloud (on GitHub)</a:t>
            </a:r>
          </a:p>
          <a:p>
            <a:endParaRPr lang="en-US" baseline="0" dirty="0"/>
          </a:p>
          <a:p>
            <a:r>
              <a:rPr lang="en-US" baseline="0" dirty="0"/>
              <a:t>Commits are snapshots of project</a:t>
            </a:r>
          </a:p>
          <a:p>
            <a:r>
              <a:rPr lang="en-US" baseline="0" dirty="0"/>
              <a:t>Branch is sequence of snapshots</a:t>
            </a:r>
          </a:p>
          <a:p>
            <a:r>
              <a:rPr lang="en-US" baseline="0" dirty="0"/>
              <a:t> - Circles represent commits, time left-to-right</a:t>
            </a:r>
          </a:p>
          <a:p>
            <a:endParaRPr lang="en-US" baseline="0" dirty="0"/>
          </a:p>
          <a:p>
            <a:r>
              <a:rPr lang="en-US" baseline="0" dirty="0"/>
              <a:t>Local: On your machine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1496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Remotes:</a:t>
            </a:r>
            <a:r>
              <a:rPr lang="en-US" baseline="0" dirty="0"/>
              <a:t> Out in the cloud (on GitHub)</a:t>
            </a:r>
          </a:p>
          <a:p>
            <a:endParaRPr lang="en-US" baseline="0" dirty="0"/>
          </a:p>
          <a:p>
            <a:r>
              <a:rPr lang="en-US" baseline="0" dirty="0"/>
              <a:t>Commits are snapshots of project</a:t>
            </a:r>
          </a:p>
          <a:p>
            <a:r>
              <a:rPr lang="en-US" baseline="0" dirty="0"/>
              <a:t>Branch is sequence of snapshots</a:t>
            </a:r>
          </a:p>
          <a:p>
            <a:r>
              <a:rPr lang="en-US" baseline="0" dirty="0"/>
              <a:t> - Circles represent commits, time left-to-right</a:t>
            </a:r>
          </a:p>
          <a:p>
            <a:endParaRPr lang="en-US" baseline="0" dirty="0"/>
          </a:p>
          <a:p>
            <a:r>
              <a:rPr lang="en-US" baseline="0" dirty="0"/>
              <a:t>Local: On your machine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4014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Complicated</a:t>
            </a:r>
          </a:p>
          <a:p>
            <a:r>
              <a:rPr lang="en-US" baseline="0" dirty="0"/>
              <a:t> - No one overview or activity is going to be sufficient.</a:t>
            </a:r>
          </a:p>
          <a:p>
            <a:r>
              <a:rPr lang="en-US" baseline="0" dirty="0"/>
              <a:t> - Goal here is to walk through the fundamentals once.</a:t>
            </a:r>
          </a:p>
          <a:p>
            <a:endParaRPr lang="en-US" baseline="0" dirty="0"/>
          </a:p>
          <a:p>
            <a:r>
              <a:rPr lang="en-US" baseline="0" dirty="0"/>
              <a:t>Process:</a:t>
            </a:r>
          </a:p>
          <a:p>
            <a:r>
              <a:rPr lang="en-US" baseline="0" dirty="0"/>
              <a:t> - Web-page with checkpoints</a:t>
            </a:r>
          </a:p>
          <a:p>
            <a:r>
              <a:rPr lang="en-US" baseline="0" dirty="0"/>
              <a:t> - Work entirely in VM</a:t>
            </a:r>
          </a:p>
          <a:p>
            <a:r>
              <a:rPr lang="en-US" baseline="0" dirty="0"/>
              <a:t>  - Can copy and paste easily</a:t>
            </a:r>
          </a:p>
          <a:p>
            <a:r>
              <a:rPr lang="en-US" baseline="0" dirty="0"/>
              <a:t>    - Ctrl-C / Ctrl-V (browser)</a:t>
            </a:r>
          </a:p>
          <a:p>
            <a:r>
              <a:rPr lang="en-US" baseline="0" dirty="0"/>
              <a:t>    - Shift-Ctrl-C / Shift-Ctrl-V (terminal)</a:t>
            </a:r>
          </a:p>
          <a:p>
            <a:r>
              <a:rPr lang="en-US" baseline="0" dirty="0"/>
              <a:t> - Be disciplined</a:t>
            </a:r>
          </a:p>
          <a:p>
            <a:r>
              <a:rPr lang="en-US" baseline="0" dirty="0"/>
              <a:t>  - stop at checkpoints</a:t>
            </a:r>
          </a:p>
          <a:p>
            <a:r>
              <a:rPr lang="en-US" baseline="0" dirty="0"/>
              <a:t>  - Don’t work ahead, just wait patiently</a:t>
            </a:r>
          </a:p>
          <a:p>
            <a:r>
              <a:rPr lang="en-US" baseline="0" dirty="0"/>
              <a:t>  - let me know you have finished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  - I’ll come around and verify or ask you to verify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514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Upstream</a:t>
            </a:r>
            <a:r>
              <a:rPr lang="en-US" baseline="0" dirty="0"/>
              <a:t>: Project repository (typically read-only to you)</a:t>
            </a:r>
          </a:p>
          <a:p>
            <a:r>
              <a:rPr lang="en-US" baseline="0" dirty="0"/>
              <a:t>Master branch – conventional name for the main thread of development.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43277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Fork copies the full upstream repository into your GitHub account.</a:t>
            </a:r>
          </a:p>
          <a:p>
            <a:r>
              <a:rPr lang="en-US" baseline="0" dirty="0"/>
              <a:t>Your fork keeps a record of where it came from so that you’ll be able to contribute code back to the project (more later).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46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29143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Clone makes a copy of your Origin repository onto your local machine.</a:t>
            </a:r>
          </a:p>
          <a:p>
            <a:r>
              <a:rPr lang="en-US" baseline="0" dirty="0"/>
              <a:t>In addition the most recent version of the files in the repository’s master branch appear in the directory on your machine.</a:t>
            </a:r>
          </a:p>
          <a:p>
            <a:endParaRPr lang="en-US" baseline="0" dirty="0"/>
          </a:p>
          <a:p>
            <a:r>
              <a:rPr lang="en-US" baseline="0" dirty="0"/>
              <a:t>Local repo keeps track of the Origin so that you can push changes to the code to GitHub</a:t>
            </a:r>
          </a:p>
          <a:p>
            <a:r>
              <a:rPr lang="en-US" baseline="0" dirty="0"/>
              <a:t>And then ultimately contribute it back to the upstream.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94543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There are potentially many developers contributing to the upstream.</a:t>
            </a:r>
          </a:p>
          <a:p>
            <a:r>
              <a:rPr lang="en-US" baseline="0" dirty="0"/>
              <a:t>So it may change and we’ll need to be able to get those changes and to integrate them into our repositories (Local and Origin)</a:t>
            </a:r>
          </a:p>
          <a:p>
            <a:endParaRPr lang="en-US" baseline="0" dirty="0"/>
          </a:p>
          <a:p>
            <a:r>
              <a:rPr lang="en-US" baseline="0" dirty="0"/>
              <a:t>However:</a:t>
            </a:r>
          </a:p>
          <a:p>
            <a:r>
              <a:rPr lang="en-US" baseline="0" dirty="0"/>
              <a:t>The local repository does not know about the upstream</a:t>
            </a:r>
          </a:p>
          <a:p>
            <a:r>
              <a:rPr lang="en-US" baseline="0" dirty="0"/>
              <a:t>The Origin has no way to get new updates from the upstream </a:t>
            </a:r>
          </a:p>
          <a:p>
            <a:endParaRPr lang="en-US" baseline="0" dirty="0"/>
          </a:p>
          <a:p>
            <a:r>
              <a:rPr lang="en-US" baseline="0" dirty="0"/>
              <a:t>So the way it will work is:</a:t>
            </a:r>
          </a:p>
          <a:p>
            <a:r>
              <a:rPr lang="en-US" baseline="0" dirty="0"/>
              <a:t>We’ll tell the local about the upstream</a:t>
            </a:r>
          </a:p>
          <a:p>
            <a:r>
              <a:rPr lang="en-US" baseline="0" dirty="0"/>
              <a:t>Then well bring changes to the local repository</a:t>
            </a:r>
          </a:p>
          <a:p>
            <a:r>
              <a:rPr lang="en-US" baseline="0" dirty="0"/>
              <a:t>And then push them up to our origin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3879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Complicated</a:t>
            </a:r>
          </a:p>
          <a:p>
            <a:r>
              <a:rPr lang="en-US" baseline="0" dirty="0"/>
              <a:t> - No one overview or activity is going to be sufficient.</a:t>
            </a:r>
          </a:p>
          <a:p>
            <a:r>
              <a:rPr lang="en-US" baseline="0" dirty="0"/>
              <a:t> - Goal here is to walk through the fundamentals once.</a:t>
            </a:r>
          </a:p>
          <a:p>
            <a:endParaRPr lang="en-US" baseline="0" dirty="0"/>
          </a:p>
          <a:p>
            <a:r>
              <a:rPr lang="en-US" baseline="0" dirty="0"/>
              <a:t>Process:</a:t>
            </a:r>
          </a:p>
          <a:p>
            <a:r>
              <a:rPr lang="en-US" baseline="0" dirty="0"/>
              <a:t> - Web-page with checkpoints</a:t>
            </a:r>
          </a:p>
          <a:p>
            <a:r>
              <a:rPr lang="en-US" baseline="0" dirty="0"/>
              <a:t> - Work entirely in VM</a:t>
            </a:r>
          </a:p>
          <a:p>
            <a:r>
              <a:rPr lang="en-US" baseline="0" dirty="0"/>
              <a:t>  - Can copy and paste easily</a:t>
            </a:r>
          </a:p>
          <a:p>
            <a:r>
              <a:rPr lang="en-US" baseline="0" dirty="0"/>
              <a:t>    - Ctrl-C / Ctrl-V (browser)</a:t>
            </a:r>
          </a:p>
          <a:p>
            <a:r>
              <a:rPr lang="en-US" baseline="0" dirty="0"/>
              <a:t>    - Shift-Ctrl-C / Shift-Ctrl-V (terminal)</a:t>
            </a:r>
          </a:p>
          <a:p>
            <a:r>
              <a:rPr lang="en-US" baseline="0" dirty="0"/>
              <a:t> - Be disciplined</a:t>
            </a:r>
          </a:p>
          <a:p>
            <a:r>
              <a:rPr lang="en-US" baseline="0" dirty="0"/>
              <a:t>  - stop at checkpoints</a:t>
            </a:r>
          </a:p>
          <a:p>
            <a:r>
              <a:rPr lang="en-US" baseline="0" dirty="0"/>
              <a:t>  - Don’t work ahead, just wait patiently</a:t>
            </a:r>
          </a:p>
          <a:p>
            <a:r>
              <a:rPr lang="en-US" baseline="0" dirty="0"/>
              <a:t>  - let me know you have finished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  - I’ll come around and verify or ask you to verify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2757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Branch: A copy of the last</a:t>
            </a:r>
            <a:r>
              <a:rPr lang="en-US" baseline="0" dirty="0"/>
              <a:t> commit</a:t>
            </a:r>
            <a:r>
              <a:rPr lang="en-US" dirty="0"/>
              <a:t> in the</a:t>
            </a:r>
            <a:r>
              <a:rPr lang="en-US" baseline="0" dirty="0"/>
              <a:t> repo</a:t>
            </a:r>
            <a:endParaRPr lang="en-US" dirty="0"/>
          </a:p>
          <a:p>
            <a:r>
              <a:rPr lang="en-US" dirty="0"/>
              <a:t> - Not</a:t>
            </a:r>
            <a:r>
              <a:rPr lang="en-US" baseline="0" dirty="0"/>
              <a:t> really a full copy but it behaves like it.</a:t>
            </a:r>
          </a:p>
          <a:p>
            <a:r>
              <a:rPr lang="en-US" baseline="0" dirty="0"/>
              <a:t> - So don’t worry about the space being used.</a:t>
            </a:r>
          </a:p>
          <a:p>
            <a:endParaRPr lang="en-US" dirty="0"/>
          </a:p>
          <a:p>
            <a:r>
              <a:rPr lang="en-US" dirty="0"/>
              <a:t>git branch</a:t>
            </a:r>
            <a:r>
              <a:rPr lang="en-US" baseline="0" dirty="0"/>
              <a:t>:</a:t>
            </a:r>
          </a:p>
          <a:p>
            <a:r>
              <a:rPr lang="en-US" baseline="0" dirty="0"/>
              <a:t> - lists all of the branches in your repo</a:t>
            </a:r>
          </a:p>
          <a:p>
            <a:r>
              <a:rPr lang="en-US" dirty="0"/>
              <a:t> - creates a new branch</a:t>
            </a:r>
          </a:p>
          <a:p>
            <a:endParaRPr lang="en-US" dirty="0"/>
          </a:p>
          <a:p>
            <a:r>
              <a:rPr lang="en-US" dirty="0"/>
              <a:t>Feature Branch:</a:t>
            </a:r>
          </a:p>
          <a:p>
            <a:r>
              <a:rPr lang="en-US" dirty="0"/>
              <a:t> - Make</a:t>
            </a:r>
            <a:r>
              <a:rPr lang="en-US" baseline="0" dirty="0"/>
              <a:t> one of these each time you want to make changes</a:t>
            </a:r>
          </a:p>
          <a:p>
            <a:r>
              <a:rPr lang="en-US" baseline="0" dirty="0"/>
              <a:t> - Do not make edits in the master branch.</a:t>
            </a:r>
          </a:p>
          <a:p>
            <a:r>
              <a:rPr lang="en-US" baseline="0" dirty="0"/>
              <a:t>  - This way you retain a clean copy </a:t>
            </a:r>
          </a:p>
          <a:p>
            <a:r>
              <a:rPr lang="en-US" baseline="0" dirty="0"/>
              <a:t>    - can go back to it if you screw up or change your mind</a:t>
            </a:r>
          </a:p>
          <a:p>
            <a:r>
              <a:rPr lang="en-US" baseline="0" dirty="0"/>
              <a:t>    - makes it easier to merge in changes to the upstream (we’ll see this later)</a:t>
            </a:r>
          </a:p>
          <a:p>
            <a:endParaRPr lang="en-US" baseline="0" dirty="0"/>
          </a:p>
          <a:p>
            <a:r>
              <a:rPr lang="en-US" baseline="0" dirty="0"/>
              <a:t>checkout:</a:t>
            </a:r>
          </a:p>
          <a:p>
            <a:r>
              <a:rPr lang="en-US" baseline="0" dirty="0"/>
              <a:t> - Switches your files to those in a different branch.</a:t>
            </a:r>
          </a:p>
          <a:p>
            <a:r>
              <a:rPr lang="en-US" baseline="0" dirty="0"/>
              <a:t> - checkout feature</a:t>
            </a:r>
          </a:p>
          <a:p>
            <a:r>
              <a:rPr lang="en-US" baseline="0" dirty="0"/>
              <a:t> - checkout master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How can you tell which branch you are on?</a:t>
            </a:r>
          </a:p>
          <a:p>
            <a:r>
              <a:rPr lang="en-US" baseline="0" dirty="0"/>
              <a:t>  * in the output of git branch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1923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Branch: A copy of the last</a:t>
            </a:r>
            <a:r>
              <a:rPr lang="en-US" baseline="0" dirty="0"/>
              <a:t> commit</a:t>
            </a:r>
            <a:r>
              <a:rPr lang="en-US" dirty="0"/>
              <a:t> in the</a:t>
            </a:r>
            <a:r>
              <a:rPr lang="en-US" baseline="0" dirty="0"/>
              <a:t> repo</a:t>
            </a:r>
            <a:endParaRPr lang="en-US" dirty="0"/>
          </a:p>
          <a:p>
            <a:r>
              <a:rPr lang="en-US" dirty="0"/>
              <a:t> - Not</a:t>
            </a:r>
            <a:r>
              <a:rPr lang="en-US" baseline="0" dirty="0"/>
              <a:t> really a full copy but it behaves like it.</a:t>
            </a:r>
          </a:p>
          <a:p>
            <a:r>
              <a:rPr lang="en-US" baseline="0" dirty="0"/>
              <a:t> - So don’t worry about the space being used.</a:t>
            </a:r>
          </a:p>
          <a:p>
            <a:endParaRPr lang="en-US" dirty="0"/>
          </a:p>
          <a:p>
            <a:r>
              <a:rPr lang="en-US" dirty="0"/>
              <a:t>git branch</a:t>
            </a:r>
            <a:r>
              <a:rPr lang="en-US" baseline="0" dirty="0"/>
              <a:t>:</a:t>
            </a:r>
          </a:p>
          <a:p>
            <a:r>
              <a:rPr lang="en-US" baseline="0" dirty="0"/>
              <a:t> - lists all of the branches in your repo</a:t>
            </a:r>
          </a:p>
          <a:p>
            <a:r>
              <a:rPr lang="en-US" dirty="0"/>
              <a:t> - creates a new branch</a:t>
            </a:r>
          </a:p>
          <a:p>
            <a:endParaRPr lang="en-US" dirty="0"/>
          </a:p>
          <a:p>
            <a:r>
              <a:rPr lang="en-US" dirty="0"/>
              <a:t>Feature Branch:</a:t>
            </a:r>
          </a:p>
          <a:p>
            <a:r>
              <a:rPr lang="en-US" dirty="0"/>
              <a:t> - Make</a:t>
            </a:r>
            <a:r>
              <a:rPr lang="en-US" baseline="0" dirty="0"/>
              <a:t> one of these each time you want to make changes</a:t>
            </a:r>
          </a:p>
          <a:p>
            <a:r>
              <a:rPr lang="en-US" baseline="0" dirty="0"/>
              <a:t> - Do not make edits in the master branch.</a:t>
            </a:r>
          </a:p>
          <a:p>
            <a:r>
              <a:rPr lang="en-US" baseline="0" dirty="0"/>
              <a:t>  - This way you retain a clean copy </a:t>
            </a:r>
          </a:p>
          <a:p>
            <a:r>
              <a:rPr lang="en-US" baseline="0" dirty="0"/>
              <a:t>    - can go back to it if you screw up or change your mind</a:t>
            </a:r>
          </a:p>
          <a:p>
            <a:r>
              <a:rPr lang="en-US" baseline="0" dirty="0"/>
              <a:t>    - makes it easier to merge in changes to the upstream (we’ll see this later)</a:t>
            </a:r>
          </a:p>
          <a:p>
            <a:endParaRPr lang="en-US" baseline="0" dirty="0"/>
          </a:p>
          <a:p>
            <a:r>
              <a:rPr lang="en-US" baseline="0" dirty="0"/>
              <a:t>checkout:</a:t>
            </a:r>
          </a:p>
          <a:p>
            <a:r>
              <a:rPr lang="en-US" baseline="0" dirty="0"/>
              <a:t> - Switches your files to those in a different branch.</a:t>
            </a:r>
          </a:p>
          <a:p>
            <a:r>
              <a:rPr lang="en-US" baseline="0" dirty="0"/>
              <a:t> - checkout feature</a:t>
            </a:r>
          </a:p>
          <a:p>
            <a:r>
              <a:rPr lang="en-US" baseline="0" dirty="0"/>
              <a:t> - checkout master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How can you tell which branch you are on?</a:t>
            </a:r>
          </a:p>
          <a:p>
            <a:r>
              <a:rPr lang="en-US" baseline="0" dirty="0"/>
              <a:t>  * in the output of git branch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4283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Branch: A copy of the last</a:t>
            </a:r>
            <a:r>
              <a:rPr lang="en-US" baseline="0" dirty="0"/>
              <a:t> commit</a:t>
            </a:r>
            <a:r>
              <a:rPr lang="en-US" dirty="0"/>
              <a:t> in the</a:t>
            </a:r>
            <a:r>
              <a:rPr lang="en-US" baseline="0" dirty="0"/>
              <a:t> repo</a:t>
            </a:r>
            <a:endParaRPr lang="en-US" dirty="0"/>
          </a:p>
          <a:p>
            <a:r>
              <a:rPr lang="en-US" dirty="0"/>
              <a:t> - Not</a:t>
            </a:r>
            <a:r>
              <a:rPr lang="en-US" baseline="0" dirty="0"/>
              <a:t> really a full copy but it behaves like it.</a:t>
            </a:r>
          </a:p>
          <a:p>
            <a:r>
              <a:rPr lang="en-US" baseline="0" dirty="0"/>
              <a:t> - So don’t worry about the space being used.</a:t>
            </a:r>
          </a:p>
          <a:p>
            <a:endParaRPr lang="en-US" dirty="0"/>
          </a:p>
          <a:p>
            <a:r>
              <a:rPr lang="en-US" dirty="0"/>
              <a:t>git branch</a:t>
            </a:r>
            <a:r>
              <a:rPr lang="en-US" baseline="0" dirty="0"/>
              <a:t>:</a:t>
            </a:r>
          </a:p>
          <a:p>
            <a:r>
              <a:rPr lang="en-US" baseline="0" dirty="0"/>
              <a:t> - lists all of the branches in your repo</a:t>
            </a:r>
          </a:p>
          <a:p>
            <a:r>
              <a:rPr lang="en-US" dirty="0"/>
              <a:t> - creates a new branch</a:t>
            </a:r>
          </a:p>
          <a:p>
            <a:endParaRPr lang="en-US" dirty="0"/>
          </a:p>
          <a:p>
            <a:r>
              <a:rPr lang="en-US" dirty="0"/>
              <a:t>Feature Branch:</a:t>
            </a:r>
          </a:p>
          <a:p>
            <a:r>
              <a:rPr lang="en-US" dirty="0"/>
              <a:t> - Make</a:t>
            </a:r>
            <a:r>
              <a:rPr lang="en-US" baseline="0" dirty="0"/>
              <a:t> one of these each time you want to make changes</a:t>
            </a:r>
          </a:p>
          <a:p>
            <a:r>
              <a:rPr lang="en-US" baseline="0" dirty="0"/>
              <a:t> - Do not make edits in the master branch.</a:t>
            </a:r>
          </a:p>
          <a:p>
            <a:r>
              <a:rPr lang="en-US" baseline="0" dirty="0"/>
              <a:t>  - This way you retain a clean copy </a:t>
            </a:r>
          </a:p>
          <a:p>
            <a:r>
              <a:rPr lang="en-US" baseline="0" dirty="0"/>
              <a:t>    - can go back to it if you screw up or change your mind</a:t>
            </a:r>
          </a:p>
          <a:p>
            <a:r>
              <a:rPr lang="en-US" baseline="0" dirty="0"/>
              <a:t>    - makes it easier to merge in changes to the upstream (we’ll see this later)</a:t>
            </a:r>
          </a:p>
          <a:p>
            <a:endParaRPr lang="en-US" baseline="0" dirty="0"/>
          </a:p>
          <a:p>
            <a:r>
              <a:rPr lang="en-US" baseline="0" dirty="0"/>
              <a:t>checkout:</a:t>
            </a:r>
          </a:p>
          <a:p>
            <a:r>
              <a:rPr lang="en-US" baseline="0" dirty="0"/>
              <a:t> - Switches your files to those in a different branch.</a:t>
            </a:r>
          </a:p>
          <a:p>
            <a:r>
              <a:rPr lang="en-US" baseline="0" dirty="0"/>
              <a:t> - checkout feature</a:t>
            </a:r>
          </a:p>
          <a:p>
            <a:r>
              <a:rPr lang="en-US" baseline="0" dirty="0"/>
              <a:t> - checkout master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How can you tell which branch you are on?</a:t>
            </a:r>
          </a:p>
          <a:p>
            <a:r>
              <a:rPr lang="en-US" baseline="0" dirty="0"/>
              <a:t>  * in the output of git branch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42103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Branch: A copy of the last</a:t>
            </a:r>
            <a:r>
              <a:rPr lang="en-US" baseline="0" dirty="0"/>
              <a:t> commit</a:t>
            </a:r>
            <a:r>
              <a:rPr lang="en-US" dirty="0"/>
              <a:t> in the</a:t>
            </a:r>
            <a:r>
              <a:rPr lang="en-US" baseline="0" dirty="0"/>
              <a:t> repo</a:t>
            </a:r>
            <a:endParaRPr lang="en-US" dirty="0"/>
          </a:p>
          <a:p>
            <a:r>
              <a:rPr lang="en-US" dirty="0"/>
              <a:t> - Not</a:t>
            </a:r>
            <a:r>
              <a:rPr lang="en-US" baseline="0" dirty="0"/>
              <a:t> really a full copy but it behaves like it.</a:t>
            </a:r>
          </a:p>
          <a:p>
            <a:r>
              <a:rPr lang="en-US" baseline="0" dirty="0"/>
              <a:t> - So don’t worry about the space being used.</a:t>
            </a:r>
          </a:p>
          <a:p>
            <a:endParaRPr lang="en-US" dirty="0"/>
          </a:p>
          <a:p>
            <a:r>
              <a:rPr lang="en-US" dirty="0"/>
              <a:t>git branch</a:t>
            </a:r>
            <a:r>
              <a:rPr lang="en-US" baseline="0" dirty="0"/>
              <a:t>:</a:t>
            </a:r>
          </a:p>
          <a:p>
            <a:r>
              <a:rPr lang="en-US" baseline="0" dirty="0"/>
              <a:t> - lists all of the branches in your repo</a:t>
            </a:r>
          </a:p>
          <a:p>
            <a:r>
              <a:rPr lang="en-US" dirty="0"/>
              <a:t> - creates a new branch</a:t>
            </a:r>
          </a:p>
          <a:p>
            <a:endParaRPr lang="en-US" dirty="0"/>
          </a:p>
          <a:p>
            <a:r>
              <a:rPr lang="en-US" dirty="0"/>
              <a:t>Feature Branch:</a:t>
            </a:r>
          </a:p>
          <a:p>
            <a:r>
              <a:rPr lang="en-US" dirty="0"/>
              <a:t> - Make</a:t>
            </a:r>
            <a:r>
              <a:rPr lang="en-US" baseline="0" dirty="0"/>
              <a:t> one of these each time you want to make changes</a:t>
            </a:r>
          </a:p>
          <a:p>
            <a:r>
              <a:rPr lang="en-US" baseline="0" dirty="0"/>
              <a:t> - Do not make edits in the master branch.</a:t>
            </a:r>
          </a:p>
          <a:p>
            <a:r>
              <a:rPr lang="en-US" baseline="0" dirty="0"/>
              <a:t>  - This way you retain a clean copy </a:t>
            </a:r>
          </a:p>
          <a:p>
            <a:r>
              <a:rPr lang="en-US" baseline="0" dirty="0"/>
              <a:t>    - can go back to it if you screw up or change your mind</a:t>
            </a:r>
          </a:p>
          <a:p>
            <a:r>
              <a:rPr lang="en-US" baseline="0" dirty="0"/>
              <a:t>    - makes it easier to merge in changes to the upstream (we’ll see this later)</a:t>
            </a:r>
          </a:p>
          <a:p>
            <a:endParaRPr lang="en-US" baseline="0" dirty="0"/>
          </a:p>
          <a:p>
            <a:r>
              <a:rPr lang="en-US" baseline="0" dirty="0"/>
              <a:t>checkout:</a:t>
            </a:r>
          </a:p>
          <a:p>
            <a:r>
              <a:rPr lang="en-US" baseline="0" dirty="0"/>
              <a:t> - Switches your files to those in a different branch.</a:t>
            </a:r>
          </a:p>
          <a:p>
            <a:r>
              <a:rPr lang="en-US" baseline="0" dirty="0"/>
              <a:t> - checkout feature</a:t>
            </a:r>
          </a:p>
          <a:p>
            <a:r>
              <a:rPr lang="en-US" baseline="0" dirty="0"/>
              <a:t> - checkout master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How can you tell which branch you are on?</a:t>
            </a:r>
          </a:p>
          <a:p>
            <a:r>
              <a:rPr lang="en-US" baseline="0" dirty="0"/>
              <a:t>  * in the output of git branch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31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status: </a:t>
            </a:r>
          </a:p>
          <a:p>
            <a:r>
              <a:rPr lang="en-US" dirty="0"/>
              <a:t> - displays information about what has been changed since last commit</a:t>
            </a:r>
          </a:p>
          <a:p>
            <a:endParaRPr lang="en-US" dirty="0"/>
          </a:p>
          <a:p>
            <a:r>
              <a:rPr lang="en-US" dirty="0"/>
              <a:t>add:</a:t>
            </a:r>
            <a:r>
              <a:rPr lang="en-US" baseline="0" dirty="0"/>
              <a:t> </a:t>
            </a:r>
          </a:p>
          <a:p>
            <a:r>
              <a:rPr lang="en-US" baseline="0" dirty="0"/>
              <a:t> - places modified files onto the “Stage”</a:t>
            </a:r>
          </a:p>
          <a:p>
            <a:r>
              <a:rPr lang="en-US" baseline="0" dirty="0"/>
              <a:t> - a list of things to be included in the next commit</a:t>
            </a:r>
          </a:p>
          <a:p>
            <a:endParaRPr lang="en-US" baseline="0" dirty="0"/>
          </a:p>
          <a:p>
            <a:r>
              <a:rPr lang="en-US" baseline="0" dirty="0"/>
              <a:t>commit: </a:t>
            </a:r>
          </a:p>
          <a:p>
            <a:r>
              <a:rPr lang="en-US" baseline="0" dirty="0"/>
              <a:t> - copies changes on the stage into the current branch.</a:t>
            </a:r>
          </a:p>
          <a:p>
            <a:r>
              <a:rPr lang="en-US" baseline="0" dirty="0"/>
              <a:t> - do this each time you have </a:t>
            </a:r>
            <a:r>
              <a:rPr lang="en-US" u="sng" baseline="0" dirty="0"/>
              <a:t>completed a “nameable piece of work”</a:t>
            </a:r>
          </a:p>
          <a:p>
            <a:r>
              <a:rPr lang="en-US" baseline="0" dirty="0"/>
              <a:t> - include a descriptive comment that explains what this set of changes accomplished.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8650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status: </a:t>
            </a:r>
          </a:p>
          <a:p>
            <a:r>
              <a:rPr lang="en-US" dirty="0"/>
              <a:t> - displays information about what has been changed since last commit</a:t>
            </a:r>
          </a:p>
          <a:p>
            <a:endParaRPr lang="en-US" dirty="0"/>
          </a:p>
          <a:p>
            <a:r>
              <a:rPr lang="en-US" dirty="0"/>
              <a:t>add:</a:t>
            </a:r>
            <a:r>
              <a:rPr lang="en-US" baseline="0" dirty="0"/>
              <a:t> </a:t>
            </a:r>
          </a:p>
          <a:p>
            <a:r>
              <a:rPr lang="en-US" baseline="0" dirty="0"/>
              <a:t> - places modified files onto the “Stage”</a:t>
            </a:r>
          </a:p>
          <a:p>
            <a:r>
              <a:rPr lang="en-US" baseline="0" dirty="0"/>
              <a:t> - a list of things to be included in the next commit</a:t>
            </a:r>
          </a:p>
          <a:p>
            <a:endParaRPr lang="en-US" baseline="0" dirty="0"/>
          </a:p>
          <a:p>
            <a:r>
              <a:rPr lang="en-US" baseline="0" dirty="0"/>
              <a:t>commit: </a:t>
            </a:r>
          </a:p>
          <a:p>
            <a:r>
              <a:rPr lang="en-US" baseline="0" dirty="0"/>
              <a:t> - copies changes on the stage into the current branch.</a:t>
            </a:r>
          </a:p>
          <a:p>
            <a:r>
              <a:rPr lang="en-US" baseline="0" dirty="0"/>
              <a:t> - do this each time you have </a:t>
            </a:r>
            <a:r>
              <a:rPr lang="en-US" u="sng" baseline="0" dirty="0"/>
              <a:t>completed a “nameable piece of work”</a:t>
            </a:r>
          </a:p>
          <a:p>
            <a:r>
              <a:rPr lang="en-US" baseline="0" dirty="0"/>
              <a:t> - include a descriptive comment that explains what this set of changes accomplished.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7569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status: </a:t>
            </a:r>
          </a:p>
          <a:p>
            <a:r>
              <a:rPr lang="en-US" dirty="0"/>
              <a:t> - displays information about what has been changed since last commit</a:t>
            </a:r>
          </a:p>
          <a:p>
            <a:endParaRPr lang="en-US" dirty="0"/>
          </a:p>
          <a:p>
            <a:r>
              <a:rPr lang="en-US" dirty="0"/>
              <a:t>add:</a:t>
            </a:r>
            <a:r>
              <a:rPr lang="en-US" baseline="0" dirty="0"/>
              <a:t> </a:t>
            </a:r>
          </a:p>
          <a:p>
            <a:r>
              <a:rPr lang="en-US" baseline="0" dirty="0"/>
              <a:t> - places modified files onto the “Stage”</a:t>
            </a:r>
          </a:p>
          <a:p>
            <a:r>
              <a:rPr lang="en-US" baseline="0" dirty="0"/>
              <a:t> - a list of things to be included in the next commit</a:t>
            </a:r>
          </a:p>
          <a:p>
            <a:endParaRPr lang="en-US" baseline="0" dirty="0"/>
          </a:p>
          <a:p>
            <a:r>
              <a:rPr lang="en-US" baseline="0" dirty="0"/>
              <a:t>commit: </a:t>
            </a:r>
          </a:p>
          <a:p>
            <a:r>
              <a:rPr lang="en-US" baseline="0" dirty="0"/>
              <a:t> - copies changes on the stage into the current branch.</a:t>
            </a:r>
          </a:p>
          <a:p>
            <a:r>
              <a:rPr lang="en-US" baseline="0" dirty="0"/>
              <a:t> - do this each time you have </a:t>
            </a:r>
            <a:r>
              <a:rPr lang="en-US" u="sng" baseline="0" dirty="0"/>
              <a:t>completed a “nameable piece of work”</a:t>
            </a:r>
          </a:p>
          <a:p>
            <a:r>
              <a:rPr lang="en-US" baseline="0" dirty="0"/>
              <a:t> - include a descriptive comment that explains what this set of changes accomplished.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675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2670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7023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5797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85671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4793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65886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push:</a:t>
            </a:r>
          </a:p>
          <a:p>
            <a:r>
              <a:rPr lang="en-US" dirty="0"/>
              <a:t> - Copies</a:t>
            </a:r>
            <a:r>
              <a:rPr lang="en-US" baseline="0" dirty="0"/>
              <a:t> the changes to the branch to the remote (e.g. origin)</a:t>
            </a:r>
          </a:p>
          <a:p>
            <a:endParaRPr lang="en-US" baseline="0" dirty="0"/>
          </a:p>
          <a:p>
            <a:r>
              <a:rPr lang="en-US" baseline="0" dirty="0"/>
              <a:t>Pull Request:</a:t>
            </a:r>
          </a:p>
          <a:p>
            <a:r>
              <a:rPr lang="en-US" baseline="0" dirty="0"/>
              <a:t> - Issued through </a:t>
            </a:r>
            <a:r>
              <a:rPr lang="en-US" baseline="0" dirty="0" err="1"/>
              <a:t>GitHub</a:t>
            </a:r>
            <a:r>
              <a:rPr lang="en-US" baseline="0" dirty="0"/>
              <a:t> web interface in browser.</a:t>
            </a:r>
          </a:p>
          <a:p>
            <a:r>
              <a:rPr lang="en-US" baseline="0" dirty="0"/>
              <a:t> - Asks upstream project manager to “pull” your changes into the project.</a:t>
            </a:r>
          </a:p>
          <a:p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Multiple commits indicate that more than one pull request may have been handled by the mangers.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As long as they don’t conflict there can be lots of pull requests merged into the upstream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27820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41535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0477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1749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79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771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9127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6124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0250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4204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2268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5838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9384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8213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96480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99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7019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4948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2889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6562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5366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72374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Complicated</a:t>
            </a:r>
          </a:p>
          <a:p>
            <a:r>
              <a:rPr lang="en-US" baseline="0" dirty="0"/>
              <a:t> - No one overview or activity is going to be sufficient.</a:t>
            </a:r>
          </a:p>
          <a:p>
            <a:r>
              <a:rPr lang="en-US" baseline="0" dirty="0"/>
              <a:t> - Goal here is to walk through the fundamentals once.</a:t>
            </a:r>
          </a:p>
          <a:p>
            <a:endParaRPr lang="en-US" baseline="0" dirty="0"/>
          </a:p>
          <a:p>
            <a:r>
              <a:rPr lang="en-US" baseline="0" dirty="0"/>
              <a:t>Process:</a:t>
            </a:r>
          </a:p>
          <a:p>
            <a:r>
              <a:rPr lang="en-US" baseline="0" dirty="0"/>
              <a:t> - Web-page with checkpoints</a:t>
            </a:r>
          </a:p>
          <a:p>
            <a:r>
              <a:rPr lang="en-US" baseline="0" dirty="0"/>
              <a:t> - Work entirely in VM</a:t>
            </a:r>
          </a:p>
          <a:p>
            <a:r>
              <a:rPr lang="en-US" baseline="0" dirty="0"/>
              <a:t>  - Can copy and paste easily</a:t>
            </a:r>
          </a:p>
          <a:p>
            <a:r>
              <a:rPr lang="en-US" baseline="0" dirty="0"/>
              <a:t>    - Ctrl-C / Ctrl-V (browser)</a:t>
            </a:r>
          </a:p>
          <a:p>
            <a:r>
              <a:rPr lang="en-US" baseline="0" dirty="0"/>
              <a:t>    - Shift-Ctrl-C / Shift-Ctrl-V (terminal)</a:t>
            </a:r>
          </a:p>
          <a:p>
            <a:r>
              <a:rPr lang="en-US" baseline="0" dirty="0"/>
              <a:t> - Be disciplined</a:t>
            </a:r>
          </a:p>
          <a:p>
            <a:r>
              <a:rPr lang="en-US" baseline="0" dirty="0"/>
              <a:t>  - stop at checkpoints</a:t>
            </a:r>
          </a:p>
          <a:p>
            <a:r>
              <a:rPr lang="en-US" baseline="0" dirty="0"/>
              <a:t>  - Don’t work ahead, just wait patiently</a:t>
            </a:r>
          </a:p>
          <a:p>
            <a:r>
              <a:rPr lang="en-US" baseline="0" dirty="0"/>
              <a:t>  - let me know you have finished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  - I’ll come around and verify or ask you to verify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6243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baseline="0" dirty="0"/>
              <a:t>t may be the case that others are making changes to the same sections of code that you are.</a:t>
            </a:r>
          </a:p>
          <a:p>
            <a:r>
              <a:rPr lang="en-US" baseline="0" dirty="0"/>
              <a:t>This can lead to situations where the code you issue a pull request for conflicts with changes that have been made to the upstream.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2955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/>
          </a:p>
          <a:p>
            <a:pPr marL="0" indent="0">
              <a:buFontTx/>
              <a:buNone/>
            </a:pPr>
            <a:r>
              <a:rPr lang="en-US" baseline="0" dirty="0"/>
              <a:t>But now:</a:t>
            </a:r>
          </a:p>
          <a:p>
            <a:pPr marL="0" indent="0">
              <a:buFontTx/>
              <a:buNone/>
            </a:pPr>
            <a:r>
              <a:rPr lang="en-US" baseline="0" dirty="0"/>
              <a:t> - upstream master has been changed in a way that is incompatible with your changes.</a:t>
            </a:r>
          </a:p>
          <a:p>
            <a:r>
              <a:rPr lang="en-US" baseline="0" dirty="0"/>
              <a:t> - thus there is a conflict that must be resolved</a:t>
            </a:r>
          </a:p>
          <a:p>
            <a:r>
              <a:rPr lang="en-US" baseline="0" dirty="0"/>
              <a:t> - the pull request cannot be merged automatically</a:t>
            </a:r>
          </a:p>
          <a:p>
            <a:r>
              <a:rPr lang="en-US" baseline="0" dirty="0"/>
              <a:t>  - use your changes?</a:t>
            </a:r>
          </a:p>
          <a:p>
            <a:r>
              <a:rPr lang="en-US" baseline="0" dirty="0"/>
              <a:t>  - keep the upstream changes?</a:t>
            </a:r>
          </a:p>
          <a:p>
            <a:r>
              <a:rPr lang="en-US" baseline="0" dirty="0"/>
              <a:t>  - some combination?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3727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Complicated</a:t>
            </a:r>
          </a:p>
          <a:p>
            <a:r>
              <a:rPr lang="en-US" baseline="0" dirty="0"/>
              <a:t> - No one overview or activity is going to be sufficient.</a:t>
            </a:r>
          </a:p>
          <a:p>
            <a:r>
              <a:rPr lang="en-US" baseline="0" dirty="0"/>
              <a:t> - Goal here is to walk through the fundamentals once.</a:t>
            </a:r>
          </a:p>
          <a:p>
            <a:endParaRPr lang="en-US" baseline="0" dirty="0"/>
          </a:p>
          <a:p>
            <a:r>
              <a:rPr lang="en-US" baseline="0" dirty="0"/>
              <a:t>Process:</a:t>
            </a:r>
          </a:p>
          <a:p>
            <a:r>
              <a:rPr lang="en-US" baseline="0" dirty="0"/>
              <a:t> - Web-page with checkpoints</a:t>
            </a:r>
          </a:p>
          <a:p>
            <a:r>
              <a:rPr lang="en-US" baseline="0" dirty="0"/>
              <a:t> - Work entirely in VM</a:t>
            </a:r>
          </a:p>
          <a:p>
            <a:r>
              <a:rPr lang="en-US" baseline="0" dirty="0"/>
              <a:t>  - Can copy and paste easily</a:t>
            </a:r>
          </a:p>
          <a:p>
            <a:r>
              <a:rPr lang="en-US" baseline="0" dirty="0"/>
              <a:t>    - Ctrl-C / Ctrl-V (browser)</a:t>
            </a:r>
          </a:p>
          <a:p>
            <a:r>
              <a:rPr lang="en-US" baseline="0" dirty="0"/>
              <a:t>    - Shift-Ctrl-C / Shift-Ctrl-V (terminal)</a:t>
            </a:r>
          </a:p>
          <a:p>
            <a:r>
              <a:rPr lang="en-US" baseline="0" dirty="0"/>
              <a:t> - Be disciplined</a:t>
            </a:r>
          </a:p>
          <a:p>
            <a:r>
              <a:rPr lang="en-US" baseline="0" dirty="0"/>
              <a:t>  - stop at checkpoints</a:t>
            </a:r>
          </a:p>
          <a:p>
            <a:r>
              <a:rPr lang="en-US" baseline="0" dirty="0"/>
              <a:t>  - Don’t work ahead, just wait patiently</a:t>
            </a:r>
          </a:p>
          <a:p>
            <a:r>
              <a:rPr lang="en-US" baseline="0" dirty="0"/>
              <a:t>  - let me know you have finished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  - I’ll come around and verify or ask you to verify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5247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Might</a:t>
            </a:r>
            <a:r>
              <a:rPr lang="en-US" baseline="0" dirty="0"/>
              <a:t> imagine project manager taking care of the conflict.</a:t>
            </a:r>
          </a:p>
          <a:p>
            <a:r>
              <a:rPr lang="en-US" baseline="0" dirty="0"/>
              <a:t>They are busy people…  Might ask you…</a:t>
            </a:r>
          </a:p>
          <a:p>
            <a:endParaRPr lang="en-US" baseline="0" dirty="0"/>
          </a:p>
          <a:p>
            <a:r>
              <a:rPr lang="en-US" baseline="0" dirty="0"/>
              <a:t>Synch with upstream again…</a:t>
            </a:r>
          </a:p>
          <a:p>
            <a:r>
              <a:rPr lang="en-US" baseline="0" dirty="0"/>
              <a:t> - switch to master branch</a:t>
            </a:r>
          </a:p>
          <a:p>
            <a:r>
              <a:rPr lang="en-US" baseline="0" dirty="0"/>
              <a:t> - fetch upstream/master</a:t>
            </a:r>
          </a:p>
          <a:p>
            <a:r>
              <a:rPr lang="en-US" baseline="0" dirty="0"/>
              <a:t> - merge into your master</a:t>
            </a:r>
          </a:p>
          <a:p>
            <a:r>
              <a:rPr lang="en-US" baseline="0" dirty="0"/>
              <a:t> - push to your remote</a:t>
            </a:r>
          </a:p>
          <a:p>
            <a:endParaRPr lang="en-US" baseline="0" dirty="0"/>
          </a:p>
          <a:p>
            <a:r>
              <a:rPr lang="en-US" baseline="0" dirty="0"/>
              <a:t>Now you have the up to date changes to master.</a:t>
            </a:r>
          </a:p>
          <a:p>
            <a:r>
              <a:rPr lang="en-US" baseline="0" dirty="0"/>
              <a:t>Next you’ll do the merge.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63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8407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Might</a:t>
            </a:r>
            <a:r>
              <a:rPr lang="en-US" baseline="0" dirty="0"/>
              <a:t> imagine project manager taking care of the conflict.</a:t>
            </a:r>
          </a:p>
          <a:p>
            <a:r>
              <a:rPr lang="en-US" baseline="0" dirty="0"/>
              <a:t>They are busy people…  Might ask you…</a:t>
            </a:r>
          </a:p>
          <a:p>
            <a:endParaRPr lang="en-US" baseline="0" dirty="0"/>
          </a:p>
          <a:p>
            <a:r>
              <a:rPr lang="en-US" baseline="0" dirty="0"/>
              <a:t>Synch with upstream again…</a:t>
            </a:r>
          </a:p>
          <a:p>
            <a:r>
              <a:rPr lang="en-US" baseline="0" dirty="0"/>
              <a:t> - switch to master branch</a:t>
            </a:r>
          </a:p>
          <a:p>
            <a:r>
              <a:rPr lang="en-US" baseline="0" dirty="0"/>
              <a:t> - fetch upstream/master</a:t>
            </a:r>
          </a:p>
          <a:p>
            <a:r>
              <a:rPr lang="en-US" baseline="0" dirty="0"/>
              <a:t> - merge into your master</a:t>
            </a:r>
          </a:p>
          <a:p>
            <a:r>
              <a:rPr lang="en-US" baseline="0" dirty="0"/>
              <a:t> - push to your remote</a:t>
            </a:r>
          </a:p>
          <a:p>
            <a:endParaRPr lang="en-US" baseline="0" dirty="0"/>
          </a:p>
          <a:p>
            <a:r>
              <a:rPr lang="en-US" baseline="0" dirty="0"/>
              <a:t>Now you have the up to date changes to master.</a:t>
            </a:r>
          </a:p>
          <a:p>
            <a:r>
              <a:rPr lang="en-US" baseline="0" dirty="0"/>
              <a:t>Next you’ll do the merge.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15057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Might</a:t>
            </a:r>
            <a:r>
              <a:rPr lang="en-US" baseline="0" dirty="0"/>
              <a:t> imagine project manager taking care of the conflict.</a:t>
            </a:r>
          </a:p>
          <a:p>
            <a:r>
              <a:rPr lang="en-US" baseline="0" dirty="0"/>
              <a:t>They are busy people…  Might ask you…</a:t>
            </a:r>
          </a:p>
          <a:p>
            <a:endParaRPr lang="en-US" baseline="0" dirty="0"/>
          </a:p>
          <a:p>
            <a:r>
              <a:rPr lang="en-US" baseline="0" dirty="0"/>
              <a:t>Synch with upstream again…</a:t>
            </a:r>
          </a:p>
          <a:p>
            <a:r>
              <a:rPr lang="en-US" baseline="0" dirty="0"/>
              <a:t> - switch to master branch</a:t>
            </a:r>
          </a:p>
          <a:p>
            <a:r>
              <a:rPr lang="en-US" baseline="0" dirty="0"/>
              <a:t> - fetch upstream/master</a:t>
            </a:r>
          </a:p>
          <a:p>
            <a:r>
              <a:rPr lang="en-US" baseline="0" dirty="0"/>
              <a:t> - merge into your master</a:t>
            </a:r>
          </a:p>
          <a:p>
            <a:r>
              <a:rPr lang="en-US" baseline="0" dirty="0"/>
              <a:t> - push to your remote</a:t>
            </a:r>
          </a:p>
          <a:p>
            <a:endParaRPr lang="en-US" baseline="0" dirty="0"/>
          </a:p>
          <a:p>
            <a:r>
              <a:rPr lang="en-US" baseline="0" dirty="0"/>
              <a:t>Now you have the up to date changes to master.</a:t>
            </a:r>
          </a:p>
          <a:p>
            <a:r>
              <a:rPr lang="en-US" baseline="0" dirty="0"/>
              <a:t>Next you’ll do the merge.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6518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Might</a:t>
            </a:r>
            <a:r>
              <a:rPr lang="en-US" baseline="0" dirty="0"/>
              <a:t> imagine project manager taking care of the conflict.</a:t>
            </a:r>
          </a:p>
          <a:p>
            <a:r>
              <a:rPr lang="en-US" baseline="0" dirty="0"/>
              <a:t>They are busy people…  Might ask you…</a:t>
            </a:r>
          </a:p>
          <a:p>
            <a:endParaRPr lang="en-US" baseline="0" dirty="0"/>
          </a:p>
          <a:p>
            <a:r>
              <a:rPr lang="en-US" baseline="0" dirty="0"/>
              <a:t>Synch with upstream again…</a:t>
            </a:r>
          </a:p>
          <a:p>
            <a:r>
              <a:rPr lang="en-US" baseline="0" dirty="0"/>
              <a:t> - switch to master branch</a:t>
            </a:r>
          </a:p>
          <a:p>
            <a:r>
              <a:rPr lang="en-US" baseline="0" dirty="0"/>
              <a:t> - fetch upstream/master</a:t>
            </a:r>
          </a:p>
          <a:p>
            <a:r>
              <a:rPr lang="en-US" baseline="0" dirty="0"/>
              <a:t> - merge into your master</a:t>
            </a:r>
          </a:p>
          <a:p>
            <a:r>
              <a:rPr lang="en-US" baseline="0" dirty="0"/>
              <a:t> - push to your remote</a:t>
            </a:r>
          </a:p>
          <a:p>
            <a:endParaRPr lang="en-US" baseline="0" dirty="0"/>
          </a:p>
          <a:p>
            <a:r>
              <a:rPr lang="en-US" baseline="0" dirty="0"/>
              <a:t>Now you have the up to date changes to master.</a:t>
            </a:r>
          </a:p>
          <a:p>
            <a:r>
              <a:rPr lang="en-US" baseline="0" dirty="0"/>
              <a:t>Next you’ll do the merge.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60119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87793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mergetool</a:t>
            </a:r>
            <a:r>
              <a:rPr lang="en-US" dirty="0"/>
              <a:t>:</a:t>
            </a:r>
          </a:p>
          <a:p>
            <a:r>
              <a:rPr lang="en-US" baseline="0" dirty="0"/>
              <a:t> - launches</a:t>
            </a:r>
            <a:r>
              <a:rPr lang="en-US" dirty="0"/>
              <a:t> a graphical</a:t>
            </a:r>
            <a:r>
              <a:rPr lang="en-US" baseline="0" dirty="0"/>
              <a:t> Merge Tool</a:t>
            </a:r>
          </a:p>
          <a:p>
            <a:r>
              <a:rPr lang="en-US" baseline="0" dirty="0"/>
              <a:t>  - meld – because we configured it.</a:t>
            </a:r>
          </a:p>
          <a:p>
            <a:endParaRPr lang="en-US" baseline="0" dirty="0"/>
          </a:p>
          <a:p>
            <a:r>
              <a:rPr lang="en-US" baseline="0" dirty="0"/>
              <a:t>Left - Feature Branch:</a:t>
            </a:r>
          </a:p>
          <a:p>
            <a:r>
              <a:rPr lang="en-US" baseline="0" dirty="0"/>
              <a:t> - shows the changes that you made locally.</a:t>
            </a:r>
          </a:p>
          <a:p>
            <a:r>
              <a:rPr lang="en-US" baseline="0" dirty="0"/>
              <a:t>Right - Master Branch</a:t>
            </a:r>
          </a:p>
          <a:p>
            <a:r>
              <a:rPr lang="en-US" baseline="0" dirty="0"/>
              <a:t> - shows your local master branch</a:t>
            </a:r>
          </a:p>
          <a:p>
            <a:r>
              <a:rPr lang="en-US" baseline="0" dirty="0"/>
              <a:t> - includes changes to the upstream master from synch.</a:t>
            </a:r>
          </a:p>
          <a:p>
            <a:r>
              <a:rPr lang="en-US" baseline="0" dirty="0"/>
              <a:t>Center – resolution</a:t>
            </a:r>
          </a:p>
          <a:p>
            <a:r>
              <a:rPr lang="en-US" baseline="0" dirty="0"/>
              <a:t> - shows original file before your changes or the upstream changes</a:t>
            </a:r>
          </a:p>
          <a:p>
            <a:r>
              <a:rPr lang="en-US" baseline="0" dirty="0"/>
              <a:t> - Resolve the conflict…</a:t>
            </a:r>
          </a:p>
          <a:p>
            <a:r>
              <a:rPr lang="en-US" baseline="0" dirty="0"/>
              <a:t>  - move code in from left or right</a:t>
            </a:r>
          </a:p>
          <a:p>
            <a:r>
              <a:rPr lang="en-US" baseline="0" dirty="0"/>
              <a:t>  - edit directly</a:t>
            </a:r>
          </a:p>
          <a:p>
            <a:r>
              <a:rPr lang="en-US" baseline="0" dirty="0"/>
              <a:t>  - Save!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9146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5337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61672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9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53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B21635A-1188-C340-857D-5B18C0B4CE1A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026400" y="6443943"/>
            <a:ext cx="1117600" cy="3937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://foss2serve.org/index.php/Git:_GitHub_Issues_and_Pull_Request" TargetMode="External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oss2serve.org/index.php/Git:_Working_Locally_from_the_Command_Line" TargetMode="External"/><Relationship Id="rId5" Type="http://schemas.openxmlformats.org/officeDocument/2006/relationships/hyperlink" Target="https://github.com/StoneyJackson/github-workflow-activity/blob/master/presentation.pptx" TargetMode="External"/><Relationship Id="rId4" Type="http://schemas.openxmlformats.org/officeDocument/2006/relationships/hyperlink" Target="http://foss2serve.org/index.php/Git:_GitHub_Workflow_Activit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5DA59-BBB9-4D4E-ACC6-0161B1329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15F23-7D10-0A44-9006-A147F13E8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DECK IS NOT FOR USE….</a:t>
            </a:r>
          </a:p>
          <a:p>
            <a:r>
              <a:rPr lang="en-US" dirty="0"/>
              <a:t>IT HAS A BUNCH OF COPIES OF SLIDES THAT WERE MODIFIED TO MAKE THE 07 and 08 DECKS.</a:t>
            </a:r>
          </a:p>
          <a:p>
            <a:r>
              <a:rPr lang="en-US" dirty="0"/>
              <a:t>IT IS A BIG MESS!</a:t>
            </a:r>
          </a:p>
        </p:txBody>
      </p:sp>
    </p:spTree>
    <p:extLst>
      <p:ext uri="{BB962C8B-B14F-4D97-AF65-F5344CB8AC3E}">
        <p14:creationId xmlns:p14="http://schemas.microsoft.com/office/powerpoint/2010/main" val="2971134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F2260-AD66-0943-AB98-DD7DDBD3605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4375-184F-5F47-992E-BA1783A4909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638E6-BDEE-B545-8BA8-B4500EF6ABEF}"/>
              </a:ext>
            </a:extLst>
          </p:cNvPr>
          <p:cNvSpPr txBox="1"/>
          <p:nvPr/>
        </p:nvSpPr>
        <p:spPr>
          <a:xfrm>
            <a:off x="4100657" y="2359339"/>
            <a:ext cx="1287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Project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Repo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6BB3CBAF-0353-894F-A776-A1CBDF6A0CC6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9" name="Can 18">
            <a:extLst>
              <a:ext uri="{FF2B5EF4-FFF2-40B4-BE49-F238E27FC236}">
                <a16:creationId xmlns:a16="http://schemas.microsoft.com/office/drawing/2014/main" id="{CFB8488E-758E-9C4D-A346-ED2888F8093E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3E517F-1BE5-D34E-A1A7-515BB48B6155}"/>
              </a:ext>
            </a:extLst>
          </p:cNvPr>
          <p:cNvSpPr txBox="1"/>
          <p:nvPr/>
        </p:nvSpPr>
        <p:spPr>
          <a:xfrm>
            <a:off x="1331844" y="2378999"/>
            <a:ext cx="13516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Remote</a:t>
            </a:r>
          </a:p>
          <a:p>
            <a:pPr algn="ctr"/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21" name="Can 20">
            <a:extLst>
              <a:ext uri="{FF2B5EF4-FFF2-40B4-BE49-F238E27FC236}">
                <a16:creationId xmlns:a16="http://schemas.microsoft.com/office/drawing/2014/main" id="{16DBB0C4-C470-DE48-BEC7-3ABEAEB1301D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D19978-184B-634A-AFCE-A25F1783D3ED}"/>
              </a:ext>
            </a:extLst>
          </p:cNvPr>
          <p:cNvSpPr txBox="1"/>
          <p:nvPr/>
        </p:nvSpPr>
        <p:spPr>
          <a:xfrm>
            <a:off x="1219559" y="5525433"/>
            <a:ext cx="15840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Local Copy</a:t>
            </a:r>
          </a:p>
          <a:p>
            <a:pPr algn="ctr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Of Your</a:t>
            </a:r>
          </a:p>
          <a:p>
            <a:pPr algn="ctr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Copy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10AD2A75-77D1-9040-8C4A-1C593585EC5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4A392D62-BC2F-0445-9E72-E1EC7D6C3F43}"/>
              </a:ext>
            </a:extLst>
          </p:cNvPr>
          <p:cNvCxnSpPr>
            <a:cxnSpLocks/>
            <a:stCxn id="21" idx="2"/>
            <a:endCxn id="20" idx="1"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Up Arrow 25">
            <a:extLst>
              <a:ext uri="{FF2B5EF4-FFF2-40B4-BE49-F238E27FC236}">
                <a16:creationId xmlns:a16="http://schemas.microsoft.com/office/drawing/2014/main" id="{163CAD44-1E49-1B4D-9B3C-ED35A04B22E5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2534979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F2260-AD66-0943-AB98-DD7DDBD3605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4375-184F-5F47-992E-BA1783A4909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638E6-BDEE-B545-8BA8-B4500EF6ABEF}"/>
              </a:ext>
            </a:extLst>
          </p:cNvPr>
          <p:cNvSpPr txBox="1"/>
          <p:nvPr/>
        </p:nvSpPr>
        <p:spPr>
          <a:xfrm>
            <a:off x="4100657" y="2359339"/>
            <a:ext cx="1287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Project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Repo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6BB3CBAF-0353-894F-A776-A1CBDF6A0CC6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9" name="Can 18">
            <a:extLst>
              <a:ext uri="{FF2B5EF4-FFF2-40B4-BE49-F238E27FC236}">
                <a16:creationId xmlns:a16="http://schemas.microsoft.com/office/drawing/2014/main" id="{CFB8488E-758E-9C4D-A346-ED2888F8093E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3E517F-1BE5-D34E-A1A7-515BB48B6155}"/>
              </a:ext>
            </a:extLst>
          </p:cNvPr>
          <p:cNvSpPr txBox="1"/>
          <p:nvPr/>
        </p:nvSpPr>
        <p:spPr>
          <a:xfrm>
            <a:off x="1331844" y="2378999"/>
            <a:ext cx="13516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Remote</a:t>
            </a:r>
          </a:p>
          <a:p>
            <a:pPr algn="ctr"/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21" name="Can 20">
            <a:extLst>
              <a:ext uri="{FF2B5EF4-FFF2-40B4-BE49-F238E27FC236}">
                <a16:creationId xmlns:a16="http://schemas.microsoft.com/office/drawing/2014/main" id="{16DBB0C4-C470-DE48-BEC7-3ABEAEB1301D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D19978-184B-634A-AFCE-A25F1783D3ED}"/>
              </a:ext>
            </a:extLst>
          </p:cNvPr>
          <p:cNvSpPr txBox="1"/>
          <p:nvPr/>
        </p:nvSpPr>
        <p:spPr>
          <a:xfrm>
            <a:off x="1219559" y="5525433"/>
            <a:ext cx="15840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Local Copy</a:t>
            </a:r>
          </a:p>
          <a:p>
            <a:pPr algn="ctr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Of Your</a:t>
            </a:r>
          </a:p>
          <a:p>
            <a:pPr algn="ctr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Copy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10AD2A75-77D1-9040-8C4A-1C593585EC5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4A392D62-BC2F-0445-9E72-E1EC7D6C3F43}"/>
              </a:ext>
            </a:extLst>
          </p:cNvPr>
          <p:cNvCxnSpPr>
            <a:cxnSpLocks/>
            <a:stCxn id="21" idx="2"/>
            <a:endCxn id="20" idx="1"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ight Arrow 21">
            <a:extLst>
              <a:ext uri="{FF2B5EF4-FFF2-40B4-BE49-F238E27FC236}">
                <a16:creationId xmlns:a16="http://schemas.microsoft.com/office/drawing/2014/main" id="{0330F731-D5F0-604B-B408-D149C67BB7CD}"/>
              </a:ext>
            </a:extLst>
          </p:cNvPr>
          <p:cNvSpPr/>
          <p:nvPr/>
        </p:nvSpPr>
        <p:spPr>
          <a:xfrm>
            <a:off x="2763408" y="2149324"/>
            <a:ext cx="1394208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Pull Request</a:t>
            </a:r>
          </a:p>
        </p:txBody>
      </p:sp>
    </p:spTree>
    <p:extLst>
      <p:ext uri="{BB962C8B-B14F-4D97-AF65-F5344CB8AC3E}">
        <p14:creationId xmlns:p14="http://schemas.microsoft.com/office/powerpoint/2010/main" val="866014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F2260-AD66-0943-AB98-DD7DDBD3605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4375-184F-5F47-992E-BA1783A4909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638E6-BDEE-B545-8BA8-B4500EF6ABEF}"/>
              </a:ext>
            </a:extLst>
          </p:cNvPr>
          <p:cNvSpPr txBox="1"/>
          <p:nvPr/>
        </p:nvSpPr>
        <p:spPr>
          <a:xfrm>
            <a:off x="4100657" y="2359339"/>
            <a:ext cx="1287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Project</a:t>
            </a:r>
          </a:p>
          <a:p>
            <a:pPr algn="ctr"/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Repo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6BB3CBAF-0353-894F-A776-A1CBDF6A0CC6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9" name="Can 18">
            <a:extLst>
              <a:ext uri="{FF2B5EF4-FFF2-40B4-BE49-F238E27FC236}">
                <a16:creationId xmlns:a16="http://schemas.microsoft.com/office/drawing/2014/main" id="{CFB8488E-758E-9C4D-A346-ED2888F8093E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3E517F-1BE5-D34E-A1A7-515BB48B6155}"/>
              </a:ext>
            </a:extLst>
          </p:cNvPr>
          <p:cNvSpPr txBox="1"/>
          <p:nvPr/>
        </p:nvSpPr>
        <p:spPr>
          <a:xfrm>
            <a:off x="1331844" y="2378999"/>
            <a:ext cx="13516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Remote</a:t>
            </a:r>
          </a:p>
          <a:p>
            <a:pPr algn="ctr"/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21" name="Can 20">
            <a:extLst>
              <a:ext uri="{FF2B5EF4-FFF2-40B4-BE49-F238E27FC236}">
                <a16:creationId xmlns:a16="http://schemas.microsoft.com/office/drawing/2014/main" id="{16DBB0C4-C470-DE48-BEC7-3ABEAEB1301D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D19978-184B-634A-AFCE-A25F1783D3ED}"/>
              </a:ext>
            </a:extLst>
          </p:cNvPr>
          <p:cNvSpPr txBox="1"/>
          <p:nvPr/>
        </p:nvSpPr>
        <p:spPr>
          <a:xfrm>
            <a:off x="1219559" y="5525433"/>
            <a:ext cx="15840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Local Copy</a:t>
            </a:r>
          </a:p>
          <a:p>
            <a:pPr algn="ctr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Of Your</a:t>
            </a:r>
          </a:p>
          <a:p>
            <a:pPr algn="ctr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Copy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10AD2A75-77D1-9040-8C4A-1C593585EC5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4A392D62-BC2F-0445-9E72-E1EC7D6C3F43}"/>
              </a:ext>
            </a:extLst>
          </p:cNvPr>
          <p:cNvCxnSpPr>
            <a:cxnSpLocks/>
            <a:stCxn id="21" idx="2"/>
            <a:endCxn id="20" idx="1"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844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BE6C0-983E-9049-92AC-93719477A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19D02-265B-E646-9D2A-F781DA6AE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88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F2260-AD66-0943-AB98-DD7DDBD3605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4375-184F-5F47-992E-BA1783A4909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638E6-BDEE-B545-8BA8-B4500EF6ABEF}"/>
              </a:ext>
            </a:extLst>
          </p:cNvPr>
          <p:cNvSpPr txBox="1"/>
          <p:nvPr/>
        </p:nvSpPr>
        <p:spPr>
          <a:xfrm>
            <a:off x="4100657" y="2359339"/>
            <a:ext cx="1287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Project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Repo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6BB3CBAF-0353-894F-A776-A1CBDF6A0CC6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9" name="Can 18">
            <a:extLst>
              <a:ext uri="{FF2B5EF4-FFF2-40B4-BE49-F238E27FC236}">
                <a16:creationId xmlns:a16="http://schemas.microsoft.com/office/drawing/2014/main" id="{CFB8488E-758E-9C4D-A346-ED2888F8093E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3E517F-1BE5-D34E-A1A7-515BB48B6155}"/>
              </a:ext>
            </a:extLst>
          </p:cNvPr>
          <p:cNvSpPr txBox="1"/>
          <p:nvPr/>
        </p:nvSpPr>
        <p:spPr>
          <a:xfrm>
            <a:off x="1331844" y="2378999"/>
            <a:ext cx="13516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Remote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21" name="Can 20">
            <a:extLst>
              <a:ext uri="{FF2B5EF4-FFF2-40B4-BE49-F238E27FC236}">
                <a16:creationId xmlns:a16="http://schemas.microsoft.com/office/drawing/2014/main" id="{16DBB0C4-C470-DE48-BEC7-3ABEAEB1301D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2" name="Left Arrow 21">
            <a:extLst>
              <a:ext uri="{FF2B5EF4-FFF2-40B4-BE49-F238E27FC236}">
                <a16:creationId xmlns:a16="http://schemas.microsoft.com/office/drawing/2014/main" id="{514FC15E-9322-544A-9AE5-8A94E23658ED}"/>
              </a:ext>
            </a:extLst>
          </p:cNvPr>
          <p:cNvSpPr/>
          <p:nvPr/>
        </p:nvSpPr>
        <p:spPr>
          <a:xfrm rot="16200000">
            <a:off x="1193288" y="3891353"/>
            <a:ext cx="1660132" cy="10190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 </a:t>
            </a:r>
            <a:r>
              <a:rPr lang="en-US" sz="3200" b="1" dirty="0">
                <a:solidFill>
                  <a:srgbClr val="FFFF00"/>
                </a:solidFill>
              </a:rPr>
              <a:t>clone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D19978-184B-634A-AFCE-A25F1783D3ED}"/>
              </a:ext>
            </a:extLst>
          </p:cNvPr>
          <p:cNvSpPr txBox="1"/>
          <p:nvPr/>
        </p:nvSpPr>
        <p:spPr>
          <a:xfrm>
            <a:off x="1219559" y="5525433"/>
            <a:ext cx="15840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egoe Print" panose="02000800000000000000" pitchFamily="2" charset="0"/>
              </a:rPr>
              <a:t>Local Copy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Segoe Print" panose="02000800000000000000" pitchFamily="2" charset="0"/>
              </a:rPr>
              <a:t>Of Your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Segoe Print" panose="02000800000000000000" pitchFamily="2" charset="0"/>
              </a:rPr>
              <a:t>Copy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10AD2A75-77D1-9040-8C4A-1C593585EC5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4A392D62-BC2F-0445-9E72-E1EC7D6C3F43}"/>
              </a:ext>
            </a:extLst>
          </p:cNvPr>
          <p:cNvCxnSpPr>
            <a:cxnSpLocks/>
            <a:stCxn id="21" idx="2"/>
            <a:endCxn id="20" idx="1"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Left Arrow 25">
            <a:extLst>
              <a:ext uri="{FF2B5EF4-FFF2-40B4-BE49-F238E27FC236}">
                <a16:creationId xmlns:a16="http://schemas.microsoft.com/office/drawing/2014/main" id="{066EF5E1-1DC3-6843-83FB-053FDB572181}"/>
              </a:ext>
            </a:extLst>
          </p:cNvPr>
          <p:cNvSpPr/>
          <p:nvPr/>
        </p:nvSpPr>
        <p:spPr>
          <a:xfrm>
            <a:off x="2609308" y="2233586"/>
            <a:ext cx="1386729" cy="12199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fork</a:t>
            </a:r>
            <a:endParaRPr lang="en-US" sz="2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583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455525" cy="895056"/>
          </a:xfrm>
        </p:spPr>
        <p:txBody>
          <a:bodyPr/>
          <a:lstStyle/>
          <a:p>
            <a:pPr algn="l"/>
            <a:r>
              <a:rPr lang="en-US" dirty="0"/>
              <a:t>Fork/clone and branches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B86052-0692-C946-AAA9-90BB6CBDE6D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51388-4630-A045-8FAF-A76F17E6877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5EEC20-A2A3-7441-B6CF-B1CF262A8FCA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43E11E-20BE-CF4D-AD9D-C0328D90DB65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F3ED3676-6295-0641-8960-0BCC3B576C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C479FAF-0B76-EA4E-B96D-15CD533B2EAD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8D2068-4F90-6144-BA71-37D8E28EDF8D}"/>
              </a:ext>
            </a:extLst>
          </p:cNvPr>
          <p:cNvCxnSpPr>
            <a:endCxn id="44" idx="2"/>
          </p:cNvCxnSpPr>
          <p:nvPr/>
        </p:nvCxnSpPr>
        <p:spPr>
          <a:xfrm flipV="1">
            <a:off x="1833136" y="288489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DC0676C-A891-2B48-8BA1-220BE64A23AB}"/>
              </a:ext>
            </a:extLst>
          </p:cNvPr>
          <p:cNvSpPr/>
          <p:nvPr/>
        </p:nvSpPr>
        <p:spPr>
          <a:xfrm>
            <a:off x="1939026" y="2814854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CA849E-B23B-DB4A-BCEB-2558A989DEB8}"/>
              </a:ext>
            </a:extLst>
          </p:cNvPr>
          <p:cNvCxnSpPr>
            <a:endCxn id="46" idx="2"/>
          </p:cNvCxnSpPr>
          <p:nvPr/>
        </p:nvCxnSpPr>
        <p:spPr>
          <a:xfrm flipV="1">
            <a:off x="4553103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E245229-818D-D541-8E1C-5D97F20B86D4}"/>
              </a:ext>
            </a:extLst>
          </p:cNvPr>
          <p:cNvSpPr/>
          <p:nvPr/>
        </p:nvSpPr>
        <p:spPr>
          <a:xfrm>
            <a:off x="4658993" y="2812897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BE46C7-6532-1D49-9716-5F42196F0BD6}"/>
              </a:ext>
            </a:extLst>
          </p:cNvPr>
          <p:cNvCxnSpPr>
            <a:endCxn id="48" idx="2"/>
          </p:cNvCxnSpPr>
          <p:nvPr/>
        </p:nvCxnSpPr>
        <p:spPr>
          <a:xfrm flipV="1">
            <a:off x="1826696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8B0E57-BE64-4D4E-AB00-FBC71F17411A}"/>
              </a:ext>
            </a:extLst>
          </p:cNvPr>
          <p:cNvSpPr/>
          <p:nvPr/>
        </p:nvSpPr>
        <p:spPr>
          <a:xfrm>
            <a:off x="1932586" y="5518769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12288872-1B25-824D-86ED-8AD9C7DE1C1F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0" name="Left Arrow 49">
            <a:extLst>
              <a:ext uri="{FF2B5EF4-FFF2-40B4-BE49-F238E27FC236}">
                <a16:creationId xmlns:a16="http://schemas.microsoft.com/office/drawing/2014/main" id="{542B3B59-ED15-9045-8D58-F5B91049B589}"/>
              </a:ext>
            </a:extLst>
          </p:cNvPr>
          <p:cNvSpPr/>
          <p:nvPr/>
        </p:nvSpPr>
        <p:spPr>
          <a:xfrm rot="16200000">
            <a:off x="1193288" y="3891353"/>
            <a:ext cx="1660132" cy="10190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 </a:t>
            </a:r>
            <a:r>
              <a:rPr lang="en-US" sz="3200" b="1" dirty="0">
                <a:solidFill>
                  <a:srgbClr val="FFFF00"/>
                </a:solidFill>
              </a:rPr>
              <a:t>clone</a:t>
            </a:r>
          </a:p>
        </p:txBody>
      </p:sp>
      <p:sp>
        <p:nvSpPr>
          <p:cNvPr id="51" name="Left Arrow 50">
            <a:extLst>
              <a:ext uri="{FF2B5EF4-FFF2-40B4-BE49-F238E27FC236}">
                <a16:creationId xmlns:a16="http://schemas.microsoft.com/office/drawing/2014/main" id="{0F6DED09-2749-9141-95C5-3F92E457026D}"/>
              </a:ext>
            </a:extLst>
          </p:cNvPr>
          <p:cNvSpPr/>
          <p:nvPr/>
        </p:nvSpPr>
        <p:spPr>
          <a:xfrm>
            <a:off x="2609308" y="2233586"/>
            <a:ext cx="1386729" cy="12199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fork</a:t>
            </a:r>
            <a:endParaRPr lang="en-US" sz="2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031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455525" cy="895056"/>
          </a:xfrm>
        </p:spPr>
        <p:txBody>
          <a:bodyPr/>
          <a:lstStyle/>
          <a:p>
            <a:pPr algn="l"/>
            <a:r>
              <a:rPr lang="en-US" dirty="0"/>
              <a:t>Local Files vs repo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B86052-0692-C946-AAA9-90BB6CBDE6D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51388-4630-A045-8FAF-A76F17E6877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5EEC20-A2A3-7441-B6CF-B1CF262A8FCA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43E11E-20BE-CF4D-AD9D-C0328D90DB65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F3ED3676-6295-0641-8960-0BCC3B576C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C479FAF-0B76-EA4E-B96D-15CD533B2EAD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8D2068-4F90-6144-BA71-37D8E28EDF8D}"/>
              </a:ext>
            </a:extLst>
          </p:cNvPr>
          <p:cNvCxnSpPr>
            <a:endCxn id="44" idx="2"/>
          </p:cNvCxnSpPr>
          <p:nvPr/>
        </p:nvCxnSpPr>
        <p:spPr>
          <a:xfrm flipV="1">
            <a:off x="1833136" y="288489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DC0676C-A891-2B48-8BA1-220BE64A23AB}"/>
              </a:ext>
            </a:extLst>
          </p:cNvPr>
          <p:cNvSpPr/>
          <p:nvPr/>
        </p:nvSpPr>
        <p:spPr>
          <a:xfrm>
            <a:off x="1939026" y="2814854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CA849E-B23B-DB4A-BCEB-2558A989DEB8}"/>
              </a:ext>
            </a:extLst>
          </p:cNvPr>
          <p:cNvCxnSpPr>
            <a:endCxn id="46" idx="2"/>
          </p:cNvCxnSpPr>
          <p:nvPr/>
        </p:nvCxnSpPr>
        <p:spPr>
          <a:xfrm flipV="1">
            <a:off x="4553103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E245229-818D-D541-8E1C-5D97F20B86D4}"/>
              </a:ext>
            </a:extLst>
          </p:cNvPr>
          <p:cNvSpPr/>
          <p:nvPr/>
        </p:nvSpPr>
        <p:spPr>
          <a:xfrm>
            <a:off x="4658993" y="2812897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BE46C7-6532-1D49-9716-5F42196F0BD6}"/>
              </a:ext>
            </a:extLst>
          </p:cNvPr>
          <p:cNvCxnSpPr>
            <a:endCxn id="48" idx="2"/>
          </p:cNvCxnSpPr>
          <p:nvPr/>
        </p:nvCxnSpPr>
        <p:spPr>
          <a:xfrm flipV="1">
            <a:off x="1826696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8B0E57-BE64-4D4E-AB00-FBC71F17411A}"/>
              </a:ext>
            </a:extLst>
          </p:cNvPr>
          <p:cNvSpPr/>
          <p:nvPr/>
        </p:nvSpPr>
        <p:spPr>
          <a:xfrm>
            <a:off x="1932586" y="5518769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B05FD94-6CAE-2047-B018-A863A5BA1C5D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CBA02DB8-DAE6-4445-9EF8-E86350661B20}"/>
              </a:ext>
            </a:extLst>
          </p:cNvPr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5" name="Right Arrow 54">
            <a:extLst>
              <a:ext uri="{FF2B5EF4-FFF2-40B4-BE49-F238E27FC236}">
                <a16:creationId xmlns:a16="http://schemas.microsoft.com/office/drawing/2014/main" id="{817D2287-6638-BF4F-9C78-0F20ABEADC0A}"/>
              </a:ext>
            </a:extLst>
          </p:cNvPr>
          <p:cNvSpPr/>
          <p:nvPr/>
        </p:nvSpPr>
        <p:spPr>
          <a:xfrm rot="1456893">
            <a:off x="2559699" y="5585114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2252D024-4E2A-8E49-A551-135AE8E68371}"/>
              </a:ext>
            </a:extLst>
          </p:cNvPr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1EFCC60-5FE9-4B44-9926-DD4C7104D4B2}"/>
              </a:ext>
            </a:extLst>
          </p:cNvPr>
          <p:cNvSpPr/>
          <p:nvPr/>
        </p:nvSpPr>
        <p:spPr>
          <a:xfrm>
            <a:off x="4044903" y="6018100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11B6616-A962-3E43-BD03-10CC903F3A88}"/>
              </a:ext>
            </a:extLst>
          </p:cNvPr>
          <p:cNvSpPr txBox="1"/>
          <p:nvPr/>
        </p:nvSpPr>
        <p:spPr>
          <a:xfrm>
            <a:off x="3690686" y="551613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</p:spTree>
    <p:extLst>
      <p:ext uri="{BB962C8B-B14F-4D97-AF65-F5344CB8AC3E}">
        <p14:creationId xmlns:p14="http://schemas.microsoft.com/office/powerpoint/2010/main" val="4070188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455525" cy="895056"/>
          </a:xfrm>
        </p:spPr>
        <p:txBody>
          <a:bodyPr/>
          <a:lstStyle/>
          <a:p>
            <a:pPr algn="l"/>
            <a:r>
              <a:rPr lang="en-US" dirty="0"/>
              <a:t>Branch and Switch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B86052-0692-C946-AAA9-90BB6CBDE6D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51388-4630-A045-8FAF-A76F17E6877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5EEC20-A2A3-7441-B6CF-B1CF262A8FCA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43E11E-20BE-CF4D-AD9D-C0328D90DB65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F3ED3676-6295-0641-8960-0BCC3B576C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C479FAF-0B76-EA4E-B96D-15CD533B2EAD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8D2068-4F90-6144-BA71-37D8E28EDF8D}"/>
              </a:ext>
            </a:extLst>
          </p:cNvPr>
          <p:cNvCxnSpPr>
            <a:endCxn id="44" idx="2"/>
          </p:cNvCxnSpPr>
          <p:nvPr/>
        </p:nvCxnSpPr>
        <p:spPr>
          <a:xfrm flipV="1">
            <a:off x="1833136" y="288489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DC0676C-A891-2B48-8BA1-220BE64A23AB}"/>
              </a:ext>
            </a:extLst>
          </p:cNvPr>
          <p:cNvSpPr/>
          <p:nvPr/>
        </p:nvSpPr>
        <p:spPr>
          <a:xfrm>
            <a:off x="1939026" y="2814854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CA849E-B23B-DB4A-BCEB-2558A989DEB8}"/>
              </a:ext>
            </a:extLst>
          </p:cNvPr>
          <p:cNvCxnSpPr>
            <a:endCxn id="46" idx="2"/>
          </p:cNvCxnSpPr>
          <p:nvPr/>
        </p:nvCxnSpPr>
        <p:spPr>
          <a:xfrm flipV="1">
            <a:off x="4553103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E245229-818D-D541-8E1C-5D97F20B86D4}"/>
              </a:ext>
            </a:extLst>
          </p:cNvPr>
          <p:cNvSpPr/>
          <p:nvPr/>
        </p:nvSpPr>
        <p:spPr>
          <a:xfrm>
            <a:off x="4658993" y="2812897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BE46C7-6532-1D49-9716-5F42196F0BD6}"/>
              </a:ext>
            </a:extLst>
          </p:cNvPr>
          <p:cNvCxnSpPr>
            <a:endCxn id="48" idx="2"/>
          </p:cNvCxnSpPr>
          <p:nvPr/>
        </p:nvCxnSpPr>
        <p:spPr>
          <a:xfrm flipV="1">
            <a:off x="1826696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8B0E57-BE64-4D4E-AB00-FBC71F17411A}"/>
              </a:ext>
            </a:extLst>
          </p:cNvPr>
          <p:cNvSpPr/>
          <p:nvPr/>
        </p:nvSpPr>
        <p:spPr>
          <a:xfrm>
            <a:off x="1932586" y="5518769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B05FD94-6CAE-2047-B018-A863A5BA1C5D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4E51FD7B-39DB-7B40-A92C-ED626F66C7AB}"/>
              </a:ext>
            </a:extLst>
          </p:cNvPr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778CF24-AB9C-544E-8DF7-241319E3B578}"/>
              </a:ext>
            </a:extLst>
          </p:cNvPr>
          <p:cNvSpPr txBox="1"/>
          <p:nvPr/>
        </p:nvSpPr>
        <p:spPr>
          <a:xfrm rot="16200000">
            <a:off x="137897" y="5584002"/>
            <a:ext cx="1023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</a:rPr>
              <a:t>branch</a:t>
            </a:r>
          </a:p>
        </p:txBody>
      </p:sp>
      <p:sp>
        <p:nvSpPr>
          <p:cNvPr id="53" name="Curved Right Arrow 52">
            <a:extLst>
              <a:ext uri="{FF2B5EF4-FFF2-40B4-BE49-F238E27FC236}">
                <a16:creationId xmlns:a16="http://schemas.microsoft.com/office/drawing/2014/main" id="{7CDBCEAE-E645-ED4E-98B7-250AC979A2FD}"/>
              </a:ext>
            </a:extLst>
          </p:cNvPr>
          <p:cNvSpPr/>
          <p:nvPr/>
        </p:nvSpPr>
        <p:spPr>
          <a:xfrm>
            <a:off x="847610" y="5481367"/>
            <a:ext cx="374861" cy="605380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CBA02DB8-DAE6-4445-9EF8-E86350661B20}"/>
              </a:ext>
            </a:extLst>
          </p:cNvPr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2252D024-4E2A-8E49-A551-135AE8E68371}"/>
              </a:ext>
            </a:extLst>
          </p:cNvPr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1EFCC60-5FE9-4B44-9926-DD4C7104D4B2}"/>
              </a:ext>
            </a:extLst>
          </p:cNvPr>
          <p:cNvSpPr/>
          <p:nvPr/>
        </p:nvSpPr>
        <p:spPr>
          <a:xfrm>
            <a:off x="4044903" y="6018100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5DF3EECA-41B0-584F-B8A5-4B1D34594EEE}"/>
              </a:ext>
            </a:extLst>
          </p:cNvPr>
          <p:cNvSpPr/>
          <p:nvPr/>
        </p:nvSpPr>
        <p:spPr>
          <a:xfrm>
            <a:off x="4413017" y="5340388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02E0466B-5331-0744-B4FB-8EDA372CDCF5}"/>
              </a:ext>
            </a:extLst>
          </p:cNvPr>
          <p:cNvSpPr/>
          <p:nvPr/>
        </p:nvSpPr>
        <p:spPr>
          <a:xfrm rot="709870">
            <a:off x="2559699" y="5756567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switch</a:t>
            </a:r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5AC33409-D790-D14B-9CD1-3D2EB998B4C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59000" y="5702484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A1D6B249-7103-1148-8274-28F301CCB7D1}"/>
              </a:ext>
            </a:extLst>
          </p:cNvPr>
          <p:cNvSpPr txBox="1"/>
          <p:nvPr/>
        </p:nvSpPr>
        <p:spPr>
          <a:xfrm>
            <a:off x="3690686" y="551613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</p:spTree>
    <p:extLst>
      <p:ext uri="{BB962C8B-B14F-4D97-AF65-F5344CB8AC3E}">
        <p14:creationId xmlns:p14="http://schemas.microsoft.com/office/powerpoint/2010/main" val="2068073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455525" cy="895056"/>
          </a:xfrm>
        </p:spPr>
        <p:txBody>
          <a:bodyPr/>
          <a:lstStyle/>
          <a:p>
            <a:pPr algn="l"/>
            <a:r>
              <a:rPr lang="en-US" dirty="0"/>
              <a:t>Local edits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B86052-0692-C946-AAA9-90BB6CBDE6D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51388-4630-A045-8FAF-A76F17E6877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5EEC20-A2A3-7441-B6CF-B1CF262A8FCA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43E11E-20BE-CF4D-AD9D-C0328D90DB65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F3ED3676-6295-0641-8960-0BCC3B576C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C479FAF-0B76-EA4E-B96D-15CD533B2EAD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8D2068-4F90-6144-BA71-37D8E28EDF8D}"/>
              </a:ext>
            </a:extLst>
          </p:cNvPr>
          <p:cNvCxnSpPr>
            <a:endCxn id="44" idx="2"/>
          </p:cNvCxnSpPr>
          <p:nvPr/>
        </p:nvCxnSpPr>
        <p:spPr>
          <a:xfrm flipV="1">
            <a:off x="1833136" y="288489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DC0676C-A891-2B48-8BA1-220BE64A23AB}"/>
              </a:ext>
            </a:extLst>
          </p:cNvPr>
          <p:cNvSpPr/>
          <p:nvPr/>
        </p:nvSpPr>
        <p:spPr>
          <a:xfrm>
            <a:off x="1939026" y="2814854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CA849E-B23B-DB4A-BCEB-2558A989DEB8}"/>
              </a:ext>
            </a:extLst>
          </p:cNvPr>
          <p:cNvCxnSpPr>
            <a:endCxn id="46" idx="2"/>
          </p:cNvCxnSpPr>
          <p:nvPr/>
        </p:nvCxnSpPr>
        <p:spPr>
          <a:xfrm flipV="1">
            <a:off x="4553103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E245229-818D-D541-8E1C-5D97F20B86D4}"/>
              </a:ext>
            </a:extLst>
          </p:cNvPr>
          <p:cNvSpPr/>
          <p:nvPr/>
        </p:nvSpPr>
        <p:spPr>
          <a:xfrm>
            <a:off x="4658993" y="2812897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BE46C7-6532-1D49-9716-5F42196F0BD6}"/>
              </a:ext>
            </a:extLst>
          </p:cNvPr>
          <p:cNvCxnSpPr>
            <a:endCxn id="48" idx="2"/>
          </p:cNvCxnSpPr>
          <p:nvPr/>
        </p:nvCxnSpPr>
        <p:spPr>
          <a:xfrm flipV="1">
            <a:off x="1826696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8B0E57-BE64-4D4E-AB00-FBC71F17411A}"/>
              </a:ext>
            </a:extLst>
          </p:cNvPr>
          <p:cNvSpPr/>
          <p:nvPr/>
        </p:nvSpPr>
        <p:spPr>
          <a:xfrm>
            <a:off x="1932586" y="5518769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B05FD94-6CAE-2047-B018-A863A5BA1C5D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4E51FD7B-39DB-7B40-A92C-ED626F66C7AB}"/>
              </a:ext>
            </a:extLst>
          </p:cNvPr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CBA02DB8-DAE6-4445-9EF8-E86350661B20}"/>
              </a:ext>
            </a:extLst>
          </p:cNvPr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2252D024-4E2A-8E49-A551-135AE8E68371}"/>
              </a:ext>
            </a:extLst>
          </p:cNvPr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1EFCC60-5FE9-4B44-9926-DD4C7104D4B2}"/>
              </a:ext>
            </a:extLst>
          </p:cNvPr>
          <p:cNvSpPr/>
          <p:nvPr/>
        </p:nvSpPr>
        <p:spPr>
          <a:xfrm>
            <a:off x="4044903" y="6018100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5DF3EECA-41B0-584F-B8A5-4B1D34594EEE}"/>
              </a:ext>
            </a:extLst>
          </p:cNvPr>
          <p:cNvSpPr/>
          <p:nvPr/>
        </p:nvSpPr>
        <p:spPr>
          <a:xfrm>
            <a:off x="4413017" y="5340388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02E0466B-5331-0744-B4FB-8EDA372CDCF5}"/>
              </a:ext>
            </a:extLst>
          </p:cNvPr>
          <p:cNvSpPr/>
          <p:nvPr/>
        </p:nvSpPr>
        <p:spPr>
          <a:xfrm rot="709870">
            <a:off x="2559699" y="5756567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00"/>
              </a:solidFill>
            </a:endParaRPr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5AC33409-D790-D14B-9CD1-3D2EB998B4C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59000" y="5702484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A1D6B249-7103-1148-8274-28F301CCB7D1}"/>
              </a:ext>
            </a:extLst>
          </p:cNvPr>
          <p:cNvSpPr txBox="1"/>
          <p:nvPr/>
        </p:nvSpPr>
        <p:spPr>
          <a:xfrm>
            <a:off x="3690686" y="551613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</p:spTree>
    <p:extLst>
      <p:ext uri="{BB962C8B-B14F-4D97-AF65-F5344CB8AC3E}">
        <p14:creationId xmlns:p14="http://schemas.microsoft.com/office/powerpoint/2010/main" val="3573631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455525" cy="895056"/>
          </a:xfrm>
        </p:spPr>
        <p:txBody>
          <a:bodyPr/>
          <a:lstStyle/>
          <a:p>
            <a:pPr algn="l"/>
            <a:r>
              <a:rPr lang="en-US" dirty="0"/>
              <a:t>Stage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B86052-0692-C946-AAA9-90BB6CBDE6D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51388-4630-A045-8FAF-A76F17E6877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5EEC20-A2A3-7441-B6CF-B1CF262A8FCA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43E11E-20BE-CF4D-AD9D-C0328D90DB65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F3ED3676-6295-0641-8960-0BCC3B576C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C479FAF-0B76-EA4E-B96D-15CD533B2EAD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8D2068-4F90-6144-BA71-37D8E28EDF8D}"/>
              </a:ext>
            </a:extLst>
          </p:cNvPr>
          <p:cNvCxnSpPr>
            <a:endCxn id="44" idx="2"/>
          </p:cNvCxnSpPr>
          <p:nvPr/>
        </p:nvCxnSpPr>
        <p:spPr>
          <a:xfrm flipV="1">
            <a:off x="1833136" y="288489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DC0676C-A891-2B48-8BA1-220BE64A23AB}"/>
              </a:ext>
            </a:extLst>
          </p:cNvPr>
          <p:cNvSpPr/>
          <p:nvPr/>
        </p:nvSpPr>
        <p:spPr>
          <a:xfrm>
            <a:off x="1939026" y="2814854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CA849E-B23B-DB4A-BCEB-2558A989DEB8}"/>
              </a:ext>
            </a:extLst>
          </p:cNvPr>
          <p:cNvCxnSpPr>
            <a:endCxn id="46" idx="2"/>
          </p:cNvCxnSpPr>
          <p:nvPr/>
        </p:nvCxnSpPr>
        <p:spPr>
          <a:xfrm flipV="1">
            <a:off x="4553103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E245229-818D-D541-8E1C-5D97F20B86D4}"/>
              </a:ext>
            </a:extLst>
          </p:cNvPr>
          <p:cNvSpPr/>
          <p:nvPr/>
        </p:nvSpPr>
        <p:spPr>
          <a:xfrm>
            <a:off x="4658993" y="2812897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BE46C7-6532-1D49-9716-5F42196F0BD6}"/>
              </a:ext>
            </a:extLst>
          </p:cNvPr>
          <p:cNvCxnSpPr>
            <a:endCxn id="48" idx="2"/>
          </p:cNvCxnSpPr>
          <p:nvPr/>
        </p:nvCxnSpPr>
        <p:spPr>
          <a:xfrm flipV="1">
            <a:off x="1826696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8B0E57-BE64-4D4E-AB00-FBC71F17411A}"/>
              </a:ext>
            </a:extLst>
          </p:cNvPr>
          <p:cNvSpPr/>
          <p:nvPr/>
        </p:nvSpPr>
        <p:spPr>
          <a:xfrm>
            <a:off x="1932586" y="5518769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B05FD94-6CAE-2047-B018-A863A5BA1C5D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4E51FD7B-39DB-7B40-A92C-ED626F66C7AB}"/>
              </a:ext>
            </a:extLst>
          </p:cNvPr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CBA02DB8-DAE6-4445-9EF8-E86350661B20}"/>
              </a:ext>
            </a:extLst>
          </p:cNvPr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2252D024-4E2A-8E49-A551-135AE8E68371}"/>
              </a:ext>
            </a:extLst>
          </p:cNvPr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1EFCC60-5FE9-4B44-9926-DD4C7104D4B2}"/>
              </a:ext>
            </a:extLst>
          </p:cNvPr>
          <p:cNvSpPr/>
          <p:nvPr/>
        </p:nvSpPr>
        <p:spPr>
          <a:xfrm>
            <a:off x="4044903" y="6018100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5DF3EECA-41B0-584F-B8A5-4B1D34594EEE}"/>
              </a:ext>
            </a:extLst>
          </p:cNvPr>
          <p:cNvSpPr/>
          <p:nvPr/>
        </p:nvSpPr>
        <p:spPr>
          <a:xfrm>
            <a:off x="4413017" y="5340388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02E0466B-5331-0744-B4FB-8EDA372CDCF5}"/>
              </a:ext>
            </a:extLst>
          </p:cNvPr>
          <p:cNvSpPr/>
          <p:nvPr/>
        </p:nvSpPr>
        <p:spPr>
          <a:xfrm rot="709870">
            <a:off x="2559699" y="5756567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00"/>
              </a:solidFill>
            </a:endParaRPr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5AC33409-D790-D14B-9CD1-3D2EB998B4C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59000" y="5702484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ight Arrow 51">
            <a:extLst>
              <a:ext uri="{FF2B5EF4-FFF2-40B4-BE49-F238E27FC236}">
                <a16:creationId xmlns:a16="http://schemas.microsoft.com/office/drawing/2014/main" id="{4E2B0981-2F55-B545-B0F2-519840920A9A}"/>
              </a:ext>
            </a:extLst>
          </p:cNvPr>
          <p:cNvSpPr/>
          <p:nvPr/>
        </p:nvSpPr>
        <p:spPr>
          <a:xfrm rot="20628835" flipH="1">
            <a:off x="2607898" y="6196154"/>
            <a:ext cx="1042409" cy="3869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add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9F356B4-39A6-CF41-A477-C6E5AB8E7DD1}"/>
              </a:ext>
            </a:extLst>
          </p:cNvPr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9C49657-B229-494D-BB7C-F9DAE17FC297}"/>
              </a:ext>
            </a:extLst>
          </p:cNvPr>
          <p:cNvSpPr/>
          <p:nvPr/>
        </p:nvSpPr>
        <p:spPr>
          <a:xfrm>
            <a:off x="2462846" y="6450809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0BF45B0-B175-0348-B6B6-2FD20B0CAAD9}"/>
              </a:ext>
            </a:extLst>
          </p:cNvPr>
          <p:cNvSpPr txBox="1"/>
          <p:nvPr/>
        </p:nvSpPr>
        <p:spPr>
          <a:xfrm>
            <a:off x="3690686" y="551613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</p:spTree>
    <p:extLst>
      <p:ext uri="{BB962C8B-B14F-4D97-AF65-F5344CB8AC3E}">
        <p14:creationId xmlns:p14="http://schemas.microsoft.com/office/powerpoint/2010/main" val="2638888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Git</a:t>
            </a:r>
            <a:r>
              <a:rPr lang="en-US" dirty="0"/>
              <a:t>/</a:t>
            </a:r>
            <a:r>
              <a:rPr lang="en-US" dirty="0" err="1"/>
              <a:t>GitHub</a:t>
            </a:r>
            <a:r>
              <a:rPr lang="en-US" dirty="0"/>
              <a:t> Workflow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Grant Braught</a:t>
            </a:r>
          </a:p>
          <a:p>
            <a:r>
              <a:rPr lang="en-US" dirty="0"/>
              <a:t>Dickinson College</a:t>
            </a:r>
          </a:p>
          <a:p>
            <a:r>
              <a:rPr lang="en-US" dirty="0"/>
              <a:t>COMP491</a:t>
            </a:r>
          </a:p>
          <a:p>
            <a:r>
              <a:rPr lang="en-US" dirty="0"/>
              <a:t>Fall 2018</a:t>
            </a:r>
          </a:p>
        </p:txBody>
      </p:sp>
      <p:sp>
        <p:nvSpPr>
          <p:cNvPr id="4" name="Rectangle 3"/>
          <p:cNvSpPr/>
          <p:nvPr/>
        </p:nvSpPr>
        <p:spPr>
          <a:xfrm>
            <a:off x="4156655" y="6460511"/>
            <a:ext cx="383592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Licensed under a Creative Commons Attribution-</a:t>
            </a:r>
            <a:r>
              <a:rPr lang="en-US" sz="1050" dirty="0" err="1"/>
              <a:t>NonCommercial</a:t>
            </a:r>
            <a:r>
              <a:rPr lang="en-US" sz="1050" dirty="0"/>
              <a:t>-</a:t>
            </a:r>
            <a:r>
              <a:rPr lang="en-US" sz="1050" dirty="0" err="1"/>
              <a:t>ShareAlike</a:t>
            </a:r>
            <a:r>
              <a:rPr lang="en-US" sz="1050" dirty="0"/>
              <a:t> 4.0 International License.</a:t>
            </a:r>
          </a:p>
        </p:txBody>
      </p:sp>
    </p:spTree>
    <p:extLst>
      <p:ext uri="{BB962C8B-B14F-4D97-AF65-F5344CB8AC3E}">
        <p14:creationId xmlns:p14="http://schemas.microsoft.com/office/powerpoint/2010/main" val="4470402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455525" cy="895056"/>
          </a:xfrm>
        </p:spPr>
        <p:txBody>
          <a:bodyPr/>
          <a:lstStyle/>
          <a:p>
            <a:pPr algn="l"/>
            <a:r>
              <a:rPr lang="en-US" dirty="0"/>
              <a:t>Commit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B86052-0692-C946-AAA9-90BB6CBDE6D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51388-4630-A045-8FAF-A76F17E6877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5EEC20-A2A3-7441-B6CF-B1CF262A8FCA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43E11E-20BE-CF4D-AD9D-C0328D90DB65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F3ED3676-6295-0641-8960-0BCC3B576C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C479FAF-0B76-EA4E-B96D-15CD533B2EAD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8D2068-4F90-6144-BA71-37D8E28EDF8D}"/>
              </a:ext>
            </a:extLst>
          </p:cNvPr>
          <p:cNvCxnSpPr>
            <a:endCxn id="44" idx="2"/>
          </p:cNvCxnSpPr>
          <p:nvPr/>
        </p:nvCxnSpPr>
        <p:spPr>
          <a:xfrm flipV="1">
            <a:off x="1833136" y="288489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DC0676C-A891-2B48-8BA1-220BE64A23AB}"/>
              </a:ext>
            </a:extLst>
          </p:cNvPr>
          <p:cNvSpPr/>
          <p:nvPr/>
        </p:nvSpPr>
        <p:spPr>
          <a:xfrm>
            <a:off x="1939026" y="2814854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CA849E-B23B-DB4A-BCEB-2558A989DEB8}"/>
              </a:ext>
            </a:extLst>
          </p:cNvPr>
          <p:cNvCxnSpPr>
            <a:endCxn id="46" idx="2"/>
          </p:cNvCxnSpPr>
          <p:nvPr/>
        </p:nvCxnSpPr>
        <p:spPr>
          <a:xfrm flipV="1">
            <a:off x="4553103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E245229-818D-D541-8E1C-5D97F20B86D4}"/>
              </a:ext>
            </a:extLst>
          </p:cNvPr>
          <p:cNvSpPr/>
          <p:nvPr/>
        </p:nvSpPr>
        <p:spPr>
          <a:xfrm>
            <a:off x="4658993" y="2812897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BE46C7-6532-1D49-9716-5F42196F0BD6}"/>
              </a:ext>
            </a:extLst>
          </p:cNvPr>
          <p:cNvCxnSpPr>
            <a:endCxn id="48" idx="2"/>
          </p:cNvCxnSpPr>
          <p:nvPr/>
        </p:nvCxnSpPr>
        <p:spPr>
          <a:xfrm flipV="1">
            <a:off x="1826696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8B0E57-BE64-4D4E-AB00-FBC71F17411A}"/>
              </a:ext>
            </a:extLst>
          </p:cNvPr>
          <p:cNvSpPr/>
          <p:nvPr/>
        </p:nvSpPr>
        <p:spPr>
          <a:xfrm>
            <a:off x="1932586" y="5518769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B05FD94-6CAE-2047-B018-A863A5BA1C5D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4E51FD7B-39DB-7B40-A92C-ED626F66C7AB}"/>
              </a:ext>
            </a:extLst>
          </p:cNvPr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CBA02DB8-DAE6-4445-9EF8-E86350661B20}"/>
              </a:ext>
            </a:extLst>
          </p:cNvPr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2252D024-4E2A-8E49-A551-135AE8E68371}"/>
              </a:ext>
            </a:extLst>
          </p:cNvPr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1EFCC60-5FE9-4B44-9926-DD4C7104D4B2}"/>
              </a:ext>
            </a:extLst>
          </p:cNvPr>
          <p:cNvSpPr/>
          <p:nvPr/>
        </p:nvSpPr>
        <p:spPr>
          <a:xfrm>
            <a:off x="4044903" y="6018100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5DF3EECA-41B0-584F-B8A5-4B1D34594EEE}"/>
              </a:ext>
            </a:extLst>
          </p:cNvPr>
          <p:cNvSpPr/>
          <p:nvPr/>
        </p:nvSpPr>
        <p:spPr>
          <a:xfrm>
            <a:off x="4413017" y="5340388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02E0466B-5331-0744-B4FB-8EDA372CDCF5}"/>
              </a:ext>
            </a:extLst>
          </p:cNvPr>
          <p:cNvSpPr/>
          <p:nvPr/>
        </p:nvSpPr>
        <p:spPr>
          <a:xfrm rot="709870">
            <a:off x="2559699" y="5756567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00"/>
              </a:solidFill>
            </a:endParaRPr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5AC33409-D790-D14B-9CD1-3D2EB998B4C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59000" y="5702484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9F356B4-39A6-CF41-A477-C6E5AB8E7DD1}"/>
              </a:ext>
            </a:extLst>
          </p:cNvPr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5F74CE7-E315-6B47-95F2-02031216ECED}"/>
              </a:ext>
            </a:extLst>
          </p:cNvPr>
          <p:cNvSpPr txBox="1"/>
          <p:nvPr/>
        </p:nvSpPr>
        <p:spPr>
          <a:xfrm>
            <a:off x="3690686" y="551613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4B65788-2F00-8149-A6F3-7EF347A735C0}"/>
              </a:ext>
            </a:extLst>
          </p:cNvPr>
          <p:cNvSpPr txBox="1"/>
          <p:nvPr/>
        </p:nvSpPr>
        <p:spPr>
          <a:xfrm rot="16200000">
            <a:off x="486338" y="6037815"/>
            <a:ext cx="1152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Commit</a:t>
            </a:r>
          </a:p>
        </p:txBody>
      </p:sp>
      <p:sp>
        <p:nvSpPr>
          <p:cNvPr id="67" name="Curved Right Arrow 66">
            <a:extLst>
              <a:ext uri="{FF2B5EF4-FFF2-40B4-BE49-F238E27FC236}">
                <a16:creationId xmlns:a16="http://schemas.microsoft.com/office/drawing/2014/main" id="{606AED4B-A26E-AF48-BC10-02C4D5540387}"/>
              </a:ext>
            </a:extLst>
          </p:cNvPr>
          <p:cNvSpPr/>
          <p:nvPr/>
        </p:nvSpPr>
        <p:spPr>
          <a:xfrm flipV="1">
            <a:off x="1231487" y="5754405"/>
            <a:ext cx="418293" cy="873935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7A2C94C-9A71-D149-8CD5-7D8259B33B55}"/>
              </a:ext>
            </a:extLst>
          </p:cNvPr>
          <p:cNvSpPr/>
          <p:nvPr/>
        </p:nvSpPr>
        <p:spPr>
          <a:xfrm>
            <a:off x="2158039" y="5831675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59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455525" cy="895056"/>
          </a:xfrm>
        </p:spPr>
        <p:txBody>
          <a:bodyPr/>
          <a:lstStyle/>
          <a:p>
            <a:pPr algn="l"/>
            <a:r>
              <a:rPr lang="en-US" dirty="0"/>
              <a:t>Stage &amp; Commit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B86052-0692-C946-AAA9-90BB6CBDE6D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51388-4630-A045-8FAF-A76F17E6877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5EEC20-A2A3-7441-B6CF-B1CF262A8FCA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43E11E-20BE-CF4D-AD9D-C0328D90DB65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F3ED3676-6295-0641-8960-0BCC3B576C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C479FAF-0B76-EA4E-B96D-15CD533B2EAD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8D2068-4F90-6144-BA71-37D8E28EDF8D}"/>
              </a:ext>
            </a:extLst>
          </p:cNvPr>
          <p:cNvCxnSpPr>
            <a:endCxn id="44" idx="2"/>
          </p:cNvCxnSpPr>
          <p:nvPr/>
        </p:nvCxnSpPr>
        <p:spPr>
          <a:xfrm flipV="1">
            <a:off x="1833136" y="288489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DC0676C-A891-2B48-8BA1-220BE64A23AB}"/>
              </a:ext>
            </a:extLst>
          </p:cNvPr>
          <p:cNvSpPr/>
          <p:nvPr/>
        </p:nvSpPr>
        <p:spPr>
          <a:xfrm>
            <a:off x="1939026" y="2814854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CA849E-B23B-DB4A-BCEB-2558A989DEB8}"/>
              </a:ext>
            </a:extLst>
          </p:cNvPr>
          <p:cNvCxnSpPr>
            <a:endCxn id="46" idx="2"/>
          </p:cNvCxnSpPr>
          <p:nvPr/>
        </p:nvCxnSpPr>
        <p:spPr>
          <a:xfrm flipV="1">
            <a:off x="4553103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E245229-818D-D541-8E1C-5D97F20B86D4}"/>
              </a:ext>
            </a:extLst>
          </p:cNvPr>
          <p:cNvSpPr/>
          <p:nvPr/>
        </p:nvSpPr>
        <p:spPr>
          <a:xfrm>
            <a:off x="4658993" y="2812897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BE46C7-6532-1D49-9716-5F42196F0BD6}"/>
              </a:ext>
            </a:extLst>
          </p:cNvPr>
          <p:cNvCxnSpPr>
            <a:endCxn id="48" idx="2"/>
          </p:cNvCxnSpPr>
          <p:nvPr/>
        </p:nvCxnSpPr>
        <p:spPr>
          <a:xfrm flipV="1">
            <a:off x="1826696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8B0E57-BE64-4D4E-AB00-FBC71F17411A}"/>
              </a:ext>
            </a:extLst>
          </p:cNvPr>
          <p:cNvSpPr/>
          <p:nvPr/>
        </p:nvSpPr>
        <p:spPr>
          <a:xfrm>
            <a:off x="1932586" y="5518769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B05FD94-6CAE-2047-B018-A863A5BA1C5D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4E51FD7B-39DB-7B40-A92C-ED626F66C7AB}"/>
              </a:ext>
            </a:extLst>
          </p:cNvPr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CBA02DB8-DAE6-4445-9EF8-E86350661B20}"/>
              </a:ext>
            </a:extLst>
          </p:cNvPr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2252D024-4E2A-8E49-A551-135AE8E68371}"/>
              </a:ext>
            </a:extLst>
          </p:cNvPr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1EFCC60-5FE9-4B44-9926-DD4C7104D4B2}"/>
              </a:ext>
            </a:extLst>
          </p:cNvPr>
          <p:cNvSpPr/>
          <p:nvPr/>
        </p:nvSpPr>
        <p:spPr>
          <a:xfrm>
            <a:off x="4044903" y="6018100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5DF3EECA-41B0-584F-B8A5-4B1D34594EEE}"/>
              </a:ext>
            </a:extLst>
          </p:cNvPr>
          <p:cNvSpPr/>
          <p:nvPr/>
        </p:nvSpPr>
        <p:spPr>
          <a:xfrm>
            <a:off x="4413017" y="5340388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02E0466B-5331-0744-B4FB-8EDA372CDCF5}"/>
              </a:ext>
            </a:extLst>
          </p:cNvPr>
          <p:cNvSpPr/>
          <p:nvPr/>
        </p:nvSpPr>
        <p:spPr>
          <a:xfrm rot="709870">
            <a:off x="2559699" y="5756567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00"/>
              </a:solidFill>
            </a:endParaRPr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5AC33409-D790-D14B-9CD1-3D2EB998B4C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59000" y="5702484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9F356B4-39A6-CF41-A477-C6E5AB8E7DD1}"/>
              </a:ext>
            </a:extLst>
          </p:cNvPr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5F74CE7-E315-6B47-95F2-02031216ECED}"/>
              </a:ext>
            </a:extLst>
          </p:cNvPr>
          <p:cNvSpPr txBox="1"/>
          <p:nvPr/>
        </p:nvSpPr>
        <p:spPr>
          <a:xfrm>
            <a:off x="3690686" y="551613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4B65788-2F00-8149-A6F3-7EF347A735C0}"/>
              </a:ext>
            </a:extLst>
          </p:cNvPr>
          <p:cNvSpPr txBox="1"/>
          <p:nvPr/>
        </p:nvSpPr>
        <p:spPr>
          <a:xfrm rot="16200000">
            <a:off x="507978" y="6037815"/>
            <a:ext cx="1109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commit</a:t>
            </a:r>
          </a:p>
        </p:txBody>
      </p:sp>
      <p:sp>
        <p:nvSpPr>
          <p:cNvPr id="67" name="Curved Right Arrow 66">
            <a:extLst>
              <a:ext uri="{FF2B5EF4-FFF2-40B4-BE49-F238E27FC236}">
                <a16:creationId xmlns:a16="http://schemas.microsoft.com/office/drawing/2014/main" id="{606AED4B-A26E-AF48-BC10-02C4D5540387}"/>
              </a:ext>
            </a:extLst>
          </p:cNvPr>
          <p:cNvSpPr/>
          <p:nvPr/>
        </p:nvSpPr>
        <p:spPr>
          <a:xfrm flipV="1">
            <a:off x="1231487" y="5754405"/>
            <a:ext cx="418293" cy="873935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7A2C94C-9A71-D149-8CD5-7D8259B33B55}"/>
              </a:ext>
            </a:extLst>
          </p:cNvPr>
          <p:cNvSpPr/>
          <p:nvPr/>
        </p:nvSpPr>
        <p:spPr>
          <a:xfrm>
            <a:off x="2158039" y="5831675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>
            <a:extLst>
              <a:ext uri="{FF2B5EF4-FFF2-40B4-BE49-F238E27FC236}">
                <a16:creationId xmlns:a16="http://schemas.microsoft.com/office/drawing/2014/main" id="{8DD85CD6-576F-BC4D-8C3D-ACC86AFCFEA5}"/>
              </a:ext>
            </a:extLst>
          </p:cNvPr>
          <p:cNvSpPr/>
          <p:nvPr/>
        </p:nvSpPr>
        <p:spPr>
          <a:xfrm rot="20628835" flipH="1">
            <a:off x="2607898" y="6196154"/>
            <a:ext cx="1042409" cy="3869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add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AB0C242-FEF3-5240-9F51-F6C6F396773A}"/>
              </a:ext>
            </a:extLst>
          </p:cNvPr>
          <p:cNvSpPr/>
          <p:nvPr/>
        </p:nvSpPr>
        <p:spPr>
          <a:xfrm>
            <a:off x="2462846" y="6450809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59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455525" cy="895056"/>
          </a:xfrm>
        </p:spPr>
        <p:txBody>
          <a:bodyPr/>
          <a:lstStyle/>
          <a:p>
            <a:pPr algn="l"/>
            <a:r>
              <a:rPr lang="en-US" dirty="0"/>
              <a:t>More edits?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B86052-0692-C946-AAA9-90BB6CBDE6D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51388-4630-A045-8FAF-A76F17E6877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5EEC20-A2A3-7441-B6CF-B1CF262A8FCA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43E11E-20BE-CF4D-AD9D-C0328D90DB65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F3ED3676-6295-0641-8960-0BCC3B576C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C479FAF-0B76-EA4E-B96D-15CD533B2EAD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8D2068-4F90-6144-BA71-37D8E28EDF8D}"/>
              </a:ext>
            </a:extLst>
          </p:cNvPr>
          <p:cNvCxnSpPr>
            <a:endCxn id="44" idx="2"/>
          </p:cNvCxnSpPr>
          <p:nvPr/>
        </p:nvCxnSpPr>
        <p:spPr>
          <a:xfrm flipV="1">
            <a:off x="1833136" y="288489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DC0676C-A891-2B48-8BA1-220BE64A23AB}"/>
              </a:ext>
            </a:extLst>
          </p:cNvPr>
          <p:cNvSpPr/>
          <p:nvPr/>
        </p:nvSpPr>
        <p:spPr>
          <a:xfrm>
            <a:off x="1939026" y="2814854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CA849E-B23B-DB4A-BCEB-2558A989DEB8}"/>
              </a:ext>
            </a:extLst>
          </p:cNvPr>
          <p:cNvCxnSpPr>
            <a:endCxn id="46" idx="2"/>
          </p:cNvCxnSpPr>
          <p:nvPr/>
        </p:nvCxnSpPr>
        <p:spPr>
          <a:xfrm flipV="1">
            <a:off x="4553103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E245229-818D-D541-8E1C-5D97F20B86D4}"/>
              </a:ext>
            </a:extLst>
          </p:cNvPr>
          <p:cNvSpPr/>
          <p:nvPr/>
        </p:nvSpPr>
        <p:spPr>
          <a:xfrm>
            <a:off x="4658993" y="2812897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BE46C7-6532-1D49-9716-5F42196F0BD6}"/>
              </a:ext>
            </a:extLst>
          </p:cNvPr>
          <p:cNvCxnSpPr>
            <a:endCxn id="48" idx="2"/>
          </p:cNvCxnSpPr>
          <p:nvPr/>
        </p:nvCxnSpPr>
        <p:spPr>
          <a:xfrm flipV="1">
            <a:off x="1826696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8B0E57-BE64-4D4E-AB00-FBC71F17411A}"/>
              </a:ext>
            </a:extLst>
          </p:cNvPr>
          <p:cNvSpPr/>
          <p:nvPr/>
        </p:nvSpPr>
        <p:spPr>
          <a:xfrm>
            <a:off x="1932586" y="5518769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B05FD94-6CAE-2047-B018-A863A5BA1C5D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4E51FD7B-39DB-7B40-A92C-ED626F66C7AB}"/>
              </a:ext>
            </a:extLst>
          </p:cNvPr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CBA02DB8-DAE6-4445-9EF8-E86350661B20}"/>
              </a:ext>
            </a:extLst>
          </p:cNvPr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2252D024-4E2A-8E49-A551-135AE8E68371}"/>
              </a:ext>
            </a:extLst>
          </p:cNvPr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1EFCC60-5FE9-4B44-9926-DD4C7104D4B2}"/>
              </a:ext>
            </a:extLst>
          </p:cNvPr>
          <p:cNvSpPr/>
          <p:nvPr/>
        </p:nvSpPr>
        <p:spPr>
          <a:xfrm>
            <a:off x="4044903" y="6018100"/>
            <a:ext cx="140086" cy="1400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5DF3EECA-41B0-584F-B8A5-4B1D34594EEE}"/>
              </a:ext>
            </a:extLst>
          </p:cNvPr>
          <p:cNvSpPr/>
          <p:nvPr/>
        </p:nvSpPr>
        <p:spPr>
          <a:xfrm>
            <a:off x="4413017" y="5340388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02E0466B-5331-0744-B4FB-8EDA372CDCF5}"/>
              </a:ext>
            </a:extLst>
          </p:cNvPr>
          <p:cNvSpPr/>
          <p:nvPr/>
        </p:nvSpPr>
        <p:spPr>
          <a:xfrm rot="709870">
            <a:off x="2559699" y="5756567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00"/>
              </a:solidFill>
            </a:endParaRPr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5AC33409-D790-D14B-9CD1-3D2EB998B4C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59000" y="5702484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9F356B4-39A6-CF41-A477-C6E5AB8E7DD1}"/>
              </a:ext>
            </a:extLst>
          </p:cNvPr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9C49657-B229-494D-BB7C-F9DAE17FC297}"/>
              </a:ext>
            </a:extLst>
          </p:cNvPr>
          <p:cNvSpPr/>
          <p:nvPr/>
        </p:nvSpPr>
        <p:spPr>
          <a:xfrm>
            <a:off x="2462846" y="6450809"/>
            <a:ext cx="140086" cy="1400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5F74CE7-E315-6B47-95F2-02031216ECED}"/>
              </a:ext>
            </a:extLst>
          </p:cNvPr>
          <p:cNvSpPr txBox="1"/>
          <p:nvPr/>
        </p:nvSpPr>
        <p:spPr>
          <a:xfrm>
            <a:off x="3690686" y="551613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4B65788-2F00-8149-A6F3-7EF347A735C0}"/>
              </a:ext>
            </a:extLst>
          </p:cNvPr>
          <p:cNvSpPr txBox="1"/>
          <p:nvPr/>
        </p:nvSpPr>
        <p:spPr>
          <a:xfrm rot="16200000">
            <a:off x="507978" y="6037815"/>
            <a:ext cx="1109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</a:t>
            </a:r>
            <a:r>
              <a:rPr lang="en-US" sz="2000" b="1"/>
              <a:t>ommit</a:t>
            </a:r>
            <a:endParaRPr lang="en-US" sz="2000" b="1" dirty="0"/>
          </a:p>
        </p:txBody>
      </p:sp>
      <p:sp>
        <p:nvSpPr>
          <p:cNvPr id="67" name="Curved Right Arrow 66">
            <a:extLst>
              <a:ext uri="{FF2B5EF4-FFF2-40B4-BE49-F238E27FC236}">
                <a16:creationId xmlns:a16="http://schemas.microsoft.com/office/drawing/2014/main" id="{606AED4B-A26E-AF48-BC10-02C4D5540387}"/>
              </a:ext>
            </a:extLst>
          </p:cNvPr>
          <p:cNvSpPr/>
          <p:nvPr/>
        </p:nvSpPr>
        <p:spPr>
          <a:xfrm flipV="1">
            <a:off x="1231487" y="5754405"/>
            <a:ext cx="418293" cy="873935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7A2C94C-9A71-D149-8CD5-7D8259B33B55}"/>
              </a:ext>
            </a:extLst>
          </p:cNvPr>
          <p:cNvSpPr/>
          <p:nvPr/>
        </p:nvSpPr>
        <p:spPr>
          <a:xfrm>
            <a:off x="2158039" y="5831675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>
            <a:extLst>
              <a:ext uri="{FF2B5EF4-FFF2-40B4-BE49-F238E27FC236}">
                <a16:creationId xmlns:a16="http://schemas.microsoft.com/office/drawing/2014/main" id="{E8102096-35E7-D344-9EBC-A97E414DAED3}"/>
              </a:ext>
            </a:extLst>
          </p:cNvPr>
          <p:cNvSpPr/>
          <p:nvPr/>
        </p:nvSpPr>
        <p:spPr>
          <a:xfrm rot="20628835" flipH="1">
            <a:off x="2607898" y="6196154"/>
            <a:ext cx="1042409" cy="3869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add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8D5415F9-D2D4-6D4E-8739-8F1E97E3ABBD}"/>
              </a:ext>
            </a:extLst>
          </p:cNvPr>
          <p:cNvSpPr/>
          <p:nvPr/>
        </p:nvSpPr>
        <p:spPr>
          <a:xfrm>
            <a:off x="2415215" y="5831677"/>
            <a:ext cx="140086" cy="1400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A72AE26-8927-7A47-B9AE-6120998F9EEC}"/>
              </a:ext>
            </a:extLst>
          </p:cNvPr>
          <p:cNvCxnSpPr/>
          <p:nvPr/>
        </p:nvCxnSpPr>
        <p:spPr>
          <a:xfrm flipV="1">
            <a:off x="2307714" y="5898378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4966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455525" cy="895056"/>
          </a:xfrm>
        </p:spPr>
        <p:txBody>
          <a:bodyPr/>
          <a:lstStyle/>
          <a:p>
            <a:pPr algn="l"/>
            <a:r>
              <a:rPr lang="en-US" dirty="0"/>
              <a:t>Push to upstream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B86052-0692-C946-AAA9-90BB6CBDE6D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51388-4630-A045-8FAF-A76F17E6877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5EEC20-A2A3-7441-B6CF-B1CF262A8FCA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43E11E-20BE-CF4D-AD9D-C0328D90DB65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F3ED3676-6295-0641-8960-0BCC3B576C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C479FAF-0B76-EA4E-B96D-15CD533B2EAD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8D2068-4F90-6144-BA71-37D8E28EDF8D}"/>
              </a:ext>
            </a:extLst>
          </p:cNvPr>
          <p:cNvCxnSpPr>
            <a:endCxn id="44" idx="2"/>
          </p:cNvCxnSpPr>
          <p:nvPr/>
        </p:nvCxnSpPr>
        <p:spPr>
          <a:xfrm flipV="1">
            <a:off x="1833136" y="288489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DC0676C-A891-2B48-8BA1-220BE64A23AB}"/>
              </a:ext>
            </a:extLst>
          </p:cNvPr>
          <p:cNvSpPr/>
          <p:nvPr/>
        </p:nvSpPr>
        <p:spPr>
          <a:xfrm>
            <a:off x="1939026" y="2814854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CA849E-B23B-DB4A-BCEB-2558A989DEB8}"/>
              </a:ext>
            </a:extLst>
          </p:cNvPr>
          <p:cNvCxnSpPr>
            <a:endCxn id="46" idx="2"/>
          </p:cNvCxnSpPr>
          <p:nvPr/>
        </p:nvCxnSpPr>
        <p:spPr>
          <a:xfrm flipV="1">
            <a:off x="4553103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E245229-818D-D541-8E1C-5D97F20B86D4}"/>
              </a:ext>
            </a:extLst>
          </p:cNvPr>
          <p:cNvSpPr/>
          <p:nvPr/>
        </p:nvSpPr>
        <p:spPr>
          <a:xfrm>
            <a:off x="4658993" y="2812897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BE46C7-6532-1D49-9716-5F42196F0BD6}"/>
              </a:ext>
            </a:extLst>
          </p:cNvPr>
          <p:cNvCxnSpPr>
            <a:endCxn id="48" idx="2"/>
          </p:cNvCxnSpPr>
          <p:nvPr/>
        </p:nvCxnSpPr>
        <p:spPr>
          <a:xfrm flipV="1">
            <a:off x="1826696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8B0E57-BE64-4D4E-AB00-FBC71F17411A}"/>
              </a:ext>
            </a:extLst>
          </p:cNvPr>
          <p:cNvSpPr/>
          <p:nvPr/>
        </p:nvSpPr>
        <p:spPr>
          <a:xfrm>
            <a:off x="1932586" y="5518769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B05FD94-6CAE-2047-B018-A863A5BA1C5D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4E51FD7B-39DB-7B40-A92C-ED626F66C7AB}"/>
              </a:ext>
            </a:extLst>
          </p:cNvPr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CBA02DB8-DAE6-4445-9EF8-E86350661B20}"/>
              </a:ext>
            </a:extLst>
          </p:cNvPr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2252D024-4E2A-8E49-A551-135AE8E68371}"/>
              </a:ext>
            </a:extLst>
          </p:cNvPr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1EFCC60-5FE9-4B44-9926-DD4C7104D4B2}"/>
              </a:ext>
            </a:extLst>
          </p:cNvPr>
          <p:cNvSpPr/>
          <p:nvPr/>
        </p:nvSpPr>
        <p:spPr>
          <a:xfrm>
            <a:off x="4044903" y="6018100"/>
            <a:ext cx="140086" cy="1400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5DF3EECA-41B0-584F-B8A5-4B1D34594EEE}"/>
              </a:ext>
            </a:extLst>
          </p:cNvPr>
          <p:cNvSpPr/>
          <p:nvPr/>
        </p:nvSpPr>
        <p:spPr>
          <a:xfrm>
            <a:off x="4413017" y="5340388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02E0466B-5331-0744-B4FB-8EDA372CDCF5}"/>
              </a:ext>
            </a:extLst>
          </p:cNvPr>
          <p:cNvSpPr/>
          <p:nvPr/>
        </p:nvSpPr>
        <p:spPr>
          <a:xfrm rot="709870">
            <a:off x="2559699" y="5756567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00"/>
              </a:solidFill>
            </a:endParaRPr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5AC33409-D790-D14B-9CD1-3D2EB998B4C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59000" y="5702484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9F356B4-39A6-CF41-A477-C6E5AB8E7DD1}"/>
              </a:ext>
            </a:extLst>
          </p:cNvPr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5F74CE7-E315-6B47-95F2-02031216ECED}"/>
              </a:ext>
            </a:extLst>
          </p:cNvPr>
          <p:cNvSpPr txBox="1"/>
          <p:nvPr/>
        </p:nvSpPr>
        <p:spPr>
          <a:xfrm>
            <a:off x="3690686" y="551613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7A2C94C-9A71-D149-8CD5-7D8259B33B55}"/>
              </a:ext>
            </a:extLst>
          </p:cNvPr>
          <p:cNvSpPr/>
          <p:nvPr/>
        </p:nvSpPr>
        <p:spPr>
          <a:xfrm>
            <a:off x="2158039" y="5831675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8D5415F9-D2D4-6D4E-8739-8F1E97E3ABBD}"/>
              </a:ext>
            </a:extLst>
          </p:cNvPr>
          <p:cNvSpPr/>
          <p:nvPr/>
        </p:nvSpPr>
        <p:spPr>
          <a:xfrm>
            <a:off x="2415215" y="5831677"/>
            <a:ext cx="140086" cy="1400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A72AE26-8927-7A47-B9AE-6120998F9EEC}"/>
              </a:ext>
            </a:extLst>
          </p:cNvPr>
          <p:cNvCxnSpPr/>
          <p:nvPr/>
        </p:nvCxnSpPr>
        <p:spPr>
          <a:xfrm flipV="1">
            <a:off x="2307714" y="5898378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1" name="Up Arrow 70">
            <a:extLst>
              <a:ext uri="{FF2B5EF4-FFF2-40B4-BE49-F238E27FC236}">
                <a16:creationId xmlns:a16="http://schemas.microsoft.com/office/drawing/2014/main" id="{19B50C4F-7888-1540-96F0-BB2C83BAA4FA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push</a:t>
            </a: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7A9C10BC-FF3F-AF49-9757-DF4627E56C73}"/>
              </a:ext>
            </a:extLst>
          </p:cNvPr>
          <p:cNvSpPr/>
          <p:nvPr/>
        </p:nvSpPr>
        <p:spPr>
          <a:xfrm>
            <a:off x="1405960" y="306982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BA3D614E-4040-F74E-BC11-9A460A097EA0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68522" y="2983072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08B61A1A-11ED-6544-8A7F-8DB09DFF6B5A}"/>
              </a:ext>
            </a:extLst>
          </p:cNvPr>
          <p:cNvSpPr/>
          <p:nvPr/>
        </p:nvSpPr>
        <p:spPr>
          <a:xfrm>
            <a:off x="2167561" y="3112263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9F7FA84A-5FEE-5A49-905B-A2252846DBE5}"/>
              </a:ext>
            </a:extLst>
          </p:cNvPr>
          <p:cNvSpPr/>
          <p:nvPr/>
        </p:nvSpPr>
        <p:spPr>
          <a:xfrm>
            <a:off x="2424737" y="3112265"/>
            <a:ext cx="140086" cy="1400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4864053-B317-AF48-853B-60E720C2CD3E}"/>
              </a:ext>
            </a:extLst>
          </p:cNvPr>
          <p:cNvCxnSpPr/>
          <p:nvPr/>
        </p:nvCxnSpPr>
        <p:spPr>
          <a:xfrm flipV="1">
            <a:off x="2317236" y="3178966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6752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455525" cy="895056"/>
          </a:xfrm>
        </p:spPr>
        <p:txBody>
          <a:bodyPr/>
          <a:lstStyle/>
          <a:p>
            <a:pPr algn="l"/>
            <a:r>
              <a:rPr lang="en-US" dirty="0"/>
              <a:t>Pull </a:t>
            </a:r>
            <a:r>
              <a:rPr lang="en-US" dirty="0" err="1"/>
              <a:t>reqeust</a:t>
            </a:r>
            <a:endParaRPr lang="en-US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B86052-0692-C946-AAA9-90BB6CBDE6D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51388-4630-A045-8FAF-A76F17E6877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5EEC20-A2A3-7441-B6CF-B1CF262A8FCA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43E11E-20BE-CF4D-AD9D-C0328D90DB65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F3ED3676-6295-0641-8960-0BCC3B576C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C479FAF-0B76-EA4E-B96D-15CD533B2EAD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8D2068-4F90-6144-BA71-37D8E28EDF8D}"/>
              </a:ext>
            </a:extLst>
          </p:cNvPr>
          <p:cNvCxnSpPr>
            <a:endCxn id="44" idx="2"/>
          </p:cNvCxnSpPr>
          <p:nvPr/>
        </p:nvCxnSpPr>
        <p:spPr>
          <a:xfrm flipV="1">
            <a:off x="1833136" y="288489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DC0676C-A891-2B48-8BA1-220BE64A23AB}"/>
              </a:ext>
            </a:extLst>
          </p:cNvPr>
          <p:cNvSpPr/>
          <p:nvPr/>
        </p:nvSpPr>
        <p:spPr>
          <a:xfrm>
            <a:off x="1939026" y="2814854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CA849E-B23B-DB4A-BCEB-2558A989DEB8}"/>
              </a:ext>
            </a:extLst>
          </p:cNvPr>
          <p:cNvCxnSpPr>
            <a:endCxn id="46" idx="2"/>
          </p:cNvCxnSpPr>
          <p:nvPr/>
        </p:nvCxnSpPr>
        <p:spPr>
          <a:xfrm flipV="1">
            <a:off x="4553103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E245229-818D-D541-8E1C-5D97F20B86D4}"/>
              </a:ext>
            </a:extLst>
          </p:cNvPr>
          <p:cNvSpPr/>
          <p:nvPr/>
        </p:nvSpPr>
        <p:spPr>
          <a:xfrm>
            <a:off x="4658993" y="2812897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BE46C7-6532-1D49-9716-5F42196F0BD6}"/>
              </a:ext>
            </a:extLst>
          </p:cNvPr>
          <p:cNvCxnSpPr>
            <a:endCxn id="48" idx="2"/>
          </p:cNvCxnSpPr>
          <p:nvPr/>
        </p:nvCxnSpPr>
        <p:spPr>
          <a:xfrm flipV="1">
            <a:off x="1826696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8B0E57-BE64-4D4E-AB00-FBC71F17411A}"/>
              </a:ext>
            </a:extLst>
          </p:cNvPr>
          <p:cNvSpPr/>
          <p:nvPr/>
        </p:nvSpPr>
        <p:spPr>
          <a:xfrm>
            <a:off x="1932586" y="5518769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B05FD94-6CAE-2047-B018-A863A5BA1C5D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4E51FD7B-39DB-7B40-A92C-ED626F66C7AB}"/>
              </a:ext>
            </a:extLst>
          </p:cNvPr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CBA02DB8-DAE6-4445-9EF8-E86350661B20}"/>
              </a:ext>
            </a:extLst>
          </p:cNvPr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2252D024-4E2A-8E49-A551-135AE8E68371}"/>
              </a:ext>
            </a:extLst>
          </p:cNvPr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1EFCC60-5FE9-4B44-9926-DD4C7104D4B2}"/>
              </a:ext>
            </a:extLst>
          </p:cNvPr>
          <p:cNvSpPr/>
          <p:nvPr/>
        </p:nvSpPr>
        <p:spPr>
          <a:xfrm>
            <a:off x="4044903" y="6018100"/>
            <a:ext cx="140086" cy="1400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5DF3EECA-41B0-584F-B8A5-4B1D34594EEE}"/>
              </a:ext>
            </a:extLst>
          </p:cNvPr>
          <p:cNvSpPr/>
          <p:nvPr/>
        </p:nvSpPr>
        <p:spPr>
          <a:xfrm>
            <a:off x="4413017" y="5340388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02E0466B-5331-0744-B4FB-8EDA372CDCF5}"/>
              </a:ext>
            </a:extLst>
          </p:cNvPr>
          <p:cNvSpPr/>
          <p:nvPr/>
        </p:nvSpPr>
        <p:spPr>
          <a:xfrm rot="709870">
            <a:off x="2559699" y="5756567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00"/>
              </a:solidFill>
            </a:endParaRPr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5AC33409-D790-D14B-9CD1-3D2EB998B4C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59000" y="5702484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9F356B4-39A6-CF41-A477-C6E5AB8E7DD1}"/>
              </a:ext>
            </a:extLst>
          </p:cNvPr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5F74CE7-E315-6B47-95F2-02031216ECED}"/>
              </a:ext>
            </a:extLst>
          </p:cNvPr>
          <p:cNvSpPr txBox="1"/>
          <p:nvPr/>
        </p:nvSpPr>
        <p:spPr>
          <a:xfrm>
            <a:off x="3690686" y="551613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7A2C94C-9A71-D149-8CD5-7D8259B33B55}"/>
              </a:ext>
            </a:extLst>
          </p:cNvPr>
          <p:cNvSpPr/>
          <p:nvPr/>
        </p:nvSpPr>
        <p:spPr>
          <a:xfrm>
            <a:off x="2158039" y="5831675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8D5415F9-D2D4-6D4E-8739-8F1E97E3ABBD}"/>
              </a:ext>
            </a:extLst>
          </p:cNvPr>
          <p:cNvSpPr/>
          <p:nvPr/>
        </p:nvSpPr>
        <p:spPr>
          <a:xfrm>
            <a:off x="2415215" y="5831677"/>
            <a:ext cx="140086" cy="1400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A72AE26-8927-7A47-B9AE-6120998F9EEC}"/>
              </a:ext>
            </a:extLst>
          </p:cNvPr>
          <p:cNvCxnSpPr/>
          <p:nvPr/>
        </p:nvCxnSpPr>
        <p:spPr>
          <a:xfrm flipV="1">
            <a:off x="2307714" y="5898378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7A9C10BC-FF3F-AF49-9757-DF4627E56C73}"/>
              </a:ext>
            </a:extLst>
          </p:cNvPr>
          <p:cNvSpPr/>
          <p:nvPr/>
        </p:nvSpPr>
        <p:spPr>
          <a:xfrm>
            <a:off x="1405960" y="306982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BA3D614E-4040-F74E-BC11-9A460A097EA0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68522" y="2983072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08B61A1A-11ED-6544-8A7F-8DB09DFF6B5A}"/>
              </a:ext>
            </a:extLst>
          </p:cNvPr>
          <p:cNvSpPr/>
          <p:nvPr/>
        </p:nvSpPr>
        <p:spPr>
          <a:xfrm>
            <a:off x="2167561" y="3112263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9F7FA84A-5FEE-5A49-905B-A2252846DBE5}"/>
              </a:ext>
            </a:extLst>
          </p:cNvPr>
          <p:cNvSpPr/>
          <p:nvPr/>
        </p:nvSpPr>
        <p:spPr>
          <a:xfrm>
            <a:off x="2424737" y="3112265"/>
            <a:ext cx="140086" cy="1400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4864053-B317-AF48-853B-60E720C2CD3E}"/>
              </a:ext>
            </a:extLst>
          </p:cNvPr>
          <p:cNvCxnSpPr/>
          <p:nvPr/>
        </p:nvCxnSpPr>
        <p:spPr>
          <a:xfrm flipV="1">
            <a:off x="2317236" y="3178966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2" name="Right Arrow 51">
            <a:extLst>
              <a:ext uri="{FF2B5EF4-FFF2-40B4-BE49-F238E27FC236}">
                <a16:creationId xmlns:a16="http://schemas.microsoft.com/office/drawing/2014/main" id="{87CED40E-113E-0D40-97F4-87CCC7194615}"/>
              </a:ext>
            </a:extLst>
          </p:cNvPr>
          <p:cNvSpPr/>
          <p:nvPr/>
        </p:nvSpPr>
        <p:spPr>
          <a:xfrm>
            <a:off x="2763408" y="2149324"/>
            <a:ext cx="1394208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Pull Request</a:t>
            </a:r>
          </a:p>
        </p:txBody>
      </p:sp>
    </p:spTree>
    <p:extLst>
      <p:ext uri="{BB962C8B-B14F-4D97-AF65-F5344CB8AC3E}">
        <p14:creationId xmlns:p14="http://schemas.microsoft.com/office/powerpoint/2010/main" val="14353756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455525" cy="895056"/>
          </a:xfrm>
        </p:spPr>
        <p:txBody>
          <a:bodyPr/>
          <a:lstStyle/>
          <a:p>
            <a:pPr algn="l"/>
            <a:r>
              <a:rPr lang="en-US" dirty="0"/>
              <a:t>Merge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B86052-0692-C946-AAA9-90BB6CBDE6D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51388-4630-A045-8FAF-A76F17E6877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5EEC20-A2A3-7441-B6CF-B1CF262A8FCA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43E11E-20BE-CF4D-AD9D-C0328D90DB65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F3ED3676-6295-0641-8960-0BCC3B576C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C479FAF-0B76-EA4E-B96D-15CD533B2EAD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8D2068-4F90-6144-BA71-37D8E28EDF8D}"/>
              </a:ext>
            </a:extLst>
          </p:cNvPr>
          <p:cNvCxnSpPr>
            <a:endCxn id="44" idx="2"/>
          </p:cNvCxnSpPr>
          <p:nvPr/>
        </p:nvCxnSpPr>
        <p:spPr>
          <a:xfrm flipV="1">
            <a:off x="1833136" y="288489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DC0676C-A891-2B48-8BA1-220BE64A23AB}"/>
              </a:ext>
            </a:extLst>
          </p:cNvPr>
          <p:cNvSpPr/>
          <p:nvPr/>
        </p:nvSpPr>
        <p:spPr>
          <a:xfrm>
            <a:off x="1939026" y="2814854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CA849E-B23B-DB4A-BCEB-2558A989DEB8}"/>
              </a:ext>
            </a:extLst>
          </p:cNvPr>
          <p:cNvCxnSpPr>
            <a:endCxn id="46" idx="2"/>
          </p:cNvCxnSpPr>
          <p:nvPr/>
        </p:nvCxnSpPr>
        <p:spPr>
          <a:xfrm flipV="1">
            <a:off x="4553103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E245229-818D-D541-8E1C-5D97F20B86D4}"/>
              </a:ext>
            </a:extLst>
          </p:cNvPr>
          <p:cNvSpPr/>
          <p:nvPr/>
        </p:nvSpPr>
        <p:spPr>
          <a:xfrm>
            <a:off x="4658993" y="2812897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BE46C7-6532-1D49-9716-5F42196F0BD6}"/>
              </a:ext>
            </a:extLst>
          </p:cNvPr>
          <p:cNvCxnSpPr>
            <a:endCxn id="48" idx="2"/>
          </p:cNvCxnSpPr>
          <p:nvPr/>
        </p:nvCxnSpPr>
        <p:spPr>
          <a:xfrm flipV="1">
            <a:off x="1826696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8B0E57-BE64-4D4E-AB00-FBC71F17411A}"/>
              </a:ext>
            </a:extLst>
          </p:cNvPr>
          <p:cNvSpPr/>
          <p:nvPr/>
        </p:nvSpPr>
        <p:spPr>
          <a:xfrm>
            <a:off x="1932586" y="5518769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B05FD94-6CAE-2047-B018-A863A5BA1C5D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4E51FD7B-39DB-7B40-A92C-ED626F66C7AB}"/>
              </a:ext>
            </a:extLst>
          </p:cNvPr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CBA02DB8-DAE6-4445-9EF8-E86350661B20}"/>
              </a:ext>
            </a:extLst>
          </p:cNvPr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2252D024-4E2A-8E49-A551-135AE8E68371}"/>
              </a:ext>
            </a:extLst>
          </p:cNvPr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1EFCC60-5FE9-4B44-9926-DD4C7104D4B2}"/>
              </a:ext>
            </a:extLst>
          </p:cNvPr>
          <p:cNvSpPr/>
          <p:nvPr/>
        </p:nvSpPr>
        <p:spPr>
          <a:xfrm>
            <a:off x="4044903" y="6018100"/>
            <a:ext cx="140086" cy="1400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5DF3EECA-41B0-584F-B8A5-4B1D34594EEE}"/>
              </a:ext>
            </a:extLst>
          </p:cNvPr>
          <p:cNvSpPr/>
          <p:nvPr/>
        </p:nvSpPr>
        <p:spPr>
          <a:xfrm>
            <a:off x="4413017" y="5340388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02E0466B-5331-0744-B4FB-8EDA372CDCF5}"/>
              </a:ext>
            </a:extLst>
          </p:cNvPr>
          <p:cNvSpPr/>
          <p:nvPr/>
        </p:nvSpPr>
        <p:spPr>
          <a:xfrm rot="709870">
            <a:off x="2559699" y="5756567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00"/>
              </a:solidFill>
            </a:endParaRPr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5AC33409-D790-D14B-9CD1-3D2EB998B4C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59000" y="5702484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9F356B4-39A6-CF41-A477-C6E5AB8E7DD1}"/>
              </a:ext>
            </a:extLst>
          </p:cNvPr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5F74CE7-E315-6B47-95F2-02031216ECED}"/>
              </a:ext>
            </a:extLst>
          </p:cNvPr>
          <p:cNvSpPr txBox="1"/>
          <p:nvPr/>
        </p:nvSpPr>
        <p:spPr>
          <a:xfrm>
            <a:off x="3690686" y="551613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7A2C94C-9A71-D149-8CD5-7D8259B33B55}"/>
              </a:ext>
            </a:extLst>
          </p:cNvPr>
          <p:cNvSpPr/>
          <p:nvPr/>
        </p:nvSpPr>
        <p:spPr>
          <a:xfrm>
            <a:off x="2158039" y="5831675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8D5415F9-D2D4-6D4E-8739-8F1E97E3ABBD}"/>
              </a:ext>
            </a:extLst>
          </p:cNvPr>
          <p:cNvSpPr/>
          <p:nvPr/>
        </p:nvSpPr>
        <p:spPr>
          <a:xfrm>
            <a:off x="2415215" y="5831677"/>
            <a:ext cx="140086" cy="1400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A72AE26-8927-7A47-B9AE-6120998F9EEC}"/>
              </a:ext>
            </a:extLst>
          </p:cNvPr>
          <p:cNvCxnSpPr/>
          <p:nvPr/>
        </p:nvCxnSpPr>
        <p:spPr>
          <a:xfrm flipV="1">
            <a:off x="2307714" y="5898378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7A9C10BC-FF3F-AF49-9757-DF4627E56C73}"/>
              </a:ext>
            </a:extLst>
          </p:cNvPr>
          <p:cNvSpPr/>
          <p:nvPr/>
        </p:nvSpPr>
        <p:spPr>
          <a:xfrm>
            <a:off x="1405960" y="306982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BA3D614E-4040-F74E-BC11-9A460A097EA0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68522" y="2983072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08B61A1A-11ED-6544-8A7F-8DB09DFF6B5A}"/>
              </a:ext>
            </a:extLst>
          </p:cNvPr>
          <p:cNvSpPr/>
          <p:nvPr/>
        </p:nvSpPr>
        <p:spPr>
          <a:xfrm>
            <a:off x="2167561" y="3112263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9F7FA84A-5FEE-5A49-905B-A2252846DBE5}"/>
              </a:ext>
            </a:extLst>
          </p:cNvPr>
          <p:cNvSpPr/>
          <p:nvPr/>
        </p:nvSpPr>
        <p:spPr>
          <a:xfrm>
            <a:off x="2424737" y="3112265"/>
            <a:ext cx="140086" cy="1400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4864053-B317-AF48-853B-60E720C2CD3E}"/>
              </a:ext>
            </a:extLst>
          </p:cNvPr>
          <p:cNvCxnSpPr/>
          <p:nvPr/>
        </p:nvCxnSpPr>
        <p:spPr>
          <a:xfrm flipV="1">
            <a:off x="2317236" y="3178966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9B46F60-15D4-6F4A-96AF-9659D58146CF}"/>
              </a:ext>
            </a:extLst>
          </p:cNvPr>
          <p:cNvCxnSpPr/>
          <p:nvPr/>
        </p:nvCxnSpPr>
        <p:spPr>
          <a:xfrm flipV="1">
            <a:off x="4805516" y="2878174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A570F761-2CF5-E944-81C9-1B5849FFECAD}"/>
              </a:ext>
            </a:extLst>
          </p:cNvPr>
          <p:cNvSpPr/>
          <p:nvPr/>
        </p:nvSpPr>
        <p:spPr>
          <a:xfrm>
            <a:off x="4906032" y="2807452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A4DB00E-1B9B-DF49-97E5-84C205673804}"/>
              </a:ext>
            </a:extLst>
          </p:cNvPr>
          <p:cNvSpPr/>
          <p:nvPr/>
        </p:nvSpPr>
        <p:spPr>
          <a:xfrm>
            <a:off x="5163208" y="2807454"/>
            <a:ext cx="140086" cy="1400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E3A95CE-D2D3-8644-8471-562072BDA502}"/>
              </a:ext>
            </a:extLst>
          </p:cNvPr>
          <p:cNvCxnSpPr/>
          <p:nvPr/>
        </p:nvCxnSpPr>
        <p:spPr>
          <a:xfrm flipV="1">
            <a:off x="5055707" y="2874155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0249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455525" cy="895056"/>
          </a:xfrm>
        </p:spPr>
        <p:txBody>
          <a:bodyPr/>
          <a:lstStyle/>
          <a:p>
            <a:pPr algn="l"/>
            <a:r>
              <a:rPr lang="en-US" dirty="0"/>
              <a:t>Synch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B86052-0692-C946-AAA9-90BB6CBDE6D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51388-4630-A045-8FAF-A76F17E6877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5EEC20-A2A3-7441-B6CF-B1CF262A8FCA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43E11E-20BE-CF4D-AD9D-C0328D90DB65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F3ED3676-6295-0641-8960-0BCC3B576C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C479FAF-0B76-EA4E-B96D-15CD533B2EAD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8D2068-4F90-6144-BA71-37D8E28EDF8D}"/>
              </a:ext>
            </a:extLst>
          </p:cNvPr>
          <p:cNvCxnSpPr>
            <a:endCxn id="44" idx="2"/>
          </p:cNvCxnSpPr>
          <p:nvPr/>
        </p:nvCxnSpPr>
        <p:spPr>
          <a:xfrm flipV="1">
            <a:off x="1833136" y="288489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DC0676C-A891-2B48-8BA1-220BE64A23AB}"/>
              </a:ext>
            </a:extLst>
          </p:cNvPr>
          <p:cNvSpPr/>
          <p:nvPr/>
        </p:nvSpPr>
        <p:spPr>
          <a:xfrm>
            <a:off x="1939026" y="2814854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CA849E-B23B-DB4A-BCEB-2558A989DEB8}"/>
              </a:ext>
            </a:extLst>
          </p:cNvPr>
          <p:cNvCxnSpPr>
            <a:endCxn id="46" idx="2"/>
          </p:cNvCxnSpPr>
          <p:nvPr/>
        </p:nvCxnSpPr>
        <p:spPr>
          <a:xfrm flipV="1">
            <a:off x="4553103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E245229-818D-D541-8E1C-5D97F20B86D4}"/>
              </a:ext>
            </a:extLst>
          </p:cNvPr>
          <p:cNvSpPr/>
          <p:nvPr/>
        </p:nvSpPr>
        <p:spPr>
          <a:xfrm>
            <a:off x="4658993" y="2812897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BE46C7-6532-1D49-9716-5F42196F0BD6}"/>
              </a:ext>
            </a:extLst>
          </p:cNvPr>
          <p:cNvCxnSpPr>
            <a:endCxn id="48" idx="2"/>
          </p:cNvCxnSpPr>
          <p:nvPr/>
        </p:nvCxnSpPr>
        <p:spPr>
          <a:xfrm flipV="1">
            <a:off x="1826696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8B0E57-BE64-4D4E-AB00-FBC71F17411A}"/>
              </a:ext>
            </a:extLst>
          </p:cNvPr>
          <p:cNvSpPr/>
          <p:nvPr/>
        </p:nvSpPr>
        <p:spPr>
          <a:xfrm>
            <a:off x="1932586" y="5518769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B05FD94-6CAE-2047-B018-A863A5BA1C5D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CBA02DB8-DAE6-4445-9EF8-E86350661B20}"/>
              </a:ext>
            </a:extLst>
          </p:cNvPr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2252D024-4E2A-8E49-A551-135AE8E68371}"/>
              </a:ext>
            </a:extLst>
          </p:cNvPr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1EFCC60-5FE9-4B44-9926-DD4C7104D4B2}"/>
              </a:ext>
            </a:extLst>
          </p:cNvPr>
          <p:cNvSpPr/>
          <p:nvPr/>
        </p:nvSpPr>
        <p:spPr>
          <a:xfrm>
            <a:off x="4044903" y="6018100"/>
            <a:ext cx="140086" cy="1400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9F356B4-39A6-CF41-A477-C6E5AB8E7DD1}"/>
              </a:ext>
            </a:extLst>
          </p:cNvPr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5F74CE7-E315-6B47-95F2-02031216ECED}"/>
              </a:ext>
            </a:extLst>
          </p:cNvPr>
          <p:cNvSpPr txBox="1"/>
          <p:nvPr/>
        </p:nvSpPr>
        <p:spPr>
          <a:xfrm>
            <a:off x="3690686" y="551613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9B46F60-15D4-6F4A-96AF-9659D58146CF}"/>
              </a:ext>
            </a:extLst>
          </p:cNvPr>
          <p:cNvCxnSpPr/>
          <p:nvPr/>
        </p:nvCxnSpPr>
        <p:spPr>
          <a:xfrm flipV="1">
            <a:off x="4805516" y="2878174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A570F761-2CF5-E944-81C9-1B5849FFECAD}"/>
              </a:ext>
            </a:extLst>
          </p:cNvPr>
          <p:cNvSpPr/>
          <p:nvPr/>
        </p:nvSpPr>
        <p:spPr>
          <a:xfrm>
            <a:off x="4906032" y="2807452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A4DB00E-1B9B-DF49-97E5-84C205673804}"/>
              </a:ext>
            </a:extLst>
          </p:cNvPr>
          <p:cNvSpPr/>
          <p:nvPr/>
        </p:nvSpPr>
        <p:spPr>
          <a:xfrm>
            <a:off x="5163208" y="2807454"/>
            <a:ext cx="140086" cy="1400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E3A95CE-D2D3-8644-8471-562072BDA502}"/>
              </a:ext>
            </a:extLst>
          </p:cNvPr>
          <p:cNvCxnSpPr/>
          <p:nvPr/>
        </p:nvCxnSpPr>
        <p:spPr>
          <a:xfrm flipV="1">
            <a:off x="5055707" y="2874155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5961105-D4C9-5F4B-9A67-44DB52696320}"/>
              </a:ext>
            </a:extLst>
          </p:cNvPr>
          <p:cNvCxnSpPr/>
          <p:nvPr/>
        </p:nvCxnSpPr>
        <p:spPr>
          <a:xfrm flipV="1">
            <a:off x="2086118" y="2887696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A88AF375-02F5-4A4B-8A27-88FA66096CC3}"/>
              </a:ext>
            </a:extLst>
          </p:cNvPr>
          <p:cNvSpPr/>
          <p:nvPr/>
        </p:nvSpPr>
        <p:spPr>
          <a:xfrm>
            <a:off x="2186634" y="2816974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4E28C70-3C7B-8C4E-9015-838A92CDEE6C}"/>
              </a:ext>
            </a:extLst>
          </p:cNvPr>
          <p:cNvSpPr/>
          <p:nvPr/>
        </p:nvSpPr>
        <p:spPr>
          <a:xfrm>
            <a:off x="2443810" y="2816976"/>
            <a:ext cx="140086" cy="1400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A4187AA-11D9-0146-A28A-FB056E28A444}"/>
              </a:ext>
            </a:extLst>
          </p:cNvPr>
          <p:cNvCxnSpPr/>
          <p:nvPr/>
        </p:nvCxnSpPr>
        <p:spPr>
          <a:xfrm flipV="1">
            <a:off x="2336309" y="288367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8" name="Up Arrow 67">
            <a:extLst>
              <a:ext uri="{FF2B5EF4-FFF2-40B4-BE49-F238E27FC236}">
                <a16:creationId xmlns:a16="http://schemas.microsoft.com/office/drawing/2014/main" id="{B274D2EC-3BA8-3649-A62C-0D8432A1F26F}"/>
              </a:ext>
            </a:extLst>
          </p:cNvPr>
          <p:cNvSpPr/>
          <p:nvPr/>
        </p:nvSpPr>
        <p:spPr>
          <a:xfrm rot="2683904" flipV="1">
            <a:off x="2741530" y="2938239"/>
            <a:ext cx="1363560" cy="2762219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pull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9E4923D-CD0A-414F-9C98-9C8F713E4DAA}"/>
              </a:ext>
            </a:extLst>
          </p:cNvPr>
          <p:cNvCxnSpPr/>
          <p:nvPr/>
        </p:nvCxnSpPr>
        <p:spPr>
          <a:xfrm flipV="1">
            <a:off x="2081352" y="5583296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B3B6EB1C-434C-6747-9A12-6A819448F6C2}"/>
              </a:ext>
            </a:extLst>
          </p:cNvPr>
          <p:cNvSpPr/>
          <p:nvPr/>
        </p:nvSpPr>
        <p:spPr>
          <a:xfrm>
            <a:off x="2181868" y="5526862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7E25CC8-628C-8E41-A23A-86484FDF70D4}"/>
              </a:ext>
            </a:extLst>
          </p:cNvPr>
          <p:cNvSpPr/>
          <p:nvPr/>
        </p:nvSpPr>
        <p:spPr>
          <a:xfrm>
            <a:off x="2439044" y="5526864"/>
            <a:ext cx="140086" cy="1400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4982DE5-FF0A-5F41-8512-DC720855CF6A}"/>
              </a:ext>
            </a:extLst>
          </p:cNvPr>
          <p:cNvCxnSpPr/>
          <p:nvPr/>
        </p:nvCxnSpPr>
        <p:spPr>
          <a:xfrm flipV="1">
            <a:off x="2331543" y="5593565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C4D97464-E77E-1D43-A867-385695969457}"/>
              </a:ext>
            </a:extLst>
          </p:cNvPr>
          <p:cNvSpPr/>
          <p:nvPr/>
        </p:nvSpPr>
        <p:spPr>
          <a:xfrm>
            <a:off x="1405960" y="306982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5" name="Curved Connector 74">
            <a:extLst>
              <a:ext uri="{FF2B5EF4-FFF2-40B4-BE49-F238E27FC236}">
                <a16:creationId xmlns:a16="http://schemas.microsoft.com/office/drawing/2014/main" id="{A292EB28-D1A6-9645-B34B-5B789C8B430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68522" y="2983072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64FA6CFB-A870-104D-BF7A-0B82AD47CD81}"/>
              </a:ext>
            </a:extLst>
          </p:cNvPr>
          <p:cNvSpPr/>
          <p:nvPr/>
        </p:nvSpPr>
        <p:spPr>
          <a:xfrm>
            <a:off x="2167561" y="3112263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0A9D0FD0-DB07-8946-BE80-52D34893E1AD}"/>
              </a:ext>
            </a:extLst>
          </p:cNvPr>
          <p:cNvSpPr/>
          <p:nvPr/>
        </p:nvSpPr>
        <p:spPr>
          <a:xfrm>
            <a:off x="2424737" y="3112265"/>
            <a:ext cx="140086" cy="1400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8A25D38-81D8-8B44-8F9C-13651D4E8DC3}"/>
              </a:ext>
            </a:extLst>
          </p:cNvPr>
          <p:cNvCxnSpPr/>
          <p:nvPr/>
        </p:nvCxnSpPr>
        <p:spPr>
          <a:xfrm flipV="1">
            <a:off x="2317236" y="3178966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7DF7DD90-AA16-904E-AE48-B20B404367E1}"/>
              </a:ext>
            </a:extLst>
          </p:cNvPr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87" name="Curved Connector 86">
            <a:extLst>
              <a:ext uri="{FF2B5EF4-FFF2-40B4-BE49-F238E27FC236}">
                <a16:creationId xmlns:a16="http://schemas.microsoft.com/office/drawing/2014/main" id="{B5989FFF-6E45-3744-A536-31CEC1E093F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59000" y="5702484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031FA20F-31A0-174B-BCB4-8A329B0C6001}"/>
              </a:ext>
            </a:extLst>
          </p:cNvPr>
          <p:cNvSpPr/>
          <p:nvPr/>
        </p:nvSpPr>
        <p:spPr>
          <a:xfrm>
            <a:off x="2158039" y="5831675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D02E149-740B-CC4A-BFB9-09BD2B7E90E8}"/>
              </a:ext>
            </a:extLst>
          </p:cNvPr>
          <p:cNvSpPr/>
          <p:nvPr/>
        </p:nvSpPr>
        <p:spPr>
          <a:xfrm>
            <a:off x="2415215" y="5831677"/>
            <a:ext cx="140086" cy="1400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69FD327-EA2A-9647-A9F0-CA9B71A836B5}"/>
              </a:ext>
            </a:extLst>
          </p:cNvPr>
          <p:cNvCxnSpPr/>
          <p:nvPr/>
        </p:nvCxnSpPr>
        <p:spPr>
          <a:xfrm flipV="1">
            <a:off x="2307714" y="5898378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99E3C6C4-49AB-3F41-933A-F32CC4B46058}"/>
              </a:ext>
            </a:extLst>
          </p:cNvPr>
          <p:cNvSpPr/>
          <p:nvPr/>
        </p:nvSpPr>
        <p:spPr>
          <a:xfrm>
            <a:off x="4413017" y="5340388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98" name="Up Arrow 97">
            <a:extLst>
              <a:ext uri="{FF2B5EF4-FFF2-40B4-BE49-F238E27FC236}">
                <a16:creationId xmlns:a16="http://schemas.microsoft.com/office/drawing/2014/main" id="{B6A1BFF8-1E86-CC49-9148-527060472ACE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push</a:t>
            </a:r>
          </a:p>
        </p:txBody>
      </p:sp>
      <p:cxnSp>
        <p:nvCxnSpPr>
          <p:cNvPr id="99" name="Curved Connector 98">
            <a:extLst>
              <a:ext uri="{FF2B5EF4-FFF2-40B4-BE49-F238E27FC236}">
                <a16:creationId xmlns:a16="http://schemas.microsoft.com/office/drawing/2014/main" id="{FC5FF4C0-0E35-1E45-8CE6-A970AF0FB063}"/>
              </a:ext>
            </a:extLst>
          </p:cNvPr>
          <p:cNvCxnSpPr>
            <a:cxnSpLocks/>
            <a:stCxn id="79" idx="4"/>
          </p:cNvCxnSpPr>
          <p:nvPr/>
        </p:nvCxnSpPr>
        <p:spPr>
          <a:xfrm flipV="1">
            <a:off x="2736672" y="3553979"/>
            <a:ext cx="2093022" cy="2357489"/>
          </a:xfrm>
          <a:prstGeom prst="curvedConnector2">
            <a:avLst/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ight Arrow 79">
            <a:extLst>
              <a:ext uri="{FF2B5EF4-FFF2-40B4-BE49-F238E27FC236}">
                <a16:creationId xmlns:a16="http://schemas.microsoft.com/office/drawing/2014/main" id="{8A860EAD-BC94-3042-9062-6752ED14A4CF}"/>
              </a:ext>
            </a:extLst>
          </p:cNvPr>
          <p:cNvSpPr/>
          <p:nvPr/>
        </p:nvSpPr>
        <p:spPr>
          <a:xfrm rot="1456893">
            <a:off x="2559699" y="5585114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13448796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455525" cy="895056"/>
          </a:xfrm>
        </p:spPr>
        <p:txBody>
          <a:bodyPr/>
          <a:lstStyle/>
          <a:p>
            <a:pPr algn="l"/>
            <a:r>
              <a:rPr lang="en-US" dirty="0"/>
              <a:t>Delete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B86052-0692-C946-AAA9-90BB6CBDE6D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51388-4630-A045-8FAF-A76F17E6877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5EEC20-A2A3-7441-B6CF-B1CF262A8FCA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43E11E-20BE-CF4D-AD9D-C0328D90DB65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F3ED3676-6295-0641-8960-0BCC3B576C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C479FAF-0B76-EA4E-B96D-15CD533B2EAD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8D2068-4F90-6144-BA71-37D8E28EDF8D}"/>
              </a:ext>
            </a:extLst>
          </p:cNvPr>
          <p:cNvCxnSpPr>
            <a:endCxn id="44" idx="2"/>
          </p:cNvCxnSpPr>
          <p:nvPr/>
        </p:nvCxnSpPr>
        <p:spPr>
          <a:xfrm flipV="1">
            <a:off x="1833136" y="288489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DC0676C-A891-2B48-8BA1-220BE64A23AB}"/>
              </a:ext>
            </a:extLst>
          </p:cNvPr>
          <p:cNvSpPr/>
          <p:nvPr/>
        </p:nvSpPr>
        <p:spPr>
          <a:xfrm>
            <a:off x="1939026" y="2814854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CA849E-B23B-DB4A-BCEB-2558A989DEB8}"/>
              </a:ext>
            </a:extLst>
          </p:cNvPr>
          <p:cNvCxnSpPr>
            <a:endCxn id="46" idx="2"/>
          </p:cNvCxnSpPr>
          <p:nvPr/>
        </p:nvCxnSpPr>
        <p:spPr>
          <a:xfrm flipV="1">
            <a:off x="4553103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E245229-818D-D541-8E1C-5D97F20B86D4}"/>
              </a:ext>
            </a:extLst>
          </p:cNvPr>
          <p:cNvSpPr/>
          <p:nvPr/>
        </p:nvSpPr>
        <p:spPr>
          <a:xfrm>
            <a:off x="4658993" y="2812897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BE46C7-6532-1D49-9716-5F42196F0BD6}"/>
              </a:ext>
            </a:extLst>
          </p:cNvPr>
          <p:cNvCxnSpPr>
            <a:endCxn id="48" idx="2"/>
          </p:cNvCxnSpPr>
          <p:nvPr/>
        </p:nvCxnSpPr>
        <p:spPr>
          <a:xfrm flipV="1">
            <a:off x="1826696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8B0E57-BE64-4D4E-AB00-FBC71F17411A}"/>
              </a:ext>
            </a:extLst>
          </p:cNvPr>
          <p:cNvSpPr/>
          <p:nvPr/>
        </p:nvSpPr>
        <p:spPr>
          <a:xfrm>
            <a:off x="1932586" y="5518769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B05FD94-6CAE-2047-B018-A863A5BA1C5D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CBA02DB8-DAE6-4445-9EF8-E86350661B20}"/>
              </a:ext>
            </a:extLst>
          </p:cNvPr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2252D024-4E2A-8E49-A551-135AE8E68371}"/>
              </a:ext>
            </a:extLst>
          </p:cNvPr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1EFCC60-5FE9-4B44-9926-DD4C7104D4B2}"/>
              </a:ext>
            </a:extLst>
          </p:cNvPr>
          <p:cNvSpPr/>
          <p:nvPr/>
        </p:nvSpPr>
        <p:spPr>
          <a:xfrm>
            <a:off x="4044903" y="6018100"/>
            <a:ext cx="140086" cy="1400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9F356B4-39A6-CF41-A477-C6E5AB8E7DD1}"/>
              </a:ext>
            </a:extLst>
          </p:cNvPr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5F74CE7-E315-6B47-95F2-02031216ECED}"/>
              </a:ext>
            </a:extLst>
          </p:cNvPr>
          <p:cNvSpPr txBox="1"/>
          <p:nvPr/>
        </p:nvSpPr>
        <p:spPr>
          <a:xfrm>
            <a:off x="3690686" y="551613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9B46F60-15D4-6F4A-96AF-9659D58146CF}"/>
              </a:ext>
            </a:extLst>
          </p:cNvPr>
          <p:cNvCxnSpPr/>
          <p:nvPr/>
        </p:nvCxnSpPr>
        <p:spPr>
          <a:xfrm flipV="1">
            <a:off x="4805516" y="2878174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A570F761-2CF5-E944-81C9-1B5849FFECAD}"/>
              </a:ext>
            </a:extLst>
          </p:cNvPr>
          <p:cNvSpPr/>
          <p:nvPr/>
        </p:nvSpPr>
        <p:spPr>
          <a:xfrm>
            <a:off x="4906032" y="2807452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A4DB00E-1B9B-DF49-97E5-84C205673804}"/>
              </a:ext>
            </a:extLst>
          </p:cNvPr>
          <p:cNvSpPr/>
          <p:nvPr/>
        </p:nvSpPr>
        <p:spPr>
          <a:xfrm>
            <a:off x="5163208" y="2807454"/>
            <a:ext cx="140086" cy="1400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E3A95CE-D2D3-8644-8471-562072BDA502}"/>
              </a:ext>
            </a:extLst>
          </p:cNvPr>
          <p:cNvCxnSpPr/>
          <p:nvPr/>
        </p:nvCxnSpPr>
        <p:spPr>
          <a:xfrm flipV="1">
            <a:off x="5055707" y="2874155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5961105-D4C9-5F4B-9A67-44DB52696320}"/>
              </a:ext>
            </a:extLst>
          </p:cNvPr>
          <p:cNvCxnSpPr/>
          <p:nvPr/>
        </p:nvCxnSpPr>
        <p:spPr>
          <a:xfrm flipV="1">
            <a:off x="2086118" y="2887696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A88AF375-02F5-4A4B-8A27-88FA66096CC3}"/>
              </a:ext>
            </a:extLst>
          </p:cNvPr>
          <p:cNvSpPr/>
          <p:nvPr/>
        </p:nvSpPr>
        <p:spPr>
          <a:xfrm>
            <a:off x="2186634" y="2816974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4E28C70-3C7B-8C4E-9015-838A92CDEE6C}"/>
              </a:ext>
            </a:extLst>
          </p:cNvPr>
          <p:cNvSpPr/>
          <p:nvPr/>
        </p:nvSpPr>
        <p:spPr>
          <a:xfrm>
            <a:off x="2443810" y="2816976"/>
            <a:ext cx="140086" cy="1400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A4187AA-11D9-0146-A28A-FB056E28A444}"/>
              </a:ext>
            </a:extLst>
          </p:cNvPr>
          <p:cNvCxnSpPr/>
          <p:nvPr/>
        </p:nvCxnSpPr>
        <p:spPr>
          <a:xfrm flipV="1">
            <a:off x="2336309" y="288367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9E4923D-CD0A-414F-9C98-9C8F713E4DAA}"/>
              </a:ext>
            </a:extLst>
          </p:cNvPr>
          <p:cNvCxnSpPr/>
          <p:nvPr/>
        </p:nvCxnSpPr>
        <p:spPr>
          <a:xfrm flipV="1">
            <a:off x="2081352" y="5583296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B3B6EB1C-434C-6747-9A12-6A819448F6C2}"/>
              </a:ext>
            </a:extLst>
          </p:cNvPr>
          <p:cNvSpPr/>
          <p:nvPr/>
        </p:nvSpPr>
        <p:spPr>
          <a:xfrm>
            <a:off x="2181868" y="5526862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7E25CC8-628C-8E41-A23A-86484FDF70D4}"/>
              </a:ext>
            </a:extLst>
          </p:cNvPr>
          <p:cNvSpPr/>
          <p:nvPr/>
        </p:nvSpPr>
        <p:spPr>
          <a:xfrm>
            <a:off x="2439044" y="5526864"/>
            <a:ext cx="140086" cy="1400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4982DE5-FF0A-5F41-8512-DC720855CF6A}"/>
              </a:ext>
            </a:extLst>
          </p:cNvPr>
          <p:cNvCxnSpPr/>
          <p:nvPr/>
        </p:nvCxnSpPr>
        <p:spPr>
          <a:xfrm flipV="1">
            <a:off x="2331543" y="5593565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8" name="Right Arrow 97">
            <a:extLst>
              <a:ext uri="{FF2B5EF4-FFF2-40B4-BE49-F238E27FC236}">
                <a16:creationId xmlns:a16="http://schemas.microsoft.com/office/drawing/2014/main" id="{37C5D999-B0AA-1542-B7AE-7D66A1BAE748}"/>
              </a:ext>
            </a:extLst>
          </p:cNvPr>
          <p:cNvSpPr/>
          <p:nvPr/>
        </p:nvSpPr>
        <p:spPr>
          <a:xfrm rot="1456893">
            <a:off x="2559699" y="5585114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9578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83F8F-6F64-7540-9363-D16768F66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31EDF-5EF8-2A42-9DE2-4CDB98AF1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34827597-D38D-8946-8D8D-7371DC13CF59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895635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4BAC9-0311-8C40-A5A4-461148D24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C6411-F3EC-1344-92E4-4C22C8C3B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748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7A1D62D6-512D-2E4F-9624-C6B5C357ED5C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upstream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0FE3161C-D717-9A4C-BC16-48A74E3A2423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origin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F2260-AD66-0943-AB98-DD7DDBD3605C}"/>
              </a:ext>
            </a:extLst>
          </p:cNvPr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4375-184F-5F47-992E-BA1783A49090}"/>
              </a:ext>
            </a:extLst>
          </p:cNvPr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199E74C9-C9F3-CA43-BE3D-23F3D121B91E}"/>
              </a:ext>
            </a:extLst>
          </p:cNvPr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31C3116-3A4E-564F-ADA8-148226952082}"/>
              </a:ext>
            </a:extLst>
          </p:cNvPr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FCD03D7E-4E57-0D45-90F3-E6AED95E2C37}"/>
              </a:ext>
            </a:extLst>
          </p:cNvPr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815291F4-7B88-A241-8D4B-87F985375979}"/>
              </a:ext>
            </a:extLst>
          </p:cNvPr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88074CB-1B73-DA42-8CC4-F616CBB0FFDF}"/>
              </a:ext>
            </a:extLst>
          </p:cNvPr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2DC7840-215B-2E46-AD6D-7D07102535C3}"/>
              </a:ext>
            </a:extLst>
          </p:cNvPr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EF8A328-597E-EF49-A2E6-8DEF535C149C}"/>
              </a:ext>
            </a:extLst>
          </p:cNvPr>
          <p:cNvCxnSpPr>
            <a:stCxn id="25" idx="6"/>
            <a:endCxn id="27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D7F5817B-2CEA-5D41-AB73-71A1506535A0}"/>
              </a:ext>
            </a:extLst>
          </p:cNvPr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3BD7EE3-8C96-BD45-A0C5-413A5C279C60}"/>
              </a:ext>
            </a:extLst>
          </p:cNvPr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FE38C92-45E9-004D-85E0-9A0F23721D6A}"/>
              </a:ext>
            </a:extLst>
          </p:cNvPr>
          <p:cNvCxnSpPr>
            <a:cxnSpLocks/>
            <a:stCxn id="28" idx="6"/>
            <a:endCxn id="30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9503C583-BE7B-8841-842F-FD5DCDD19E5D}"/>
              </a:ext>
            </a:extLst>
          </p:cNvPr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D9193EF-B5A5-2449-933D-101C5716F895}"/>
              </a:ext>
            </a:extLst>
          </p:cNvPr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83D6D94-508A-104D-9F0B-316012BE52E8}"/>
              </a:ext>
            </a:extLst>
          </p:cNvPr>
          <p:cNvCxnSpPr>
            <a:cxnSpLocks/>
            <a:stCxn id="31" idx="6"/>
            <a:endCxn id="33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D394EF30-00E7-BC43-A64C-5A89A4675CBD}"/>
              </a:ext>
            </a:extLst>
          </p:cNvPr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C4CAA24-C830-794A-87A3-73BF0F4E0A39}"/>
              </a:ext>
            </a:extLst>
          </p:cNvPr>
          <p:cNvSpPr/>
          <p:nvPr/>
        </p:nvSpPr>
        <p:spPr>
          <a:xfrm>
            <a:off x="3865834" y="5895451"/>
            <a:ext cx="521107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536760C-4CB1-FF4D-A7C2-2C34D785211A}"/>
              </a:ext>
            </a:extLst>
          </p:cNvPr>
          <p:cNvSpPr/>
          <p:nvPr/>
        </p:nvSpPr>
        <p:spPr>
          <a:xfrm>
            <a:off x="4059191" y="5946660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D4F53F0-16D3-F946-9A37-83A09819FF3B}"/>
              </a:ext>
            </a:extLst>
          </p:cNvPr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D51A2CD-E0C4-DC48-A4CB-D379B9D31CC3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4796780" y="3573567"/>
            <a:ext cx="1826158" cy="898919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16D0CA3-90F7-3F4B-A8C8-CD69513DE956}"/>
              </a:ext>
            </a:extLst>
          </p:cNvPr>
          <p:cNvSpPr txBox="1"/>
          <p:nvPr/>
        </p:nvSpPr>
        <p:spPr>
          <a:xfrm>
            <a:off x="6622938" y="3872321"/>
            <a:ext cx="2208628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/>
              <a:t>Upstream </a:t>
            </a:r>
            <a:r>
              <a:rPr lang="en-US" dirty="0"/>
              <a:t>belongs to the project. You will have read-only access.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5284000-BF22-8048-AFB1-6D80B9429741}"/>
              </a:ext>
            </a:extLst>
          </p:cNvPr>
          <p:cNvSpPr txBox="1"/>
          <p:nvPr/>
        </p:nvSpPr>
        <p:spPr>
          <a:xfrm>
            <a:off x="171540" y="260662"/>
            <a:ext cx="2924249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/>
              <a:t>Origin </a:t>
            </a:r>
            <a:r>
              <a:rPr lang="en-US" dirty="0"/>
              <a:t>Is a copy (</a:t>
            </a:r>
            <a:r>
              <a:rPr lang="en-US" b="1" i="1" dirty="0"/>
              <a:t>fork</a:t>
            </a:r>
            <a:r>
              <a:rPr lang="en-US" dirty="0"/>
              <a:t>) of the upstream repository in your GitHub. You will have read/write access.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2004B57-CA32-244F-904C-3BB990A35929}"/>
              </a:ext>
            </a:extLst>
          </p:cNvPr>
          <p:cNvCxnSpPr>
            <a:cxnSpLocks/>
            <a:stCxn id="10" idx="1"/>
            <a:endCxn id="44" idx="2"/>
          </p:cNvCxnSpPr>
          <p:nvPr/>
        </p:nvCxnSpPr>
        <p:spPr>
          <a:xfrm flipH="1" flipV="1">
            <a:off x="1633665" y="1460991"/>
            <a:ext cx="389769" cy="620103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A6BFF2F-4454-2147-9E3A-042FC9AFA7A9}"/>
              </a:ext>
            </a:extLst>
          </p:cNvPr>
          <p:cNvSpPr txBox="1"/>
          <p:nvPr/>
        </p:nvSpPr>
        <p:spPr>
          <a:xfrm>
            <a:off x="1403095" y="3638855"/>
            <a:ext cx="2904032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/>
              <a:t>Local </a:t>
            </a:r>
            <a:r>
              <a:rPr lang="en-US" dirty="0"/>
              <a:t>is a copy (</a:t>
            </a:r>
            <a:r>
              <a:rPr lang="en-US" b="1" i="1" dirty="0"/>
              <a:t>clone</a:t>
            </a:r>
            <a:r>
              <a:rPr lang="en-US" dirty="0"/>
              <a:t>) of your origin repository on your local machine.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757B0C8-3B4D-7F4E-BE4E-FFF378D9701F}"/>
              </a:ext>
            </a:extLst>
          </p:cNvPr>
          <p:cNvCxnSpPr>
            <a:cxnSpLocks/>
            <a:stCxn id="4" idx="1"/>
            <a:endCxn id="49" idx="2"/>
          </p:cNvCxnSpPr>
          <p:nvPr/>
        </p:nvCxnSpPr>
        <p:spPr>
          <a:xfrm flipV="1">
            <a:off x="2023434" y="4562185"/>
            <a:ext cx="831677" cy="509698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C3BA23C-95C4-FA46-AE8A-D8B084A1F203}"/>
              </a:ext>
            </a:extLst>
          </p:cNvPr>
          <p:cNvSpPr txBox="1"/>
          <p:nvPr/>
        </p:nvSpPr>
        <p:spPr>
          <a:xfrm>
            <a:off x="5346840" y="5295286"/>
            <a:ext cx="2638274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/>
              <a:t>Files</a:t>
            </a:r>
            <a:r>
              <a:rPr lang="en-US" dirty="0"/>
              <a:t> are the version of the files that you are currently working with on your local machine.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F350D08-3D10-A540-B110-1D18ADE17989}"/>
              </a:ext>
            </a:extLst>
          </p:cNvPr>
          <p:cNvCxnSpPr>
            <a:cxnSpLocks/>
            <a:stCxn id="18" idx="2"/>
            <a:endCxn id="58" idx="1"/>
          </p:cNvCxnSpPr>
          <p:nvPr/>
        </p:nvCxnSpPr>
        <p:spPr>
          <a:xfrm flipV="1">
            <a:off x="4609636" y="5895451"/>
            <a:ext cx="737204" cy="187713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6F82FC72-BBB8-8443-9BD4-B65E531CAB2D}"/>
              </a:ext>
            </a:extLst>
          </p:cNvPr>
          <p:cNvSpPr txBox="1"/>
          <p:nvPr/>
        </p:nvSpPr>
        <p:spPr>
          <a:xfrm>
            <a:off x="6332158" y="2522615"/>
            <a:ext cx="2699300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/>
              <a:t>Branch</a:t>
            </a:r>
            <a:r>
              <a:rPr lang="en-US" i="1" dirty="0"/>
              <a:t> a sequence of snapshots </a:t>
            </a:r>
            <a:r>
              <a:rPr lang="en-US" b="1" i="1" dirty="0"/>
              <a:t>(commits)</a:t>
            </a:r>
            <a:r>
              <a:rPr lang="en-US" i="1" dirty="0"/>
              <a:t> that make up the development history</a:t>
            </a:r>
            <a:endParaRPr lang="en-US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FC4D7A8-F168-B541-A65F-573136EFE345}"/>
              </a:ext>
            </a:extLst>
          </p:cNvPr>
          <p:cNvCxnSpPr>
            <a:cxnSpLocks/>
            <a:stCxn id="20" idx="3"/>
            <a:endCxn id="69" idx="1"/>
          </p:cNvCxnSpPr>
          <p:nvPr/>
        </p:nvCxnSpPr>
        <p:spPr>
          <a:xfrm>
            <a:off x="5371469" y="2885145"/>
            <a:ext cx="960689" cy="237635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0E62DAA-D856-C846-A039-41AA15A13BF5}"/>
              </a:ext>
            </a:extLst>
          </p:cNvPr>
          <p:cNvSpPr txBox="1"/>
          <p:nvPr/>
        </p:nvSpPr>
        <p:spPr>
          <a:xfrm>
            <a:off x="6622938" y="1170877"/>
            <a:ext cx="2208628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/>
              <a:t>Repository</a:t>
            </a:r>
            <a:r>
              <a:rPr lang="en-US" i="1" dirty="0"/>
              <a:t> holds all of the code and the history of the project.</a:t>
            </a:r>
            <a:endParaRPr lang="en-US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E35E673-5330-3C44-843D-187115AA2665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5346840" y="1771042"/>
            <a:ext cx="1276098" cy="479789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52EFF5C-D075-4747-A398-566ED74A950E}"/>
              </a:ext>
            </a:extLst>
          </p:cNvPr>
          <p:cNvCxnSpPr>
            <a:cxnSpLocks/>
          </p:cNvCxnSpPr>
          <p:nvPr/>
        </p:nvCxnSpPr>
        <p:spPr>
          <a:xfrm flipV="1">
            <a:off x="2736672" y="1771042"/>
            <a:ext cx="3870046" cy="479789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0163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A5E80-8C19-FC44-A8A7-2D97CE356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93D21-2FBF-C741-AC87-FDB783493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328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06568-AB46-C24F-9A9B-CA5C3FB5F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DFEDE-4B0C-024A-8F4B-8241AA564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0737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7A1D62D6-512D-2E4F-9624-C6B5C357ED5C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0FE3161C-D717-9A4C-BC16-48A74E3A2423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43" name="Left Arrow 42">
            <a:extLst>
              <a:ext uri="{FF2B5EF4-FFF2-40B4-BE49-F238E27FC236}">
                <a16:creationId xmlns:a16="http://schemas.microsoft.com/office/drawing/2014/main" id="{DFB5C392-C91D-9E4F-95D1-1A27F93E7A9D}"/>
              </a:ext>
            </a:extLst>
          </p:cNvPr>
          <p:cNvSpPr/>
          <p:nvPr/>
        </p:nvSpPr>
        <p:spPr>
          <a:xfrm>
            <a:off x="2609308" y="2233586"/>
            <a:ext cx="1386729" cy="12199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fork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A65030-2E0D-4146-829C-CDB798FB3BA8}"/>
              </a:ext>
            </a:extLst>
          </p:cNvPr>
          <p:cNvSpPr txBox="1"/>
          <p:nvPr/>
        </p:nvSpPr>
        <p:spPr>
          <a:xfrm>
            <a:off x="1531417" y="2750479"/>
            <a:ext cx="9525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3210DD-A818-6F4E-9A51-1C5FDD85691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EF4416-F9E1-1844-B382-A741B6F0E6CE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24DE6E-A4BE-C64E-9E7D-FC92C10B8758}"/>
              </a:ext>
            </a:extLst>
          </p:cNvPr>
          <p:cNvSpPr txBox="1"/>
          <p:nvPr/>
        </p:nvSpPr>
        <p:spPr>
          <a:xfrm>
            <a:off x="4100657" y="2359339"/>
            <a:ext cx="1287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Project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Repo</a:t>
            </a:r>
          </a:p>
        </p:txBody>
      </p:sp>
    </p:spTree>
    <p:extLst>
      <p:ext uri="{BB962C8B-B14F-4D97-AF65-F5344CB8AC3E}">
        <p14:creationId xmlns:p14="http://schemas.microsoft.com/office/powerpoint/2010/main" val="19538429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7A1D62D6-512D-2E4F-9624-C6B5C357ED5C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0FE3161C-D717-9A4C-BC16-48A74E3A2423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43" name="Left Arrow 42">
            <a:extLst>
              <a:ext uri="{FF2B5EF4-FFF2-40B4-BE49-F238E27FC236}">
                <a16:creationId xmlns:a16="http://schemas.microsoft.com/office/drawing/2014/main" id="{DFB5C392-C91D-9E4F-95D1-1A27F93E7A9D}"/>
              </a:ext>
            </a:extLst>
          </p:cNvPr>
          <p:cNvSpPr/>
          <p:nvPr/>
        </p:nvSpPr>
        <p:spPr>
          <a:xfrm>
            <a:off x="2609308" y="2233586"/>
            <a:ext cx="1386729" cy="12199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fork</a:t>
            </a:r>
          </a:p>
        </p:txBody>
      </p:sp>
      <p:sp>
        <p:nvSpPr>
          <p:cNvPr id="45" name="Left Arrow 44">
            <a:extLst>
              <a:ext uri="{FF2B5EF4-FFF2-40B4-BE49-F238E27FC236}">
                <a16:creationId xmlns:a16="http://schemas.microsoft.com/office/drawing/2014/main" id="{0F0108E4-A7E3-5D47-A627-723E70A2E936}"/>
              </a:ext>
            </a:extLst>
          </p:cNvPr>
          <p:cNvSpPr/>
          <p:nvPr/>
        </p:nvSpPr>
        <p:spPr>
          <a:xfrm rot="16200000">
            <a:off x="1193288" y="3891353"/>
            <a:ext cx="1660132" cy="10190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    clone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A65030-2E0D-4146-829C-CDB798FB3BA8}"/>
              </a:ext>
            </a:extLst>
          </p:cNvPr>
          <p:cNvSpPr txBox="1"/>
          <p:nvPr/>
        </p:nvSpPr>
        <p:spPr>
          <a:xfrm>
            <a:off x="1531417" y="2750479"/>
            <a:ext cx="9525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593F60E-A598-AF41-801E-B214B9A6D264}"/>
              </a:ext>
            </a:extLst>
          </p:cNvPr>
          <p:cNvSpPr txBox="1"/>
          <p:nvPr/>
        </p:nvSpPr>
        <p:spPr>
          <a:xfrm>
            <a:off x="1315814" y="5508642"/>
            <a:ext cx="13628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Copy of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2739EF-C2CB-8443-8088-6A3ACE2E7185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F37C75-0EED-5F4E-91C3-A5DC3825A09E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5140BB-4881-5E4A-BE2F-474C77C81E3A}"/>
              </a:ext>
            </a:extLst>
          </p:cNvPr>
          <p:cNvSpPr txBox="1"/>
          <p:nvPr/>
        </p:nvSpPr>
        <p:spPr>
          <a:xfrm>
            <a:off x="4100657" y="2359339"/>
            <a:ext cx="1287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Project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Repo</a:t>
            </a:r>
          </a:p>
        </p:txBody>
      </p:sp>
    </p:spTree>
    <p:extLst>
      <p:ext uri="{BB962C8B-B14F-4D97-AF65-F5344CB8AC3E}">
        <p14:creationId xmlns:p14="http://schemas.microsoft.com/office/powerpoint/2010/main" val="39520525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7A1D62D6-512D-2E4F-9624-C6B5C357ED5C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0FE3161C-D717-9A4C-BC16-48A74E3A2423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A65030-2E0D-4146-829C-CDB798FB3BA8}"/>
              </a:ext>
            </a:extLst>
          </p:cNvPr>
          <p:cNvSpPr txBox="1"/>
          <p:nvPr/>
        </p:nvSpPr>
        <p:spPr>
          <a:xfrm>
            <a:off x="1531417" y="2750479"/>
            <a:ext cx="9525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593F60E-A598-AF41-801E-B214B9A6D264}"/>
              </a:ext>
            </a:extLst>
          </p:cNvPr>
          <p:cNvSpPr txBox="1"/>
          <p:nvPr/>
        </p:nvSpPr>
        <p:spPr>
          <a:xfrm>
            <a:off x="1315814" y="5508642"/>
            <a:ext cx="13628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Copy of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AE6C61-2C17-3F4E-A6AD-783F0F8083DB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97ADD2-1840-5147-AEFB-D8CC6EC25C0D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82B88F-D330-6E41-B821-47E0FB530F8B}"/>
              </a:ext>
            </a:extLst>
          </p:cNvPr>
          <p:cNvSpPr txBox="1"/>
          <p:nvPr/>
        </p:nvSpPr>
        <p:spPr>
          <a:xfrm>
            <a:off x="4100657" y="2359339"/>
            <a:ext cx="1287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Project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Repo</a:t>
            </a:r>
          </a:p>
        </p:txBody>
      </p:sp>
    </p:spTree>
    <p:extLst>
      <p:ext uri="{BB962C8B-B14F-4D97-AF65-F5344CB8AC3E}">
        <p14:creationId xmlns:p14="http://schemas.microsoft.com/office/powerpoint/2010/main" val="40195690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7A1D62D6-512D-2E4F-9624-C6B5C357ED5C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0FE3161C-D717-9A4C-BC16-48A74E3A2423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A65030-2E0D-4146-829C-CDB798FB3BA8}"/>
              </a:ext>
            </a:extLst>
          </p:cNvPr>
          <p:cNvSpPr txBox="1"/>
          <p:nvPr/>
        </p:nvSpPr>
        <p:spPr>
          <a:xfrm>
            <a:off x="1531417" y="2750479"/>
            <a:ext cx="9525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593F60E-A598-AF41-801E-B214B9A6D264}"/>
              </a:ext>
            </a:extLst>
          </p:cNvPr>
          <p:cNvSpPr txBox="1"/>
          <p:nvPr/>
        </p:nvSpPr>
        <p:spPr>
          <a:xfrm>
            <a:off x="1315814" y="5508642"/>
            <a:ext cx="13628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Copy of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EC51C6-1628-EF4C-ADE0-E740F4DF9069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905D27-11A3-8442-BADA-5563287FE6B7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7B4FF1-5DBD-0941-93C6-D7B21B24EFF8}"/>
              </a:ext>
            </a:extLst>
          </p:cNvPr>
          <p:cNvSpPr txBox="1"/>
          <p:nvPr/>
        </p:nvSpPr>
        <p:spPr>
          <a:xfrm>
            <a:off x="4100657" y="2359339"/>
            <a:ext cx="1287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Project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Repo</a:t>
            </a:r>
          </a:p>
        </p:txBody>
      </p:sp>
    </p:spTree>
    <p:extLst>
      <p:ext uri="{BB962C8B-B14F-4D97-AF65-F5344CB8AC3E}">
        <p14:creationId xmlns:p14="http://schemas.microsoft.com/office/powerpoint/2010/main" val="42290121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7A1D62D6-512D-2E4F-9624-C6B5C357ED5C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0FE3161C-D717-9A4C-BC16-48A74E3A2423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A65030-2E0D-4146-829C-CDB798FB3BA8}"/>
              </a:ext>
            </a:extLst>
          </p:cNvPr>
          <p:cNvSpPr txBox="1"/>
          <p:nvPr/>
        </p:nvSpPr>
        <p:spPr>
          <a:xfrm>
            <a:off x="1531417" y="2750479"/>
            <a:ext cx="9525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593F60E-A598-AF41-801E-B214B9A6D264}"/>
              </a:ext>
            </a:extLst>
          </p:cNvPr>
          <p:cNvSpPr txBox="1"/>
          <p:nvPr/>
        </p:nvSpPr>
        <p:spPr>
          <a:xfrm>
            <a:off x="1315814" y="5508642"/>
            <a:ext cx="13628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Copy of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07FF5412-C95E-454B-BF70-EE59B8612D44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934C07-7AF1-0B42-A4B9-6683E7DB2846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5FBB5D-B813-1F4A-B0C2-1156ED1C8AF5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D49384-CFB6-8F4E-A024-6AE40BBC8F26}"/>
              </a:ext>
            </a:extLst>
          </p:cNvPr>
          <p:cNvSpPr txBox="1"/>
          <p:nvPr/>
        </p:nvSpPr>
        <p:spPr>
          <a:xfrm>
            <a:off x="4100657" y="2359339"/>
            <a:ext cx="1287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Project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Repo</a:t>
            </a:r>
          </a:p>
        </p:txBody>
      </p:sp>
    </p:spTree>
    <p:extLst>
      <p:ext uri="{BB962C8B-B14F-4D97-AF65-F5344CB8AC3E}">
        <p14:creationId xmlns:p14="http://schemas.microsoft.com/office/powerpoint/2010/main" val="9739455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7A1D62D6-512D-2E4F-9624-C6B5C357ED5C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0FE3161C-D717-9A4C-BC16-48A74E3A2423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F2260-AD66-0943-AB98-DD7DDBD3605C}"/>
              </a:ext>
            </a:extLst>
          </p:cNvPr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4375-184F-5F47-992E-BA1783A49090}"/>
              </a:ext>
            </a:extLst>
          </p:cNvPr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638E6-BDEE-B545-8BA8-B4500EF6ABEF}"/>
              </a:ext>
            </a:extLst>
          </p:cNvPr>
          <p:cNvSpPr txBox="1"/>
          <p:nvPr/>
        </p:nvSpPr>
        <p:spPr>
          <a:xfrm>
            <a:off x="4100657" y="2745102"/>
            <a:ext cx="12875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Project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A65030-2E0D-4146-829C-CDB798FB3BA8}"/>
              </a:ext>
            </a:extLst>
          </p:cNvPr>
          <p:cNvSpPr txBox="1"/>
          <p:nvPr/>
        </p:nvSpPr>
        <p:spPr>
          <a:xfrm>
            <a:off x="1531417" y="2750479"/>
            <a:ext cx="9525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593F60E-A598-AF41-801E-B214B9A6D264}"/>
              </a:ext>
            </a:extLst>
          </p:cNvPr>
          <p:cNvSpPr txBox="1"/>
          <p:nvPr/>
        </p:nvSpPr>
        <p:spPr>
          <a:xfrm>
            <a:off x="1315814" y="5508642"/>
            <a:ext cx="13628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Copy of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07FF5412-C95E-454B-BF70-EE59B8612D44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E68A925C-9FA7-AC42-B4B1-44CE29719CD5}"/>
              </a:ext>
            </a:extLst>
          </p:cNvPr>
          <p:cNvSpPr/>
          <p:nvPr/>
        </p:nvSpPr>
        <p:spPr>
          <a:xfrm>
            <a:off x="2763408" y="2149324"/>
            <a:ext cx="1394208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Pull Request</a:t>
            </a:r>
          </a:p>
        </p:txBody>
      </p:sp>
    </p:spTree>
    <p:extLst>
      <p:ext uri="{BB962C8B-B14F-4D97-AF65-F5344CB8AC3E}">
        <p14:creationId xmlns:p14="http://schemas.microsoft.com/office/powerpoint/2010/main" val="810704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Synchronized State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7A1D62D6-512D-2E4F-9624-C6B5C357ED5C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0FE3161C-D717-9A4C-BC16-48A74E3A2423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F2260-AD66-0943-AB98-DD7DDBD3605C}"/>
              </a:ext>
            </a:extLst>
          </p:cNvPr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4375-184F-5F47-992E-BA1783A49090}"/>
              </a:ext>
            </a:extLst>
          </p:cNvPr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638E6-BDEE-B545-8BA8-B4500EF6ABEF}"/>
              </a:ext>
            </a:extLst>
          </p:cNvPr>
          <p:cNvSpPr txBox="1"/>
          <p:nvPr/>
        </p:nvSpPr>
        <p:spPr>
          <a:xfrm rot="1633762">
            <a:off x="3896276" y="2745102"/>
            <a:ext cx="1696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Upstream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A65030-2E0D-4146-829C-CDB798FB3BA8}"/>
              </a:ext>
            </a:extLst>
          </p:cNvPr>
          <p:cNvSpPr txBox="1"/>
          <p:nvPr/>
        </p:nvSpPr>
        <p:spPr>
          <a:xfrm>
            <a:off x="1554661" y="2579023"/>
            <a:ext cx="9060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Fork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593F60E-A598-AF41-801E-B214B9A6D264}"/>
              </a:ext>
            </a:extLst>
          </p:cNvPr>
          <p:cNvSpPr txBox="1"/>
          <p:nvPr/>
        </p:nvSpPr>
        <p:spPr>
          <a:xfrm>
            <a:off x="1485732" y="5651522"/>
            <a:ext cx="10230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Clone</a:t>
            </a:r>
          </a:p>
        </p:txBody>
      </p:sp>
    </p:spTree>
    <p:extLst>
      <p:ext uri="{BB962C8B-B14F-4D97-AF65-F5344CB8AC3E}">
        <p14:creationId xmlns:p14="http://schemas.microsoft.com/office/powerpoint/2010/main" val="12521546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7A1D62D6-512D-2E4F-9624-C6B5C357ED5C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0FE3161C-D717-9A4C-BC16-48A74E3A2423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F2260-AD66-0943-AB98-DD7DDBD3605C}"/>
              </a:ext>
            </a:extLst>
          </p:cNvPr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4375-184F-5F47-992E-BA1783A49090}"/>
              </a:ext>
            </a:extLst>
          </p:cNvPr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A65030-2E0D-4146-829C-CDB798FB3BA8}"/>
              </a:ext>
            </a:extLst>
          </p:cNvPr>
          <p:cNvSpPr txBox="1"/>
          <p:nvPr/>
        </p:nvSpPr>
        <p:spPr>
          <a:xfrm>
            <a:off x="1531417" y="2750479"/>
            <a:ext cx="9525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593F60E-A598-AF41-801E-B214B9A6D264}"/>
              </a:ext>
            </a:extLst>
          </p:cNvPr>
          <p:cNvSpPr txBox="1"/>
          <p:nvPr/>
        </p:nvSpPr>
        <p:spPr>
          <a:xfrm>
            <a:off x="1315814" y="5508642"/>
            <a:ext cx="13628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Copy of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730946AB-9AA1-4040-B22E-64DE18F01A84}"/>
              </a:ext>
            </a:extLst>
          </p:cNvPr>
          <p:cNvSpPr/>
          <p:nvPr/>
        </p:nvSpPr>
        <p:spPr>
          <a:xfrm rot="20456761" flipH="1">
            <a:off x="5438028" y="1662470"/>
            <a:ext cx="1728422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Pull Request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638E6-BDEE-B545-8BA8-B4500EF6ABEF}"/>
              </a:ext>
            </a:extLst>
          </p:cNvPr>
          <p:cNvSpPr txBox="1"/>
          <p:nvPr/>
        </p:nvSpPr>
        <p:spPr>
          <a:xfrm>
            <a:off x="4100657" y="2745102"/>
            <a:ext cx="12875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rgbClr val="FFFF00"/>
                </a:solidFill>
                <a:latin typeface="Segoe Print" panose="02000800000000000000" pitchFamily="2" charset="0"/>
              </a:rPr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880337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7A1D62D6-512D-2E4F-9624-C6B5C357ED5C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F2260-AD66-0943-AB98-DD7DDBD3605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4375-184F-5F47-992E-BA1783A4909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</p:spTree>
    <p:extLst>
      <p:ext uri="{BB962C8B-B14F-4D97-AF65-F5344CB8AC3E}">
        <p14:creationId xmlns:p14="http://schemas.microsoft.com/office/powerpoint/2010/main" val="24612709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7A1D62D6-512D-2E4F-9624-C6B5C357ED5C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Left Arrow 19">
            <a:extLst>
              <a:ext uri="{FF2B5EF4-FFF2-40B4-BE49-F238E27FC236}">
                <a16:creationId xmlns:a16="http://schemas.microsoft.com/office/drawing/2014/main" id="{60741776-34EF-434C-89E9-3EFB395594FD}"/>
              </a:ext>
            </a:extLst>
          </p:cNvPr>
          <p:cNvSpPr/>
          <p:nvPr/>
        </p:nvSpPr>
        <p:spPr>
          <a:xfrm rot="19647564">
            <a:off x="1780649" y="3614787"/>
            <a:ext cx="3240504" cy="1364163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</a:t>
            </a:r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0FE3161C-D717-9A4C-BC16-48A74E3A2423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F2260-AD66-0943-AB98-DD7DDBD3605C}"/>
              </a:ext>
            </a:extLst>
          </p:cNvPr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4375-184F-5F47-992E-BA1783A49090}"/>
              </a:ext>
            </a:extLst>
          </p:cNvPr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A65030-2E0D-4146-829C-CDB798FB3BA8}"/>
              </a:ext>
            </a:extLst>
          </p:cNvPr>
          <p:cNvSpPr txBox="1"/>
          <p:nvPr/>
        </p:nvSpPr>
        <p:spPr>
          <a:xfrm>
            <a:off x="1531417" y="2750479"/>
            <a:ext cx="9525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593F60E-A598-AF41-801E-B214B9A6D264}"/>
              </a:ext>
            </a:extLst>
          </p:cNvPr>
          <p:cNvSpPr txBox="1"/>
          <p:nvPr/>
        </p:nvSpPr>
        <p:spPr>
          <a:xfrm>
            <a:off x="1315814" y="5508642"/>
            <a:ext cx="13628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  <a:latin typeface="Segoe Print" panose="02000800000000000000" pitchFamily="2" charset="0"/>
              </a:rPr>
              <a:t>Copy of</a:t>
            </a:r>
          </a:p>
          <a:p>
            <a:pPr algn="ctr"/>
            <a:r>
              <a:rPr lang="en-US" sz="2400" dirty="0">
                <a:solidFill>
                  <a:srgbClr val="FFFF00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rgbClr val="FFFF00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730946AB-9AA1-4040-B22E-64DE18F01A84}"/>
              </a:ext>
            </a:extLst>
          </p:cNvPr>
          <p:cNvSpPr/>
          <p:nvPr/>
        </p:nvSpPr>
        <p:spPr>
          <a:xfrm rot="20456761" flipH="1">
            <a:off x="5438028" y="1662470"/>
            <a:ext cx="1728422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Pull Request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638E6-BDEE-B545-8BA8-B4500EF6ABEF}"/>
              </a:ext>
            </a:extLst>
          </p:cNvPr>
          <p:cNvSpPr txBox="1"/>
          <p:nvPr/>
        </p:nvSpPr>
        <p:spPr>
          <a:xfrm>
            <a:off x="4100657" y="2745102"/>
            <a:ext cx="12875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rgbClr val="FFFF00"/>
                </a:solidFill>
                <a:latin typeface="Segoe Print" panose="02000800000000000000" pitchFamily="2" charset="0"/>
              </a:rPr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14565006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7A1D62D6-512D-2E4F-9624-C6B5C357ED5C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Left Arrow 19">
            <a:extLst>
              <a:ext uri="{FF2B5EF4-FFF2-40B4-BE49-F238E27FC236}">
                <a16:creationId xmlns:a16="http://schemas.microsoft.com/office/drawing/2014/main" id="{60741776-34EF-434C-89E9-3EFB395594FD}"/>
              </a:ext>
            </a:extLst>
          </p:cNvPr>
          <p:cNvSpPr/>
          <p:nvPr/>
        </p:nvSpPr>
        <p:spPr>
          <a:xfrm rot="19647564">
            <a:off x="1780649" y="3614787"/>
            <a:ext cx="3240504" cy="1364163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</a:t>
            </a:r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0FE3161C-D717-9A4C-BC16-48A74E3A2423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F2260-AD66-0943-AB98-DD7DDBD3605C}"/>
              </a:ext>
            </a:extLst>
          </p:cNvPr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4375-184F-5F47-992E-BA1783A49090}"/>
              </a:ext>
            </a:extLst>
          </p:cNvPr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A65030-2E0D-4146-829C-CDB798FB3BA8}"/>
              </a:ext>
            </a:extLst>
          </p:cNvPr>
          <p:cNvSpPr txBox="1"/>
          <p:nvPr/>
        </p:nvSpPr>
        <p:spPr>
          <a:xfrm>
            <a:off x="1531417" y="2750479"/>
            <a:ext cx="9525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rgbClr val="FFFF00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593F60E-A598-AF41-801E-B214B9A6D264}"/>
              </a:ext>
            </a:extLst>
          </p:cNvPr>
          <p:cNvSpPr txBox="1"/>
          <p:nvPr/>
        </p:nvSpPr>
        <p:spPr>
          <a:xfrm>
            <a:off x="1315814" y="5508642"/>
            <a:ext cx="13628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  <a:latin typeface="Segoe Print" panose="02000800000000000000" pitchFamily="2" charset="0"/>
              </a:rPr>
              <a:t>Copy of</a:t>
            </a:r>
          </a:p>
          <a:p>
            <a:pPr algn="ctr"/>
            <a:r>
              <a:rPr lang="en-US" sz="2400" dirty="0">
                <a:solidFill>
                  <a:srgbClr val="FFFF00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rgbClr val="FFFF00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730946AB-9AA1-4040-B22E-64DE18F01A84}"/>
              </a:ext>
            </a:extLst>
          </p:cNvPr>
          <p:cNvSpPr/>
          <p:nvPr/>
        </p:nvSpPr>
        <p:spPr>
          <a:xfrm rot="20456761" flipH="1">
            <a:off x="5438028" y="1662470"/>
            <a:ext cx="1728422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Pull Request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638E6-BDEE-B545-8BA8-B4500EF6ABEF}"/>
              </a:ext>
            </a:extLst>
          </p:cNvPr>
          <p:cNvSpPr txBox="1"/>
          <p:nvPr/>
        </p:nvSpPr>
        <p:spPr>
          <a:xfrm>
            <a:off x="4100657" y="2745102"/>
            <a:ext cx="12875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rgbClr val="FFFF00"/>
                </a:solidFill>
                <a:latin typeface="Segoe Print" panose="02000800000000000000" pitchFamily="2" charset="0"/>
              </a:rPr>
              <a:t>Project</a:t>
            </a:r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C19F58CE-671E-DF44-BAF6-2A12CB32C5C3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14371936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7A1D62D6-512D-2E4F-9624-C6B5C357ED5C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upstream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0FE3161C-D717-9A4C-BC16-48A74E3A2423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origin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F2260-AD66-0943-AB98-DD7DDBD3605C}"/>
              </a:ext>
            </a:extLst>
          </p:cNvPr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4375-184F-5F47-992E-BA1783A49090}"/>
              </a:ext>
            </a:extLst>
          </p:cNvPr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43" name="Left Arrow 42">
            <a:extLst>
              <a:ext uri="{FF2B5EF4-FFF2-40B4-BE49-F238E27FC236}">
                <a16:creationId xmlns:a16="http://schemas.microsoft.com/office/drawing/2014/main" id="{DFB5C392-C91D-9E4F-95D1-1A27F93E7A9D}"/>
              </a:ext>
            </a:extLst>
          </p:cNvPr>
          <p:cNvSpPr/>
          <p:nvPr/>
        </p:nvSpPr>
        <p:spPr>
          <a:xfrm>
            <a:off x="2609308" y="2233586"/>
            <a:ext cx="1386729" cy="12199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fork</a:t>
            </a:r>
          </a:p>
        </p:txBody>
      </p:sp>
      <p:sp>
        <p:nvSpPr>
          <p:cNvPr id="45" name="Left Arrow 44">
            <a:extLst>
              <a:ext uri="{FF2B5EF4-FFF2-40B4-BE49-F238E27FC236}">
                <a16:creationId xmlns:a16="http://schemas.microsoft.com/office/drawing/2014/main" id="{0F0108E4-A7E3-5D47-A627-723E70A2E936}"/>
              </a:ext>
            </a:extLst>
          </p:cNvPr>
          <p:cNvSpPr/>
          <p:nvPr/>
        </p:nvSpPr>
        <p:spPr>
          <a:xfrm rot="16200000">
            <a:off x="1193288" y="3891353"/>
            <a:ext cx="1660132" cy="10190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    clone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638E6-BDEE-B545-8BA8-B4500EF6ABEF}"/>
              </a:ext>
            </a:extLst>
          </p:cNvPr>
          <p:cNvSpPr txBox="1"/>
          <p:nvPr/>
        </p:nvSpPr>
        <p:spPr>
          <a:xfrm rot="20685548">
            <a:off x="6748835" y="2235713"/>
            <a:ext cx="12875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15010998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1- Before the First Class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Grant Braught</a:t>
            </a:r>
          </a:p>
          <a:p>
            <a:r>
              <a:rPr lang="en-US" dirty="0"/>
              <a:t>Dickinson College</a:t>
            </a:r>
          </a:p>
          <a:p>
            <a:r>
              <a:rPr lang="en-US" dirty="0"/>
              <a:t>COMP491</a:t>
            </a:r>
          </a:p>
          <a:p>
            <a:r>
              <a:rPr lang="en-US" dirty="0"/>
              <a:t>Fall 2018</a:t>
            </a:r>
          </a:p>
        </p:txBody>
      </p:sp>
      <p:sp>
        <p:nvSpPr>
          <p:cNvPr id="4" name="Rectangle 3"/>
          <p:cNvSpPr/>
          <p:nvPr/>
        </p:nvSpPr>
        <p:spPr>
          <a:xfrm>
            <a:off x="4156655" y="6460511"/>
            <a:ext cx="383592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Licensed under a Creative Commons Attribution-</a:t>
            </a:r>
            <a:r>
              <a:rPr lang="en-US" sz="1050" dirty="0" err="1"/>
              <a:t>NonCommercial</a:t>
            </a:r>
            <a:r>
              <a:rPr lang="en-US" sz="1050" dirty="0"/>
              <a:t>-</a:t>
            </a:r>
            <a:r>
              <a:rPr lang="en-US" sz="1050" dirty="0" err="1"/>
              <a:t>ShareAlike</a:t>
            </a:r>
            <a:r>
              <a:rPr lang="en-US" sz="1050" dirty="0"/>
              <a:t> 4.0 International License.</a:t>
            </a:r>
          </a:p>
        </p:txBody>
      </p:sp>
    </p:spTree>
    <p:extLst>
      <p:ext uri="{BB962C8B-B14F-4D97-AF65-F5344CB8AC3E}">
        <p14:creationId xmlns:p14="http://schemas.microsoft.com/office/powerpoint/2010/main" val="13722983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8" y="455419"/>
            <a:ext cx="8582134" cy="895056"/>
          </a:xfrm>
        </p:spPr>
        <p:txBody>
          <a:bodyPr/>
          <a:lstStyle/>
          <a:p>
            <a:pPr algn="l"/>
            <a:r>
              <a:rPr lang="en-US" dirty="0"/>
              <a:t>Forking the Upstream (before)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73" name="Parallelogram 72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0" name="Rounded Rectangle 79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6998670" y="5124167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</p:spTree>
    <p:extLst>
      <p:ext uri="{BB962C8B-B14F-4D97-AF65-F5344CB8AC3E}">
        <p14:creationId xmlns:p14="http://schemas.microsoft.com/office/powerpoint/2010/main" val="6286387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624337" cy="895056"/>
          </a:xfrm>
        </p:spPr>
        <p:txBody>
          <a:bodyPr/>
          <a:lstStyle/>
          <a:p>
            <a:pPr algn="l"/>
            <a:r>
              <a:rPr lang="en-US" dirty="0"/>
              <a:t>Forking the Upstream (after)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876882" y="2081094"/>
            <a:ext cx="2050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Fork repo on GitHub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7" name="Left Arrow 66"/>
            <p:cNvSpPr/>
            <p:nvPr/>
          </p:nvSpPr>
          <p:spPr>
            <a:xfrm>
              <a:off x="3761545" y="1654430"/>
              <a:ext cx="1819262" cy="133692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fork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73" name="Parallelogram 72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0" name="Rounded Rectangle 79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6998670" y="5124167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736672" y="2887579"/>
            <a:ext cx="124357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4494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7949087" cy="895056"/>
          </a:xfrm>
        </p:spPr>
        <p:txBody>
          <a:bodyPr/>
          <a:lstStyle/>
          <a:p>
            <a:pPr algn="l"/>
            <a:r>
              <a:rPr lang="en-US" dirty="0"/>
              <a:t>Cloning the Upstream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876881" y="2081094"/>
            <a:ext cx="27606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cd Documents</a:t>
            </a:r>
          </a:p>
          <a:p>
            <a:r>
              <a:rPr lang="en-US" sz="1600" dirty="0"/>
              <a:t>git clone </a:t>
            </a:r>
            <a:r>
              <a:rPr lang="en-US" sz="1600" i="1" dirty="0"/>
              <a:t>&lt;URL&gt;</a:t>
            </a:r>
            <a:endParaRPr lang="en-US" sz="1600" dirty="0"/>
          </a:p>
          <a:p>
            <a:r>
              <a:rPr lang="en-US" sz="1600" dirty="0"/>
              <a:t>cd </a:t>
            </a:r>
            <a:r>
              <a:rPr lang="en-US" sz="1600" dirty="0" err="1"/>
              <a:t>github</a:t>
            </a:r>
            <a:r>
              <a:rPr lang="en-US" sz="1600" dirty="0"/>
              <a:t>-issues-activity</a:t>
            </a:r>
          </a:p>
          <a:p>
            <a:r>
              <a:rPr lang="en-US" sz="1600" dirty="0" err="1"/>
              <a:t>ls</a:t>
            </a:r>
            <a:endParaRPr lang="en-US" sz="1600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3575206"/>
            <a:chOff x="1355581" y="1021204"/>
            <a:chExt cx="6524194" cy="3917903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6" name="Left Arrow 65"/>
            <p:cNvSpPr/>
            <p:nvPr/>
          </p:nvSpPr>
          <p:spPr>
            <a:xfrm rot="16200000">
              <a:off x="2083196" y="3361012"/>
              <a:ext cx="1819262" cy="133692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    clone</a:t>
              </a: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 flipH="1" flipV="1">
              <a:off x="2990911" y="3091629"/>
              <a:ext cx="2020" cy="16731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73" name="Parallelogram 72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5" name="Right Arrow 74"/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0" name="Rounded Rectangle 79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6998670" y="5124167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/>
          <p:cNvSpPr/>
          <p:nvPr/>
        </p:nvSpPr>
        <p:spPr>
          <a:xfrm>
            <a:off x="3865834" y="5895451"/>
            <a:ext cx="521107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9" name="Oval 98"/>
          <p:cNvSpPr/>
          <p:nvPr/>
        </p:nvSpPr>
        <p:spPr>
          <a:xfrm>
            <a:off x="4059191" y="5946660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736672" y="2887579"/>
            <a:ext cx="124357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3027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455525" cy="895056"/>
          </a:xfrm>
        </p:spPr>
        <p:txBody>
          <a:bodyPr/>
          <a:lstStyle/>
          <a:p>
            <a:pPr algn="l"/>
            <a:r>
              <a:rPr lang="en-US" dirty="0"/>
              <a:t>Setting the Upstream Remote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876881" y="2081094"/>
            <a:ext cx="35484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git remote –v</a:t>
            </a:r>
          </a:p>
          <a:p>
            <a:r>
              <a:rPr lang="en-US" sz="1600" dirty="0"/>
              <a:t>git remote add upstream </a:t>
            </a:r>
            <a:r>
              <a:rPr lang="en-US" sz="1600" i="1" dirty="0"/>
              <a:t>&lt;URL&gt;</a:t>
            </a:r>
          </a:p>
          <a:p>
            <a:r>
              <a:rPr lang="en-US" sz="1600" dirty="0"/>
              <a:t>git remote -v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73" name="Parallelogram 72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5" name="Right Arrow 74"/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0" name="Rounded Rectangle 79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98" name="Rounded Rectangle 97"/>
          <p:cNvSpPr/>
          <p:nvPr/>
        </p:nvSpPr>
        <p:spPr>
          <a:xfrm>
            <a:off x="3865834" y="5895451"/>
            <a:ext cx="521107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9" name="Oval 98"/>
          <p:cNvSpPr/>
          <p:nvPr/>
        </p:nvSpPr>
        <p:spPr>
          <a:xfrm>
            <a:off x="4059191" y="5946660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7B4008F-13A0-2244-90F9-8BB6021B4CD8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21AACC7-24CA-B148-B061-49076BE744B5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</p:spTree>
    <p:extLst>
      <p:ext uri="{BB962C8B-B14F-4D97-AF65-F5344CB8AC3E}">
        <p14:creationId xmlns:p14="http://schemas.microsoft.com/office/powerpoint/2010/main" val="356702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2 - Hands-on in the First Class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Grant Braught</a:t>
            </a:r>
          </a:p>
          <a:p>
            <a:r>
              <a:rPr lang="en-US" dirty="0"/>
              <a:t>Dickinson College</a:t>
            </a:r>
          </a:p>
          <a:p>
            <a:r>
              <a:rPr lang="en-US" dirty="0"/>
              <a:t>COMP491</a:t>
            </a:r>
          </a:p>
          <a:p>
            <a:r>
              <a:rPr lang="en-US" dirty="0"/>
              <a:t>Fall 2018</a:t>
            </a:r>
          </a:p>
        </p:txBody>
      </p:sp>
      <p:sp>
        <p:nvSpPr>
          <p:cNvPr id="4" name="Rectangle 3"/>
          <p:cNvSpPr/>
          <p:nvPr/>
        </p:nvSpPr>
        <p:spPr>
          <a:xfrm>
            <a:off x="4156655" y="6460511"/>
            <a:ext cx="383592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Licensed under a Creative Commons Attribution-</a:t>
            </a:r>
            <a:r>
              <a:rPr lang="en-US" sz="1050" dirty="0" err="1"/>
              <a:t>NonCommercial</a:t>
            </a:r>
            <a:r>
              <a:rPr lang="en-US" sz="1050" dirty="0"/>
              <a:t>-</a:t>
            </a:r>
            <a:r>
              <a:rPr lang="en-US" sz="1050" dirty="0" err="1"/>
              <a:t>ShareAlike</a:t>
            </a:r>
            <a:r>
              <a:rPr lang="en-US" sz="1050" dirty="0"/>
              <a:t> 4.0 International License.</a:t>
            </a:r>
          </a:p>
        </p:txBody>
      </p:sp>
    </p:spTree>
    <p:extLst>
      <p:ext uri="{BB962C8B-B14F-4D97-AF65-F5344CB8AC3E}">
        <p14:creationId xmlns:p14="http://schemas.microsoft.com/office/powerpoint/2010/main" val="30753484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an 45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6469141" cy="895056"/>
          </a:xfrm>
        </p:spPr>
        <p:txBody>
          <a:bodyPr/>
          <a:lstStyle/>
          <a:p>
            <a:pPr algn="l"/>
            <a:r>
              <a:rPr lang="en-US" dirty="0"/>
              <a:t>Branch and Fix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2" y="2081094"/>
            <a:ext cx="28328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branch</a:t>
            </a:r>
          </a:p>
          <a:p>
            <a:r>
              <a:rPr lang="en-US" sz="1600" dirty="0"/>
              <a:t>git branch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  <a:p>
            <a:r>
              <a:rPr lang="en-US" sz="1600" dirty="0"/>
              <a:t>git checkout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i="1" dirty="0"/>
              <a:t>Make changes to files</a:t>
            </a:r>
          </a:p>
          <a:p>
            <a:endParaRPr lang="en-US" sz="16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40" name="Parallelogram 3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7" name="Oval 56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>
            <a:stCxn id="57" idx="6"/>
            <a:endCxn id="59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1" name="Oval 60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>
            <a:stCxn id="61" idx="6"/>
            <a:endCxn id="63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2" name="Straight Connector 71"/>
          <p:cNvCxnSpPr>
            <a:endCxn id="67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49BFB7E-053A-A44E-96C7-12521303C876}"/>
              </a:ext>
            </a:extLst>
          </p:cNvPr>
          <p:cNvSpPr/>
          <p:nvPr/>
        </p:nvSpPr>
        <p:spPr>
          <a:xfrm>
            <a:off x="8011957" y="3148104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5BC59300-38A7-2A42-A89E-C3D3A8A367D3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C442B7C-FD7D-8D49-826C-2E54D4FCADD6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5EA0E60-9BB9-3841-A15F-0247C183BA4C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8C8C46EB-804D-8B4E-A2C8-B2637253F44A}"/>
              </a:ext>
            </a:extLst>
          </p:cNvPr>
          <p:cNvSpPr/>
          <p:nvPr/>
        </p:nvSpPr>
        <p:spPr>
          <a:xfrm>
            <a:off x="3865834" y="5895451"/>
            <a:ext cx="521107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D37A853-837B-4F41-B3AB-191F1D23AF9C}"/>
              </a:ext>
            </a:extLst>
          </p:cNvPr>
          <p:cNvSpPr/>
          <p:nvPr/>
        </p:nvSpPr>
        <p:spPr>
          <a:xfrm>
            <a:off x="4059191" y="5946660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>
            <a:extLst>
              <a:ext uri="{FF2B5EF4-FFF2-40B4-BE49-F238E27FC236}">
                <a16:creationId xmlns:a16="http://schemas.microsoft.com/office/drawing/2014/main" id="{8B6EE4B2-EA63-564C-8A22-F6BE675BAF40}"/>
              </a:ext>
            </a:extLst>
          </p:cNvPr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1D8709F-8698-E547-840E-7461B8A982B0}"/>
              </a:ext>
            </a:extLst>
          </p:cNvPr>
          <p:cNvSpPr txBox="1"/>
          <p:nvPr/>
        </p:nvSpPr>
        <p:spPr>
          <a:xfrm rot="16200000">
            <a:off x="213430" y="5614780"/>
            <a:ext cx="872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Branch</a:t>
            </a:r>
          </a:p>
        </p:txBody>
      </p:sp>
      <p:sp>
        <p:nvSpPr>
          <p:cNvPr id="56" name="Curved Right Arrow 55">
            <a:extLst>
              <a:ext uri="{FF2B5EF4-FFF2-40B4-BE49-F238E27FC236}">
                <a16:creationId xmlns:a16="http://schemas.microsoft.com/office/drawing/2014/main" id="{EE92BF1E-4D1E-4443-90A0-EA7E2AEB89DF}"/>
              </a:ext>
            </a:extLst>
          </p:cNvPr>
          <p:cNvSpPr/>
          <p:nvPr/>
        </p:nvSpPr>
        <p:spPr>
          <a:xfrm>
            <a:off x="847610" y="5481367"/>
            <a:ext cx="374861" cy="605380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518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7A1D62D6-512D-2E4F-9624-C6B5C357ED5C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F2260-AD66-0943-AB98-DD7DDBD3605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4375-184F-5F47-992E-BA1783A4909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638E6-BDEE-B545-8BA8-B4500EF6ABEF}"/>
              </a:ext>
            </a:extLst>
          </p:cNvPr>
          <p:cNvSpPr txBox="1"/>
          <p:nvPr/>
        </p:nvSpPr>
        <p:spPr>
          <a:xfrm>
            <a:off x="4100657" y="2359339"/>
            <a:ext cx="1287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Project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Repo</a:t>
            </a:r>
          </a:p>
        </p:txBody>
      </p:sp>
    </p:spTree>
    <p:extLst>
      <p:ext uri="{BB962C8B-B14F-4D97-AF65-F5344CB8AC3E}">
        <p14:creationId xmlns:p14="http://schemas.microsoft.com/office/powerpoint/2010/main" val="29806582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an 45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6469141" cy="895056"/>
          </a:xfrm>
        </p:spPr>
        <p:txBody>
          <a:bodyPr/>
          <a:lstStyle/>
          <a:p>
            <a:pPr algn="l"/>
            <a:r>
              <a:rPr lang="en-US" dirty="0"/>
              <a:t>Branch and Fix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2" y="2081094"/>
            <a:ext cx="28328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branch</a:t>
            </a:r>
          </a:p>
          <a:p>
            <a:r>
              <a:rPr lang="en-US" sz="1600" dirty="0"/>
              <a:t>git branch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  <a:p>
            <a:r>
              <a:rPr lang="en-US" sz="1600" dirty="0"/>
              <a:t>git checkout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i="1" dirty="0"/>
              <a:t>Make changes to files</a:t>
            </a:r>
          </a:p>
          <a:p>
            <a:endParaRPr lang="en-US" sz="16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7" name="Oval 56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>
            <a:stCxn id="57" idx="6"/>
            <a:endCxn id="59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1" name="Oval 60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>
            <a:stCxn id="61" idx="6"/>
            <a:endCxn id="63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2" name="Straight Connector 71"/>
          <p:cNvCxnSpPr>
            <a:endCxn id="67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49BFB7E-053A-A44E-96C7-12521303C876}"/>
              </a:ext>
            </a:extLst>
          </p:cNvPr>
          <p:cNvSpPr/>
          <p:nvPr/>
        </p:nvSpPr>
        <p:spPr>
          <a:xfrm>
            <a:off x="8011957" y="3148104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5BC59300-38A7-2A42-A89E-C3D3A8A367D3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C442B7C-FD7D-8D49-826C-2E54D4FCADD6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5EA0E60-9BB9-3841-A15F-0247C183BA4C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1D8709F-8698-E547-840E-7461B8A982B0}"/>
              </a:ext>
            </a:extLst>
          </p:cNvPr>
          <p:cNvSpPr txBox="1"/>
          <p:nvPr/>
        </p:nvSpPr>
        <p:spPr>
          <a:xfrm rot="16200000">
            <a:off x="213430" y="5614780"/>
            <a:ext cx="872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Branch</a:t>
            </a:r>
          </a:p>
        </p:txBody>
      </p:sp>
      <p:sp>
        <p:nvSpPr>
          <p:cNvPr id="56" name="Curved Right Arrow 55">
            <a:extLst>
              <a:ext uri="{FF2B5EF4-FFF2-40B4-BE49-F238E27FC236}">
                <a16:creationId xmlns:a16="http://schemas.microsoft.com/office/drawing/2014/main" id="{EE92BF1E-4D1E-4443-90A0-EA7E2AEB89DF}"/>
              </a:ext>
            </a:extLst>
          </p:cNvPr>
          <p:cNvSpPr/>
          <p:nvPr/>
        </p:nvSpPr>
        <p:spPr>
          <a:xfrm>
            <a:off x="847610" y="5481367"/>
            <a:ext cx="374861" cy="605380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Parallelogram 41">
            <a:extLst>
              <a:ext uri="{FF2B5EF4-FFF2-40B4-BE49-F238E27FC236}">
                <a16:creationId xmlns:a16="http://schemas.microsoft.com/office/drawing/2014/main" id="{1657B986-6764-9E48-9E2D-1AFD16C2967E}"/>
              </a:ext>
            </a:extLst>
          </p:cNvPr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3" name="Right Arrow 42">
            <a:extLst>
              <a:ext uri="{FF2B5EF4-FFF2-40B4-BE49-F238E27FC236}">
                <a16:creationId xmlns:a16="http://schemas.microsoft.com/office/drawing/2014/main" id="{8AA4B09B-861A-4443-9D5D-4AC4B362C1A9}"/>
              </a:ext>
            </a:extLst>
          </p:cNvPr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checkout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DD81274E-0F11-394D-9290-F7B58A40DC0E}"/>
              </a:ext>
            </a:extLst>
          </p:cNvPr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1A63129-0AC8-6543-B5D8-04202E7CCCA8}"/>
              </a:ext>
            </a:extLst>
          </p:cNvPr>
          <p:cNvSpPr/>
          <p:nvPr/>
        </p:nvSpPr>
        <p:spPr>
          <a:xfrm>
            <a:off x="4044903" y="6018100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173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an 45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6469141" cy="895056"/>
          </a:xfrm>
        </p:spPr>
        <p:txBody>
          <a:bodyPr/>
          <a:lstStyle/>
          <a:p>
            <a:pPr algn="l"/>
            <a:r>
              <a:rPr lang="en-US" dirty="0"/>
              <a:t>Branch and Fix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2" y="2081094"/>
            <a:ext cx="28328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branch</a:t>
            </a:r>
          </a:p>
          <a:p>
            <a:r>
              <a:rPr lang="en-US" sz="1600" dirty="0"/>
              <a:t>git branch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  <a:p>
            <a:r>
              <a:rPr lang="en-US" sz="1600" dirty="0"/>
              <a:t>git checkout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i="1" dirty="0"/>
              <a:t>Make changes to files</a:t>
            </a:r>
          </a:p>
          <a:p>
            <a:endParaRPr lang="en-US" sz="16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40" name="Parallelogram 3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2" name="Right Arrow 41"/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checkout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7" name="Oval 56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>
            <a:stCxn id="57" idx="6"/>
            <a:endCxn id="59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1" name="Oval 60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>
            <a:stCxn id="61" idx="6"/>
            <a:endCxn id="63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2" name="Straight Connector 71"/>
          <p:cNvCxnSpPr>
            <a:endCxn id="67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49BFB7E-053A-A44E-96C7-12521303C876}"/>
              </a:ext>
            </a:extLst>
          </p:cNvPr>
          <p:cNvSpPr/>
          <p:nvPr/>
        </p:nvSpPr>
        <p:spPr>
          <a:xfrm>
            <a:off x="8011957" y="3148104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5BC59300-38A7-2A42-A89E-C3D3A8A367D3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7B2A0E1-2392-9948-B923-C7EEB24B3328}"/>
              </a:ext>
            </a:extLst>
          </p:cNvPr>
          <p:cNvSpPr/>
          <p:nvPr/>
        </p:nvSpPr>
        <p:spPr>
          <a:xfrm>
            <a:off x="4044903" y="6018100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C442B7C-FD7D-8D49-826C-2E54D4FCADD6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5EA0E60-9BB9-3841-A15F-0247C183BA4C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</p:spTree>
    <p:extLst>
      <p:ext uri="{BB962C8B-B14F-4D97-AF65-F5344CB8AC3E}">
        <p14:creationId xmlns:p14="http://schemas.microsoft.com/office/powerpoint/2010/main" val="42941888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an 45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6469141" cy="895056"/>
          </a:xfrm>
        </p:spPr>
        <p:txBody>
          <a:bodyPr/>
          <a:lstStyle/>
          <a:p>
            <a:pPr algn="l"/>
            <a:r>
              <a:rPr lang="en-US" dirty="0"/>
              <a:t>Branch and Fix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2" y="2081094"/>
            <a:ext cx="28328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branch</a:t>
            </a:r>
          </a:p>
          <a:p>
            <a:r>
              <a:rPr lang="en-US" sz="1600" dirty="0"/>
              <a:t>git branch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  <a:p>
            <a:r>
              <a:rPr lang="en-US" sz="1600" dirty="0"/>
              <a:t>git checkout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i="1" dirty="0"/>
              <a:t>Make changes to files</a:t>
            </a:r>
          </a:p>
          <a:p>
            <a:endParaRPr lang="en-US" sz="16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40" name="Parallelogram 3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2" name="Right Arrow 41"/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7" name="Oval 56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>
            <a:stCxn id="57" idx="6"/>
            <a:endCxn id="59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1" name="Oval 60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>
            <a:stCxn id="61" idx="6"/>
            <a:endCxn id="63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2" name="Straight Connector 71"/>
          <p:cNvCxnSpPr>
            <a:endCxn id="67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49BFB7E-053A-A44E-96C7-12521303C876}"/>
              </a:ext>
            </a:extLst>
          </p:cNvPr>
          <p:cNvSpPr/>
          <p:nvPr/>
        </p:nvSpPr>
        <p:spPr>
          <a:xfrm>
            <a:off x="8011957" y="3148104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C1F275B-54F3-7248-A840-BF0FA88199E4}"/>
              </a:ext>
            </a:extLst>
          </p:cNvPr>
          <p:cNvSpPr/>
          <p:nvPr/>
        </p:nvSpPr>
        <p:spPr>
          <a:xfrm>
            <a:off x="4026876" y="600553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5BC59300-38A7-2A42-A89E-C3D3A8A367D3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63F7A12-B50A-674E-894F-3B940AB2D860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1AD25FD-BF73-BB44-A7A7-6A1BF873A34C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</p:spTree>
    <p:extLst>
      <p:ext uri="{BB962C8B-B14F-4D97-AF65-F5344CB8AC3E}">
        <p14:creationId xmlns:p14="http://schemas.microsoft.com/office/powerpoint/2010/main" val="22206820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an 49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Status, Stage and Commit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2" y="2081094"/>
            <a:ext cx="264207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status</a:t>
            </a:r>
          </a:p>
          <a:p>
            <a:r>
              <a:rPr lang="en-US" sz="1600" dirty="0"/>
              <a:t>git add &lt;</a:t>
            </a:r>
            <a:r>
              <a:rPr lang="en-US" sz="1600" i="1" dirty="0"/>
              <a:t>filenames&gt;</a:t>
            </a:r>
          </a:p>
          <a:p>
            <a:r>
              <a:rPr lang="en-US" sz="1600" dirty="0"/>
              <a:t>git commit –m </a:t>
            </a:r>
            <a:r>
              <a:rPr lang="en-US" sz="1600" i="1" dirty="0"/>
              <a:t>“message”</a:t>
            </a:r>
          </a:p>
          <a:p>
            <a:r>
              <a:rPr lang="en-US" sz="1600" dirty="0"/>
              <a:t>git status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42" name="Right Arrow 41"/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20628835" flipH="1">
            <a:off x="2607898" y="6196154"/>
            <a:ext cx="1042409" cy="3869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add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5" name="Oval 5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>
            <a:cxnSpLocks/>
            <a:stCxn id="55" idx="6"/>
            <a:endCxn id="5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9" name="Oval 5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>
            <a:cxnSpLocks/>
            <a:stCxn id="59" idx="6"/>
            <a:endCxn id="6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3" name="Oval 62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cxnSpLocks/>
            <a:stCxn id="63" idx="6"/>
            <a:endCxn id="65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7" name="Straight Connector 66"/>
          <p:cNvCxnSpPr>
            <a:cxnSpLocks/>
            <a:endCxn id="65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462846" y="645080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78" name="Parallelogram 77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2" name="Oval 81"/>
          <p:cNvSpPr/>
          <p:nvPr/>
        </p:nvSpPr>
        <p:spPr>
          <a:xfrm>
            <a:off x="4026876" y="600553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D9BD2F0-A0C5-3743-A941-DD65229D8405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A010E02-3D2D-194D-9072-F022DA9FD4D2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27001D39-4D41-CF4F-B25A-5C7D2F766CE6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DD03171C-C48A-EC45-9CA6-39F56BADB3E8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</p:spTree>
    <p:extLst>
      <p:ext uri="{BB962C8B-B14F-4D97-AF65-F5344CB8AC3E}">
        <p14:creationId xmlns:p14="http://schemas.microsoft.com/office/powerpoint/2010/main" val="39114761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an 49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Status, Stage and Commit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2" y="2081094"/>
            <a:ext cx="264207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status</a:t>
            </a:r>
          </a:p>
          <a:p>
            <a:r>
              <a:rPr lang="en-US" sz="1600" dirty="0"/>
              <a:t>git add &lt;</a:t>
            </a:r>
            <a:r>
              <a:rPr lang="en-US" sz="1600" i="1" dirty="0"/>
              <a:t>filenames&gt;</a:t>
            </a:r>
          </a:p>
          <a:p>
            <a:r>
              <a:rPr lang="en-US" sz="1600" dirty="0"/>
              <a:t>git commit –m </a:t>
            </a:r>
            <a:r>
              <a:rPr lang="en-US" sz="1600" i="1" dirty="0"/>
              <a:t>“message”</a:t>
            </a:r>
          </a:p>
          <a:p>
            <a:r>
              <a:rPr lang="en-US" sz="1600" dirty="0"/>
              <a:t>git status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42" name="Right Arrow 41"/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 rot="16200000">
            <a:off x="579312" y="6068593"/>
            <a:ext cx="96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Commit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5" name="Oval 5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>
            <a:stCxn id="55" idx="6"/>
            <a:endCxn id="5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9" name="Oval 5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>
            <a:stCxn id="59" idx="6"/>
            <a:endCxn id="6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3" name="Oval 62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stCxn id="63" idx="6"/>
            <a:endCxn id="65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7" name="Straight Connector 66"/>
          <p:cNvCxnSpPr>
            <a:endCxn id="65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462846" y="645080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cxnSp>
        <p:nvCxnSpPr>
          <p:cNvPr id="77" name="Straight Connector 76"/>
          <p:cNvCxnSpPr>
            <a:stCxn id="68" idx="6"/>
            <a:endCxn id="73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5" name="Curved Right Arrow 24"/>
          <p:cNvSpPr/>
          <p:nvPr/>
        </p:nvSpPr>
        <p:spPr>
          <a:xfrm flipV="1">
            <a:off x="1231487" y="5754405"/>
            <a:ext cx="418293" cy="873935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Parallelogram 77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2" name="Oval 81"/>
          <p:cNvSpPr/>
          <p:nvPr/>
        </p:nvSpPr>
        <p:spPr>
          <a:xfrm>
            <a:off x="4026876" y="600553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D9BD2F0-A0C5-3743-A941-DD65229D8405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A010E02-3D2D-194D-9072-F022DA9FD4D2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B54F1723-4D6A-684C-97D0-EE5955BB98AA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9951D7DB-DD67-EA48-B9AA-F4637D0E60E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</p:spTree>
    <p:extLst>
      <p:ext uri="{BB962C8B-B14F-4D97-AF65-F5344CB8AC3E}">
        <p14:creationId xmlns:p14="http://schemas.microsoft.com/office/powerpoint/2010/main" val="2514712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an 49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Status, Stage and Commit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2" y="2081094"/>
            <a:ext cx="264207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status</a:t>
            </a:r>
          </a:p>
          <a:p>
            <a:r>
              <a:rPr lang="en-US" sz="1600" dirty="0"/>
              <a:t>git add &lt;</a:t>
            </a:r>
            <a:r>
              <a:rPr lang="en-US" sz="1600" i="1" dirty="0"/>
              <a:t>filenames&gt;</a:t>
            </a:r>
          </a:p>
          <a:p>
            <a:r>
              <a:rPr lang="en-US" sz="1600" dirty="0"/>
              <a:t>git commit –m </a:t>
            </a:r>
            <a:r>
              <a:rPr lang="en-US" sz="1600" i="1" dirty="0"/>
              <a:t>“message”</a:t>
            </a:r>
          </a:p>
          <a:p>
            <a:r>
              <a:rPr lang="en-US" sz="1600" dirty="0"/>
              <a:t>git status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42" name="Right Arrow 41"/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 rot="16200000">
            <a:off x="579312" y="6068593"/>
            <a:ext cx="96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Commit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5" name="Oval 5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>
            <a:stCxn id="55" idx="6"/>
            <a:endCxn id="5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9" name="Oval 5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>
            <a:stCxn id="59" idx="6"/>
            <a:endCxn id="6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3" name="Oval 62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stCxn id="63" idx="6"/>
            <a:endCxn id="65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7" name="Straight Connector 66"/>
          <p:cNvCxnSpPr>
            <a:endCxn id="65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462846" y="645080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cxnSp>
        <p:nvCxnSpPr>
          <p:cNvPr id="77" name="Straight Connector 76"/>
          <p:cNvCxnSpPr>
            <a:stCxn id="68" idx="6"/>
            <a:endCxn id="73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5" name="Curved Right Arrow 24"/>
          <p:cNvSpPr/>
          <p:nvPr/>
        </p:nvSpPr>
        <p:spPr>
          <a:xfrm flipV="1">
            <a:off x="1231487" y="5754405"/>
            <a:ext cx="418293" cy="873935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Parallelogram 77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2" name="Oval 81"/>
          <p:cNvSpPr/>
          <p:nvPr/>
        </p:nvSpPr>
        <p:spPr>
          <a:xfrm>
            <a:off x="4026876" y="600553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D9BD2F0-A0C5-3743-A941-DD65229D8405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A010E02-3D2D-194D-9072-F022DA9FD4D2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B54F1723-4D6A-684C-97D0-EE5955BB98AA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9951D7DB-DD67-EA48-B9AA-F4637D0E60E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44" name="Right Arrow 43">
            <a:extLst>
              <a:ext uri="{FF2B5EF4-FFF2-40B4-BE49-F238E27FC236}">
                <a16:creationId xmlns:a16="http://schemas.microsoft.com/office/drawing/2014/main" id="{CA7958DC-45A4-FA45-BEB8-76D89002530D}"/>
              </a:ext>
            </a:extLst>
          </p:cNvPr>
          <p:cNvSpPr/>
          <p:nvPr/>
        </p:nvSpPr>
        <p:spPr>
          <a:xfrm rot="20628835" flipH="1">
            <a:off x="2607898" y="6196154"/>
            <a:ext cx="1042409" cy="3869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2363073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an 49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Push Branch to Origin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2" y="2081094"/>
            <a:ext cx="3121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push origin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loud 27"/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29" name="Can 28"/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upstream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30" name="Can 29"/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origin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42" name="Right Arrow 41"/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5" name="Oval 5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>
            <a:stCxn id="55" idx="6"/>
            <a:endCxn id="5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9" name="Oval 5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>
            <a:stCxn id="59" idx="6"/>
            <a:endCxn id="6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3" name="Oval 62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stCxn id="63" idx="6"/>
            <a:endCxn id="65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7" name="Straight Connector 66"/>
          <p:cNvCxnSpPr>
            <a:endCxn id="65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cxnSp>
        <p:nvCxnSpPr>
          <p:cNvPr id="77" name="Straight Connector 76"/>
          <p:cNvCxnSpPr>
            <a:stCxn id="68" idx="6"/>
            <a:endCxn id="73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8" name="Parallelogram 77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2" name="Oval 81"/>
          <p:cNvSpPr/>
          <p:nvPr/>
        </p:nvSpPr>
        <p:spPr>
          <a:xfrm>
            <a:off x="4026876" y="600553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2021894" y="3545074"/>
            <a:ext cx="1540" cy="1526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8" name="Up Arrow 47">
            <a:extLst>
              <a:ext uri="{FF2B5EF4-FFF2-40B4-BE49-F238E27FC236}">
                <a16:creationId xmlns:a16="http://schemas.microsoft.com/office/drawing/2014/main" id="{61210577-5337-2648-B448-A700924CA523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787E4BC2-E98B-254E-80E6-8AC35B35C29C}"/>
              </a:ext>
            </a:extLst>
          </p:cNvPr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ECB8604-9543-304F-B406-52B4E237D5D1}"/>
              </a:ext>
            </a:extLst>
          </p:cNvPr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7C5FF880-2E67-1947-BF60-15BFD92CD75E}"/>
              </a:ext>
            </a:extLst>
          </p:cNvPr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8E729FD-1DFB-B846-8552-DFE8B93D00F3}"/>
              </a:ext>
            </a:extLst>
          </p:cNvPr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FD6AB3A-7DBA-1C40-87EB-87099F4D40EB}"/>
              </a:ext>
            </a:extLst>
          </p:cNvPr>
          <p:cNvCxnSpPr>
            <a:stCxn id="69" idx="6"/>
            <a:endCxn id="70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793E1C42-94E3-A84A-AAA1-CC361960111C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235338B-2436-D446-916C-977F3A0BDF92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D00E9CDE-824D-C241-BFA4-10D372BCBC24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50CEC10C-FC08-FB4E-A34F-C5FFF38B3536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</p:spTree>
    <p:extLst>
      <p:ext uri="{BB962C8B-B14F-4D97-AF65-F5344CB8AC3E}">
        <p14:creationId xmlns:p14="http://schemas.microsoft.com/office/powerpoint/2010/main" val="5438826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an 49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Push Branch to Origin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2" y="2081094"/>
            <a:ext cx="3121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push origin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loud 27"/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29" name="Can 28"/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upstream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30" name="Can 29"/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origin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42" name="Right Arrow 41"/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5" name="Oval 5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>
            <a:stCxn id="55" idx="6"/>
            <a:endCxn id="5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9" name="Oval 5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>
            <a:stCxn id="59" idx="6"/>
            <a:endCxn id="6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3" name="Oval 62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stCxn id="63" idx="6"/>
            <a:endCxn id="65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7" name="Straight Connector 66"/>
          <p:cNvCxnSpPr>
            <a:endCxn id="65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cxnSp>
        <p:nvCxnSpPr>
          <p:cNvPr id="77" name="Straight Connector 76"/>
          <p:cNvCxnSpPr>
            <a:stCxn id="68" idx="6"/>
            <a:endCxn id="73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8" name="Parallelogram 77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2" name="Oval 81"/>
          <p:cNvSpPr/>
          <p:nvPr/>
        </p:nvSpPr>
        <p:spPr>
          <a:xfrm>
            <a:off x="4026876" y="600553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2021894" y="3545074"/>
            <a:ext cx="1540" cy="1526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8" name="Up Arrow 47">
            <a:extLst>
              <a:ext uri="{FF2B5EF4-FFF2-40B4-BE49-F238E27FC236}">
                <a16:creationId xmlns:a16="http://schemas.microsoft.com/office/drawing/2014/main" id="{61210577-5337-2648-B448-A700924CA523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787E4BC2-E98B-254E-80E6-8AC35B35C29C}"/>
              </a:ext>
            </a:extLst>
          </p:cNvPr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ECB8604-9543-304F-B406-52B4E237D5D1}"/>
              </a:ext>
            </a:extLst>
          </p:cNvPr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7C5FF880-2E67-1947-BF60-15BFD92CD75E}"/>
              </a:ext>
            </a:extLst>
          </p:cNvPr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8E729FD-1DFB-B846-8552-DFE8B93D00F3}"/>
              </a:ext>
            </a:extLst>
          </p:cNvPr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FD6AB3A-7DBA-1C40-87EB-87099F4D40EB}"/>
              </a:ext>
            </a:extLst>
          </p:cNvPr>
          <p:cNvCxnSpPr>
            <a:stCxn id="69" idx="6"/>
            <a:endCxn id="70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793E1C42-94E3-A84A-AAA1-CC361960111C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235338B-2436-D446-916C-977F3A0BDF92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D00E9CDE-824D-C241-BFA4-10D372BCBC24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50CEC10C-FC08-FB4E-A34F-C5FFF38B3536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47" name="Right Arrow 46">
            <a:extLst>
              <a:ext uri="{FF2B5EF4-FFF2-40B4-BE49-F238E27FC236}">
                <a16:creationId xmlns:a16="http://schemas.microsoft.com/office/drawing/2014/main" id="{56557517-C363-9C43-B52A-FB77BB7D5769}"/>
              </a:ext>
            </a:extLst>
          </p:cNvPr>
          <p:cNvSpPr/>
          <p:nvPr/>
        </p:nvSpPr>
        <p:spPr>
          <a:xfrm>
            <a:off x="2763408" y="2149324"/>
            <a:ext cx="1394208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pull request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CE1E0B0C-5AA9-B64B-B61E-948C83EBE934}"/>
              </a:ext>
            </a:extLst>
          </p:cNvPr>
          <p:cNvSpPr/>
          <p:nvPr/>
        </p:nvSpPr>
        <p:spPr>
          <a:xfrm>
            <a:off x="4080954" y="310551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A8AB537-491C-9142-89A6-A1AD559DBD88}"/>
              </a:ext>
            </a:extLst>
          </p:cNvPr>
          <p:cNvCxnSpPr/>
          <p:nvPr/>
        </p:nvCxnSpPr>
        <p:spPr>
          <a:xfrm flipH="1" flipV="1">
            <a:off x="4441169" y="296508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D168A3E0-E58D-8642-A949-624ACBEBB1B3}"/>
              </a:ext>
            </a:extLst>
          </p:cNvPr>
          <p:cNvSpPr/>
          <p:nvPr/>
        </p:nvSpPr>
        <p:spPr>
          <a:xfrm>
            <a:off x="4464731" y="315377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C1046AC-4EC3-2844-84B9-231E97713667}"/>
              </a:ext>
            </a:extLst>
          </p:cNvPr>
          <p:cNvSpPr/>
          <p:nvPr/>
        </p:nvSpPr>
        <p:spPr>
          <a:xfrm>
            <a:off x="4757658" y="315056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2B30D63-F2BC-7F4B-BE44-E7CBC93A1AF4}"/>
              </a:ext>
            </a:extLst>
          </p:cNvPr>
          <p:cNvCxnSpPr>
            <a:stCxn id="85" idx="6"/>
            <a:endCxn id="86" idx="2"/>
          </p:cNvCxnSpPr>
          <p:nvPr/>
        </p:nvCxnSpPr>
        <p:spPr>
          <a:xfrm flipV="1">
            <a:off x="4604817" y="322060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4F41EF22-DC9B-0C49-BBA8-C1EC40D73CCC}"/>
              </a:ext>
            </a:extLst>
          </p:cNvPr>
          <p:cNvSpPr txBox="1"/>
          <p:nvPr/>
        </p:nvSpPr>
        <p:spPr>
          <a:xfrm rot="16200000">
            <a:off x="579312" y="6068593"/>
            <a:ext cx="96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Commit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A57FB506-70B3-2648-A5CA-4FA600533678}"/>
              </a:ext>
            </a:extLst>
          </p:cNvPr>
          <p:cNvSpPr/>
          <p:nvPr/>
        </p:nvSpPr>
        <p:spPr>
          <a:xfrm>
            <a:off x="2462846" y="645080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Curved Right Arrow 89">
            <a:extLst>
              <a:ext uri="{FF2B5EF4-FFF2-40B4-BE49-F238E27FC236}">
                <a16:creationId xmlns:a16="http://schemas.microsoft.com/office/drawing/2014/main" id="{3B9B56C9-B715-AF49-A0A9-7C2AD43A7629}"/>
              </a:ext>
            </a:extLst>
          </p:cNvPr>
          <p:cNvSpPr/>
          <p:nvPr/>
        </p:nvSpPr>
        <p:spPr>
          <a:xfrm flipV="1">
            <a:off x="1231487" y="5754405"/>
            <a:ext cx="418293" cy="873935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Right Arrow 90">
            <a:extLst>
              <a:ext uri="{FF2B5EF4-FFF2-40B4-BE49-F238E27FC236}">
                <a16:creationId xmlns:a16="http://schemas.microsoft.com/office/drawing/2014/main" id="{728A7D7A-2637-C141-A1C8-C85FB86949E4}"/>
              </a:ext>
            </a:extLst>
          </p:cNvPr>
          <p:cNvSpPr/>
          <p:nvPr/>
        </p:nvSpPr>
        <p:spPr>
          <a:xfrm rot="20628835" flipH="1">
            <a:off x="2607898" y="6196154"/>
            <a:ext cx="1042409" cy="3869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238393995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an 49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Push Branch to Origin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2" y="2081094"/>
            <a:ext cx="3121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push origin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loud 27"/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29" name="Can 28"/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upstream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30" name="Can 29"/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origin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42" name="Right Arrow 41"/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5" name="Oval 5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>
            <a:stCxn id="55" idx="6"/>
            <a:endCxn id="5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3" name="Oval 62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stCxn id="63" idx="6"/>
            <a:endCxn id="65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7" name="Straight Connector 66"/>
          <p:cNvCxnSpPr>
            <a:endCxn id="65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cxnSp>
        <p:nvCxnSpPr>
          <p:cNvPr id="77" name="Straight Connector 76"/>
          <p:cNvCxnSpPr>
            <a:stCxn id="68" idx="6"/>
            <a:endCxn id="73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8" name="Parallelogram 77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2" name="Oval 81"/>
          <p:cNvSpPr/>
          <p:nvPr/>
        </p:nvSpPr>
        <p:spPr>
          <a:xfrm>
            <a:off x="4026876" y="600553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2021894" y="3545074"/>
            <a:ext cx="1540" cy="1526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8" name="Up Arrow 47">
            <a:extLst>
              <a:ext uri="{FF2B5EF4-FFF2-40B4-BE49-F238E27FC236}">
                <a16:creationId xmlns:a16="http://schemas.microsoft.com/office/drawing/2014/main" id="{61210577-5337-2648-B448-A700924CA523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787E4BC2-E98B-254E-80E6-8AC35B35C29C}"/>
              </a:ext>
            </a:extLst>
          </p:cNvPr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ECB8604-9543-304F-B406-52B4E237D5D1}"/>
              </a:ext>
            </a:extLst>
          </p:cNvPr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7C5FF880-2E67-1947-BF60-15BFD92CD75E}"/>
              </a:ext>
            </a:extLst>
          </p:cNvPr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8E729FD-1DFB-B846-8552-DFE8B93D00F3}"/>
              </a:ext>
            </a:extLst>
          </p:cNvPr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FD6AB3A-7DBA-1C40-87EB-87099F4D40EB}"/>
              </a:ext>
            </a:extLst>
          </p:cNvPr>
          <p:cNvCxnSpPr>
            <a:stCxn id="69" idx="6"/>
            <a:endCxn id="70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793E1C42-94E3-A84A-AAA1-CC361960111C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235338B-2436-D446-916C-977F3A0BDF92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D00E9CDE-824D-C241-BFA4-10D372BCBC24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50CEC10C-FC08-FB4E-A34F-C5FFF38B3536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47" name="Right Arrow 46">
            <a:extLst>
              <a:ext uri="{FF2B5EF4-FFF2-40B4-BE49-F238E27FC236}">
                <a16:creationId xmlns:a16="http://schemas.microsoft.com/office/drawing/2014/main" id="{56557517-C363-9C43-B52A-FB77BB7D5769}"/>
              </a:ext>
            </a:extLst>
          </p:cNvPr>
          <p:cNvSpPr/>
          <p:nvPr/>
        </p:nvSpPr>
        <p:spPr>
          <a:xfrm>
            <a:off x="2763408" y="2149324"/>
            <a:ext cx="1394208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pull request</a:t>
            </a: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E542204-46ED-6845-A0E2-844874F80824}"/>
              </a:ext>
            </a:extLst>
          </p:cNvPr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460AAF3B-ACD7-EF47-8237-2B7B075AF0FF}"/>
              </a:ext>
            </a:extLst>
          </p:cNvPr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573826D-47E8-764D-9E49-410420F47DD8}"/>
              </a:ext>
            </a:extLst>
          </p:cNvPr>
          <p:cNvCxnSpPr>
            <a:stCxn id="89" idx="6"/>
            <a:endCxn id="9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C018B94A-A236-6848-9398-AB81932EFC5D}"/>
              </a:ext>
            </a:extLst>
          </p:cNvPr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821BFD3-F7F8-1B46-BFAB-EA587510AA68}"/>
              </a:ext>
            </a:extLst>
          </p:cNvPr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D0BDDFE-CDF9-CF4C-928C-81A312C12385}"/>
              </a:ext>
            </a:extLst>
          </p:cNvPr>
          <p:cNvCxnSpPr>
            <a:cxnSpLocks/>
            <a:endCxn id="92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5755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an 49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Push Branch to Origin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2" y="2081094"/>
            <a:ext cx="3121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push origin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loud 27"/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29" name="Can 28"/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upstream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30" name="Can 29"/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origin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5" name="Oval 5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>
            <a:stCxn id="55" idx="6"/>
            <a:endCxn id="5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3" name="Oval 62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stCxn id="63" idx="6"/>
            <a:endCxn id="65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7" name="Straight Connector 66"/>
          <p:cNvCxnSpPr>
            <a:endCxn id="65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cxnSp>
        <p:nvCxnSpPr>
          <p:cNvPr id="77" name="Straight Connector 76"/>
          <p:cNvCxnSpPr>
            <a:stCxn id="68" idx="6"/>
            <a:endCxn id="73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8" name="Parallelogram 77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787E4BC2-E98B-254E-80E6-8AC35B35C29C}"/>
              </a:ext>
            </a:extLst>
          </p:cNvPr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ECB8604-9543-304F-B406-52B4E237D5D1}"/>
              </a:ext>
            </a:extLst>
          </p:cNvPr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7C5FF880-2E67-1947-BF60-15BFD92CD75E}"/>
              </a:ext>
            </a:extLst>
          </p:cNvPr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8E729FD-1DFB-B846-8552-DFE8B93D00F3}"/>
              </a:ext>
            </a:extLst>
          </p:cNvPr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FD6AB3A-7DBA-1C40-87EB-87099F4D40EB}"/>
              </a:ext>
            </a:extLst>
          </p:cNvPr>
          <p:cNvCxnSpPr>
            <a:stCxn id="69" idx="6"/>
            <a:endCxn id="70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793E1C42-94E3-A84A-AAA1-CC361960111C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235338B-2436-D446-916C-977F3A0BDF92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D00E9CDE-824D-C241-BFA4-10D372BCBC24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50CEC10C-FC08-FB4E-A34F-C5FFF38B3536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E542204-46ED-6845-A0E2-844874F80824}"/>
              </a:ext>
            </a:extLst>
          </p:cNvPr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460AAF3B-ACD7-EF47-8237-2B7B075AF0FF}"/>
              </a:ext>
            </a:extLst>
          </p:cNvPr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573826D-47E8-764D-9E49-410420F47DD8}"/>
              </a:ext>
            </a:extLst>
          </p:cNvPr>
          <p:cNvCxnSpPr>
            <a:stCxn id="89" idx="6"/>
            <a:endCxn id="9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C018B94A-A236-6848-9398-AB81932EFC5D}"/>
              </a:ext>
            </a:extLst>
          </p:cNvPr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821BFD3-F7F8-1B46-BFAB-EA587510AA68}"/>
              </a:ext>
            </a:extLst>
          </p:cNvPr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D0BDDFE-CDF9-CF4C-928C-81A312C12385}"/>
              </a:ext>
            </a:extLst>
          </p:cNvPr>
          <p:cNvCxnSpPr>
            <a:cxnSpLocks/>
            <a:endCxn id="92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3" name="Right Arrow 52">
            <a:extLst>
              <a:ext uri="{FF2B5EF4-FFF2-40B4-BE49-F238E27FC236}">
                <a16:creationId xmlns:a16="http://schemas.microsoft.com/office/drawing/2014/main" id="{3B0C5C38-8D45-CA4A-BB4E-62131908AA7F}"/>
              </a:ext>
            </a:extLst>
          </p:cNvPr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7F5055E-6ADE-DC44-97F3-7AF88A57DF5A}"/>
              </a:ext>
            </a:extLst>
          </p:cNvPr>
          <p:cNvSpPr/>
          <p:nvPr/>
        </p:nvSpPr>
        <p:spPr>
          <a:xfrm>
            <a:off x="4025009" y="6018319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38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F2260-AD66-0943-AB98-DD7DDBD3605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4375-184F-5F47-992E-BA1783A4909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638E6-BDEE-B545-8BA8-B4500EF6ABEF}"/>
              </a:ext>
            </a:extLst>
          </p:cNvPr>
          <p:cNvSpPr txBox="1"/>
          <p:nvPr/>
        </p:nvSpPr>
        <p:spPr>
          <a:xfrm>
            <a:off x="4100657" y="2359339"/>
            <a:ext cx="1287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Project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Repo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6BB3CBAF-0353-894F-A776-A1CBDF6A0CC6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8" name="Left Arrow 17">
            <a:extLst>
              <a:ext uri="{FF2B5EF4-FFF2-40B4-BE49-F238E27FC236}">
                <a16:creationId xmlns:a16="http://schemas.microsoft.com/office/drawing/2014/main" id="{87846C70-964E-1845-AF71-9F07643EAD20}"/>
              </a:ext>
            </a:extLst>
          </p:cNvPr>
          <p:cNvSpPr/>
          <p:nvPr/>
        </p:nvSpPr>
        <p:spPr>
          <a:xfrm>
            <a:off x="2609308" y="2233586"/>
            <a:ext cx="1386729" cy="12199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fork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19" name="Can 18">
            <a:extLst>
              <a:ext uri="{FF2B5EF4-FFF2-40B4-BE49-F238E27FC236}">
                <a16:creationId xmlns:a16="http://schemas.microsoft.com/office/drawing/2014/main" id="{CFB8488E-758E-9C4D-A346-ED2888F8093E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3E517F-1BE5-D34E-A1A7-515BB48B6155}"/>
              </a:ext>
            </a:extLst>
          </p:cNvPr>
          <p:cNvSpPr txBox="1"/>
          <p:nvPr/>
        </p:nvSpPr>
        <p:spPr>
          <a:xfrm>
            <a:off x="1331844" y="2378999"/>
            <a:ext cx="13516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Remote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Copy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EA5EA8C-A74C-C344-ACE7-A054E603BAE6}"/>
              </a:ext>
            </a:extLst>
          </p:cNvPr>
          <p:cNvCxnSpPr>
            <a:cxnSpLocks/>
            <a:stCxn id="20" idx="0"/>
            <a:endCxn id="3" idx="0"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7280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an 49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Push Branch to Origin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2" y="2081094"/>
            <a:ext cx="3121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push origin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loud 27"/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29" name="Can 28"/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upstream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30" name="Can 29"/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origin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5" name="Oval 5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>
            <a:stCxn id="55" idx="6"/>
            <a:endCxn id="5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3" name="Oval 62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stCxn id="63" idx="6"/>
            <a:endCxn id="65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7" name="Straight Connector 66"/>
          <p:cNvCxnSpPr>
            <a:endCxn id="65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cxnSp>
        <p:nvCxnSpPr>
          <p:cNvPr id="77" name="Straight Connector 76"/>
          <p:cNvCxnSpPr>
            <a:stCxn id="68" idx="6"/>
            <a:endCxn id="73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8" name="Parallelogram 77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787E4BC2-E98B-254E-80E6-8AC35B35C29C}"/>
              </a:ext>
            </a:extLst>
          </p:cNvPr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ECB8604-9543-304F-B406-52B4E237D5D1}"/>
              </a:ext>
            </a:extLst>
          </p:cNvPr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7C5FF880-2E67-1947-BF60-15BFD92CD75E}"/>
              </a:ext>
            </a:extLst>
          </p:cNvPr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8E729FD-1DFB-B846-8552-DFE8B93D00F3}"/>
              </a:ext>
            </a:extLst>
          </p:cNvPr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FD6AB3A-7DBA-1C40-87EB-87099F4D40EB}"/>
              </a:ext>
            </a:extLst>
          </p:cNvPr>
          <p:cNvCxnSpPr>
            <a:stCxn id="69" idx="6"/>
            <a:endCxn id="70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793E1C42-94E3-A84A-AAA1-CC361960111C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235338B-2436-D446-916C-977F3A0BDF92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D00E9CDE-824D-C241-BFA4-10D372BCBC24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50CEC10C-FC08-FB4E-A34F-C5FFF38B3536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E542204-46ED-6845-A0E2-844874F80824}"/>
              </a:ext>
            </a:extLst>
          </p:cNvPr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460AAF3B-ACD7-EF47-8237-2B7B075AF0FF}"/>
              </a:ext>
            </a:extLst>
          </p:cNvPr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573826D-47E8-764D-9E49-410420F47DD8}"/>
              </a:ext>
            </a:extLst>
          </p:cNvPr>
          <p:cNvCxnSpPr>
            <a:stCxn id="89" idx="6"/>
            <a:endCxn id="9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C018B94A-A236-6848-9398-AB81932EFC5D}"/>
              </a:ext>
            </a:extLst>
          </p:cNvPr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821BFD3-F7F8-1B46-BFAB-EA587510AA68}"/>
              </a:ext>
            </a:extLst>
          </p:cNvPr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D0BDDFE-CDF9-CF4C-928C-81A312C12385}"/>
              </a:ext>
            </a:extLst>
          </p:cNvPr>
          <p:cNvCxnSpPr>
            <a:cxnSpLocks/>
            <a:endCxn id="92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3" name="Right Arrow 52">
            <a:extLst>
              <a:ext uri="{FF2B5EF4-FFF2-40B4-BE49-F238E27FC236}">
                <a16:creationId xmlns:a16="http://schemas.microsoft.com/office/drawing/2014/main" id="{3B0C5C38-8D45-CA4A-BB4E-62131908AA7F}"/>
              </a:ext>
            </a:extLst>
          </p:cNvPr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85B2ECC-BFC5-5A42-B034-FC4B6B6EDE0A}"/>
              </a:ext>
            </a:extLst>
          </p:cNvPr>
          <p:cNvSpPr/>
          <p:nvPr/>
        </p:nvSpPr>
        <p:spPr>
          <a:xfrm>
            <a:off x="1996936" y="548662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C6971DE-289D-4942-A76F-A01B72B61279}"/>
              </a:ext>
            </a:extLst>
          </p:cNvPr>
          <p:cNvCxnSpPr>
            <a:endCxn id="47" idx="2"/>
          </p:cNvCxnSpPr>
          <p:nvPr/>
        </p:nvCxnSpPr>
        <p:spPr>
          <a:xfrm flipV="1">
            <a:off x="1844095" y="555666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2C44E3C0-ECB8-B946-96B5-AF72A7D31A7A}"/>
              </a:ext>
            </a:extLst>
          </p:cNvPr>
          <p:cNvSpPr/>
          <p:nvPr/>
        </p:nvSpPr>
        <p:spPr>
          <a:xfrm>
            <a:off x="4049580" y="601050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006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D1638-2ACA-BA40-B62A-6DE77CFA6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F65C3-4915-0B46-AB31-8C217B090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4848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Making a Pull Request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90249" y="1574657"/>
            <a:ext cx="34676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New Pull Request</a:t>
            </a:r>
          </a:p>
          <a:p>
            <a:r>
              <a:rPr lang="en-US" sz="1600" dirty="0"/>
              <a:t>Check ”base fork” is master</a:t>
            </a:r>
          </a:p>
          <a:p>
            <a:r>
              <a:rPr lang="en-US" sz="1600" dirty="0"/>
              <a:t>Check “head fork” is branch</a:t>
            </a:r>
          </a:p>
          <a:p>
            <a:r>
              <a:rPr lang="en-US" sz="1600" dirty="0"/>
              <a:t>Check comparison</a:t>
            </a:r>
          </a:p>
          <a:p>
            <a:r>
              <a:rPr lang="en-US" sz="1600" dirty="0"/>
              <a:t>Create Pull Request</a:t>
            </a:r>
          </a:p>
          <a:p>
            <a:r>
              <a:rPr lang="en-US" sz="1600" dirty="0"/>
              <a:t>Edit comment</a:t>
            </a:r>
          </a:p>
          <a:p>
            <a:r>
              <a:rPr lang="en-US" sz="1600" dirty="0"/>
              <a:t>	include “Fixes #</a:t>
            </a:r>
            <a:r>
              <a:rPr lang="en-US" sz="1600" i="1" dirty="0"/>
              <a:t>&lt;</a:t>
            </a:r>
            <a:r>
              <a:rPr lang="en-US" sz="1600" i="1" dirty="0" err="1"/>
              <a:t>bugid</a:t>
            </a:r>
            <a:r>
              <a:rPr lang="en-US" sz="1600" i="1" dirty="0"/>
              <a:t>&gt;</a:t>
            </a:r>
            <a:r>
              <a:rPr lang="en-US" sz="1600" dirty="0"/>
              <a:t>”</a:t>
            </a:r>
          </a:p>
          <a:p>
            <a:r>
              <a:rPr lang="en-US" sz="1600" dirty="0"/>
              <a:t>Create Pull Request</a:t>
            </a:r>
          </a:p>
          <a:p>
            <a:r>
              <a:rPr lang="en-US" sz="1600" dirty="0"/>
              <a:t>Changes merged into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1" name="Right Arrow 50"/>
          <p:cNvSpPr/>
          <p:nvPr/>
        </p:nvSpPr>
        <p:spPr>
          <a:xfrm>
            <a:off x="2763408" y="2149324"/>
            <a:ext cx="1394208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pull request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59" name="Right Arrow 58"/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3" name="Oval 62"/>
          <p:cNvSpPr/>
          <p:nvPr/>
        </p:nvSpPr>
        <p:spPr>
          <a:xfrm>
            <a:off x="4026876" y="600553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9" name="Straight Connector 68"/>
          <p:cNvCxnSpPr>
            <a:endCxn id="67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>
            <a:stCxn id="70" idx="6"/>
            <a:endCxn id="71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83" name="Straight Connector 82"/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>
            <a:stCxn id="84" idx="6"/>
            <a:endCxn id="85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cxnSpLocks/>
          </p:cNvCxnSpPr>
          <p:nvPr/>
        </p:nvCxnSpPr>
        <p:spPr>
          <a:xfrm flipV="1">
            <a:off x="4800761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5AC1214B-E8CA-1045-93B4-7252C97E65F0}"/>
              </a:ext>
            </a:extLst>
          </p:cNvPr>
          <p:cNvSpPr/>
          <p:nvPr/>
        </p:nvSpPr>
        <p:spPr>
          <a:xfrm>
            <a:off x="4953602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6BE00B5-E611-754B-99CF-10B75D626233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CEE41E5-D095-2F43-A53B-4880D1C2D2FA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80" name="Up Arrow 179">
            <a:extLst>
              <a:ext uri="{FF2B5EF4-FFF2-40B4-BE49-F238E27FC236}">
                <a16:creationId xmlns:a16="http://schemas.microsoft.com/office/drawing/2014/main" id="{20B9D1EC-AAC6-4F40-B63C-7E4C6D92A052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sp>
        <p:nvSpPr>
          <p:cNvPr id="181" name="Rounded Rectangle 180">
            <a:extLst>
              <a:ext uri="{FF2B5EF4-FFF2-40B4-BE49-F238E27FC236}">
                <a16:creationId xmlns:a16="http://schemas.microsoft.com/office/drawing/2014/main" id="{1238EA25-B73C-1343-B41D-E0A06C17F9B6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182" name="Rounded Rectangle 181">
            <a:extLst>
              <a:ext uri="{FF2B5EF4-FFF2-40B4-BE49-F238E27FC236}">
                <a16:creationId xmlns:a16="http://schemas.microsoft.com/office/drawing/2014/main" id="{DBD0F434-094B-7C4E-91D8-871A42F23AFB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</p:spTree>
    <p:extLst>
      <p:ext uri="{BB962C8B-B14F-4D97-AF65-F5344CB8AC3E}">
        <p14:creationId xmlns:p14="http://schemas.microsoft.com/office/powerpoint/2010/main" val="21467027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9" name="Straight Connector 68"/>
          <p:cNvCxnSpPr>
            <a:endCxn id="67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>
            <a:stCxn id="70" idx="6"/>
            <a:endCxn id="71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83" name="Straight Connector 82"/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>
            <a:stCxn id="84" idx="6"/>
            <a:endCxn id="85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cxnSpLocks/>
          </p:cNvCxnSpPr>
          <p:nvPr/>
        </p:nvCxnSpPr>
        <p:spPr>
          <a:xfrm flipV="1">
            <a:off x="4800761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FBEAC19-ADAF-E84B-A24B-A6E7066DB892}"/>
              </a:ext>
            </a:extLst>
          </p:cNvPr>
          <p:cNvCxnSpPr>
            <a:cxnSpLocks/>
            <a:stCxn id="55" idx="1"/>
            <a:endCxn id="29" idx="3"/>
          </p:cNvCxnSpPr>
          <p:nvPr/>
        </p:nvCxnSpPr>
        <p:spPr>
          <a:xfrm flipV="1">
            <a:off x="2023434" y="3545074"/>
            <a:ext cx="2685842" cy="1526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5AC1214B-E8CA-1045-93B4-7252C97E65F0}"/>
              </a:ext>
            </a:extLst>
          </p:cNvPr>
          <p:cNvSpPr/>
          <p:nvPr/>
        </p:nvSpPr>
        <p:spPr>
          <a:xfrm>
            <a:off x="4953602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Left Arrow 53">
            <a:extLst>
              <a:ext uri="{FF2B5EF4-FFF2-40B4-BE49-F238E27FC236}">
                <a16:creationId xmlns:a16="http://schemas.microsoft.com/office/drawing/2014/main" id="{D9F75181-7F7C-2746-B917-10252046CEC6}"/>
              </a:ext>
            </a:extLst>
          </p:cNvPr>
          <p:cNvSpPr/>
          <p:nvPr/>
        </p:nvSpPr>
        <p:spPr>
          <a:xfrm rot="19647564">
            <a:off x="1780649" y="3614787"/>
            <a:ext cx="3240504" cy="1364163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611509B-3FE9-064D-A59C-92272069E1DB}"/>
              </a:ext>
            </a:extLst>
          </p:cNvPr>
          <p:cNvCxnSpPr>
            <a:cxnSpLocks/>
          </p:cNvCxnSpPr>
          <p:nvPr/>
        </p:nvCxnSpPr>
        <p:spPr>
          <a:xfrm flipV="1">
            <a:off x="2139618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C250FD92-2C26-9A41-AE4D-39360A6973D2}"/>
              </a:ext>
            </a:extLst>
          </p:cNvPr>
          <p:cNvSpPr/>
          <p:nvPr/>
        </p:nvSpPr>
        <p:spPr>
          <a:xfrm>
            <a:off x="2292459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ight Arrow 99">
            <a:extLst>
              <a:ext uri="{FF2B5EF4-FFF2-40B4-BE49-F238E27FC236}">
                <a16:creationId xmlns:a16="http://schemas.microsoft.com/office/drawing/2014/main" id="{335648B5-34EE-1A42-8A00-234A0BAFF490}"/>
              </a:ext>
            </a:extLst>
          </p:cNvPr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955423CA-630F-574A-A42E-2C166ADDD873}"/>
              </a:ext>
            </a:extLst>
          </p:cNvPr>
          <p:cNvSpPr/>
          <p:nvPr/>
        </p:nvSpPr>
        <p:spPr>
          <a:xfrm>
            <a:off x="4034507" y="6001580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CDAC0A45-ACD7-B442-B38C-20E2079D6283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</p:spTree>
    <p:extLst>
      <p:ext uri="{BB962C8B-B14F-4D97-AF65-F5344CB8AC3E}">
        <p14:creationId xmlns:p14="http://schemas.microsoft.com/office/powerpoint/2010/main" val="27944154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9" name="Straight Connector 68"/>
          <p:cNvCxnSpPr>
            <a:endCxn id="67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>
            <a:stCxn id="70" idx="6"/>
            <a:endCxn id="71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83" name="Straight Connector 82"/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>
            <a:stCxn id="84" idx="6"/>
            <a:endCxn id="85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FBEAC19-ADAF-E84B-A24B-A6E7066DB892}"/>
              </a:ext>
            </a:extLst>
          </p:cNvPr>
          <p:cNvCxnSpPr>
            <a:cxnSpLocks/>
            <a:stCxn id="55" idx="1"/>
            <a:endCxn id="29" idx="3"/>
          </p:cNvCxnSpPr>
          <p:nvPr/>
        </p:nvCxnSpPr>
        <p:spPr>
          <a:xfrm flipV="1">
            <a:off x="2023434" y="3545074"/>
            <a:ext cx="2685842" cy="1526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Left Arrow 53">
            <a:extLst>
              <a:ext uri="{FF2B5EF4-FFF2-40B4-BE49-F238E27FC236}">
                <a16:creationId xmlns:a16="http://schemas.microsoft.com/office/drawing/2014/main" id="{D9F75181-7F7C-2746-B917-10252046CEC6}"/>
              </a:ext>
            </a:extLst>
          </p:cNvPr>
          <p:cNvSpPr/>
          <p:nvPr/>
        </p:nvSpPr>
        <p:spPr>
          <a:xfrm rot="19647564">
            <a:off x="1780649" y="3614787"/>
            <a:ext cx="3240504" cy="1364163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0" name="Right Arrow 99">
            <a:extLst>
              <a:ext uri="{FF2B5EF4-FFF2-40B4-BE49-F238E27FC236}">
                <a16:creationId xmlns:a16="http://schemas.microsoft.com/office/drawing/2014/main" id="{335648B5-34EE-1A42-8A00-234A0BAFF490}"/>
              </a:ext>
            </a:extLst>
          </p:cNvPr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CDAC0A45-ACD7-B442-B38C-20E2079D6283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8117DAB-C24B-2E40-8B7B-5BC9A25CC7B9}"/>
              </a:ext>
            </a:extLst>
          </p:cNvPr>
          <p:cNvSpPr/>
          <p:nvPr/>
        </p:nvSpPr>
        <p:spPr>
          <a:xfrm>
            <a:off x="4010779" y="6006855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8973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9" name="Straight Connector 68"/>
          <p:cNvCxnSpPr>
            <a:endCxn id="67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>
            <a:stCxn id="70" idx="6"/>
            <a:endCxn id="71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83" name="Straight Connector 82"/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>
            <a:stCxn id="84" idx="6"/>
            <a:endCxn id="85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FBEAC19-ADAF-E84B-A24B-A6E7066DB892}"/>
              </a:ext>
            </a:extLst>
          </p:cNvPr>
          <p:cNvCxnSpPr>
            <a:cxnSpLocks/>
            <a:stCxn id="55" idx="1"/>
            <a:endCxn id="29" idx="3"/>
          </p:cNvCxnSpPr>
          <p:nvPr/>
        </p:nvCxnSpPr>
        <p:spPr>
          <a:xfrm flipV="1">
            <a:off x="2023434" y="3545074"/>
            <a:ext cx="2685842" cy="1526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Left Arrow 53">
            <a:extLst>
              <a:ext uri="{FF2B5EF4-FFF2-40B4-BE49-F238E27FC236}">
                <a16:creationId xmlns:a16="http://schemas.microsoft.com/office/drawing/2014/main" id="{D9F75181-7F7C-2746-B917-10252046CEC6}"/>
              </a:ext>
            </a:extLst>
          </p:cNvPr>
          <p:cNvSpPr/>
          <p:nvPr/>
        </p:nvSpPr>
        <p:spPr>
          <a:xfrm rot="19647564">
            <a:off x="1780649" y="3614787"/>
            <a:ext cx="3240504" cy="1364163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0" name="Right Arrow 99">
            <a:extLst>
              <a:ext uri="{FF2B5EF4-FFF2-40B4-BE49-F238E27FC236}">
                <a16:creationId xmlns:a16="http://schemas.microsoft.com/office/drawing/2014/main" id="{335648B5-34EE-1A42-8A00-234A0BAFF490}"/>
              </a:ext>
            </a:extLst>
          </p:cNvPr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CDAC0A45-ACD7-B442-B38C-20E2079D6283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8117DAB-C24B-2E40-8B7B-5BC9A25CC7B9}"/>
              </a:ext>
            </a:extLst>
          </p:cNvPr>
          <p:cNvSpPr/>
          <p:nvPr/>
        </p:nvSpPr>
        <p:spPr>
          <a:xfrm>
            <a:off x="4010779" y="6006855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Up Arrow 52">
            <a:extLst>
              <a:ext uri="{FF2B5EF4-FFF2-40B4-BE49-F238E27FC236}">
                <a16:creationId xmlns:a16="http://schemas.microsoft.com/office/drawing/2014/main" id="{50444A95-C0F3-5C4E-8A70-F411BDA7C311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03CA6A0-9C9F-7045-9BB4-2191206E6C9B}"/>
              </a:ext>
            </a:extLst>
          </p:cNvPr>
          <p:cNvSpPr/>
          <p:nvPr/>
        </p:nvSpPr>
        <p:spPr>
          <a:xfrm>
            <a:off x="1996219" y="282072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C21D0CB-7EE9-A746-B7F5-E97534024F12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1843378" y="28907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02166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9" name="Straight Connector 68"/>
          <p:cNvCxnSpPr>
            <a:endCxn id="67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>
            <a:stCxn id="70" idx="6"/>
            <a:endCxn id="71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83" name="Straight Connector 82"/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>
            <a:stCxn id="84" idx="6"/>
            <a:endCxn id="85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0" name="Right Arrow 99">
            <a:extLst>
              <a:ext uri="{FF2B5EF4-FFF2-40B4-BE49-F238E27FC236}">
                <a16:creationId xmlns:a16="http://schemas.microsoft.com/office/drawing/2014/main" id="{335648B5-34EE-1A42-8A00-234A0BAFF490}"/>
              </a:ext>
            </a:extLst>
          </p:cNvPr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CDAC0A45-ACD7-B442-B38C-20E2079D6283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8117DAB-C24B-2E40-8B7B-5BC9A25CC7B9}"/>
              </a:ext>
            </a:extLst>
          </p:cNvPr>
          <p:cNvSpPr/>
          <p:nvPr/>
        </p:nvSpPr>
        <p:spPr>
          <a:xfrm>
            <a:off x="4010779" y="6006855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03CA6A0-9C9F-7045-9BB4-2191206E6C9B}"/>
              </a:ext>
            </a:extLst>
          </p:cNvPr>
          <p:cNvSpPr/>
          <p:nvPr/>
        </p:nvSpPr>
        <p:spPr>
          <a:xfrm>
            <a:off x="1996219" y="282072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C21D0CB-7EE9-A746-B7F5-E97534024F12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1843378" y="28907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75139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83" name="Straight Connector 82"/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>
            <a:stCxn id="84" idx="6"/>
            <a:endCxn id="85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0" name="Right Arrow 99">
            <a:extLst>
              <a:ext uri="{FF2B5EF4-FFF2-40B4-BE49-F238E27FC236}">
                <a16:creationId xmlns:a16="http://schemas.microsoft.com/office/drawing/2014/main" id="{335648B5-34EE-1A42-8A00-234A0BAFF490}"/>
              </a:ext>
            </a:extLst>
          </p:cNvPr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CDAC0A45-ACD7-B442-B38C-20E2079D6283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8117DAB-C24B-2E40-8B7B-5BC9A25CC7B9}"/>
              </a:ext>
            </a:extLst>
          </p:cNvPr>
          <p:cNvSpPr/>
          <p:nvPr/>
        </p:nvSpPr>
        <p:spPr>
          <a:xfrm>
            <a:off x="4010779" y="6006855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03CA6A0-9C9F-7045-9BB4-2191206E6C9B}"/>
              </a:ext>
            </a:extLst>
          </p:cNvPr>
          <p:cNvSpPr/>
          <p:nvPr/>
        </p:nvSpPr>
        <p:spPr>
          <a:xfrm>
            <a:off x="1996219" y="282072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C21D0CB-7EE9-A746-B7F5-E97534024F12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1843378" y="28907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27568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0" name="Right Arrow 99">
            <a:extLst>
              <a:ext uri="{FF2B5EF4-FFF2-40B4-BE49-F238E27FC236}">
                <a16:creationId xmlns:a16="http://schemas.microsoft.com/office/drawing/2014/main" id="{335648B5-34EE-1A42-8A00-234A0BAFF490}"/>
              </a:ext>
            </a:extLst>
          </p:cNvPr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8117DAB-C24B-2E40-8B7B-5BC9A25CC7B9}"/>
              </a:ext>
            </a:extLst>
          </p:cNvPr>
          <p:cNvSpPr/>
          <p:nvPr/>
        </p:nvSpPr>
        <p:spPr>
          <a:xfrm>
            <a:off x="4010779" y="6006855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03CA6A0-9C9F-7045-9BB4-2191206E6C9B}"/>
              </a:ext>
            </a:extLst>
          </p:cNvPr>
          <p:cNvSpPr/>
          <p:nvPr/>
        </p:nvSpPr>
        <p:spPr>
          <a:xfrm>
            <a:off x="1996219" y="282072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C21D0CB-7EE9-A746-B7F5-E97534024F12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1843378" y="28907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9" name="Up Arrow 118">
            <a:extLst>
              <a:ext uri="{FF2B5EF4-FFF2-40B4-BE49-F238E27FC236}">
                <a16:creationId xmlns:a16="http://schemas.microsoft.com/office/drawing/2014/main" id="{FCDEE2B7-1375-4840-9D7D-30554E41F7FD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370096183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0" name="Right Arrow 99">
            <a:extLst>
              <a:ext uri="{FF2B5EF4-FFF2-40B4-BE49-F238E27FC236}">
                <a16:creationId xmlns:a16="http://schemas.microsoft.com/office/drawing/2014/main" id="{335648B5-34EE-1A42-8A00-234A0BAFF490}"/>
              </a:ext>
            </a:extLst>
          </p:cNvPr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8117DAB-C24B-2E40-8B7B-5BC9A25CC7B9}"/>
              </a:ext>
            </a:extLst>
          </p:cNvPr>
          <p:cNvSpPr/>
          <p:nvPr/>
        </p:nvSpPr>
        <p:spPr>
          <a:xfrm>
            <a:off x="4010779" y="6006855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03CA6A0-9C9F-7045-9BB4-2191206E6C9B}"/>
              </a:ext>
            </a:extLst>
          </p:cNvPr>
          <p:cNvSpPr/>
          <p:nvPr/>
        </p:nvSpPr>
        <p:spPr>
          <a:xfrm>
            <a:off x="1996219" y="282072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C21D0CB-7EE9-A746-B7F5-E97534024F12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1843378" y="28907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9" name="Up Arrow 118">
            <a:extLst>
              <a:ext uri="{FF2B5EF4-FFF2-40B4-BE49-F238E27FC236}">
                <a16:creationId xmlns:a16="http://schemas.microsoft.com/office/drawing/2014/main" id="{FCDEE2B7-1375-4840-9D7D-30554E41F7FD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662657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F2260-AD66-0943-AB98-DD7DDBD3605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4375-184F-5F47-992E-BA1783A4909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638E6-BDEE-B545-8BA8-B4500EF6ABEF}"/>
              </a:ext>
            </a:extLst>
          </p:cNvPr>
          <p:cNvSpPr txBox="1"/>
          <p:nvPr/>
        </p:nvSpPr>
        <p:spPr>
          <a:xfrm>
            <a:off x="4100657" y="2359339"/>
            <a:ext cx="1287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Project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Repo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6BB3CBAF-0353-894F-A776-A1CBDF6A0CC6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9" name="Can 18">
            <a:extLst>
              <a:ext uri="{FF2B5EF4-FFF2-40B4-BE49-F238E27FC236}">
                <a16:creationId xmlns:a16="http://schemas.microsoft.com/office/drawing/2014/main" id="{CFB8488E-758E-9C4D-A346-ED2888F8093E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3E517F-1BE5-D34E-A1A7-515BB48B6155}"/>
              </a:ext>
            </a:extLst>
          </p:cNvPr>
          <p:cNvSpPr txBox="1"/>
          <p:nvPr/>
        </p:nvSpPr>
        <p:spPr>
          <a:xfrm>
            <a:off x="1331844" y="2378999"/>
            <a:ext cx="13516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Remote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21" name="Can 20">
            <a:extLst>
              <a:ext uri="{FF2B5EF4-FFF2-40B4-BE49-F238E27FC236}">
                <a16:creationId xmlns:a16="http://schemas.microsoft.com/office/drawing/2014/main" id="{16DBB0C4-C470-DE48-BEC7-3ABEAEB1301D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2" name="Left Arrow 21">
            <a:extLst>
              <a:ext uri="{FF2B5EF4-FFF2-40B4-BE49-F238E27FC236}">
                <a16:creationId xmlns:a16="http://schemas.microsoft.com/office/drawing/2014/main" id="{514FC15E-9322-544A-9AE5-8A94E23658ED}"/>
              </a:ext>
            </a:extLst>
          </p:cNvPr>
          <p:cNvSpPr/>
          <p:nvPr/>
        </p:nvSpPr>
        <p:spPr>
          <a:xfrm rot="16200000">
            <a:off x="1193288" y="3891353"/>
            <a:ext cx="1660132" cy="10190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 </a:t>
            </a:r>
            <a:r>
              <a:rPr lang="en-US" sz="3200" b="1" dirty="0">
                <a:solidFill>
                  <a:srgbClr val="FFFF00"/>
                </a:solidFill>
              </a:rPr>
              <a:t>clone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D19978-184B-634A-AFCE-A25F1783D3ED}"/>
              </a:ext>
            </a:extLst>
          </p:cNvPr>
          <p:cNvSpPr txBox="1"/>
          <p:nvPr/>
        </p:nvSpPr>
        <p:spPr>
          <a:xfrm>
            <a:off x="1219559" y="5525433"/>
            <a:ext cx="15840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egoe Print" panose="02000800000000000000" pitchFamily="2" charset="0"/>
              </a:rPr>
              <a:t>Local Copy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Segoe Print" panose="02000800000000000000" pitchFamily="2" charset="0"/>
              </a:rPr>
              <a:t>Of Your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Segoe Print" panose="02000800000000000000" pitchFamily="2" charset="0"/>
              </a:rPr>
              <a:t>Copy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10AD2A75-77D1-9040-8C4A-1C593585EC5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4A392D62-BC2F-0445-9E72-E1EC7D6C3F43}"/>
              </a:ext>
            </a:extLst>
          </p:cNvPr>
          <p:cNvCxnSpPr>
            <a:cxnSpLocks/>
            <a:stCxn id="21" idx="2"/>
            <a:endCxn id="20" idx="1"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3646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0" name="Right Arrow 99">
            <a:extLst>
              <a:ext uri="{FF2B5EF4-FFF2-40B4-BE49-F238E27FC236}">
                <a16:creationId xmlns:a16="http://schemas.microsoft.com/office/drawing/2014/main" id="{335648B5-34EE-1A42-8A00-234A0BAFF490}"/>
              </a:ext>
            </a:extLst>
          </p:cNvPr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8117DAB-C24B-2E40-8B7B-5BC9A25CC7B9}"/>
              </a:ext>
            </a:extLst>
          </p:cNvPr>
          <p:cNvSpPr/>
          <p:nvPr/>
        </p:nvSpPr>
        <p:spPr>
          <a:xfrm>
            <a:off x="4010779" y="6006855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03CA6A0-9C9F-7045-9BB4-2191206E6C9B}"/>
              </a:ext>
            </a:extLst>
          </p:cNvPr>
          <p:cNvSpPr/>
          <p:nvPr/>
        </p:nvSpPr>
        <p:spPr>
          <a:xfrm>
            <a:off x="1996219" y="282072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C21D0CB-7EE9-A746-B7F5-E97534024F12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1843378" y="28907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3C8787F-7E06-7446-AE11-2383742C676E}"/>
              </a:ext>
            </a:extLst>
          </p:cNvPr>
          <p:cNvCxnSpPr>
            <a:cxnSpLocks/>
          </p:cNvCxnSpPr>
          <p:nvPr/>
        </p:nvCxnSpPr>
        <p:spPr>
          <a:xfrm flipV="1">
            <a:off x="4800761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8289C1E1-4379-E643-B82A-CBAA1E17009C}"/>
              </a:ext>
            </a:extLst>
          </p:cNvPr>
          <p:cNvSpPr/>
          <p:nvPr/>
        </p:nvSpPr>
        <p:spPr>
          <a:xfrm>
            <a:off x="4953602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39766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3416135"/>
            <a:chOff x="1355581" y="1021204"/>
            <a:chExt cx="6524194" cy="3743584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H="1" flipV="1">
              <a:off x="2990911" y="3091629"/>
              <a:ext cx="2020" cy="16731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9" name="Straight Connector 68"/>
          <p:cNvCxnSpPr>
            <a:endCxn id="67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>
            <a:stCxn id="70" idx="6"/>
            <a:endCxn id="71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83" name="Straight Connector 82"/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>
            <a:stCxn id="84" idx="6"/>
            <a:endCxn id="85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cxnSpLocks/>
          </p:cNvCxnSpPr>
          <p:nvPr/>
        </p:nvCxnSpPr>
        <p:spPr>
          <a:xfrm flipV="1">
            <a:off x="4800761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FBEAC19-ADAF-E84B-A24B-A6E7066DB892}"/>
              </a:ext>
            </a:extLst>
          </p:cNvPr>
          <p:cNvCxnSpPr>
            <a:cxnSpLocks/>
            <a:stCxn id="55" idx="1"/>
            <a:endCxn id="29" idx="3"/>
          </p:cNvCxnSpPr>
          <p:nvPr/>
        </p:nvCxnSpPr>
        <p:spPr>
          <a:xfrm flipV="1">
            <a:off x="2023434" y="3545074"/>
            <a:ext cx="2685842" cy="1526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5AC1214B-E8CA-1045-93B4-7252C97E65F0}"/>
              </a:ext>
            </a:extLst>
          </p:cNvPr>
          <p:cNvSpPr/>
          <p:nvPr/>
        </p:nvSpPr>
        <p:spPr>
          <a:xfrm>
            <a:off x="4953602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Left Arrow 53">
            <a:extLst>
              <a:ext uri="{FF2B5EF4-FFF2-40B4-BE49-F238E27FC236}">
                <a16:creationId xmlns:a16="http://schemas.microsoft.com/office/drawing/2014/main" id="{D9F75181-7F7C-2746-B917-10252046CEC6}"/>
              </a:ext>
            </a:extLst>
          </p:cNvPr>
          <p:cNvSpPr/>
          <p:nvPr/>
        </p:nvSpPr>
        <p:spPr>
          <a:xfrm rot="19647564">
            <a:off x="1780649" y="3614787"/>
            <a:ext cx="3240504" cy="1364163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611509B-3FE9-064D-A59C-92272069E1DB}"/>
              </a:ext>
            </a:extLst>
          </p:cNvPr>
          <p:cNvCxnSpPr>
            <a:cxnSpLocks/>
          </p:cNvCxnSpPr>
          <p:nvPr/>
        </p:nvCxnSpPr>
        <p:spPr>
          <a:xfrm flipV="1">
            <a:off x="2139618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C250FD92-2C26-9A41-AE4D-39360A6973D2}"/>
              </a:ext>
            </a:extLst>
          </p:cNvPr>
          <p:cNvSpPr/>
          <p:nvPr/>
        </p:nvSpPr>
        <p:spPr>
          <a:xfrm>
            <a:off x="2292459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Up Arrow 94">
            <a:extLst>
              <a:ext uri="{FF2B5EF4-FFF2-40B4-BE49-F238E27FC236}">
                <a16:creationId xmlns:a16="http://schemas.microsoft.com/office/drawing/2014/main" id="{60109267-2F7E-5144-BD19-02CCA592312D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19EF7D8-1A8A-954D-9550-021F82E6000F}"/>
              </a:ext>
            </a:extLst>
          </p:cNvPr>
          <p:cNvSpPr/>
          <p:nvPr/>
        </p:nvSpPr>
        <p:spPr>
          <a:xfrm>
            <a:off x="2000766" y="281054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C38425A-C176-8E47-B747-166D229EC947}"/>
              </a:ext>
            </a:extLst>
          </p:cNvPr>
          <p:cNvCxnSpPr>
            <a:cxnSpLocks/>
            <a:endCxn id="96" idx="2"/>
          </p:cNvCxnSpPr>
          <p:nvPr/>
        </p:nvCxnSpPr>
        <p:spPr>
          <a:xfrm flipV="1">
            <a:off x="1847925" y="288059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A8B39C58-49BF-0B4D-B7FC-E87BC1F2ECA3}"/>
              </a:ext>
            </a:extLst>
          </p:cNvPr>
          <p:cNvCxnSpPr>
            <a:cxnSpLocks/>
          </p:cNvCxnSpPr>
          <p:nvPr/>
        </p:nvCxnSpPr>
        <p:spPr>
          <a:xfrm flipV="1">
            <a:off x="2153686" y="288059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BFDC3543-F53C-2E40-BBB3-650D6849DCFE}"/>
              </a:ext>
            </a:extLst>
          </p:cNvPr>
          <p:cNvSpPr/>
          <p:nvPr/>
        </p:nvSpPr>
        <p:spPr>
          <a:xfrm>
            <a:off x="2306527" y="281054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ight Arrow 99">
            <a:extLst>
              <a:ext uri="{FF2B5EF4-FFF2-40B4-BE49-F238E27FC236}">
                <a16:creationId xmlns:a16="http://schemas.microsoft.com/office/drawing/2014/main" id="{335648B5-34EE-1A42-8A00-234A0BAFF490}"/>
              </a:ext>
            </a:extLst>
          </p:cNvPr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955423CA-630F-574A-A42E-2C166ADDD873}"/>
              </a:ext>
            </a:extLst>
          </p:cNvPr>
          <p:cNvSpPr/>
          <p:nvPr/>
        </p:nvSpPr>
        <p:spPr>
          <a:xfrm>
            <a:off x="4034507" y="6001580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CDAC0A45-ACD7-B442-B38C-20E2079D6283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</p:spTree>
    <p:extLst>
      <p:ext uri="{BB962C8B-B14F-4D97-AF65-F5344CB8AC3E}">
        <p14:creationId xmlns:p14="http://schemas.microsoft.com/office/powerpoint/2010/main" val="197965124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3416135"/>
            <a:chOff x="1355581" y="1021204"/>
            <a:chExt cx="6524194" cy="3743584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H="1" flipV="1">
              <a:off x="2990911" y="3091629"/>
              <a:ext cx="2020" cy="16731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cxnSpLocks/>
          </p:cNvCxnSpPr>
          <p:nvPr/>
        </p:nvCxnSpPr>
        <p:spPr>
          <a:xfrm flipV="1">
            <a:off x="4800761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FBEAC19-ADAF-E84B-A24B-A6E7066DB892}"/>
              </a:ext>
            </a:extLst>
          </p:cNvPr>
          <p:cNvCxnSpPr>
            <a:cxnSpLocks/>
            <a:stCxn id="55" idx="1"/>
            <a:endCxn id="29" idx="3"/>
          </p:cNvCxnSpPr>
          <p:nvPr/>
        </p:nvCxnSpPr>
        <p:spPr>
          <a:xfrm flipV="1">
            <a:off x="2023434" y="3545074"/>
            <a:ext cx="2685842" cy="1526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5AC1214B-E8CA-1045-93B4-7252C97E65F0}"/>
              </a:ext>
            </a:extLst>
          </p:cNvPr>
          <p:cNvSpPr/>
          <p:nvPr/>
        </p:nvSpPr>
        <p:spPr>
          <a:xfrm>
            <a:off x="4953602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Left Arrow 53">
            <a:extLst>
              <a:ext uri="{FF2B5EF4-FFF2-40B4-BE49-F238E27FC236}">
                <a16:creationId xmlns:a16="http://schemas.microsoft.com/office/drawing/2014/main" id="{D9F75181-7F7C-2746-B917-10252046CEC6}"/>
              </a:ext>
            </a:extLst>
          </p:cNvPr>
          <p:cNvSpPr/>
          <p:nvPr/>
        </p:nvSpPr>
        <p:spPr>
          <a:xfrm rot="19647564">
            <a:off x="1780649" y="3614787"/>
            <a:ext cx="3240504" cy="1364163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611509B-3FE9-064D-A59C-92272069E1DB}"/>
              </a:ext>
            </a:extLst>
          </p:cNvPr>
          <p:cNvCxnSpPr>
            <a:cxnSpLocks/>
          </p:cNvCxnSpPr>
          <p:nvPr/>
        </p:nvCxnSpPr>
        <p:spPr>
          <a:xfrm flipV="1">
            <a:off x="2139618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C250FD92-2C26-9A41-AE4D-39360A6973D2}"/>
              </a:ext>
            </a:extLst>
          </p:cNvPr>
          <p:cNvSpPr/>
          <p:nvPr/>
        </p:nvSpPr>
        <p:spPr>
          <a:xfrm>
            <a:off x="2292459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Up Arrow 94">
            <a:extLst>
              <a:ext uri="{FF2B5EF4-FFF2-40B4-BE49-F238E27FC236}">
                <a16:creationId xmlns:a16="http://schemas.microsoft.com/office/drawing/2014/main" id="{60109267-2F7E-5144-BD19-02CCA592312D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19EF7D8-1A8A-954D-9550-021F82E6000F}"/>
              </a:ext>
            </a:extLst>
          </p:cNvPr>
          <p:cNvSpPr/>
          <p:nvPr/>
        </p:nvSpPr>
        <p:spPr>
          <a:xfrm>
            <a:off x="2000766" y="281054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C38425A-C176-8E47-B747-166D229EC947}"/>
              </a:ext>
            </a:extLst>
          </p:cNvPr>
          <p:cNvCxnSpPr>
            <a:cxnSpLocks/>
            <a:endCxn id="96" idx="2"/>
          </p:cNvCxnSpPr>
          <p:nvPr/>
        </p:nvCxnSpPr>
        <p:spPr>
          <a:xfrm flipV="1">
            <a:off x="1847925" y="288059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A8B39C58-49BF-0B4D-B7FC-E87BC1F2ECA3}"/>
              </a:ext>
            </a:extLst>
          </p:cNvPr>
          <p:cNvCxnSpPr>
            <a:cxnSpLocks/>
          </p:cNvCxnSpPr>
          <p:nvPr/>
        </p:nvCxnSpPr>
        <p:spPr>
          <a:xfrm flipV="1">
            <a:off x="2153686" y="288059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BFDC3543-F53C-2E40-BBB3-650D6849DCFE}"/>
              </a:ext>
            </a:extLst>
          </p:cNvPr>
          <p:cNvSpPr/>
          <p:nvPr/>
        </p:nvSpPr>
        <p:spPr>
          <a:xfrm>
            <a:off x="2306527" y="281054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ight Arrow 99">
            <a:extLst>
              <a:ext uri="{FF2B5EF4-FFF2-40B4-BE49-F238E27FC236}">
                <a16:creationId xmlns:a16="http://schemas.microsoft.com/office/drawing/2014/main" id="{335648B5-34EE-1A42-8A00-234A0BAFF490}"/>
              </a:ext>
            </a:extLst>
          </p:cNvPr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955423CA-630F-574A-A42E-2C166ADDD873}"/>
              </a:ext>
            </a:extLst>
          </p:cNvPr>
          <p:cNvSpPr/>
          <p:nvPr/>
        </p:nvSpPr>
        <p:spPr>
          <a:xfrm>
            <a:off x="4034507" y="6001580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</p:spTree>
    <p:extLst>
      <p:ext uri="{BB962C8B-B14F-4D97-AF65-F5344CB8AC3E}">
        <p14:creationId xmlns:p14="http://schemas.microsoft.com/office/powerpoint/2010/main" val="4219615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83" name="Straight Connector 82"/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>
            <a:stCxn id="84" idx="6"/>
            <a:endCxn id="85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cxnSpLocks/>
          </p:cNvCxnSpPr>
          <p:nvPr/>
        </p:nvCxnSpPr>
        <p:spPr>
          <a:xfrm flipV="1">
            <a:off x="4800761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5AC1214B-E8CA-1045-93B4-7252C97E65F0}"/>
              </a:ext>
            </a:extLst>
          </p:cNvPr>
          <p:cNvSpPr/>
          <p:nvPr/>
        </p:nvSpPr>
        <p:spPr>
          <a:xfrm>
            <a:off x="4953602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611509B-3FE9-064D-A59C-92272069E1DB}"/>
              </a:ext>
            </a:extLst>
          </p:cNvPr>
          <p:cNvCxnSpPr>
            <a:cxnSpLocks/>
          </p:cNvCxnSpPr>
          <p:nvPr/>
        </p:nvCxnSpPr>
        <p:spPr>
          <a:xfrm flipV="1">
            <a:off x="2139618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C250FD92-2C26-9A41-AE4D-39360A6973D2}"/>
              </a:ext>
            </a:extLst>
          </p:cNvPr>
          <p:cNvSpPr/>
          <p:nvPr/>
        </p:nvSpPr>
        <p:spPr>
          <a:xfrm>
            <a:off x="2292459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19EF7D8-1A8A-954D-9550-021F82E6000F}"/>
              </a:ext>
            </a:extLst>
          </p:cNvPr>
          <p:cNvSpPr/>
          <p:nvPr/>
        </p:nvSpPr>
        <p:spPr>
          <a:xfrm>
            <a:off x="2000766" y="281054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C38425A-C176-8E47-B747-166D229EC947}"/>
              </a:ext>
            </a:extLst>
          </p:cNvPr>
          <p:cNvCxnSpPr>
            <a:cxnSpLocks/>
            <a:endCxn id="96" idx="2"/>
          </p:cNvCxnSpPr>
          <p:nvPr/>
        </p:nvCxnSpPr>
        <p:spPr>
          <a:xfrm flipV="1">
            <a:off x="1847925" y="288059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A8B39C58-49BF-0B4D-B7FC-E87BC1F2ECA3}"/>
              </a:ext>
            </a:extLst>
          </p:cNvPr>
          <p:cNvCxnSpPr>
            <a:cxnSpLocks/>
          </p:cNvCxnSpPr>
          <p:nvPr/>
        </p:nvCxnSpPr>
        <p:spPr>
          <a:xfrm flipV="1">
            <a:off x="2153686" y="288059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BFDC3543-F53C-2E40-BBB3-650D6849DCFE}"/>
              </a:ext>
            </a:extLst>
          </p:cNvPr>
          <p:cNvSpPr/>
          <p:nvPr/>
        </p:nvSpPr>
        <p:spPr>
          <a:xfrm>
            <a:off x="2306527" y="281054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ight Arrow 99">
            <a:extLst>
              <a:ext uri="{FF2B5EF4-FFF2-40B4-BE49-F238E27FC236}">
                <a16:creationId xmlns:a16="http://schemas.microsoft.com/office/drawing/2014/main" id="{335648B5-34EE-1A42-8A00-234A0BAFF490}"/>
              </a:ext>
            </a:extLst>
          </p:cNvPr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955423CA-630F-574A-A42E-2C166ADDD873}"/>
              </a:ext>
            </a:extLst>
          </p:cNvPr>
          <p:cNvSpPr/>
          <p:nvPr/>
        </p:nvSpPr>
        <p:spPr>
          <a:xfrm>
            <a:off x="4034507" y="6001580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CDAC0A45-ACD7-B442-B38C-20E2079D6283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</p:spTree>
    <p:extLst>
      <p:ext uri="{BB962C8B-B14F-4D97-AF65-F5344CB8AC3E}">
        <p14:creationId xmlns:p14="http://schemas.microsoft.com/office/powerpoint/2010/main" val="335061976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an 49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Delete Feature Branch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2" y="2081094"/>
            <a:ext cx="311963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branch -d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push origin :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  <a:endParaRPr lang="en-US" sz="1600" dirty="0"/>
          </a:p>
          <a:p>
            <a:endParaRPr lang="en-US" sz="1600" i="1" dirty="0"/>
          </a:p>
          <a:p>
            <a:endParaRPr lang="en-US" sz="1600" i="1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loud 27"/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29" name="Can 28"/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upstream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30" name="Can 29"/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origin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78" name="Parallelogram 77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2" name="Right Arrow 71">
            <a:extLst>
              <a:ext uri="{FF2B5EF4-FFF2-40B4-BE49-F238E27FC236}">
                <a16:creationId xmlns:a16="http://schemas.microsoft.com/office/drawing/2014/main" id="{7097936F-F3EE-1D49-B13D-2873119269FE}"/>
              </a:ext>
            </a:extLst>
          </p:cNvPr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ECD402C1-19CA-904D-AE98-632A77819E63}"/>
              </a:ext>
            </a:extLst>
          </p:cNvPr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5ACA1F5-84AD-1A4B-9471-42F084A55060}"/>
              </a:ext>
            </a:extLst>
          </p:cNvPr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E95849A-174E-4C40-BA3F-16019FEB6F78}"/>
              </a:ext>
            </a:extLst>
          </p:cNvPr>
          <p:cNvCxnSpPr>
            <a:stCxn id="81" idx="6"/>
            <a:endCxn id="84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DFF5ED0C-3D7A-9B4F-90D4-9C23871F845F}"/>
              </a:ext>
            </a:extLst>
          </p:cNvPr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4CAA5C58-82D5-0244-8BDE-C04531E6BED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C6B952B-DAFB-684F-988F-8F715AA69B8F}"/>
              </a:ext>
            </a:extLst>
          </p:cNvPr>
          <p:cNvCxnSpPr>
            <a:cxnSpLocks/>
            <a:endCxn id="90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374D88C-2E36-3E4C-9C56-96F0A6AB4971}"/>
              </a:ext>
            </a:extLst>
          </p:cNvPr>
          <p:cNvCxnSpPr>
            <a:cxnSpLocks/>
          </p:cNvCxnSpPr>
          <p:nvPr/>
        </p:nvCxnSpPr>
        <p:spPr>
          <a:xfrm flipV="1">
            <a:off x="2139618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D14C5592-5B3D-4B41-B531-CFFC1F169208}"/>
              </a:ext>
            </a:extLst>
          </p:cNvPr>
          <p:cNvSpPr/>
          <p:nvPr/>
        </p:nvSpPr>
        <p:spPr>
          <a:xfrm>
            <a:off x="2292459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A7A696FE-3DBF-8840-AE38-8331461C1969}"/>
              </a:ext>
            </a:extLst>
          </p:cNvPr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232815D9-25D9-984A-B829-2CD968B07538}"/>
              </a:ext>
            </a:extLst>
          </p:cNvPr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EBF6146-59D6-1D49-89CB-BFCA92808EBA}"/>
              </a:ext>
            </a:extLst>
          </p:cNvPr>
          <p:cNvCxnSpPr>
            <a:stCxn id="95" idx="6"/>
            <a:endCxn id="9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4E9C1747-15AF-3947-A0E5-B493D0E78EB8}"/>
              </a:ext>
            </a:extLst>
          </p:cNvPr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BB7B89AA-CBF5-4149-A8CA-68F5B6DCC0BF}"/>
              </a:ext>
            </a:extLst>
          </p:cNvPr>
          <p:cNvSpPr/>
          <p:nvPr/>
        </p:nvSpPr>
        <p:spPr>
          <a:xfrm>
            <a:off x="2000766" y="281054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9CFBF1D-B230-0E4D-B6A2-21D0437AE4A0}"/>
              </a:ext>
            </a:extLst>
          </p:cNvPr>
          <p:cNvCxnSpPr>
            <a:cxnSpLocks/>
            <a:endCxn id="103" idx="2"/>
          </p:cNvCxnSpPr>
          <p:nvPr/>
        </p:nvCxnSpPr>
        <p:spPr>
          <a:xfrm flipV="1">
            <a:off x="1847925" y="288059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08B5B687-7B04-6E40-94B9-A7A16159B727}"/>
              </a:ext>
            </a:extLst>
          </p:cNvPr>
          <p:cNvCxnSpPr>
            <a:cxnSpLocks/>
          </p:cNvCxnSpPr>
          <p:nvPr/>
        </p:nvCxnSpPr>
        <p:spPr>
          <a:xfrm flipV="1">
            <a:off x="2153686" y="288059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2B510FAE-C5B5-ED48-9168-B32D6CAD05CF}"/>
              </a:ext>
            </a:extLst>
          </p:cNvPr>
          <p:cNvSpPr/>
          <p:nvPr/>
        </p:nvSpPr>
        <p:spPr>
          <a:xfrm>
            <a:off x="2306527" y="281054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DD59FF14-2900-9D42-994F-7EEB8C859175}"/>
              </a:ext>
            </a:extLst>
          </p:cNvPr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9BBF3AB3-AC6E-2E4F-90BC-25D106A6F3C8}"/>
              </a:ext>
            </a:extLst>
          </p:cNvPr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44AA0F5-41DB-594E-88D7-209952F3D2C2}"/>
              </a:ext>
            </a:extLst>
          </p:cNvPr>
          <p:cNvCxnSpPr>
            <a:stCxn id="108" idx="6"/>
            <a:endCxn id="110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2EC4DDBD-FD13-8848-B7D4-7A4ECA1F4A41}"/>
              </a:ext>
            </a:extLst>
          </p:cNvPr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F8344EA0-F3D8-DC46-AEBA-D7D168A93439}"/>
              </a:ext>
            </a:extLst>
          </p:cNvPr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0AF527F-B532-B642-8641-60B8064F3E24}"/>
              </a:ext>
            </a:extLst>
          </p:cNvPr>
          <p:cNvCxnSpPr>
            <a:cxnSpLocks/>
            <a:endCxn id="111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D71C94DD-2466-DD49-B975-B2BAEA84E9BA}"/>
              </a:ext>
            </a:extLst>
          </p:cNvPr>
          <p:cNvCxnSpPr>
            <a:cxnSpLocks/>
          </p:cNvCxnSpPr>
          <p:nvPr/>
        </p:nvCxnSpPr>
        <p:spPr>
          <a:xfrm flipV="1">
            <a:off x="4800761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1EDD28B9-0AFF-AE48-A8CB-A211BF6D3F0D}"/>
              </a:ext>
            </a:extLst>
          </p:cNvPr>
          <p:cNvSpPr/>
          <p:nvPr/>
        </p:nvSpPr>
        <p:spPr>
          <a:xfrm>
            <a:off x="4953602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C668231B-A14B-7446-9DDB-1A00AE8BF574}"/>
              </a:ext>
            </a:extLst>
          </p:cNvPr>
          <p:cNvSpPr/>
          <p:nvPr/>
        </p:nvSpPr>
        <p:spPr>
          <a:xfrm>
            <a:off x="4034505" y="6001580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564331A-49CE-9E46-8CFD-A8CB0E28D50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3CBA72-A9A7-2A42-B8F5-3325F2F95891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F70796C0-4519-F441-B74A-7262EFFB718B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4" name="Up Arrow 53">
            <a:extLst>
              <a:ext uri="{FF2B5EF4-FFF2-40B4-BE49-F238E27FC236}">
                <a16:creationId xmlns:a16="http://schemas.microsoft.com/office/drawing/2014/main" id="{6865A37F-B55E-4B44-85C1-EA224F955DB2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404516254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9" name="Straight Connector 68"/>
          <p:cNvCxnSpPr>
            <a:endCxn id="67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>
            <a:stCxn id="70" idx="6"/>
            <a:endCxn id="71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CDAC0A45-ACD7-B442-B38C-20E2079D6283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8117DAB-C24B-2E40-8B7B-5BC9A25CC7B9}"/>
              </a:ext>
            </a:extLst>
          </p:cNvPr>
          <p:cNvSpPr/>
          <p:nvPr/>
        </p:nvSpPr>
        <p:spPr>
          <a:xfrm>
            <a:off x="4010779" y="6006855"/>
            <a:ext cx="140086" cy="140086"/>
          </a:xfrm>
          <a:prstGeom prst="ellipse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03CA6A0-9C9F-7045-9BB4-2191206E6C9B}"/>
              </a:ext>
            </a:extLst>
          </p:cNvPr>
          <p:cNvSpPr/>
          <p:nvPr/>
        </p:nvSpPr>
        <p:spPr>
          <a:xfrm>
            <a:off x="1996219" y="282072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C21D0CB-7EE9-A746-B7F5-E97534024F12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1843378" y="28907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81A0954-A668-C946-AD7F-B4602B0AC06F}"/>
              </a:ext>
            </a:extLst>
          </p:cNvPr>
          <p:cNvCxnSpPr>
            <a:cxnSpLocks/>
          </p:cNvCxnSpPr>
          <p:nvPr/>
        </p:nvCxnSpPr>
        <p:spPr>
          <a:xfrm flipV="1">
            <a:off x="4800761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0B07FF11-1878-C343-9983-B3AC44FACA07}"/>
              </a:ext>
            </a:extLst>
          </p:cNvPr>
          <p:cNvSpPr/>
          <p:nvPr/>
        </p:nvSpPr>
        <p:spPr>
          <a:xfrm>
            <a:off x="4953602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ight Arrow 94">
            <a:extLst>
              <a:ext uri="{FF2B5EF4-FFF2-40B4-BE49-F238E27FC236}">
                <a16:creationId xmlns:a16="http://schemas.microsoft.com/office/drawing/2014/main" id="{D8324883-B67D-1447-AF77-0A4C87CED8CC}"/>
              </a:ext>
            </a:extLst>
          </p:cNvPr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6D0D1435-EAA4-C948-8808-B0CBD04D6387}"/>
              </a:ext>
            </a:extLst>
          </p:cNvPr>
          <p:cNvSpPr/>
          <p:nvPr/>
        </p:nvSpPr>
        <p:spPr>
          <a:xfrm>
            <a:off x="2396996" y="5829523"/>
            <a:ext cx="140086" cy="140086"/>
          </a:xfrm>
          <a:prstGeom prst="ellipse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2DA17D2-C720-0F4A-BE56-44DB5D5EEC40}"/>
              </a:ext>
            </a:extLst>
          </p:cNvPr>
          <p:cNvCxnSpPr>
            <a:endCxn id="96" idx="2"/>
          </p:cNvCxnSpPr>
          <p:nvPr/>
        </p:nvCxnSpPr>
        <p:spPr>
          <a:xfrm flipV="1">
            <a:off x="2244155" y="58995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2F7DD91E-586C-4B46-BEA1-F13DD3A0DDBD}"/>
              </a:ext>
            </a:extLst>
          </p:cNvPr>
          <p:cNvSpPr txBox="1"/>
          <p:nvPr/>
        </p:nvSpPr>
        <p:spPr>
          <a:xfrm rot="16200000">
            <a:off x="579312" y="6068593"/>
            <a:ext cx="96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Commit</a:t>
            </a: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D5A470DE-13BD-8E4F-9A80-307ECD388511}"/>
              </a:ext>
            </a:extLst>
          </p:cNvPr>
          <p:cNvSpPr/>
          <p:nvPr/>
        </p:nvSpPr>
        <p:spPr>
          <a:xfrm>
            <a:off x="2462846" y="6450809"/>
            <a:ext cx="140086" cy="140086"/>
          </a:xfrm>
          <a:prstGeom prst="ellipse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Curved Right Arrow 158">
            <a:extLst>
              <a:ext uri="{FF2B5EF4-FFF2-40B4-BE49-F238E27FC236}">
                <a16:creationId xmlns:a16="http://schemas.microsoft.com/office/drawing/2014/main" id="{32BF1672-CFEE-5845-9503-20DB63AB63F3}"/>
              </a:ext>
            </a:extLst>
          </p:cNvPr>
          <p:cNvSpPr/>
          <p:nvPr/>
        </p:nvSpPr>
        <p:spPr>
          <a:xfrm flipV="1">
            <a:off x="1231487" y="5754405"/>
            <a:ext cx="418293" cy="873935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0" name="Right Arrow 159">
            <a:extLst>
              <a:ext uri="{FF2B5EF4-FFF2-40B4-BE49-F238E27FC236}">
                <a16:creationId xmlns:a16="http://schemas.microsoft.com/office/drawing/2014/main" id="{07B74413-E689-6040-A11E-E323C205FC30}"/>
              </a:ext>
            </a:extLst>
          </p:cNvPr>
          <p:cNvSpPr/>
          <p:nvPr/>
        </p:nvSpPr>
        <p:spPr>
          <a:xfrm rot="20628835" flipH="1">
            <a:off x="2607898" y="6196154"/>
            <a:ext cx="1042409" cy="3869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17574910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9" name="Straight Connector 68"/>
          <p:cNvCxnSpPr>
            <a:endCxn id="67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>
            <a:stCxn id="70" idx="6"/>
            <a:endCxn id="71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CDAC0A45-ACD7-B442-B38C-20E2079D6283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8117DAB-C24B-2E40-8B7B-5BC9A25CC7B9}"/>
              </a:ext>
            </a:extLst>
          </p:cNvPr>
          <p:cNvSpPr/>
          <p:nvPr/>
        </p:nvSpPr>
        <p:spPr>
          <a:xfrm>
            <a:off x="4010779" y="6006855"/>
            <a:ext cx="140086" cy="140086"/>
          </a:xfrm>
          <a:prstGeom prst="ellipse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03CA6A0-9C9F-7045-9BB4-2191206E6C9B}"/>
              </a:ext>
            </a:extLst>
          </p:cNvPr>
          <p:cNvSpPr/>
          <p:nvPr/>
        </p:nvSpPr>
        <p:spPr>
          <a:xfrm>
            <a:off x="1996219" y="282072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C21D0CB-7EE9-A746-B7F5-E97534024F12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1843378" y="28907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81A0954-A668-C946-AD7F-B4602B0AC06F}"/>
              </a:ext>
            </a:extLst>
          </p:cNvPr>
          <p:cNvCxnSpPr>
            <a:cxnSpLocks/>
          </p:cNvCxnSpPr>
          <p:nvPr/>
        </p:nvCxnSpPr>
        <p:spPr>
          <a:xfrm flipV="1">
            <a:off x="4772185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0B07FF11-1878-C343-9983-B3AC44FACA07}"/>
              </a:ext>
            </a:extLst>
          </p:cNvPr>
          <p:cNvSpPr/>
          <p:nvPr/>
        </p:nvSpPr>
        <p:spPr>
          <a:xfrm>
            <a:off x="4925026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ight Arrow 94">
            <a:extLst>
              <a:ext uri="{FF2B5EF4-FFF2-40B4-BE49-F238E27FC236}">
                <a16:creationId xmlns:a16="http://schemas.microsoft.com/office/drawing/2014/main" id="{D8324883-B67D-1447-AF77-0A4C87CED8CC}"/>
              </a:ext>
            </a:extLst>
          </p:cNvPr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6D0D1435-EAA4-C948-8808-B0CBD04D6387}"/>
              </a:ext>
            </a:extLst>
          </p:cNvPr>
          <p:cNvSpPr/>
          <p:nvPr/>
        </p:nvSpPr>
        <p:spPr>
          <a:xfrm>
            <a:off x="2396996" y="5829523"/>
            <a:ext cx="140086" cy="140086"/>
          </a:xfrm>
          <a:prstGeom prst="ellipse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2DA17D2-C720-0F4A-BE56-44DB5D5EEC40}"/>
              </a:ext>
            </a:extLst>
          </p:cNvPr>
          <p:cNvCxnSpPr>
            <a:endCxn id="96" idx="2"/>
          </p:cNvCxnSpPr>
          <p:nvPr/>
        </p:nvCxnSpPr>
        <p:spPr>
          <a:xfrm flipV="1">
            <a:off x="2244155" y="58995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1" name="Left Arrow 50">
            <a:extLst>
              <a:ext uri="{FF2B5EF4-FFF2-40B4-BE49-F238E27FC236}">
                <a16:creationId xmlns:a16="http://schemas.microsoft.com/office/drawing/2014/main" id="{6E5EE1B4-E1E4-AC44-A4FC-F51A737CED29}"/>
              </a:ext>
            </a:extLst>
          </p:cNvPr>
          <p:cNvSpPr/>
          <p:nvPr/>
        </p:nvSpPr>
        <p:spPr>
          <a:xfrm rot="19647564">
            <a:off x="1780649" y="3614787"/>
            <a:ext cx="3240504" cy="1364163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</a:t>
            </a:r>
          </a:p>
        </p:txBody>
      </p:sp>
      <p:sp>
        <p:nvSpPr>
          <p:cNvPr id="52" name="Up Arrow 51">
            <a:extLst>
              <a:ext uri="{FF2B5EF4-FFF2-40B4-BE49-F238E27FC236}">
                <a16:creationId xmlns:a16="http://schemas.microsoft.com/office/drawing/2014/main" id="{07CBA537-59D2-C84D-AFC0-DCE87870E2CE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922EA53-C9A7-1E4E-A48D-CBF1FA442F2F}"/>
              </a:ext>
            </a:extLst>
          </p:cNvPr>
          <p:cNvCxnSpPr>
            <a:cxnSpLocks/>
          </p:cNvCxnSpPr>
          <p:nvPr/>
        </p:nvCxnSpPr>
        <p:spPr>
          <a:xfrm flipV="1">
            <a:off x="2124218" y="55785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891F769F-9E1E-3744-80B6-FA3F431F629E}"/>
              </a:ext>
            </a:extLst>
          </p:cNvPr>
          <p:cNvSpPr/>
          <p:nvPr/>
        </p:nvSpPr>
        <p:spPr>
          <a:xfrm>
            <a:off x="2277059" y="55084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92FCDE-9C82-274C-B27D-5EAA6E246BEB}"/>
              </a:ext>
            </a:extLst>
          </p:cNvPr>
          <p:cNvCxnSpPr>
            <a:cxnSpLocks/>
          </p:cNvCxnSpPr>
          <p:nvPr/>
        </p:nvCxnSpPr>
        <p:spPr>
          <a:xfrm flipV="1">
            <a:off x="2133738" y="288771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DA9DC319-9519-184E-9FA7-2531F2F9B8F4}"/>
              </a:ext>
            </a:extLst>
          </p:cNvPr>
          <p:cNvSpPr/>
          <p:nvPr/>
        </p:nvSpPr>
        <p:spPr>
          <a:xfrm>
            <a:off x="2286579" y="281766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8444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9" name="Straight Connector 68"/>
          <p:cNvCxnSpPr>
            <a:endCxn id="67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>
            <a:stCxn id="70" idx="6"/>
            <a:endCxn id="71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CDAC0A45-ACD7-B442-B38C-20E2079D6283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8117DAB-C24B-2E40-8B7B-5BC9A25CC7B9}"/>
              </a:ext>
            </a:extLst>
          </p:cNvPr>
          <p:cNvSpPr/>
          <p:nvPr/>
        </p:nvSpPr>
        <p:spPr>
          <a:xfrm>
            <a:off x="4010779" y="6006855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03CA6A0-9C9F-7045-9BB4-2191206E6C9B}"/>
              </a:ext>
            </a:extLst>
          </p:cNvPr>
          <p:cNvSpPr/>
          <p:nvPr/>
        </p:nvSpPr>
        <p:spPr>
          <a:xfrm>
            <a:off x="1996219" y="282072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C21D0CB-7EE9-A746-B7F5-E97534024F12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1843378" y="28907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81A0954-A668-C946-AD7F-B4602B0AC06F}"/>
              </a:ext>
            </a:extLst>
          </p:cNvPr>
          <p:cNvCxnSpPr>
            <a:cxnSpLocks/>
          </p:cNvCxnSpPr>
          <p:nvPr/>
        </p:nvCxnSpPr>
        <p:spPr>
          <a:xfrm flipV="1">
            <a:off x="4772185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0B07FF11-1878-C343-9983-B3AC44FACA07}"/>
              </a:ext>
            </a:extLst>
          </p:cNvPr>
          <p:cNvSpPr/>
          <p:nvPr/>
        </p:nvSpPr>
        <p:spPr>
          <a:xfrm>
            <a:off x="4925026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ight Arrow 94">
            <a:extLst>
              <a:ext uri="{FF2B5EF4-FFF2-40B4-BE49-F238E27FC236}">
                <a16:creationId xmlns:a16="http://schemas.microsoft.com/office/drawing/2014/main" id="{D8324883-B67D-1447-AF77-0A4C87CED8CC}"/>
              </a:ext>
            </a:extLst>
          </p:cNvPr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6D0D1435-EAA4-C948-8808-B0CBD04D6387}"/>
              </a:ext>
            </a:extLst>
          </p:cNvPr>
          <p:cNvSpPr/>
          <p:nvPr/>
        </p:nvSpPr>
        <p:spPr>
          <a:xfrm>
            <a:off x="2382707" y="5829523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2DA17D2-C720-0F4A-BE56-44DB5D5EEC40}"/>
              </a:ext>
            </a:extLst>
          </p:cNvPr>
          <p:cNvCxnSpPr>
            <a:endCxn id="96" idx="2"/>
          </p:cNvCxnSpPr>
          <p:nvPr/>
        </p:nvCxnSpPr>
        <p:spPr>
          <a:xfrm flipV="1">
            <a:off x="2229866" y="58995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922EA53-C9A7-1E4E-A48D-CBF1FA442F2F}"/>
              </a:ext>
            </a:extLst>
          </p:cNvPr>
          <p:cNvCxnSpPr>
            <a:cxnSpLocks/>
          </p:cNvCxnSpPr>
          <p:nvPr/>
        </p:nvCxnSpPr>
        <p:spPr>
          <a:xfrm flipV="1">
            <a:off x="2124218" y="55785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891F769F-9E1E-3744-80B6-FA3F431F629E}"/>
              </a:ext>
            </a:extLst>
          </p:cNvPr>
          <p:cNvSpPr/>
          <p:nvPr/>
        </p:nvSpPr>
        <p:spPr>
          <a:xfrm>
            <a:off x="2277059" y="55084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92FCDE-9C82-274C-B27D-5EAA6E246BEB}"/>
              </a:ext>
            </a:extLst>
          </p:cNvPr>
          <p:cNvCxnSpPr>
            <a:cxnSpLocks/>
          </p:cNvCxnSpPr>
          <p:nvPr/>
        </p:nvCxnSpPr>
        <p:spPr>
          <a:xfrm flipV="1">
            <a:off x="2133738" y="288771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DA9DC319-9519-184E-9FA7-2531F2F9B8F4}"/>
              </a:ext>
            </a:extLst>
          </p:cNvPr>
          <p:cNvSpPr/>
          <p:nvPr/>
        </p:nvSpPr>
        <p:spPr>
          <a:xfrm>
            <a:off x="2286579" y="281766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519703C-FC19-124F-BCC2-61A98D8D0028}"/>
              </a:ext>
            </a:extLst>
          </p:cNvPr>
          <p:cNvSpPr txBox="1"/>
          <p:nvPr/>
        </p:nvSpPr>
        <p:spPr>
          <a:xfrm rot="16200000">
            <a:off x="579312" y="6068593"/>
            <a:ext cx="96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Commit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D973D1CD-C561-B448-A2E2-34935F0444B2}"/>
              </a:ext>
            </a:extLst>
          </p:cNvPr>
          <p:cNvSpPr/>
          <p:nvPr/>
        </p:nvSpPr>
        <p:spPr>
          <a:xfrm>
            <a:off x="2462846" y="6450809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Curved Right Arrow 98">
            <a:extLst>
              <a:ext uri="{FF2B5EF4-FFF2-40B4-BE49-F238E27FC236}">
                <a16:creationId xmlns:a16="http://schemas.microsoft.com/office/drawing/2014/main" id="{2FF77F8E-F56E-F34D-9ED4-E3AA41A0042E}"/>
              </a:ext>
            </a:extLst>
          </p:cNvPr>
          <p:cNvSpPr/>
          <p:nvPr/>
        </p:nvSpPr>
        <p:spPr>
          <a:xfrm flipV="1">
            <a:off x="1231487" y="5754405"/>
            <a:ext cx="418293" cy="873935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0" name="Right Arrow 99">
            <a:extLst>
              <a:ext uri="{FF2B5EF4-FFF2-40B4-BE49-F238E27FC236}">
                <a16:creationId xmlns:a16="http://schemas.microsoft.com/office/drawing/2014/main" id="{71FE2291-4995-B846-A884-C917804E9972}"/>
              </a:ext>
            </a:extLst>
          </p:cNvPr>
          <p:cNvSpPr/>
          <p:nvPr/>
        </p:nvSpPr>
        <p:spPr>
          <a:xfrm rot="20628835" flipH="1">
            <a:off x="2607898" y="6196154"/>
            <a:ext cx="1042409" cy="3869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77512924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9" name="Straight Connector 68"/>
          <p:cNvCxnSpPr>
            <a:endCxn id="67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>
            <a:stCxn id="70" idx="6"/>
            <a:endCxn id="71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CDAC0A45-ACD7-B442-B38C-20E2079D6283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8117DAB-C24B-2E40-8B7B-5BC9A25CC7B9}"/>
              </a:ext>
            </a:extLst>
          </p:cNvPr>
          <p:cNvSpPr/>
          <p:nvPr/>
        </p:nvSpPr>
        <p:spPr>
          <a:xfrm>
            <a:off x="4010779" y="6006855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03CA6A0-9C9F-7045-9BB4-2191206E6C9B}"/>
              </a:ext>
            </a:extLst>
          </p:cNvPr>
          <p:cNvSpPr/>
          <p:nvPr/>
        </p:nvSpPr>
        <p:spPr>
          <a:xfrm>
            <a:off x="1996219" y="282072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C21D0CB-7EE9-A746-B7F5-E97534024F12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1843378" y="28907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81A0954-A668-C946-AD7F-B4602B0AC06F}"/>
              </a:ext>
            </a:extLst>
          </p:cNvPr>
          <p:cNvCxnSpPr>
            <a:cxnSpLocks/>
          </p:cNvCxnSpPr>
          <p:nvPr/>
        </p:nvCxnSpPr>
        <p:spPr>
          <a:xfrm flipV="1">
            <a:off x="4772185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0B07FF11-1878-C343-9983-B3AC44FACA07}"/>
              </a:ext>
            </a:extLst>
          </p:cNvPr>
          <p:cNvSpPr/>
          <p:nvPr/>
        </p:nvSpPr>
        <p:spPr>
          <a:xfrm>
            <a:off x="4925026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ight Arrow 94">
            <a:extLst>
              <a:ext uri="{FF2B5EF4-FFF2-40B4-BE49-F238E27FC236}">
                <a16:creationId xmlns:a16="http://schemas.microsoft.com/office/drawing/2014/main" id="{D8324883-B67D-1447-AF77-0A4C87CED8CC}"/>
              </a:ext>
            </a:extLst>
          </p:cNvPr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6D0D1435-EAA4-C948-8808-B0CBD04D6387}"/>
              </a:ext>
            </a:extLst>
          </p:cNvPr>
          <p:cNvSpPr/>
          <p:nvPr/>
        </p:nvSpPr>
        <p:spPr>
          <a:xfrm>
            <a:off x="2382702" y="5829523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2DA17D2-C720-0F4A-BE56-44DB5D5EEC40}"/>
              </a:ext>
            </a:extLst>
          </p:cNvPr>
          <p:cNvCxnSpPr>
            <a:endCxn id="96" idx="2"/>
          </p:cNvCxnSpPr>
          <p:nvPr/>
        </p:nvCxnSpPr>
        <p:spPr>
          <a:xfrm flipV="1">
            <a:off x="2229861" y="58995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922EA53-C9A7-1E4E-A48D-CBF1FA442F2F}"/>
              </a:ext>
            </a:extLst>
          </p:cNvPr>
          <p:cNvCxnSpPr>
            <a:cxnSpLocks/>
          </p:cNvCxnSpPr>
          <p:nvPr/>
        </p:nvCxnSpPr>
        <p:spPr>
          <a:xfrm flipV="1">
            <a:off x="2124218" y="55785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891F769F-9E1E-3744-80B6-FA3F431F629E}"/>
              </a:ext>
            </a:extLst>
          </p:cNvPr>
          <p:cNvSpPr/>
          <p:nvPr/>
        </p:nvSpPr>
        <p:spPr>
          <a:xfrm>
            <a:off x="2277059" y="55084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92FCDE-9C82-274C-B27D-5EAA6E246BEB}"/>
              </a:ext>
            </a:extLst>
          </p:cNvPr>
          <p:cNvCxnSpPr>
            <a:cxnSpLocks/>
          </p:cNvCxnSpPr>
          <p:nvPr/>
        </p:nvCxnSpPr>
        <p:spPr>
          <a:xfrm flipV="1">
            <a:off x="2133738" y="288771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DA9DC319-9519-184E-9FA7-2531F2F9B8F4}"/>
              </a:ext>
            </a:extLst>
          </p:cNvPr>
          <p:cNvSpPr/>
          <p:nvPr/>
        </p:nvSpPr>
        <p:spPr>
          <a:xfrm>
            <a:off x="2286579" y="281766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Up Arrow 100">
            <a:extLst>
              <a:ext uri="{FF2B5EF4-FFF2-40B4-BE49-F238E27FC236}">
                <a16:creationId xmlns:a16="http://schemas.microsoft.com/office/drawing/2014/main" id="{B4AA0EC1-D659-3541-9D33-27F2DD3CF557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sp>
        <p:nvSpPr>
          <p:cNvPr id="105" name="Right Arrow 104">
            <a:extLst>
              <a:ext uri="{FF2B5EF4-FFF2-40B4-BE49-F238E27FC236}">
                <a16:creationId xmlns:a16="http://schemas.microsoft.com/office/drawing/2014/main" id="{11AD4550-6CD4-8145-B815-8041C8EA0910}"/>
              </a:ext>
            </a:extLst>
          </p:cNvPr>
          <p:cNvSpPr/>
          <p:nvPr/>
        </p:nvSpPr>
        <p:spPr>
          <a:xfrm>
            <a:off x="2763408" y="2149324"/>
            <a:ext cx="1394208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pull request</a:t>
            </a: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DE961D45-D531-1C47-B7C2-EA1814F09D6B}"/>
              </a:ext>
            </a:extLst>
          </p:cNvPr>
          <p:cNvSpPr/>
          <p:nvPr/>
        </p:nvSpPr>
        <p:spPr>
          <a:xfrm>
            <a:off x="1394847" y="307040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3B5BB53-3217-024A-9EDF-EA091F5DEE08}"/>
              </a:ext>
            </a:extLst>
          </p:cNvPr>
          <p:cNvCxnSpPr/>
          <p:nvPr/>
        </p:nvCxnSpPr>
        <p:spPr>
          <a:xfrm flipH="1" flipV="1">
            <a:off x="1755062" y="2929986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34BE69B8-CDF0-9B41-B34B-BA30133EEEBA}"/>
              </a:ext>
            </a:extLst>
          </p:cNvPr>
          <p:cNvSpPr/>
          <p:nvPr/>
        </p:nvSpPr>
        <p:spPr>
          <a:xfrm>
            <a:off x="1778624" y="3118670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68796F55-1EBF-BE48-9778-A3252A25913D}"/>
              </a:ext>
            </a:extLst>
          </p:cNvPr>
          <p:cNvSpPr/>
          <p:nvPr/>
        </p:nvSpPr>
        <p:spPr>
          <a:xfrm>
            <a:off x="2071551" y="311546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BBB30B0-0E68-9C47-BCD8-BBF06C1C7A0B}"/>
              </a:ext>
            </a:extLst>
          </p:cNvPr>
          <p:cNvCxnSpPr>
            <a:stCxn id="108" idx="6"/>
            <a:endCxn id="109" idx="2"/>
          </p:cNvCxnSpPr>
          <p:nvPr/>
        </p:nvCxnSpPr>
        <p:spPr>
          <a:xfrm flipV="1">
            <a:off x="1918710" y="318550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ED601967-E045-1B4E-805F-1EE78AC99EA9}"/>
              </a:ext>
            </a:extLst>
          </p:cNvPr>
          <p:cNvSpPr/>
          <p:nvPr/>
        </p:nvSpPr>
        <p:spPr>
          <a:xfrm>
            <a:off x="2381114" y="3110695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6FABBB8-8794-AC4C-AD9C-A32DF71365BD}"/>
              </a:ext>
            </a:extLst>
          </p:cNvPr>
          <p:cNvCxnSpPr>
            <a:endCxn id="111" idx="2"/>
          </p:cNvCxnSpPr>
          <p:nvPr/>
        </p:nvCxnSpPr>
        <p:spPr>
          <a:xfrm flipV="1">
            <a:off x="2228273" y="3180738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00DFF148-9B38-6D45-AB7D-20434BD646BF}"/>
              </a:ext>
            </a:extLst>
          </p:cNvPr>
          <p:cNvSpPr/>
          <p:nvPr/>
        </p:nvSpPr>
        <p:spPr>
          <a:xfrm>
            <a:off x="4078232" y="308131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FD8DE4A-5D67-6346-8AE6-C42526557A41}"/>
              </a:ext>
            </a:extLst>
          </p:cNvPr>
          <p:cNvCxnSpPr/>
          <p:nvPr/>
        </p:nvCxnSpPr>
        <p:spPr>
          <a:xfrm flipH="1" flipV="1">
            <a:off x="4438447" y="2940896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B31F77C6-B79E-AC4D-B130-53739A49C42E}"/>
              </a:ext>
            </a:extLst>
          </p:cNvPr>
          <p:cNvSpPr/>
          <p:nvPr/>
        </p:nvSpPr>
        <p:spPr>
          <a:xfrm>
            <a:off x="4462009" y="3129580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4D2733A6-FAAC-6942-A11F-880BA6E62D83}"/>
              </a:ext>
            </a:extLst>
          </p:cNvPr>
          <p:cNvSpPr/>
          <p:nvPr/>
        </p:nvSpPr>
        <p:spPr>
          <a:xfrm>
            <a:off x="4754936" y="312637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26AA820F-9A53-A441-A38F-83A313C8C199}"/>
              </a:ext>
            </a:extLst>
          </p:cNvPr>
          <p:cNvCxnSpPr>
            <a:stCxn id="117" idx="6"/>
            <a:endCxn id="118" idx="2"/>
          </p:cNvCxnSpPr>
          <p:nvPr/>
        </p:nvCxnSpPr>
        <p:spPr>
          <a:xfrm flipV="1">
            <a:off x="4602095" y="319641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D88E721E-5E50-4C45-8EB8-36C37E0C61F3}"/>
              </a:ext>
            </a:extLst>
          </p:cNvPr>
          <p:cNvSpPr/>
          <p:nvPr/>
        </p:nvSpPr>
        <p:spPr>
          <a:xfrm>
            <a:off x="5064498" y="3121605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27D55429-6935-9249-8C41-0C3B1A8604ED}"/>
              </a:ext>
            </a:extLst>
          </p:cNvPr>
          <p:cNvCxnSpPr>
            <a:endCxn id="120" idx="2"/>
          </p:cNvCxnSpPr>
          <p:nvPr/>
        </p:nvCxnSpPr>
        <p:spPr>
          <a:xfrm flipV="1">
            <a:off x="4911657" y="3191648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37821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9" name="Straight Connector 68"/>
          <p:cNvCxnSpPr>
            <a:endCxn id="67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>
            <a:stCxn id="70" idx="6"/>
            <a:endCxn id="71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CDAC0A45-ACD7-B442-B38C-20E2079D6283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8117DAB-C24B-2E40-8B7B-5BC9A25CC7B9}"/>
              </a:ext>
            </a:extLst>
          </p:cNvPr>
          <p:cNvSpPr/>
          <p:nvPr/>
        </p:nvSpPr>
        <p:spPr>
          <a:xfrm>
            <a:off x="4010779" y="6006855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03CA6A0-9C9F-7045-9BB4-2191206E6C9B}"/>
              </a:ext>
            </a:extLst>
          </p:cNvPr>
          <p:cNvSpPr/>
          <p:nvPr/>
        </p:nvSpPr>
        <p:spPr>
          <a:xfrm>
            <a:off x="1996219" y="282072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C21D0CB-7EE9-A746-B7F5-E97534024F12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1843378" y="28907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81A0954-A668-C946-AD7F-B4602B0AC06F}"/>
              </a:ext>
            </a:extLst>
          </p:cNvPr>
          <p:cNvCxnSpPr>
            <a:cxnSpLocks/>
          </p:cNvCxnSpPr>
          <p:nvPr/>
        </p:nvCxnSpPr>
        <p:spPr>
          <a:xfrm flipV="1">
            <a:off x="4772185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0B07FF11-1878-C343-9983-B3AC44FACA07}"/>
              </a:ext>
            </a:extLst>
          </p:cNvPr>
          <p:cNvSpPr/>
          <p:nvPr/>
        </p:nvSpPr>
        <p:spPr>
          <a:xfrm>
            <a:off x="4925026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ight Arrow 94">
            <a:extLst>
              <a:ext uri="{FF2B5EF4-FFF2-40B4-BE49-F238E27FC236}">
                <a16:creationId xmlns:a16="http://schemas.microsoft.com/office/drawing/2014/main" id="{D8324883-B67D-1447-AF77-0A4C87CED8CC}"/>
              </a:ext>
            </a:extLst>
          </p:cNvPr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6D0D1435-EAA4-C948-8808-B0CBD04D6387}"/>
              </a:ext>
            </a:extLst>
          </p:cNvPr>
          <p:cNvSpPr/>
          <p:nvPr/>
        </p:nvSpPr>
        <p:spPr>
          <a:xfrm>
            <a:off x="2625598" y="5829523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2DA17D2-C720-0F4A-BE56-44DB5D5EEC40}"/>
              </a:ext>
            </a:extLst>
          </p:cNvPr>
          <p:cNvCxnSpPr>
            <a:endCxn id="96" idx="2"/>
          </p:cNvCxnSpPr>
          <p:nvPr/>
        </p:nvCxnSpPr>
        <p:spPr>
          <a:xfrm flipV="1">
            <a:off x="2472757" y="58995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922EA53-C9A7-1E4E-A48D-CBF1FA442F2F}"/>
              </a:ext>
            </a:extLst>
          </p:cNvPr>
          <p:cNvCxnSpPr>
            <a:cxnSpLocks/>
          </p:cNvCxnSpPr>
          <p:nvPr/>
        </p:nvCxnSpPr>
        <p:spPr>
          <a:xfrm flipV="1">
            <a:off x="2124218" y="55785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891F769F-9E1E-3744-80B6-FA3F431F629E}"/>
              </a:ext>
            </a:extLst>
          </p:cNvPr>
          <p:cNvSpPr/>
          <p:nvPr/>
        </p:nvSpPr>
        <p:spPr>
          <a:xfrm>
            <a:off x="2277059" y="55084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92FCDE-9C82-274C-B27D-5EAA6E246BEB}"/>
              </a:ext>
            </a:extLst>
          </p:cNvPr>
          <p:cNvCxnSpPr>
            <a:cxnSpLocks/>
          </p:cNvCxnSpPr>
          <p:nvPr/>
        </p:nvCxnSpPr>
        <p:spPr>
          <a:xfrm flipV="1">
            <a:off x="2133738" y="288771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DA9DC319-9519-184E-9FA7-2531F2F9B8F4}"/>
              </a:ext>
            </a:extLst>
          </p:cNvPr>
          <p:cNvSpPr/>
          <p:nvPr/>
        </p:nvSpPr>
        <p:spPr>
          <a:xfrm>
            <a:off x="2286579" y="281766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9FE33A4-6DA7-FA43-9F91-2C26133CD896}"/>
              </a:ext>
            </a:extLst>
          </p:cNvPr>
          <p:cNvCxnSpPr>
            <a:cxnSpLocks/>
          </p:cNvCxnSpPr>
          <p:nvPr/>
        </p:nvCxnSpPr>
        <p:spPr>
          <a:xfrm flipV="1">
            <a:off x="2190891" y="5902383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B689601E-E341-744B-9DC4-71267B5025E2}"/>
              </a:ext>
            </a:extLst>
          </p:cNvPr>
          <p:cNvSpPr/>
          <p:nvPr/>
        </p:nvSpPr>
        <p:spPr>
          <a:xfrm>
            <a:off x="2343732" y="5832340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DE961D45-D531-1C47-B7C2-EA1814F09D6B}"/>
              </a:ext>
            </a:extLst>
          </p:cNvPr>
          <p:cNvSpPr/>
          <p:nvPr/>
        </p:nvSpPr>
        <p:spPr>
          <a:xfrm>
            <a:off x="1394847" y="307040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3B5BB53-3217-024A-9EDF-EA091F5DEE08}"/>
              </a:ext>
            </a:extLst>
          </p:cNvPr>
          <p:cNvCxnSpPr/>
          <p:nvPr/>
        </p:nvCxnSpPr>
        <p:spPr>
          <a:xfrm flipH="1" flipV="1">
            <a:off x="1755062" y="2929986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34BE69B8-CDF0-9B41-B34B-BA30133EEEBA}"/>
              </a:ext>
            </a:extLst>
          </p:cNvPr>
          <p:cNvSpPr/>
          <p:nvPr/>
        </p:nvSpPr>
        <p:spPr>
          <a:xfrm>
            <a:off x="1778624" y="3118670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68796F55-1EBF-BE48-9778-A3252A25913D}"/>
              </a:ext>
            </a:extLst>
          </p:cNvPr>
          <p:cNvSpPr/>
          <p:nvPr/>
        </p:nvSpPr>
        <p:spPr>
          <a:xfrm>
            <a:off x="2071551" y="311546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BBB30B0-0E68-9C47-BCD8-BBF06C1C7A0B}"/>
              </a:ext>
            </a:extLst>
          </p:cNvPr>
          <p:cNvCxnSpPr>
            <a:stCxn id="108" idx="6"/>
            <a:endCxn id="109" idx="2"/>
          </p:cNvCxnSpPr>
          <p:nvPr/>
        </p:nvCxnSpPr>
        <p:spPr>
          <a:xfrm flipV="1">
            <a:off x="1918710" y="318550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ED601967-E045-1B4E-805F-1EE78AC99EA9}"/>
              </a:ext>
            </a:extLst>
          </p:cNvPr>
          <p:cNvSpPr/>
          <p:nvPr/>
        </p:nvSpPr>
        <p:spPr>
          <a:xfrm>
            <a:off x="2624007" y="3110695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6FABBB8-8794-AC4C-AD9C-A32DF71365BD}"/>
              </a:ext>
            </a:extLst>
          </p:cNvPr>
          <p:cNvCxnSpPr>
            <a:endCxn id="111" idx="2"/>
          </p:cNvCxnSpPr>
          <p:nvPr/>
        </p:nvCxnSpPr>
        <p:spPr>
          <a:xfrm flipV="1">
            <a:off x="2471166" y="3180738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C4CF53A-E859-9543-B61B-0D49BD7DAC43}"/>
              </a:ext>
            </a:extLst>
          </p:cNvPr>
          <p:cNvCxnSpPr>
            <a:cxnSpLocks/>
          </p:cNvCxnSpPr>
          <p:nvPr/>
        </p:nvCxnSpPr>
        <p:spPr>
          <a:xfrm flipV="1">
            <a:off x="2189300" y="3183555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ABDAB2A0-2A81-794E-923C-1BA1FC53199A}"/>
              </a:ext>
            </a:extLst>
          </p:cNvPr>
          <p:cNvSpPr/>
          <p:nvPr/>
        </p:nvSpPr>
        <p:spPr>
          <a:xfrm>
            <a:off x="2342141" y="3113512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0688864-B848-154E-AC78-4537DFC6B943}"/>
              </a:ext>
            </a:extLst>
          </p:cNvPr>
          <p:cNvSpPr/>
          <p:nvPr/>
        </p:nvSpPr>
        <p:spPr>
          <a:xfrm>
            <a:off x="5231188" y="2816802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5637519-A73F-EF40-B4E3-373838EE510D}"/>
              </a:ext>
            </a:extLst>
          </p:cNvPr>
          <p:cNvCxnSpPr>
            <a:endCxn id="86" idx="2"/>
          </p:cNvCxnSpPr>
          <p:nvPr/>
        </p:nvCxnSpPr>
        <p:spPr>
          <a:xfrm flipV="1">
            <a:off x="5078347" y="2886845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853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F2260-AD66-0943-AB98-DD7DDBD3605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4375-184F-5F47-992E-BA1783A4909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638E6-BDEE-B545-8BA8-B4500EF6ABEF}"/>
              </a:ext>
            </a:extLst>
          </p:cNvPr>
          <p:cNvSpPr txBox="1"/>
          <p:nvPr/>
        </p:nvSpPr>
        <p:spPr>
          <a:xfrm>
            <a:off x="4100657" y="2359339"/>
            <a:ext cx="1287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Project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Repo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6BB3CBAF-0353-894F-A776-A1CBDF6A0CC6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9" name="Can 18">
            <a:extLst>
              <a:ext uri="{FF2B5EF4-FFF2-40B4-BE49-F238E27FC236}">
                <a16:creationId xmlns:a16="http://schemas.microsoft.com/office/drawing/2014/main" id="{CFB8488E-758E-9C4D-A346-ED2888F8093E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3E517F-1BE5-D34E-A1A7-515BB48B6155}"/>
              </a:ext>
            </a:extLst>
          </p:cNvPr>
          <p:cNvSpPr txBox="1"/>
          <p:nvPr/>
        </p:nvSpPr>
        <p:spPr>
          <a:xfrm>
            <a:off x="1331844" y="2378999"/>
            <a:ext cx="13516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Remote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21" name="Can 20">
            <a:extLst>
              <a:ext uri="{FF2B5EF4-FFF2-40B4-BE49-F238E27FC236}">
                <a16:creationId xmlns:a16="http://schemas.microsoft.com/office/drawing/2014/main" id="{16DBB0C4-C470-DE48-BEC7-3ABEAEB1301D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D19978-184B-634A-AFCE-A25F1783D3ED}"/>
              </a:ext>
            </a:extLst>
          </p:cNvPr>
          <p:cNvSpPr txBox="1"/>
          <p:nvPr/>
        </p:nvSpPr>
        <p:spPr>
          <a:xfrm>
            <a:off x="1219559" y="5525433"/>
            <a:ext cx="15840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egoe Print" panose="02000800000000000000" pitchFamily="2" charset="0"/>
              </a:rPr>
              <a:t>Local Copy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Segoe Print" panose="02000800000000000000" pitchFamily="2" charset="0"/>
              </a:rPr>
              <a:t>Of Your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Segoe Print" panose="02000800000000000000" pitchFamily="2" charset="0"/>
              </a:rPr>
              <a:t>Copy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10AD2A75-77D1-9040-8C4A-1C593585EC5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4A392D62-BC2F-0445-9E72-E1EC7D6C3F43}"/>
              </a:ext>
            </a:extLst>
          </p:cNvPr>
          <p:cNvCxnSpPr>
            <a:cxnSpLocks/>
            <a:stCxn id="21" idx="2"/>
            <a:endCxn id="20" idx="1"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88092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ight Arrow 115">
            <a:extLst>
              <a:ext uri="{FF2B5EF4-FFF2-40B4-BE49-F238E27FC236}">
                <a16:creationId xmlns:a16="http://schemas.microsoft.com/office/drawing/2014/main" id="{654B73C9-450E-0D46-A3E6-18333CDCE18F}"/>
              </a:ext>
            </a:extLst>
          </p:cNvPr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9" name="Straight Connector 68"/>
          <p:cNvCxnSpPr>
            <a:cxnSpLocks/>
            <a:endCxn id="67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>
            <a:cxnSpLocks/>
            <a:stCxn id="70" idx="6"/>
            <a:endCxn id="71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CDAC0A45-ACD7-B442-B38C-20E2079D6283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8117DAB-C24B-2E40-8B7B-5BC9A25CC7B9}"/>
              </a:ext>
            </a:extLst>
          </p:cNvPr>
          <p:cNvSpPr/>
          <p:nvPr/>
        </p:nvSpPr>
        <p:spPr>
          <a:xfrm>
            <a:off x="4010779" y="6006855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03CA6A0-9C9F-7045-9BB4-2191206E6C9B}"/>
              </a:ext>
            </a:extLst>
          </p:cNvPr>
          <p:cNvSpPr/>
          <p:nvPr/>
        </p:nvSpPr>
        <p:spPr>
          <a:xfrm>
            <a:off x="1996219" y="282072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C21D0CB-7EE9-A746-B7F5-E97534024F12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1843378" y="28907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6D0D1435-EAA4-C948-8808-B0CBD04D6387}"/>
              </a:ext>
            </a:extLst>
          </p:cNvPr>
          <p:cNvSpPr/>
          <p:nvPr/>
        </p:nvSpPr>
        <p:spPr>
          <a:xfrm>
            <a:off x="2368420" y="5829523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2DA17D2-C720-0F4A-BE56-44DB5D5EEC40}"/>
              </a:ext>
            </a:extLst>
          </p:cNvPr>
          <p:cNvCxnSpPr>
            <a:cxnSpLocks/>
            <a:endCxn id="96" idx="2"/>
          </p:cNvCxnSpPr>
          <p:nvPr/>
        </p:nvCxnSpPr>
        <p:spPr>
          <a:xfrm flipV="1">
            <a:off x="2215579" y="58995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DE961D45-D531-1C47-B7C2-EA1814F09D6B}"/>
              </a:ext>
            </a:extLst>
          </p:cNvPr>
          <p:cNvSpPr/>
          <p:nvPr/>
        </p:nvSpPr>
        <p:spPr>
          <a:xfrm>
            <a:off x="1394847" y="307040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3B5BB53-3217-024A-9EDF-EA091F5DEE08}"/>
              </a:ext>
            </a:extLst>
          </p:cNvPr>
          <p:cNvCxnSpPr/>
          <p:nvPr/>
        </p:nvCxnSpPr>
        <p:spPr>
          <a:xfrm flipH="1" flipV="1">
            <a:off x="1755062" y="2929986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34BE69B8-CDF0-9B41-B34B-BA30133EEEBA}"/>
              </a:ext>
            </a:extLst>
          </p:cNvPr>
          <p:cNvSpPr/>
          <p:nvPr/>
        </p:nvSpPr>
        <p:spPr>
          <a:xfrm>
            <a:off x="1778624" y="3118670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68796F55-1EBF-BE48-9778-A3252A25913D}"/>
              </a:ext>
            </a:extLst>
          </p:cNvPr>
          <p:cNvSpPr/>
          <p:nvPr/>
        </p:nvSpPr>
        <p:spPr>
          <a:xfrm>
            <a:off x="2071551" y="311546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BBB30B0-0E68-9C47-BCD8-BBF06C1C7A0B}"/>
              </a:ext>
            </a:extLst>
          </p:cNvPr>
          <p:cNvCxnSpPr>
            <a:cxnSpLocks/>
            <a:stCxn id="108" idx="6"/>
            <a:endCxn id="109" idx="2"/>
          </p:cNvCxnSpPr>
          <p:nvPr/>
        </p:nvCxnSpPr>
        <p:spPr>
          <a:xfrm flipV="1">
            <a:off x="1918710" y="318550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ED601967-E045-1B4E-805F-1EE78AC99EA9}"/>
              </a:ext>
            </a:extLst>
          </p:cNvPr>
          <p:cNvSpPr/>
          <p:nvPr/>
        </p:nvSpPr>
        <p:spPr>
          <a:xfrm>
            <a:off x="2381114" y="3110695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6FABBB8-8794-AC4C-AD9C-A32DF71365BD}"/>
              </a:ext>
            </a:extLst>
          </p:cNvPr>
          <p:cNvCxnSpPr>
            <a:cxnSpLocks/>
            <a:endCxn id="111" idx="2"/>
          </p:cNvCxnSpPr>
          <p:nvPr/>
        </p:nvCxnSpPr>
        <p:spPr>
          <a:xfrm flipV="1">
            <a:off x="2228273" y="3180738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00688864-B848-154E-AC78-4537DFC6B943}"/>
              </a:ext>
            </a:extLst>
          </p:cNvPr>
          <p:cNvSpPr/>
          <p:nvPr/>
        </p:nvSpPr>
        <p:spPr>
          <a:xfrm>
            <a:off x="4945434" y="2816802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5637519-A73F-EF40-B4E3-373838EE510D}"/>
              </a:ext>
            </a:extLst>
          </p:cNvPr>
          <p:cNvCxnSpPr>
            <a:endCxn id="86" idx="2"/>
          </p:cNvCxnSpPr>
          <p:nvPr/>
        </p:nvCxnSpPr>
        <p:spPr>
          <a:xfrm flipV="1">
            <a:off x="4792593" y="2886845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9" name="Left Arrow 98">
            <a:extLst>
              <a:ext uri="{FF2B5EF4-FFF2-40B4-BE49-F238E27FC236}">
                <a16:creationId xmlns:a16="http://schemas.microsoft.com/office/drawing/2014/main" id="{D7CB3CD2-BD4A-A84F-AE76-CBD961E78D81}"/>
              </a:ext>
            </a:extLst>
          </p:cNvPr>
          <p:cNvSpPr/>
          <p:nvPr/>
        </p:nvSpPr>
        <p:spPr>
          <a:xfrm rot="19647564">
            <a:off x="1780649" y="3614787"/>
            <a:ext cx="3240504" cy="1364163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</a:t>
            </a:r>
          </a:p>
        </p:txBody>
      </p:sp>
      <p:sp>
        <p:nvSpPr>
          <p:cNvPr id="100" name="Up Arrow 99">
            <a:extLst>
              <a:ext uri="{FF2B5EF4-FFF2-40B4-BE49-F238E27FC236}">
                <a16:creationId xmlns:a16="http://schemas.microsoft.com/office/drawing/2014/main" id="{17E18404-1DC6-1A4B-AA08-22588BB271C1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DE84302A-1B94-164D-B5D4-BDE7A67DD507}"/>
              </a:ext>
            </a:extLst>
          </p:cNvPr>
          <p:cNvSpPr/>
          <p:nvPr/>
        </p:nvSpPr>
        <p:spPr>
          <a:xfrm>
            <a:off x="2297440" y="5498130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F20606B-709D-2E47-BC23-94C55273250E}"/>
              </a:ext>
            </a:extLst>
          </p:cNvPr>
          <p:cNvCxnSpPr>
            <a:endCxn id="101" idx="2"/>
          </p:cNvCxnSpPr>
          <p:nvPr/>
        </p:nvCxnSpPr>
        <p:spPr>
          <a:xfrm flipV="1">
            <a:off x="2144599" y="5568173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A2DB1A7A-EF27-BD4C-803B-27629B01F3D0}"/>
              </a:ext>
            </a:extLst>
          </p:cNvPr>
          <p:cNvSpPr/>
          <p:nvPr/>
        </p:nvSpPr>
        <p:spPr>
          <a:xfrm>
            <a:off x="2290622" y="2805887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BE5662E9-17E9-C946-8CF9-2FCCA5995E58}"/>
              </a:ext>
            </a:extLst>
          </p:cNvPr>
          <p:cNvCxnSpPr>
            <a:cxnSpLocks/>
            <a:endCxn id="117" idx="2"/>
          </p:cNvCxnSpPr>
          <p:nvPr/>
        </p:nvCxnSpPr>
        <p:spPr>
          <a:xfrm flipV="1">
            <a:off x="2137781" y="287593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59873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95" name="Right Arrow 94">
            <a:extLst>
              <a:ext uri="{FF2B5EF4-FFF2-40B4-BE49-F238E27FC236}">
                <a16:creationId xmlns:a16="http://schemas.microsoft.com/office/drawing/2014/main" id="{E2D805B5-5E7C-CE4A-895C-C29E3BA1B878}"/>
              </a:ext>
            </a:extLst>
          </p:cNvPr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8117DAB-C24B-2E40-8B7B-5BC9A25CC7B9}"/>
              </a:ext>
            </a:extLst>
          </p:cNvPr>
          <p:cNvSpPr/>
          <p:nvPr/>
        </p:nvSpPr>
        <p:spPr>
          <a:xfrm>
            <a:off x="4010779" y="6006855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03CA6A0-9C9F-7045-9BB4-2191206E6C9B}"/>
              </a:ext>
            </a:extLst>
          </p:cNvPr>
          <p:cNvSpPr/>
          <p:nvPr/>
        </p:nvSpPr>
        <p:spPr>
          <a:xfrm>
            <a:off x="1996219" y="282072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C21D0CB-7EE9-A746-B7F5-E97534024F12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1843378" y="28907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00688864-B848-154E-AC78-4537DFC6B943}"/>
              </a:ext>
            </a:extLst>
          </p:cNvPr>
          <p:cNvSpPr/>
          <p:nvPr/>
        </p:nvSpPr>
        <p:spPr>
          <a:xfrm>
            <a:off x="4931148" y="2816802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5637519-A73F-EF40-B4E3-373838EE510D}"/>
              </a:ext>
            </a:extLst>
          </p:cNvPr>
          <p:cNvCxnSpPr>
            <a:endCxn id="86" idx="2"/>
          </p:cNvCxnSpPr>
          <p:nvPr/>
        </p:nvCxnSpPr>
        <p:spPr>
          <a:xfrm flipV="1">
            <a:off x="4778307" y="2886845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0" name="Up Arrow 99">
            <a:extLst>
              <a:ext uri="{FF2B5EF4-FFF2-40B4-BE49-F238E27FC236}">
                <a16:creationId xmlns:a16="http://schemas.microsoft.com/office/drawing/2014/main" id="{17E18404-1DC6-1A4B-AA08-22588BB271C1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DE84302A-1B94-164D-B5D4-BDE7A67DD507}"/>
              </a:ext>
            </a:extLst>
          </p:cNvPr>
          <p:cNvSpPr/>
          <p:nvPr/>
        </p:nvSpPr>
        <p:spPr>
          <a:xfrm>
            <a:off x="2283150" y="5498130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F20606B-709D-2E47-BC23-94C55273250E}"/>
              </a:ext>
            </a:extLst>
          </p:cNvPr>
          <p:cNvCxnSpPr>
            <a:endCxn id="101" idx="2"/>
          </p:cNvCxnSpPr>
          <p:nvPr/>
        </p:nvCxnSpPr>
        <p:spPr>
          <a:xfrm flipV="1">
            <a:off x="2130309" y="5568173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A2DB1A7A-EF27-BD4C-803B-27629B01F3D0}"/>
              </a:ext>
            </a:extLst>
          </p:cNvPr>
          <p:cNvSpPr/>
          <p:nvPr/>
        </p:nvSpPr>
        <p:spPr>
          <a:xfrm>
            <a:off x="2290621" y="2805887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BE5662E9-17E9-C946-8CF9-2FCCA5995E58}"/>
              </a:ext>
            </a:extLst>
          </p:cNvPr>
          <p:cNvCxnSpPr>
            <a:cxnSpLocks/>
            <a:endCxn id="117" idx="2"/>
          </p:cNvCxnSpPr>
          <p:nvPr/>
        </p:nvCxnSpPr>
        <p:spPr>
          <a:xfrm flipV="1">
            <a:off x="2137780" y="287593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10365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3 – Before the Second Class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Grant Braught</a:t>
            </a:r>
          </a:p>
          <a:p>
            <a:r>
              <a:rPr lang="en-US" dirty="0"/>
              <a:t>Dickinson College</a:t>
            </a:r>
          </a:p>
          <a:p>
            <a:r>
              <a:rPr lang="en-US" dirty="0"/>
              <a:t>COMP491</a:t>
            </a:r>
          </a:p>
          <a:p>
            <a:r>
              <a:rPr lang="en-US" dirty="0"/>
              <a:t>Fall 2018</a:t>
            </a:r>
          </a:p>
        </p:txBody>
      </p:sp>
      <p:sp>
        <p:nvSpPr>
          <p:cNvPr id="4" name="Rectangle 3"/>
          <p:cNvSpPr/>
          <p:nvPr/>
        </p:nvSpPr>
        <p:spPr>
          <a:xfrm>
            <a:off x="4156655" y="6460511"/>
            <a:ext cx="383592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Licensed under a Creative Commons Attribution-</a:t>
            </a:r>
            <a:r>
              <a:rPr lang="en-US" sz="1050" dirty="0" err="1"/>
              <a:t>NonCommercial</a:t>
            </a:r>
            <a:r>
              <a:rPr lang="en-US" sz="1050" dirty="0"/>
              <a:t>-</a:t>
            </a:r>
            <a:r>
              <a:rPr lang="en-US" sz="1050" dirty="0" err="1"/>
              <a:t>ShareAlike</a:t>
            </a:r>
            <a:r>
              <a:rPr lang="en-US" sz="1050" dirty="0"/>
              <a:t> 4.0 International License.</a:t>
            </a:r>
          </a:p>
        </p:txBody>
      </p:sp>
    </p:spTree>
    <p:extLst>
      <p:ext uri="{BB962C8B-B14F-4D97-AF65-F5344CB8AC3E}">
        <p14:creationId xmlns:p14="http://schemas.microsoft.com/office/powerpoint/2010/main" val="86748589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624232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Fix a Round 2 Issue: Concurrent Changes (part 1)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1" y="2249905"/>
            <a:ext cx="34676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git branch</a:t>
            </a:r>
          </a:p>
          <a:p>
            <a:r>
              <a:rPr lang="en-US" sz="1600" dirty="0"/>
              <a:t>git branch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  <a:p>
            <a:r>
              <a:rPr lang="en-US" sz="1600" dirty="0"/>
              <a:t>git checkout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Fix the issue</a:t>
            </a:r>
          </a:p>
          <a:p>
            <a:r>
              <a:rPr lang="en-US" sz="1600" dirty="0"/>
              <a:t>Conflicting changes </a:t>
            </a:r>
          </a:p>
          <a:p>
            <a:r>
              <a:rPr lang="en-US" sz="1600" dirty="0"/>
              <a:t>   made to upstream</a:t>
            </a:r>
          </a:p>
        </p:txBody>
      </p:sp>
      <p:sp>
        <p:nvSpPr>
          <p:cNvPr id="4" name="Parallelogram 3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775367" y="1655748"/>
            <a:ext cx="4973053" cy="5095305"/>
            <a:chOff x="1355581" y="1021204"/>
            <a:chExt cx="6524194" cy="5583709"/>
          </a:xfrm>
        </p:grpSpPr>
        <p:sp>
          <p:nvSpPr>
            <p:cNvPr id="7" name="Cloud 6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8" name="Can 7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9" name="Can 8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11" name="Can 10"/>
            <p:cNvSpPr/>
            <p:nvPr/>
          </p:nvSpPr>
          <p:spPr>
            <a:xfrm>
              <a:off x="2057227" y="4764788"/>
              <a:ext cx="1871408" cy="18401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en-US" sz="2000" dirty="0"/>
              </a:b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2990911" y="3091630"/>
              <a:ext cx="2020" cy="167315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18" name="Right Arrow 17"/>
          <p:cNvSpPr/>
          <p:nvPr/>
        </p:nvSpPr>
        <p:spPr>
          <a:xfrm rot="152922">
            <a:off x="2636243" y="5763798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4" name="Oval 23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4" idx="6"/>
            <a:endCxn id="26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8" name="Straight Connector 27"/>
          <p:cNvCxnSpPr>
            <a:endCxn id="26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3" name="Oval 32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7" name="Oval 36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37" idx="6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3865834" y="5895451"/>
            <a:ext cx="521107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9" name="Rounded Rectangle 58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2" name="Oval 61"/>
          <p:cNvSpPr/>
          <p:nvPr/>
        </p:nvSpPr>
        <p:spPr>
          <a:xfrm>
            <a:off x="4359801" y="2820553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03604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072918" y="5948205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7961950" y="3817810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223966" y="3323210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FDC470D-CE97-D044-8DB4-A672342B8988}"/>
              </a:ext>
            </a:extLst>
          </p:cNvPr>
          <p:cNvCxnSpPr>
            <a:cxnSpLocks/>
          </p:cNvCxnSpPr>
          <p:nvPr/>
        </p:nvCxnSpPr>
        <p:spPr>
          <a:xfrm flipV="1">
            <a:off x="2023434" y="3545074"/>
            <a:ext cx="2685842" cy="1526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C98B7F9-A899-BD4B-8111-280E664C9007}"/>
              </a:ext>
            </a:extLst>
          </p:cNvPr>
          <p:cNvCxnSpPr>
            <a:cxnSpLocks/>
          </p:cNvCxnSpPr>
          <p:nvPr/>
        </p:nvCxnSpPr>
        <p:spPr>
          <a:xfrm>
            <a:off x="2736672" y="2813084"/>
            <a:ext cx="12593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8DC26ADE-97D3-634A-AF96-A64BD226B2D3}"/>
              </a:ext>
            </a:extLst>
          </p:cNvPr>
          <p:cNvSpPr txBox="1"/>
          <p:nvPr/>
        </p:nvSpPr>
        <p:spPr>
          <a:xfrm>
            <a:off x="5422514" y="5880494"/>
            <a:ext cx="3721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Note: Illustration of the master branch was shortened from prior slides just to make it fit.</a:t>
            </a:r>
          </a:p>
        </p:txBody>
      </p:sp>
    </p:spTree>
    <p:extLst>
      <p:ext uri="{BB962C8B-B14F-4D97-AF65-F5344CB8AC3E}">
        <p14:creationId xmlns:p14="http://schemas.microsoft.com/office/powerpoint/2010/main" val="47518342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624232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Fix a Round 2 Issue: Concurrent Changes (part 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1" y="2460921"/>
            <a:ext cx="34676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git status </a:t>
            </a:r>
          </a:p>
          <a:p>
            <a:r>
              <a:rPr lang="en-US" sz="1600" dirty="0"/>
              <a:t>git add </a:t>
            </a:r>
            <a:r>
              <a:rPr lang="en-US" sz="1600" i="1" dirty="0"/>
              <a:t>&lt;filenames&gt;</a:t>
            </a:r>
          </a:p>
          <a:p>
            <a:r>
              <a:rPr lang="en-US" sz="1600" dirty="0"/>
              <a:t>git commit –m </a:t>
            </a:r>
            <a:r>
              <a:rPr lang="en-US" sz="1600" i="1" dirty="0"/>
              <a:t>“message”</a:t>
            </a:r>
          </a:p>
          <a:p>
            <a:r>
              <a:rPr lang="en-US" sz="1600" dirty="0"/>
              <a:t>git push origin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  <a:p>
            <a:r>
              <a:rPr lang="en-US" sz="1600" dirty="0"/>
              <a:t>Make pull request</a:t>
            </a:r>
          </a:p>
          <a:p>
            <a:r>
              <a:rPr lang="en-US" sz="1600" dirty="0"/>
              <a:t>  - Cannot be merged </a:t>
            </a:r>
            <a:br>
              <a:rPr lang="en-US" sz="1600" dirty="0"/>
            </a:br>
            <a:r>
              <a:rPr lang="en-US" sz="1600" dirty="0"/>
              <a:t>     automatically</a:t>
            </a:r>
          </a:p>
        </p:txBody>
      </p:sp>
      <p:sp>
        <p:nvSpPr>
          <p:cNvPr id="4" name="Parallelogram 3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775367" y="1655748"/>
            <a:ext cx="4973053" cy="5095305"/>
            <a:chOff x="1355581" y="1021204"/>
            <a:chExt cx="6524194" cy="5583709"/>
          </a:xfrm>
        </p:grpSpPr>
        <p:sp>
          <p:nvSpPr>
            <p:cNvPr id="7" name="Cloud 6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8" name="Can 7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9" name="Can 8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11" name="Can 10"/>
            <p:cNvSpPr/>
            <p:nvPr/>
          </p:nvSpPr>
          <p:spPr>
            <a:xfrm>
              <a:off x="2057227" y="4764788"/>
              <a:ext cx="1871408" cy="18401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en-US" sz="2000" dirty="0"/>
              </a:b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2990911" y="3091630"/>
              <a:ext cx="2020" cy="167315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18" name="Right Arrow 17"/>
          <p:cNvSpPr/>
          <p:nvPr/>
        </p:nvSpPr>
        <p:spPr>
          <a:xfrm rot="152922">
            <a:off x="2636243" y="5763798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 Arrow 18"/>
          <p:cNvSpPr/>
          <p:nvPr/>
        </p:nvSpPr>
        <p:spPr>
          <a:xfrm>
            <a:off x="1359744" y="3557206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2763408" y="2149324"/>
            <a:ext cx="1394208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Pull Request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4" name="Oval 23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4" idx="6"/>
            <a:endCxn id="26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8" name="Straight Connector 27"/>
          <p:cNvCxnSpPr>
            <a:endCxn id="26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29" idx="6"/>
            <a:endCxn id="30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3" name="Oval 32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7" name="Oval 36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37" idx="6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41" name="Straight Connector 40"/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stCxn id="42" idx="6"/>
            <a:endCxn id="43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3865834" y="5895451"/>
            <a:ext cx="521107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9" name="Rounded Rectangle 58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2" name="Oval 61"/>
          <p:cNvSpPr/>
          <p:nvPr/>
        </p:nvSpPr>
        <p:spPr>
          <a:xfrm>
            <a:off x="4359801" y="2820553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03604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072918" y="5948205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FDC470D-CE97-D044-8DB4-A672342B8988}"/>
              </a:ext>
            </a:extLst>
          </p:cNvPr>
          <p:cNvCxnSpPr>
            <a:cxnSpLocks/>
          </p:cNvCxnSpPr>
          <p:nvPr/>
        </p:nvCxnSpPr>
        <p:spPr>
          <a:xfrm flipV="1">
            <a:off x="2023434" y="3545074"/>
            <a:ext cx="2685842" cy="1526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9" name="Right Arrow 68">
            <a:extLst>
              <a:ext uri="{FF2B5EF4-FFF2-40B4-BE49-F238E27FC236}">
                <a16:creationId xmlns:a16="http://schemas.microsoft.com/office/drawing/2014/main" id="{E1421FFC-0A64-E348-B683-A4EEDA164070}"/>
              </a:ext>
            </a:extLst>
          </p:cNvPr>
          <p:cNvSpPr/>
          <p:nvPr/>
        </p:nvSpPr>
        <p:spPr>
          <a:xfrm rot="20628835" flipH="1">
            <a:off x="2607898" y="6196154"/>
            <a:ext cx="1042409" cy="3869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add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4D9D702-CDA9-C140-83B1-5119B42E29BA}"/>
              </a:ext>
            </a:extLst>
          </p:cNvPr>
          <p:cNvSpPr txBox="1"/>
          <p:nvPr/>
        </p:nvSpPr>
        <p:spPr>
          <a:xfrm rot="16200000">
            <a:off x="622176" y="6068593"/>
            <a:ext cx="96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Commit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51A0CE53-530B-BA43-8211-8D6CE1972118}"/>
              </a:ext>
            </a:extLst>
          </p:cNvPr>
          <p:cNvSpPr/>
          <p:nvPr/>
        </p:nvSpPr>
        <p:spPr>
          <a:xfrm>
            <a:off x="2462846" y="645080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Curved Right Arrow 77">
            <a:extLst>
              <a:ext uri="{FF2B5EF4-FFF2-40B4-BE49-F238E27FC236}">
                <a16:creationId xmlns:a16="http://schemas.microsoft.com/office/drawing/2014/main" id="{9094E006-0418-FA4F-ADFE-050D65FEF3C8}"/>
              </a:ext>
            </a:extLst>
          </p:cNvPr>
          <p:cNvSpPr/>
          <p:nvPr/>
        </p:nvSpPr>
        <p:spPr>
          <a:xfrm flipV="1">
            <a:off x="1231487" y="5754405"/>
            <a:ext cx="418293" cy="873935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87527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4 – Hands-on in the Second Class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Grant Braught</a:t>
            </a:r>
          </a:p>
          <a:p>
            <a:r>
              <a:rPr lang="en-US" dirty="0"/>
              <a:t>Dickinson College</a:t>
            </a:r>
          </a:p>
          <a:p>
            <a:r>
              <a:rPr lang="en-US" dirty="0"/>
              <a:t>COMP491</a:t>
            </a:r>
          </a:p>
          <a:p>
            <a:r>
              <a:rPr lang="en-US" dirty="0"/>
              <a:t>Fall 2018</a:t>
            </a:r>
          </a:p>
        </p:txBody>
      </p:sp>
      <p:sp>
        <p:nvSpPr>
          <p:cNvPr id="4" name="Rectangle 3"/>
          <p:cNvSpPr/>
          <p:nvPr/>
        </p:nvSpPr>
        <p:spPr>
          <a:xfrm>
            <a:off x="4156655" y="6460511"/>
            <a:ext cx="383592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Licensed under a Creative Commons Attribution-</a:t>
            </a:r>
            <a:r>
              <a:rPr lang="en-US" sz="1050" dirty="0" err="1"/>
              <a:t>NonCommercial</a:t>
            </a:r>
            <a:r>
              <a:rPr lang="en-US" sz="1050" dirty="0"/>
              <a:t>-</a:t>
            </a:r>
            <a:r>
              <a:rPr lang="en-US" sz="1050" dirty="0" err="1"/>
              <a:t>ShareAlike</a:t>
            </a:r>
            <a:r>
              <a:rPr lang="en-US" sz="1050" dirty="0"/>
              <a:t> 4.0 International License.</a:t>
            </a:r>
          </a:p>
        </p:txBody>
      </p:sp>
    </p:spTree>
    <p:extLst>
      <p:ext uri="{BB962C8B-B14F-4D97-AF65-F5344CB8AC3E}">
        <p14:creationId xmlns:p14="http://schemas.microsoft.com/office/powerpoint/2010/main" val="350200598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 Upstream Changes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1" y="2081094"/>
            <a:ext cx="34676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maser</a:t>
            </a:r>
          </a:p>
          <a:p>
            <a:r>
              <a:rPr lang="en-US" sz="1600" dirty="0"/>
              <a:t>git push origin master</a:t>
            </a:r>
          </a:p>
        </p:txBody>
      </p:sp>
      <p:sp>
        <p:nvSpPr>
          <p:cNvPr id="4" name="Parallelogram 3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775367" y="1655748"/>
            <a:ext cx="4973053" cy="5095305"/>
            <a:chOff x="1355581" y="1021204"/>
            <a:chExt cx="6524194" cy="5583709"/>
          </a:xfrm>
        </p:grpSpPr>
        <p:sp>
          <p:nvSpPr>
            <p:cNvPr id="7" name="Cloud 6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8" name="Can 7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9" name="Can 8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11" name="Can 10"/>
            <p:cNvSpPr/>
            <p:nvPr/>
          </p:nvSpPr>
          <p:spPr>
            <a:xfrm>
              <a:off x="2057227" y="4764788"/>
              <a:ext cx="1871408" cy="18401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en-US" sz="2000" dirty="0"/>
              </a:b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2990911" y="3091630"/>
              <a:ext cx="2020" cy="167315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18" name="Right Arrow 17"/>
          <p:cNvSpPr/>
          <p:nvPr/>
        </p:nvSpPr>
        <p:spPr>
          <a:xfrm rot="1671201">
            <a:off x="2636243" y="5598626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4" name="Oval 23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4" idx="6"/>
            <a:endCxn id="26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8" name="Straight Connector 27"/>
          <p:cNvCxnSpPr>
            <a:endCxn id="26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29" idx="6"/>
            <a:endCxn id="30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3" name="Oval 32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7" name="Oval 36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37" idx="6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41" name="Straight Connector 40"/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stCxn id="42" idx="6"/>
            <a:endCxn id="43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3865834" y="5895451"/>
            <a:ext cx="521107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9" name="Rounded Rectangle 58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2" name="Oval 61"/>
          <p:cNvSpPr/>
          <p:nvPr/>
        </p:nvSpPr>
        <p:spPr>
          <a:xfrm>
            <a:off x="4359801" y="2820553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03604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/>
          <p:nvPr/>
        </p:nvCxnSpPr>
        <p:spPr>
          <a:xfrm flipV="1">
            <a:off x="1836301" y="556092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1957741" y="550234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/>
          <p:cNvCxnSpPr/>
          <p:nvPr/>
        </p:nvCxnSpPr>
        <p:spPr>
          <a:xfrm flipV="1">
            <a:off x="1825020" y="288140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1933624" y="281136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047320" y="593695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ight Arrow 75"/>
          <p:cNvSpPr/>
          <p:nvPr/>
        </p:nvSpPr>
        <p:spPr>
          <a:xfrm>
            <a:off x="2763408" y="2149324"/>
            <a:ext cx="1394208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Pull Request</a:t>
            </a:r>
          </a:p>
        </p:txBody>
      </p:sp>
      <p:sp>
        <p:nvSpPr>
          <p:cNvPr id="63" name="Left Arrow 62">
            <a:extLst>
              <a:ext uri="{FF2B5EF4-FFF2-40B4-BE49-F238E27FC236}">
                <a16:creationId xmlns:a16="http://schemas.microsoft.com/office/drawing/2014/main" id="{F4908212-4186-A74B-AAE5-E6C0E663775E}"/>
              </a:ext>
            </a:extLst>
          </p:cNvPr>
          <p:cNvSpPr/>
          <p:nvPr/>
        </p:nvSpPr>
        <p:spPr>
          <a:xfrm rot="19647564">
            <a:off x="1780649" y="3614787"/>
            <a:ext cx="3240504" cy="1364163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</a:t>
            </a:r>
          </a:p>
        </p:txBody>
      </p:sp>
      <p:sp>
        <p:nvSpPr>
          <p:cNvPr id="19" name="Up Arrow 18"/>
          <p:cNvSpPr/>
          <p:nvPr/>
        </p:nvSpPr>
        <p:spPr>
          <a:xfrm>
            <a:off x="1359744" y="3557206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102042361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 Upstream Changes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1" y="2081094"/>
            <a:ext cx="34676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maser</a:t>
            </a:r>
          </a:p>
          <a:p>
            <a:r>
              <a:rPr lang="en-US" sz="1600" dirty="0"/>
              <a:t>git push origin master</a:t>
            </a:r>
          </a:p>
        </p:txBody>
      </p:sp>
      <p:sp>
        <p:nvSpPr>
          <p:cNvPr id="4" name="Parallelogram 3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775367" y="1655748"/>
            <a:ext cx="4973053" cy="5095305"/>
            <a:chOff x="1355581" y="1021204"/>
            <a:chExt cx="6524194" cy="5583709"/>
          </a:xfrm>
        </p:grpSpPr>
        <p:sp>
          <p:nvSpPr>
            <p:cNvPr id="7" name="Cloud 6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8" name="Can 7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9" name="Can 8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11" name="Can 10"/>
            <p:cNvSpPr/>
            <p:nvPr/>
          </p:nvSpPr>
          <p:spPr>
            <a:xfrm>
              <a:off x="2057227" y="4764788"/>
              <a:ext cx="1871408" cy="18401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en-US" sz="2000" dirty="0"/>
              </a:br>
              <a:endParaRPr lang="en-US" sz="2000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4" name="Oval 23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4" idx="6"/>
            <a:endCxn id="26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8" name="Straight Connector 27"/>
          <p:cNvCxnSpPr>
            <a:endCxn id="26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29" idx="6"/>
            <a:endCxn id="30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3" name="Oval 32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7" name="Oval 36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37" idx="6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3865834" y="5895451"/>
            <a:ext cx="521107" cy="239921"/>
          </a:xfrm>
          <a:prstGeom prst="round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9" name="Rounded Rectangle 58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2" name="Oval 61"/>
          <p:cNvSpPr/>
          <p:nvPr/>
        </p:nvSpPr>
        <p:spPr>
          <a:xfrm>
            <a:off x="4359801" y="2820553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03604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/>
          <p:nvPr/>
        </p:nvCxnSpPr>
        <p:spPr>
          <a:xfrm flipV="1">
            <a:off x="1836301" y="556092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1957741" y="550234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/>
          <p:cNvCxnSpPr/>
          <p:nvPr/>
        </p:nvCxnSpPr>
        <p:spPr>
          <a:xfrm flipV="1">
            <a:off x="1825020" y="288140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1933624" y="281136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047320" y="5936957"/>
            <a:ext cx="140086" cy="140086"/>
          </a:xfrm>
          <a:prstGeom prst="ellipse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223E799-8A03-0B4F-B843-DAD0B816B2A6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A20E0A9B-725C-AB40-8C23-EA5530D89583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6" name="Right Arrow 55">
            <a:extLst>
              <a:ext uri="{FF2B5EF4-FFF2-40B4-BE49-F238E27FC236}">
                <a16:creationId xmlns:a16="http://schemas.microsoft.com/office/drawing/2014/main" id="{4F41874A-D496-824E-A89F-29E0CAC1F31D}"/>
              </a:ext>
            </a:extLst>
          </p:cNvPr>
          <p:cNvSpPr/>
          <p:nvPr/>
        </p:nvSpPr>
        <p:spPr>
          <a:xfrm rot="152922">
            <a:off x="2636243" y="5763798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6725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 Upstream Changes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1" y="2081094"/>
            <a:ext cx="34676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maser</a:t>
            </a:r>
          </a:p>
          <a:p>
            <a:r>
              <a:rPr lang="en-US" sz="1600" dirty="0"/>
              <a:t>git push origin master</a:t>
            </a:r>
          </a:p>
        </p:txBody>
      </p:sp>
      <p:sp>
        <p:nvSpPr>
          <p:cNvPr id="4" name="Parallelogram 3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775367" y="1655748"/>
            <a:ext cx="4973053" cy="5095305"/>
            <a:chOff x="1355581" y="1021204"/>
            <a:chExt cx="6524194" cy="5583709"/>
          </a:xfrm>
        </p:grpSpPr>
        <p:sp>
          <p:nvSpPr>
            <p:cNvPr id="7" name="Cloud 6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8" name="Can 7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9" name="Can 8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11" name="Can 10"/>
            <p:cNvSpPr/>
            <p:nvPr/>
          </p:nvSpPr>
          <p:spPr>
            <a:xfrm>
              <a:off x="2057227" y="4764788"/>
              <a:ext cx="1871408" cy="18401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en-US" sz="2000" dirty="0"/>
              </a:br>
              <a:endParaRPr lang="en-US" sz="2000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4" name="Oval 23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4" idx="6"/>
            <a:endCxn id="26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8" name="Straight Connector 27"/>
          <p:cNvCxnSpPr>
            <a:endCxn id="26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cxnSpLocks/>
            <a:stCxn id="29" idx="6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3" name="Oval 32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7" name="Oval 36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37" idx="6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3865834" y="5895451"/>
            <a:ext cx="521107" cy="239921"/>
          </a:xfrm>
          <a:prstGeom prst="round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9" name="Rounded Rectangle 58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2" name="Oval 61"/>
          <p:cNvSpPr/>
          <p:nvPr/>
        </p:nvSpPr>
        <p:spPr>
          <a:xfrm>
            <a:off x="4359801" y="2820553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03604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/>
          <p:nvPr/>
        </p:nvCxnSpPr>
        <p:spPr>
          <a:xfrm flipV="1">
            <a:off x="1836301" y="556092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1957741" y="550234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/>
          <p:cNvCxnSpPr/>
          <p:nvPr/>
        </p:nvCxnSpPr>
        <p:spPr>
          <a:xfrm flipV="1">
            <a:off x="1825020" y="288140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1933624" y="281136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047320" y="5936957"/>
            <a:ext cx="140086" cy="140086"/>
          </a:xfrm>
          <a:prstGeom prst="ellipse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223E799-8A03-0B4F-B843-DAD0B816B2A6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A20E0A9B-725C-AB40-8C23-EA5530D89583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6" name="Right Arrow 55">
            <a:extLst>
              <a:ext uri="{FF2B5EF4-FFF2-40B4-BE49-F238E27FC236}">
                <a16:creationId xmlns:a16="http://schemas.microsoft.com/office/drawing/2014/main" id="{4F41874A-D496-824E-A89F-29E0CAC1F31D}"/>
              </a:ext>
            </a:extLst>
          </p:cNvPr>
          <p:cNvSpPr/>
          <p:nvPr/>
        </p:nvSpPr>
        <p:spPr>
          <a:xfrm rot="152922">
            <a:off x="2636243" y="5763798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4D03E30-6725-6849-8A22-C512F7B0CFA3}"/>
              </a:ext>
            </a:extLst>
          </p:cNvPr>
          <p:cNvSpPr/>
          <p:nvPr/>
        </p:nvSpPr>
        <p:spPr>
          <a:xfrm>
            <a:off x="2368418" y="5829524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67E51E3-EF30-D24A-9331-0B1C61BCB23C}"/>
              </a:ext>
            </a:extLst>
          </p:cNvPr>
          <p:cNvCxnSpPr>
            <a:endCxn id="47" idx="2"/>
          </p:cNvCxnSpPr>
          <p:nvPr/>
        </p:nvCxnSpPr>
        <p:spPr>
          <a:xfrm flipV="1">
            <a:off x="2215577" y="5899567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D2E6D17D-C904-C942-A7B7-FBE7774AE89D}"/>
              </a:ext>
            </a:extLst>
          </p:cNvPr>
          <p:cNvSpPr/>
          <p:nvPr/>
        </p:nvSpPr>
        <p:spPr>
          <a:xfrm>
            <a:off x="2095853" y="5826195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33297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 Upstream Changes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1" y="2081094"/>
            <a:ext cx="34676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maser</a:t>
            </a:r>
          </a:p>
          <a:p>
            <a:r>
              <a:rPr lang="en-US" sz="1600" dirty="0"/>
              <a:t>git push origin master</a:t>
            </a:r>
          </a:p>
        </p:txBody>
      </p:sp>
      <p:sp>
        <p:nvSpPr>
          <p:cNvPr id="4" name="Parallelogram 3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775367" y="1655748"/>
            <a:ext cx="4973053" cy="5095305"/>
            <a:chOff x="1355581" y="1021204"/>
            <a:chExt cx="6524194" cy="5583709"/>
          </a:xfrm>
        </p:grpSpPr>
        <p:sp>
          <p:nvSpPr>
            <p:cNvPr id="7" name="Cloud 6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8" name="Can 7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9" name="Can 8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11" name="Can 10"/>
            <p:cNvSpPr/>
            <p:nvPr/>
          </p:nvSpPr>
          <p:spPr>
            <a:xfrm>
              <a:off x="2057227" y="4764788"/>
              <a:ext cx="1871408" cy="18401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en-US" sz="2000" dirty="0"/>
              </a:br>
              <a:endParaRPr lang="en-US" sz="2000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4" name="Oval 23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4" idx="6"/>
            <a:endCxn id="26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8" name="Straight Connector 27"/>
          <p:cNvCxnSpPr>
            <a:endCxn id="26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29" idx="6"/>
            <a:endCxn id="30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3" name="Oval 32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7" name="Oval 36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37" idx="6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3865834" y="5895451"/>
            <a:ext cx="521107" cy="239921"/>
          </a:xfrm>
          <a:prstGeom prst="round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9" name="Rounded Rectangle 58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2" name="Oval 61"/>
          <p:cNvSpPr/>
          <p:nvPr/>
        </p:nvSpPr>
        <p:spPr>
          <a:xfrm>
            <a:off x="4359801" y="2820553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/>
          <p:cNvCxnSpPr/>
          <p:nvPr/>
        </p:nvCxnSpPr>
        <p:spPr>
          <a:xfrm flipV="1">
            <a:off x="1825020" y="288140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1933624" y="281136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047320" y="5936957"/>
            <a:ext cx="140086" cy="140086"/>
          </a:xfrm>
          <a:prstGeom prst="ellipse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223E799-8A03-0B4F-B843-DAD0B816B2A6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A20E0A9B-725C-AB40-8C23-EA5530D89583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6" name="Right Arrow 55">
            <a:extLst>
              <a:ext uri="{FF2B5EF4-FFF2-40B4-BE49-F238E27FC236}">
                <a16:creationId xmlns:a16="http://schemas.microsoft.com/office/drawing/2014/main" id="{4F41874A-D496-824E-A89F-29E0CAC1F31D}"/>
              </a:ext>
            </a:extLst>
          </p:cNvPr>
          <p:cNvSpPr/>
          <p:nvPr/>
        </p:nvSpPr>
        <p:spPr>
          <a:xfrm rot="152922">
            <a:off x="2636243" y="5763798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A30FCD6-4BD5-F748-8578-19B8570A969D}"/>
              </a:ext>
            </a:extLst>
          </p:cNvPr>
          <p:cNvSpPr txBox="1"/>
          <p:nvPr/>
        </p:nvSpPr>
        <p:spPr>
          <a:xfrm rot="16200000">
            <a:off x="579312" y="6068593"/>
            <a:ext cx="96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Commit</a:t>
            </a:r>
          </a:p>
        </p:txBody>
      </p:sp>
      <p:sp>
        <p:nvSpPr>
          <p:cNvPr id="48" name="Curved Right Arrow 47">
            <a:extLst>
              <a:ext uri="{FF2B5EF4-FFF2-40B4-BE49-F238E27FC236}">
                <a16:creationId xmlns:a16="http://schemas.microsoft.com/office/drawing/2014/main" id="{5E04F73D-23E9-C14C-A37D-1A4B098A78C2}"/>
              </a:ext>
            </a:extLst>
          </p:cNvPr>
          <p:cNvSpPr/>
          <p:nvPr/>
        </p:nvSpPr>
        <p:spPr>
          <a:xfrm flipV="1">
            <a:off x="1231487" y="5754405"/>
            <a:ext cx="418293" cy="873935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9EF4F6C5-A1A8-B64F-BFC6-DF98EC2E44FB}"/>
              </a:ext>
            </a:extLst>
          </p:cNvPr>
          <p:cNvSpPr/>
          <p:nvPr/>
        </p:nvSpPr>
        <p:spPr>
          <a:xfrm rot="20628835" flipH="1">
            <a:off x="2607898" y="6196154"/>
            <a:ext cx="1042409" cy="3869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add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F7C4E7F-DF8A-A24C-940E-C36AD1F75A3D}"/>
              </a:ext>
            </a:extLst>
          </p:cNvPr>
          <p:cNvSpPr/>
          <p:nvPr/>
        </p:nvSpPr>
        <p:spPr>
          <a:xfrm>
            <a:off x="2456641" y="6446548"/>
            <a:ext cx="140086" cy="140086"/>
          </a:xfrm>
          <a:prstGeom prst="ellipse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268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F2260-AD66-0943-AB98-DD7DDBD3605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4375-184F-5F47-992E-BA1783A4909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638E6-BDEE-B545-8BA8-B4500EF6ABEF}"/>
              </a:ext>
            </a:extLst>
          </p:cNvPr>
          <p:cNvSpPr txBox="1"/>
          <p:nvPr/>
        </p:nvSpPr>
        <p:spPr>
          <a:xfrm>
            <a:off x="4100657" y="2359339"/>
            <a:ext cx="1287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Project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Repo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6BB3CBAF-0353-894F-A776-A1CBDF6A0CC6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9" name="Can 18">
            <a:extLst>
              <a:ext uri="{FF2B5EF4-FFF2-40B4-BE49-F238E27FC236}">
                <a16:creationId xmlns:a16="http://schemas.microsoft.com/office/drawing/2014/main" id="{CFB8488E-758E-9C4D-A346-ED2888F8093E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3E517F-1BE5-D34E-A1A7-515BB48B6155}"/>
              </a:ext>
            </a:extLst>
          </p:cNvPr>
          <p:cNvSpPr txBox="1"/>
          <p:nvPr/>
        </p:nvSpPr>
        <p:spPr>
          <a:xfrm>
            <a:off x="1331844" y="2378999"/>
            <a:ext cx="13516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Remote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21" name="Can 20">
            <a:extLst>
              <a:ext uri="{FF2B5EF4-FFF2-40B4-BE49-F238E27FC236}">
                <a16:creationId xmlns:a16="http://schemas.microsoft.com/office/drawing/2014/main" id="{16DBB0C4-C470-DE48-BEC7-3ABEAEB1301D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D19978-184B-634A-AFCE-A25F1783D3ED}"/>
              </a:ext>
            </a:extLst>
          </p:cNvPr>
          <p:cNvSpPr txBox="1"/>
          <p:nvPr/>
        </p:nvSpPr>
        <p:spPr>
          <a:xfrm>
            <a:off x="1219559" y="5525433"/>
            <a:ext cx="15840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Local Copy</a:t>
            </a:r>
          </a:p>
          <a:p>
            <a:pPr algn="ctr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Of Your</a:t>
            </a:r>
          </a:p>
          <a:p>
            <a:pPr algn="ctr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Copy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10AD2A75-77D1-9040-8C4A-1C593585EC5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4A392D62-BC2F-0445-9E72-E1EC7D6C3F43}"/>
              </a:ext>
            </a:extLst>
          </p:cNvPr>
          <p:cNvCxnSpPr>
            <a:cxnSpLocks/>
            <a:stCxn id="21" idx="2"/>
            <a:endCxn id="20" idx="1"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38394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9609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Merge master Branch Changes into feature Branch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1" y="2081094"/>
            <a:ext cx="3467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git checkout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merge master</a:t>
            </a:r>
          </a:p>
        </p:txBody>
      </p:sp>
      <p:sp>
        <p:nvSpPr>
          <p:cNvPr id="4" name="Parallelogram 3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775367" y="1655748"/>
            <a:ext cx="4973053" cy="5095305"/>
            <a:chOff x="1355581" y="1021204"/>
            <a:chExt cx="6524194" cy="5583709"/>
          </a:xfrm>
        </p:grpSpPr>
        <p:sp>
          <p:nvSpPr>
            <p:cNvPr id="7" name="Cloud 6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8" name="Can 7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9" name="Can 8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11" name="Can 10"/>
            <p:cNvSpPr/>
            <p:nvPr/>
          </p:nvSpPr>
          <p:spPr>
            <a:xfrm>
              <a:off x="2057227" y="4764788"/>
              <a:ext cx="1871408" cy="18401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en-US" sz="2000" dirty="0"/>
              </a:b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2990911" y="3091630"/>
              <a:ext cx="2020" cy="167315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4" name="Oval 23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4" idx="6"/>
            <a:endCxn id="26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8" name="Straight Connector 27"/>
          <p:cNvCxnSpPr>
            <a:endCxn id="26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43890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29" idx="6"/>
            <a:endCxn id="30" idx="2"/>
          </p:cNvCxnSpPr>
          <p:nvPr/>
        </p:nvCxnSpPr>
        <p:spPr>
          <a:xfrm flipV="1">
            <a:off x="1920301" y="5904332"/>
            <a:ext cx="51860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3" name="Oval 32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7" name="Oval 36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37" idx="6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41" name="Straight Connector 40"/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stCxn id="42" idx="6"/>
            <a:endCxn id="43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3865834" y="5895451"/>
            <a:ext cx="521107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9" name="Rounded Rectangle 58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2" name="Oval 61"/>
          <p:cNvSpPr/>
          <p:nvPr/>
        </p:nvSpPr>
        <p:spPr>
          <a:xfrm>
            <a:off x="4359801" y="2820553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03604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/>
          <p:nvPr/>
        </p:nvCxnSpPr>
        <p:spPr>
          <a:xfrm flipV="1">
            <a:off x="1836301" y="556092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1957741" y="550234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/>
          <p:cNvCxnSpPr/>
          <p:nvPr/>
        </p:nvCxnSpPr>
        <p:spPr>
          <a:xfrm flipV="1">
            <a:off x="1825020" y="288140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1933624" y="281136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ight Arrow 75"/>
          <p:cNvSpPr/>
          <p:nvPr/>
        </p:nvSpPr>
        <p:spPr>
          <a:xfrm>
            <a:off x="2763408" y="2149324"/>
            <a:ext cx="1394208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Pull Request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9EE1B7C-7D45-7148-A42A-FA0CA620A065}"/>
              </a:ext>
            </a:extLst>
          </p:cNvPr>
          <p:cNvCxnSpPr>
            <a:cxnSpLocks/>
          </p:cNvCxnSpPr>
          <p:nvPr/>
        </p:nvCxnSpPr>
        <p:spPr>
          <a:xfrm flipV="1">
            <a:off x="2023434" y="3545074"/>
            <a:ext cx="2685842" cy="1526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5" name="Right Arrow 54">
            <a:extLst>
              <a:ext uri="{FF2B5EF4-FFF2-40B4-BE49-F238E27FC236}">
                <a16:creationId xmlns:a16="http://schemas.microsoft.com/office/drawing/2014/main" id="{8E922074-B1F3-4348-972F-5A6606A9BEB0}"/>
              </a:ext>
            </a:extLst>
          </p:cNvPr>
          <p:cNvSpPr/>
          <p:nvPr/>
        </p:nvSpPr>
        <p:spPr>
          <a:xfrm rot="152922">
            <a:off x="2636243" y="5763798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970580D-33FD-5147-9FE1-3DA4EC4AD8EE}"/>
              </a:ext>
            </a:extLst>
          </p:cNvPr>
          <p:cNvSpPr/>
          <p:nvPr/>
        </p:nvSpPr>
        <p:spPr>
          <a:xfrm>
            <a:off x="2110141" y="5837624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8BD0C14-91A8-7F4E-832E-AA84B127AB77}"/>
              </a:ext>
            </a:extLst>
          </p:cNvPr>
          <p:cNvSpPr/>
          <p:nvPr/>
        </p:nvSpPr>
        <p:spPr>
          <a:xfrm>
            <a:off x="4068413" y="5944485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49523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A3FE48-0F07-8644-9A95-D43487FE7A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5975" y="1383769"/>
            <a:ext cx="7965095" cy="49996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Merge Tool (meld)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40588" y="785498"/>
            <a:ext cx="2203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git</a:t>
            </a:r>
            <a:r>
              <a:rPr lang="en-US" sz="1600" dirty="0"/>
              <a:t> </a:t>
            </a:r>
            <a:r>
              <a:rPr lang="en-US" sz="1600" dirty="0" err="1"/>
              <a:t>mergetool</a:t>
            </a:r>
            <a:endParaRPr lang="en-US" sz="1600" dirty="0"/>
          </a:p>
        </p:txBody>
      </p:sp>
      <p:sp>
        <p:nvSpPr>
          <p:cNvPr id="94" name="Rounded Rectangle 93"/>
          <p:cNvSpPr/>
          <p:nvPr/>
        </p:nvSpPr>
        <p:spPr>
          <a:xfrm>
            <a:off x="6215753" y="5821294"/>
            <a:ext cx="2162433" cy="5695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Master Branch</a:t>
            </a:r>
          </a:p>
        </p:txBody>
      </p:sp>
      <p:sp>
        <p:nvSpPr>
          <p:cNvPr id="95" name="Rounded Rectangle 94"/>
          <p:cNvSpPr/>
          <p:nvPr/>
        </p:nvSpPr>
        <p:spPr>
          <a:xfrm>
            <a:off x="772174" y="5813589"/>
            <a:ext cx="2162433" cy="56953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Feature Branch</a:t>
            </a:r>
          </a:p>
        </p:txBody>
      </p:sp>
      <p:sp>
        <p:nvSpPr>
          <p:cNvPr id="96" name="Rounded Rectangle 95"/>
          <p:cNvSpPr/>
          <p:nvPr/>
        </p:nvSpPr>
        <p:spPr>
          <a:xfrm>
            <a:off x="3459325" y="5639139"/>
            <a:ext cx="2162433" cy="7516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Original File / Merged Result</a:t>
            </a:r>
          </a:p>
        </p:txBody>
      </p:sp>
    </p:spTree>
    <p:extLst>
      <p:ext uri="{BB962C8B-B14F-4D97-AF65-F5344CB8AC3E}">
        <p14:creationId xmlns:p14="http://schemas.microsoft.com/office/powerpoint/2010/main" val="272963170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9609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Commit and Push (Update Pull Request)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1" y="2081094"/>
            <a:ext cx="3467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git status</a:t>
            </a:r>
            <a:endParaRPr lang="en-US" sz="1600" i="1" dirty="0"/>
          </a:p>
          <a:p>
            <a:r>
              <a:rPr lang="en-US" sz="1600" dirty="0"/>
              <a:t>git commit –m </a:t>
            </a:r>
            <a:r>
              <a:rPr lang="en-US" sz="1600" i="1" dirty="0"/>
              <a:t>“merged …”</a:t>
            </a:r>
          </a:p>
          <a:p>
            <a:r>
              <a:rPr lang="en-US" sz="1600" dirty="0"/>
              <a:t>git push origin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</p:txBody>
      </p:sp>
      <p:sp>
        <p:nvSpPr>
          <p:cNvPr id="4" name="Parallelogram 3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775367" y="1655748"/>
            <a:ext cx="4973053" cy="5095305"/>
            <a:chOff x="1355581" y="1021204"/>
            <a:chExt cx="6524194" cy="5583709"/>
          </a:xfrm>
        </p:grpSpPr>
        <p:sp>
          <p:nvSpPr>
            <p:cNvPr id="7" name="Cloud 6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8" name="Can 7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9" name="Can 8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11" name="Can 10"/>
            <p:cNvSpPr/>
            <p:nvPr/>
          </p:nvSpPr>
          <p:spPr>
            <a:xfrm>
              <a:off x="2057227" y="4764788"/>
              <a:ext cx="1871408" cy="18401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en-US" sz="2000" dirty="0"/>
              </a:b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2990911" y="3091630"/>
              <a:ext cx="2020" cy="167315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4" name="Oval 23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4" idx="6"/>
            <a:endCxn id="26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8" name="Straight Connector 27"/>
          <p:cNvCxnSpPr>
            <a:endCxn id="26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43890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29" idx="6"/>
            <a:endCxn id="30" idx="2"/>
          </p:cNvCxnSpPr>
          <p:nvPr/>
        </p:nvCxnSpPr>
        <p:spPr>
          <a:xfrm flipV="1">
            <a:off x="1920301" y="5904332"/>
            <a:ext cx="51860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3" name="Oval 32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7" name="Oval 36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37" idx="6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3865834" y="5895451"/>
            <a:ext cx="521107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9" name="Rounded Rectangle 58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2" name="Oval 61"/>
          <p:cNvSpPr/>
          <p:nvPr/>
        </p:nvSpPr>
        <p:spPr>
          <a:xfrm>
            <a:off x="4359801" y="2820553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03604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/>
          <p:nvPr/>
        </p:nvCxnSpPr>
        <p:spPr>
          <a:xfrm flipV="1">
            <a:off x="1836301" y="556092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1957741" y="550234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/>
          <p:cNvCxnSpPr/>
          <p:nvPr/>
        </p:nvCxnSpPr>
        <p:spPr>
          <a:xfrm flipV="1">
            <a:off x="1825020" y="288140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1933624" y="281136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ight Arrow 75"/>
          <p:cNvSpPr/>
          <p:nvPr/>
        </p:nvSpPr>
        <p:spPr>
          <a:xfrm>
            <a:off x="2763408" y="2149324"/>
            <a:ext cx="1394208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Pull Request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9EE1B7C-7D45-7148-A42A-FA0CA620A065}"/>
              </a:ext>
            </a:extLst>
          </p:cNvPr>
          <p:cNvCxnSpPr>
            <a:cxnSpLocks/>
          </p:cNvCxnSpPr>
          <p:nvPr/>
        </p:nvCxnSpPr>
        <p:spPr>
          <a:xfrm flipV="1">
            <a:off x="2023434" y="3545074"/>
            <a:ext cx="2685842" cy="1526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5" name="Right Arrow 54">
            <a:extLst>
              <a:ext uri="{FF2B5EF4-FFF2-40B4-BE49-F238E27FC236}">
                <a16:creationId xmlns:a16="http://schemas.microsoft.com/office/drawing/2014/main" id="{8E922074-B1F3-4348-972F-5A6606A9BEB0}"/>
              </a:ext>
            </a:extLst>
          </p:cNvPr>
          <p:cNvSpPr/>
          <p:nvPr/>
        </p:nvSpPr>
        <p:spPr>
          <a:xfrm rot="152922">
            <a:off x="2636243" y="5763798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970580D-33FD-5147-9FE1-3DA4EC4AD8EE}"/>
              </a:ext>
            </a:extLst>
          </p:cNvPr>
          <p:cNvSpPr/>
          <p:nvPr/>
        </p:nvSpPr>
        <p:spPr>
          <a:xfrm>
            <a:off x="2110141" y="5837624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8BD0C14-91A8-7F4E-832E-AA84B127AB77}"/>
              </a:ext>
            </a:extLst>
          </p:cNvPr>
          <p:cNvSpPr/>
          <p:nvPr/>
        </p:nvSpPr>
        <p:spPr>
          <a:xfrm>
            <a:off x="4068413" y="5944485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Up Arrow 60">
            <a:extLst>
              <a:ext uri="{FF2B5EF4-FFF2-40B4-BE49-F238E27FC236}">
                <a16:creationId xmlns:a16="http://schemas.microsoft.com/office/drawing/2014/main" id="{1602A3B7-B798-9046-BB37-45D2A57F67DF}"/>
              </a:ext>
            </a:extLst>
          </p:cNvPr>
          <p:cNvSpPr/>
          <p:nvPr/>
        </p:nvSpPr>
        <p:spPr>
          <a:xfrm>
            <a:off x="1359744" y="3557206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AD621CCE-559F-9244-B73A-59A8E6ED1DAC}"/>
              </a:ext>
            </a:extLst>
          </p:cNvPr>
          <p:cNvSpPr/>
          <p:nvPr/>
        </p:nvSpPr>
        <p:spPr>
          <a:xfrm>
            <a:off x="1422226" y="311403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631690C-3748-EA42-8249-7FC1C2C4A991}"/>
              </a:ext>
            </a:extLst>
          </p:cNvPr>
          <p:cNvSpPr/>
          <p:nvPr/>
        </p:nvSpPr>
        <p:spPr>
          <a:xfrm>
            <a:off x="1806003" y="316229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3E2593D-CC6C-964D-AAC9-AEFA549F579D}"/>
              </a:ext>
            </a:extLst>
          </p:cNvPr>
          <p:cNvSpPr/>
          <p:nvPr/>
        </p:nvSpPr>
        <p:spPr>
          <a:xfrm>
            <a:off x="2464690" y="315908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263F30A-65CD-464E-BA8F-B5811D2A87BD}"/>
              </a:ext>
            </a:extLst>
          </p:cNvPr>
          <p:cNvCxnSpPr>
            <a:stCxn id="70" idx="6"/>
            <a:endCxn id="71" idx="2"/>
          </p:cNvCxnSpPr>
          <p:nvPr/>
        </p:nvCxnSpPr>
        <p:spPr>
          <a:xfrm flipV="1">
            <a:off x="1946089" y="3229126"/>
            <a:ext cx="51860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D7D815C2-29A1-8D4C-92D3-5A26B48DF8AC}"/>
              </a:ext>
            </a:extLst>
          </p:cNvPr>
          <p:cNvSpPr/>
          <p:nvPr/>
        </p:nvSpPr>
        <p:spPr>
          <a:xfrm>
            <a:off x="2135929" y="3162418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3923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9609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 with Upstream and Delete Feature Branch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1" y="2081094"/>
            <a:ext cx="346765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  <a:br>
              <a:rPr lang="en-US" sz="1600" i="1" dirty="0"/>
            </a:br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  <a:p>
            <a:r>
              <a:rPr lang="en-US" sz="1600" dirty="0"/>
              <a:t>git branch –d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push origin :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  <a:endParaRPr lang="en-US" sz="1600" dirty="0"/>
          </a:p>
        </p:txBody>
      </p:sp>
      <p:sp>
        <p:nvSpPr>
          <p:cNvPr id="4" name="Parallelogram 3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775367" y="1655748"/>
            <a:ext cx="4973053" cy="5095305"/>
            <a:chOff x="1355581" y="1021204"/>
            <a:chExt cx="6524194" cy="5583709"/>
          </a:xfrm>
        </p:grpSpPr>
        <p:sp>
          <p:nvSpPr>
            <p:cNvPr id="7" name="Cloud 6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8" name="Can 7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9" name="Can 8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11" name="Can 10"/>
            <p:cNvSpPr/>
            <p:nvPr/>
          </p:nvSpPr>
          <p:spPr>
            <a:xfrm>
              <a:off x="2057227" y="4764788"/>
              <a:ext cx="1871408" cy="18401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en-US" sz="2000" dirty="0"/>
              </a:b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2990911" y="3091630"/>
              <a:ext cx="2020" cy="167315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6" name="Rounded Rectangle 35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7" name="Oval 36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37" idx="6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3865834" y="5895451"/>
            <a:ext cx="521107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9" name="Rounded Rectangle 58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9EE1B7C-7D45-7148-A42A-FA0CA620A065}"/>
              </a:ext>
            </a:extLst>
          </p:cNvPr>
          <p:cNvCxnSpPr>
            <a:cxnSpLocks/>
          </p:cNvCxnSpPr>
          <p:nvPr/>
        </p:nvCxnSpPr>
        <p:spPr>
          <a:xfrm flipV="1">
            <a:off x="2023434" y="3545074"/>
            <a:ext cx="2685842" cy="1526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58BD0C14-91A8-7F4E-832E-AA84B127AB77}"/>
              </a:ext>
            </a:extLst>
          </p:cNvPr>
          <p:cNvSpPr/>
          <p:nvPr/>
        </p:nvSpPr>
        <p:spPr>
          <a:xfrm>
            <a:off x="4068413" y="5944485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Left Arrow 64">
            <a:extLst>
              <a:ext uri="{FF2B5EF4-FFF2-40B4-BE49-F238E27FC236}">
                <a16:creationId xmlns:a16="http://schemas.microsoft.com/office/drawing/2014/main" id="{38F5693D-47ED-9E4A-B16D-F077FED43DF6}"/>
              </a:ext>
            </a:extLst>
          </p:cNvPr>
          <p:cNvSpPr/>
          <p:nvPr/>
        </p:nvSpPr>
        <p:spPr>
          <a:xfrm rot="19647564">
            <a:off x="1780649" y="3614787"/>
            <a:ext cx="3240504" cy="1364163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</a:t>
            </a:r>
          </a:p>
        </p:txBody>
      </p:sp>
      <p:sp>
        <p:nvSpPr>
          <p:cNvPr id="61" name="Up Arrow 60">
            <a:extLst>
              <a:ext uri="{FF2B5EF4-FFF2-40B4-BE49-F238E27FC236}">
                <a16:creationId xmlns:a16="http://schemas.microsoft.com/office/drawing/2014/main" id="{1602A3B7-B798-9046-BB37-45D2A57F67DF}"/>
              </a:ext>
            </a:extLst>
          </p:cNvPr>
          <p:cNvSpPr/>
          <p:nvPr/>
        </p:nvSpPr>
        <p:spPr>
          <a:xfrm>
            <a:off x="1359744" y="3557206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6D98485-796D-9A47-B058-A2A9563FE966}"/>
              </a:ext>
            </a:extLst>
          </p:cNvPr>
          <p:cNvCxnSpPr>
            <a:cxnSpLocks/>
          </p:cNvCxnSpPr>
          <p:nvPr/>
        </p:nvCxnSpPr>
        <p:spPr>
          <a:xfrm flipV="1">
            <a:off x="4419657" y="2875086"/>
            <a:ext cx="51860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4603604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4359801" y="2820553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32DFC61-6EEC-3A40-BD91-F3E8B4AEFB72}"/>
              </a:ext>
            </a:extLst>
          </p:cNvPr>
          <p:cNvSpPr/>
          <p:nvPr/>
        </p:nvSpPr>
        <p:spPr>
          <a:xfrm>
            <a:off x="4896054" y="2819112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3967D647-B5B6-064F-95E9-DE2F1B1FE0A8}"/>
              </a:ext>
            </a:extLst>
          </p:cNvPr>
          <p:cNvSpPr/>
          <p:nvPr/>
        </p:nvSpPr>
        <p:spPr>
          <a:xfrm>
            <a:off x="1381938" y="2771023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81576AF4-8BE6-2944-A497-5D3873D6575B}"/>
              </a:ext>
            </a:extLst>
          </p:cNvPr>
          <p:cNvSpPr/>
          <p:nvPr/>
        </p:nvSpPr>
        <p:spPr>
          <a:xfrm>
            <a:off x="1426135" y="2822024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F1EA831-4DAB-A144-9FAF-AEBD2435EF4F}"/>
              </a:ext>
            </a:extLst>
          </p:cNvPr>
          <p:cNvCxnSpPr>
            <a:stCxn id="77" idx="6"/>
          </p:cNvCxnSpPr>
          <p:nvPr/>
        </p:nvCxnSpPr>
        <p:spPr>
          <a:xfrm flipV="1">
            <a:off x="1566221" y="2888779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4B8CA8E-7754-A54C-8EB8-D11C4902DBCC}"/>
              </a:ext>
            </a:extLst>
          </p:cNvPr>
          <p:cNvCxnSpPr/>
          <p:nvPr/>
        </p:nvCxnSpPr>
        <p:spPr>
          <a:xfrm flipV="1">
            <a:off x="1803537" y="2882875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B5CA803-7934-5E49-8B11-6AAD8CF6FCE9}"/>
              </a:ext>
            </a:extLst>
          </p:cNvPr>
          <p:cNvCxnSpPr>
            <a:cxnSpLocks/>
          </p:cNvCxnSpPr>
          <p:nvPr/>
        </p:nvCxnSpPr>
        <p:spPr>
          <a:xfrm flipV="1">
            <a:off x="1728194" y="2875021"/>
            <a:ext cx="51860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78977996-F992-5049-BB5C-8EE4DCE335DF}"/>
              </a:ext>
            </a:extLst>
          </p:cNvPr>
          <p:cNvSpPr/>
          <p:nvPr/>
        </p:nvSpPr>
        <p:spPr>
          <a:xfrm>
            <a:off x="1912141" y="2812832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4957EFCF-83BE-BE48-A9A1-D9004FF147B9}"/>
              </a:ext>
            </a:extLst>
          </p:cNvPr>
          <p:cNvSpPr/>
          <p:nvPr/>
        </p:nvSpPr>
        <p:spPr>
          <a:xfrm>
            <a:off x="1668338" y="2820488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4F8FBBEA-A16C-554B-A83F-906FD6D2342F}"/>
              </a:ext>
            </a:extLst>
          </p:cNvPr>
          <p:cNvSpPr/>
          <p:nvPr/>
        </p:nvSpPr>
        <p:spPr>
          <a:xfrm>
            <a:off x="2204591" y="281904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F8EE11B-2552-8D45-A322-8F3A0792E33A}"/>
              </a:ext>
            </a:extLst>
          </p:cNvPr>
          <p:cNvSpPr/>
          <p:nvPr/>
        </p:nvSpPr>
        <p:spPr>
          <a:xfrm>
            <a:off x="1494127" y="5520678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D1E360E7-2E2C-954F-8E85-9705C6B249B9}"/>
              </a:ext>
            </a:extLst>
          </p:cNvPr>
          <p:cNvCxnSpPr>
            <a:stCxn id="93" idx="6"/>
          </p:cNvCxnSpPr>
          <p:nvPr/>
        </p:nvCxnSpPr>
        <p:spPr>
          <a:xfrm flipV="1">
            <a:off x="1634213" y="5587433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6EB57A0-75C6-A443-8D75-6E8A275755EE}"/>
              </a:ext>
            </a:extLst>
          </p:cNvPr>
          <p:cNvCxnSpPr/>
          <p:nvPr/>
        </p:nvCxnSpPr>
        <p:spPr>
          <a:xfrm flipV="1">
            <a:off x="1871529" y="5581529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F198089-3250-5A4A-9B03-9890176D8EA8}"/>
              </a:ext>
            </a:extLst>
          </p:cNvPr>
          <p:cNvCxnSpPr>
            <a:cxnSpLocks/>
          </p:cNvCxnSpPr>
          <p:nvPr/>
        </p:nvCxnSpPr>
        <p:spPr>
          <a:xfrm flipV="1">
            <a:off x="1796186" y="5573675"/>
            <a:ext cx="51860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E80795F7-4504-404E-B695-D691413CFA37}"/>
              </a:ext>
            </a:extLst>
          </p:cNvPr>
          <p:cNvSpPr/>
          <p:nvPr/>
        </p:nvSpPr>
        <p:spPr>
          <a:xfrm>
            <a:off x="1980133" y="5511486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B6FE162A-B21A-0B43-AF13-8D3102A276E0}"/>
              </a:ext>
            </a:extLst>
          </p:cNvPr>
          <p:cNvSpPr/>
          <p:nvPr/>
        </p:nvSpPr>
        <p:spPr>
          <a:xfrm>
            <a:off x="1736330" y="5519142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883FF5B7-2107-CE43-8C9E-5988B887599C}"/>
              </a:ext>
            </a:extLst>
          </p:cNvPr>
          <p:cNvSpPr/>
          <p:nvPr/>
        </p:nvSpPr>
        <p:spPr>
          <a:xfrm>
            <a:off x="2272583" y="551770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ight Arrow 99">
            <a:extLst>
              <a:ext uri="{FF2B5EF4-FFF2-40B4-BE49-F238E27FC236}">
                <a16:creationId xmlns:a16="http://schemas.microsoft.com/office/drawing/2014/main" id="{D90F6C2F-454D-3241-9D3A-EB2482C260C7}"/>
              </a:ext>
            </a:extLst>
          </p:cNvPr>
          <p:cNvSpPr/>
          <p:nvPr/>
        </p:nvSpPr>
        <p:spPr>
          <a:xfrm rot="1671201">
            <a:off x="2636243" y="5598626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4134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Calibri"/>
                <a:cs typeface="Calibri"/>
                <a:hlinkClick r:id="rId3"/>
              </a:rPr>
              <a:t>http://foss2serve.org/index.php/Git:_GitHub_Issues_and_Pull_Request</a:t>
            </a:r>
            <a:endParaRPr lang="en-US" sz="1600" dirty="0">
              <a:latin typeface="Calibri"/>
              <a:cs typeface="Calibri"/>
            </a:endParaRPr>
          </a:p>
          <a:p>
            <a:pPr lvl="1"/>
            <a:r>
              <a:rPr lang="en-US" sz="1400" dirty="0">
                <a:latin typeface="Calibri"/>
                <a:cs typeface="Calibri"/>
              </a:rPr>
              <a:t>A similar activity produced by Chris Murphy. </a:t>
            </a:r>
          </a:p>
          <a:p>
            <a:r>
              <a:rPr lang="en-US" sz="1600" dirty="0">
                <a:latin typeface="Calibri"/>
                <a:cs typeface="Calibri"/>
                <a:hlinkClick r:id="rId4"/>
              </a:rPr>
              <a:t>http://foss2serve.org/index.php/Git:_GitHub_Workflow_Activity</a:t>
            </a:r>
            <a:endParaRPr lang="en-US" sz="1600" dirty="0">
              <a:latin typeface="Calibri"/>
              <a:cs typeface="Calibri"/>
            </a:endParaRPr>
          </a:p>
          <a:p>
            <a:pPr lvl="1"/>
            <a:r>
              <a:rPr lang="en-US" sz="1400" dirty="0">
                <a:latin typeface="Calibri"/>
                <a:cs typeface="Calibri"/>
              </a:rPr>
              <a:t>A similar activity produced by </a:t>
            </a:r>
            <a:r>
              <a:rPr lang="en-US" sz="1400" dirty="0" err="1">
                <a:latin typeface="Calibri"/>
                <a:cs typeface="Calibri"/>
              </a:rPr>
              <a:t>Darci</a:t>
            </a:r>
            <a:r>
              <a:rPr lang="en-US" sz="1400" dirty="0">
                <a:latin typeface="Calibri"/>
                <a:cs typeface="Calibri"/>
              </a:rPr>
              <a:t> </a:t>
            </a:r>
            <a:r>
              <a:rPr lang="en-US" sz="1400" dirty="0" err="1">
                <a:latin typeface="Calibri"/>
                <a:cs typeface="Calibri"/>
              </a:rPr>
              <a:t>Burdge</a:t>
            </a:r>
            <a:r>
              <a:rPr lang="en-US" sz="1400" dirty="0">
                <a:latin typeface="Calibri"/>
                <a:cs typeface="Calibri"/>
              </a:rPr>
              <a:t> and </a:t>
            </a:r>
            <a:r>
              <a:rPr lang="en-US" sz="1400" dirty="0" err="1">
                <a:latin typeface="Calibri"/>
                <a:cs typeface="Calibri"/>
              </a:rPr>
              <a:t>Stoney</a:t>
            </a:r>
            <a:r>
              <a:rPr lang="en-US" sz="1400" dirty="0">
                <a:latin typeface="Calibri"/>
                <a:cs typeface="Calibri"/>
              </a:rPr>
              <a:t> Jackson.</a:t>
            </a:r>
          </a:p>
          <a:p>
            <a:r>
              <a:rPr lang="en-US" sz="1600" dirty="0">
                <a:latin typeface="Calibri"/>
                <a:cs typeface="Calibri"/>
                <a:hlinkClick r:id="rId5"/>
              </a:rPr>
              <a:t>https://github.com/StoneyJackson/github-workflow-activity/blob/master/presentation.pptx</a:t>
            </a:r>
            <a:endParaRPr lang="en-US" sz="1600" dirty="0">
              <a:latin typeface="Calibri"/>
              <a:cs typeface="Calibri"/>
            </a:endParaRPr>
          </a:p>
          <a:p>
            <a:pPr lvl="1"/>
            <a:r>
              <a:rPr lang="en-US" sz="1400" dirty="0">
                <a:latin typeface="Calibri"/>
                <a:cs typeface="Calibri"/>
              </a:rPr>
              <a:t>Slides used by </a:t>
            </a:r>
            <a:r>
              <a:rPr lang="en-US" sz="1400" dirty="0" err="1">
                <a:latin typeface="Calibri"/>
                <a:cs typeface="Calibri"/>
              </a:rPr>
              <a:t>Darci</a:t>
            </a:r>
            <a:r>
              <a:rPr lang="en-US" sz="1400" dirty="0">
                <a:latin typeface="Calibri"/>
                <a:cs typeface="Calibri"/>
              </a:rPr>
              <a:t> </a:t>
            </a:r>
            <a:r>
              <a:rPr lang="en-US" sz="1400" dirty="0" err="1">
                <a:latin typeface="Calibri"/>
                <a:cs typeface="Calibri"/>
              </a:rPr>
              <a:t>Burdge</a:t>
            </a:r>
            <a:r>
              <a:rPr lang="en-US" sz="1400" dirty="0">
                <a:latin typeface="Calibri"/>
                <a:cs typeface="Calibri"/>
              </a:rPr>
              <a:t> and Stony Jackson with the above activity.</a:t>
            </a:r>
          </a:p>
          <a:p>
            <a:pPr lvl="1"/>
            <a:r>
              <a:rPr lang="en-US" sz="1400" dirty="0">
                <a:latin typeface="Calibri"/>
                <a:cs typeface="Calibri"/>
              </a:rPr>
              <a:t>Basic </a:t>
            </a:r>
            <a:r>
              <a:rPr lang="en-US" sz="1400" dirty="0" err="1">
                <a:latin typeface="Calibri"/>
                <a:cs typeface="Calibri"/>
              </a:rPr>
              <a:t>GitHub</a:t>
            </a:r>
            <a:r>
              <a:rPr lang="en-US" sz="1400" dirty="0">
                <a:latin typeface="Calibri"/>
                <a:cs typeface="Calibri"/>
              </a:rPr>
              <a:t> elements (cloud/arrows/</a:t>
            </a:r>
            <a:r>
              <a:rPr lang="en-US" sz="1400" dirty="0" err="1">
                <a:latin typeface="Calibri"/>
                <a:cs typeface="Calibri"/>
              </a:rPr>
              <a:t>filesystems</a:t>
            </a:r>
            <a:r>
              <a:rPr lang="en-US" sz="1400" dirty="0">
                <a:latin typeface="Calibri"/>
                <a:cs typeface="Calibri"/>
              </a:rPr>
              <a:t>) were copied from this slide set.</a:t>
            </a:r>
          </a:p>
          <a:p>
            <a:r>
              <a:rPr lang="en-US" sz="1600" dirty="0">
                <a:latin typeface="Calibri"/>
                <a:cs typeface="Calibri"/>
                <a:hlinkClick r:id="rId6"/>
              </a:rPr>
              <a:t>http://foss2serve.org/index.php/Git:_Working_Locally_from_the_Command_Line</a:t>
            </a:r>
            <a:endParaRPr lang="en-US" sz="1600" dirty="0">
              <a:latin typeface="Calibri"/>
              <a:cs typeface="Calibri"/>
            </a:endParaRPr>
          </a:p>
          <a:p>
            <a:pPr lvl="1"/>
            <a:r>
              <a:rPr lang="en-US" sz="1400" dirty="0">
                <a:latin typeface="Calibri"/>
                <a:cs typeface="Calibri"/>
              </a:rPr>
              <a:t>Activity introducing some of the basic </a:t>
            </a:r>
            <a:r>
              <a:rPr lang="en-US" sz="1400" dirty="0" err="1">
                <a:latin typeface="Calibri"/>
                <a:cs typeface="Calibri"/>
              </a:rPr>
              <a:t>git</a:t>
            </a:r>
            <a:r>
              <a:rPr lang="en-US" sz="1400" dirty="0">
                <a:latin typeface="Calibri"/>
                <a:cs typeface="Calibri"/>
              </a:rPr>
              <a:t> commands produced by </a:t>
            </a:r>
            <a:r>
              <a:rPr lang="en-US" sz="1400" dirty="0" err="1">
                <a:latin typeface="Calibri"/>
                <a:cs typeface="Calibri"/>
              </a:rPr>
              <a:t>Stoney</a:t>
            </a:r>
            <a:r>
              <a:rPr lang="en-US" sz="1400" dirty="0">
                <a:latin typeface="Calibri"/>
                <a:cs typeface="Calibri"/>
              </a:rPr>
              <a:t> Jackson, Nick </a:t>
            </a:r>
            <a:r>
              <a:rPr lang="en-US" sz="1400" dirty="0" err="1">
                <a:latin typeface="Calibri"/>
                <a:cs typeface="Calibri"/>
              </a:rPr>
              <a:t>Yeates</a:t>
            </a:r>
            <a:r>
              <a:rPr lang="en-US" sz="1400" dirty="0">
                <a:latin typeface="Calibri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58077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35948</TotalTime>
  <Words>6873</Words>
  <Application>Microsoft Macintosh PowerPoint</Application>
  <PresentationFormat>On-screen Show (4:3)</PresentationFormat>
  <Paragraphs>1927</Paragraphs>
  <Slides>94</Slides>
  <Notes>87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94</vt:i4>
      </vt:variant>
    </vt:vector>
  </HeadingPairs>
  <TitlesOfParts>
    <vt:vector size="99" baseType="lpstr">
      <vt:lpstr>Calibri</vt:lpstr>
      <vt:lpstr>News Gothic MT</vt:lpstr>
      <vt:lpstr>Segoe Print</vt:lpstr>
      <vt:lpstr>Wingdings 2</vt:lpstr>
      <vt:lpstr>Breeze</vt:lpstr>
      <vt:lpstr>PowerPoint Presentation</vt:lpstr>
      <vt:lpstr>A Git/GitHub Workflow</vt:lpstr>
      <vt:lpstr>Basic Terminology</vt:lpstr>
      <vt:lpstr>Basic Terminology</vt:lpstr>
      <vt:lpstr>Basic Terminology</vt:lpstr>
      <vt:lpstr>Basic Terminology</vt:lpstr>
      <vt:lpstr>Basic Terminology</vt:lpstr>
      <vt:lpstr>Basic Terminology</vt:lpstr>
      <vt:lpstr>Basic Terminology</vt:lpstr>
      <vt:lpstr>Basic Terminology</vt:lpstr>
      <vt:lpstr>Basic Terminology</vt:lpstr>
      <vt:lpstr>Basic Terminology</vt:lpstr>
      <vt:lpstr>PowerPoint Presentation</vt:lpstr>
      <vt:lpstr>Basic Terminology</vt:lpstr>
      <vt:lpstr>Fork/clone and branches</vt:lpstr>
      <vt:lpstr>Local Files vs repo</vt:lpstr>
      <vt:lpstr>Branch and Switch</vt:lpstr>
      <vt:lpstr>Local edits</vt:lpstr>
      <vt:lpstr>Stage</vt:lpstr>
      <vt:lpstr>Commit</vt:lpstr>
      <vt:lpstr>Stage &amp; Commit</vt:lpstr>
      <vt:lpstr>More edits?</vt:lpstr>
      <vt:lpstr>Push to upstream</vt:lpstr>
      <vt:lpstr>Pull reqeust</vt:lpstr>
      <vt:lpstr>Merge</vt:lpstr>
      <vt:lpstr>Synch</vt:lpstr>
      <vt:lpstr>Delete</vt:lpstr>
      <vt:lpstr>PowerPoint Presentation</vt:lpstr>
      <vt:lpstr>PowerPoint Presentation</vt:lpstr>
      <vt:lpstr>PowerPoint Presentation</vt:lpstr>
      <vt:lpstr>PowerPoint Presentation</vt:lpstr>
      <vt:lpstr>Basic Terminology</vt:lpstr>
      <vt:lpstr>Basic Terminology</vt:lpstr>
      <vt:lpstr>Basic Terminology</vt:lpstr>
      <vt:lpstr>Basic Terminology</vt:lpstr>
      <vt:lpstr>Basic Terminology</vt:lpstr>
      <vt:lpstr>Basic Terminology</vt:lpstr>
      <vt:lpstr>Synchronized State</vt:lpstr>
      <vt:lpstr>Basic Terminology</vt:lpstr>
      <vt:lpstr>Basic Terminology</vt:lpstr>
      <vt:lpstr>Basic Terminology</vt:lpstr>
      <vt:lpstr>Basic Terminology</vt:lpstr>
      <vt:lpstr>Part 1- Before the First Class</vt:lpstr>
      <vt:lpstr>Forking the Upstream (before)</vt:lpstr>
      <vt:lpstr>Forking the Upstream (after)</vt:lpstr>
      <vt:lpstr>Cloning the Upstream</vt:lpstr>
      <vt:lpstr>Setting the Upstream Remote</vt:lpstr>
      <vt:lpstr>Part 2 - Hands-on in the First Class</vt:lpstr>
      <vt:lpstr>Branch and Fix</vt:lpstr>
      <vt:lpstr>Branch and Fix</vt:lpstr>
      <vt:lpstr>Branch and Fix</vt:lpstr>
      <vt:lpstr>Branch and Fix</vt:lpstr>
      <vt:lpstr>Status, Stage and Commit</vt:lpstr>
      <vt:lpstr>Status, Stage and Commit</vt:lpstr>
      <vt:lpstr>Status, Stage and Commit</vt:lpstr>
      <vt:lpstr>Push Branch to Origin</vt:lpstr>
      <vt:lpstr>Push Branch to Origin</vt:lpstr>
      <vt:lpstr>Push Branch to Origin</vt:lpstr>
      <vt:lpstr>Push Branch to Origin</vt:lpstr>
      <vt:lpstr>Push Branch to Origin</vt:lpstr>
      <vt:lpstr>PowerPoint Presentation</vt:lpstr>
      <vt:lpstr>Making a Pull Request</vt:lpstr>
      <vt:lpstr>Synchronize Local and Origin with Upstream</vt:lpstr>
      <vt:lpstr>Synchronize Local and Origin with Upstream</vt:lpstr>
      <vt:lpstr>Synchronize Local and Origin with Upstream</vt:lpstr>
      <vt:lpstr>Synchronize Local and Origin with Upstream</vt:lpstr>
      <vt:lpstr>Synchronize Local and Origin with Upstream</vt:lpstr>
      <vt:lpstr>Synchronize Local and Origin with Upstream</vt:lpstr>
      <vt:lpstr>Synchronize Local and Origin with Upstream</vt:lpstr>
      <vt:lpstr>Synchronize Local and Origin with Upstream</vt:lpstr>
      <vt:lpstr>Synchronize Local and Origin with Upstream</vt:lpstr>
      <vt:lpstr>Synchronize Local and Origin with Upstream</vt:lpstr>
      <vt:lpstr>Synchronize Local and Origin with Upstream</vt:lpstr>
      <vt:lpstr>Delete Feature Branch</vt:lpstr>
      <vt:lpstr>Synchronize Local and Origin with Upstream</vt:lpstr>
      <vt:lpstr>Synchronize Local and Origin with Upstream</vt:lpstr>
      <vt:lpstr>Synchronize Local and Origin with Upstream</vt:lpstr>
      <vt:lpstr>Synchronize Local and Origin with Upstream</vt:lpstr>
      <vt:lpstr>Synchronize Local and Origin with Upstream</vt:lpstr>
      <vt:lpstr>Synchronize Local and Origin with Upstream</vt:lpstr>
      <vt:lpstr>Synchronize Local and Origin with Upstream</vt:lpstr>
      <vt:lpstr>Part 3 – Before the Second Class</vt:lpstr>
      <vt:lpstr>Fix a Round 2 Issue: Concurrent Changes (part 1)</vt:lpstr>
      <vt:lpstr>Fix a Round 2 Issue: Concurrent Changes (part 2)</vt:lpstr>
      <vt:lpstr>Part 4 – Hands-on in the Second Class</vt:lpstr>
      <vt:lpstr>Synch Upstream Changes</vt:lpstr>
      <vt:lpstr>Synch Upstream Changes</vt:lpstr>
      <vt:lpstr>Synch Upstream Changes</vt:lpstr>
      <vt:lpstr>Synch Upstream Changes</vt:lpstr>
      <vt:lpstr>Merge master Branch Changes into feature Branch</vt:lpstr>
      <vt:lpstr>Merge Tool (meld)</vt:lpstr>
      <vt:lpstr>Commit and Push (Update Pull Request)</vt:lpstr>
      <vt:lpstr>Synch with Upstream and Delete Feature Branch</vt:lpstr>
      <vt:lpstr>Credits</vt:lpstr>
    </vt:vector>
  </TitlesOfParts>
  <Company>Dickinson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Git/GitHub Workflow</dc:title>
  <dc:creator>Grant Braught</dc:creator>
  <cp:lastModifiedBy>Braught, Grant</cp:lastModifiedBy>
  <cp:revision>404</cp:revision>
  <cp:lastPrinted>2018-09-27T00:50:10Z</cp:lastPrinted>
  <dcterms:created xsi:type="dcterms:W3CDTF">2016-09-13T18:37:45Z</dcterms:created>
  <dcterms:modified xsi:type="dcterms:W3CDTF">2021-10-15T19:55:27Z</dcterms:modified>
</cp:coreProperties>
</file>