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290" r:id="rId3"/>
    <p:sldId id="291" r:id="rId4"/>
    <p:sldId id="297" r:id="rId5"/>
    <p:sldId id="298" r:id="rId6"/>
    <p:sldId id="299" r:id="rId7"/>
    <p:sldId id="313" r:id="rId8"/>
    <p:sldId id="312" r:id="rId9"/>
    <p:sldId id="302" r:id="rId10"/>
    <p:sldId id="311" r:id="rId11"/>
    <p:sldId id="306" r:id="rId12"/>
    <p:sldId id="308" r:id="rId13"/>
    <p:sldId id="315" r:id="rId14"/>
    <p:sldId id="307" r:id="rId15"/>
    <p:sldId id="318" r:id="rId16"/>
    <p:sldId id="304" r:id="rId17"/>
    <p:sldId id="316" r:id="rId18"/>
    <p:sldId id="295" r:id="rId19"/>
    <p:sldId id="28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2"/>
    <p:restoredTop sz="96255"/>
  </p:normalViewPr>
  <p:slideViewPr>
    <p:cSldViewPr snapToGrid="0" snapToObjects="1">
      <p:cViewPr varScale="1">
        <p:scale>
          <a:sx n="116" d="100"/>
          <a:sy n="116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good to setup the </a:t>
            </a:r>
            <a:r>
              <a:rPr lang="en-US" dirty="0" err="1"/>
              <a:t>RegEx</a:t>
            </a:r>
            <a:r>
              <a:rPr lang="en-US" dirty="0"/>
              <a:t> testing page with the examples in advance.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53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Assume each item is on its own line here…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May 23, 2022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Jul 	19, 2021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Jan 12,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It is Jan 22,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Aug 04,	2020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Jun 13, 95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 27, 1323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Apr 16, 2001 or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T..t</a:t>
            </a:r>
            <a:r>
              <a:rPr lang="en-US" dirty="0"/>
              <a:t>\s\d\w\d\w$</a:t>
            </a:r>
          </a:p>
        </p:txBody>
      </p:sp>
    </p:spTree>
    <p:extLst>
      <p:ext uri="{BB962C8B-B14F-4D97-AF65-F5344CB8AC3E}">
        <p14:creationId xmlns:p14="http://schemas.microsoft.com/office/powerpoint/2010/main" val="26495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a23xycatz		</a:t>
            </a:r>
          </a:p>
          <a:p>
            <a:r>
              <a:rPr lang="en-US" sz="1400" dirty="0">
                <a:latin typeface="Courier" pitchFamily="2" charset="0"/>
              </a:rPr>
              <a:t>aa7catz</a:t>
            </a:r>
          </a:p>
          <a:p>
            <a:r>
              <a:rPr lang="en-US" sz="1400" dirty="0" err="1">
                <a:latin typeface="Courier" pitchFamily="2" charset="0"/>
              </a:rPr>
              <a:t>abxycatz</a:t>
            </a:r>
            <a:r>
              <a:rPr lang="en-US" sz="1400" dirty="0">
                <a:latin typeface="Courier" pitchFamily="2" charset="0"/>
              </a:rPr>
              <a:t>		</a:t>
            </a:r>
          </a:p>
          <a:p>
            <a:r>
              <a:rPr lang="en-US" sz="1400" dirty="0">
                <a:latin typeface="Courier" pitchFamily="2" charset="0"/>
              </a:rPr>
              <a:t>b44xycat</a:t>
            </a:r>
          </a:p>
          <a:p>
            <a:r>
              <a:rPr lang="en-US" sz="1400" dirty="0">
                <a:latin typeface="Courier" pitchFamily="2" charset="0"/>
              </a:rPr>
              <a:t>aa4catcatqr		</a:t>
            </a:r>
          </a:p>
          <a:p>
            <a:r>
              <a:rPr lang="en-US" sz="1400" dirty="0">
                <a:latin typeface="Courier" pitchFamily="2" charset="0"/>
              </a:rPr>
              <a:t>a92pqr32mz </a:t>
            </a:r>
          </a:p>
          <a:p>
            <a:r>
              <a:rPr lang="en-US" sz="1400" dirty="0">
                <a:latin typeface="Courier" pitchFamily="2" charset="0"/>
              </a:rPr>
              <a:t>9catcatzcat		</a:t>
            </a:r>
          </a:p>
          <a:p>
            <a:r>
              <a:rPr lang="en-US" sz="1400" dirty="0">
                <a:latin typeface="Courier" pitchFamily="2" charset="0"/>
              </a:rPr>
              <a:t>789ab234cdz</a:t>
            </a:r>
          </a:p>
        </p:txBody>
      </p:sp>
    </p:spTree>
    <p:extLst>
      <p:ext uri="{BB962C8B-B14F-4D97-AF65-F5344CB8AC3E}">
        <p14:creationId xmlns:p14="http://schemas.microsoft.com/office/powerpoint/2010/main" val="170520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ab-1</a:t>
            </a:r>
          </a:p>
          <a:p>
            <a:r>
              <a:rPr lang="en-US" sz="1400" dirty="0">
                <a:latin typeface="Courier" pitchFamily="2" charset="0"/>
              </a:rPr>
              <a:t>ab-23</a:t>
            </a:r>
          </a:p>
          <a:p>
            <a:r>
              <a:rPr lang="en-US" sz="1400" dirty="0">
                <a:latin typeface="Courier" pitchFamily="2" charset="0"/>
              </a:rPr>
              <a:t>12-34567</a:t>
            </a:r>
          </a:p>
          <a:p>
            <a:r>
              <a:rPr lang="en-US" sz="1400" dirty="0">
                <a:latin typeface="Courier" pitchFamily="2" charset="0"/>
              </a:rPr>
              <a:t>xyz-2345</a:t>
            </a:r>
          </a:p>
          <a:p>
            <a:r>
              <a:rPr lang="en-US" sz="1400" dirty="0">
                <a:latin typeface="Courier" pitchFamily="2" charset="0"/>
              </a:rPr>
              <a:t>87-654</a:t>
            </a:r>
          </a:p>
          <a:p>
            <a:r>
              <a:rPr lang="en-US" sz="1400" dirty="0">
                <a:latin typeface="Courier" pitchFamily="2" charset="0"/>
              </a:rPr>
              <a:t>ab1234</a:t>
            </a:r>
          </a:p>
        </p:txBody>
      </p:sp>
    </p:spTree>
    <p:extLst>
      <p:ext uri="{BB962C8B-B14F-4D97-AF65-F5344CB8AC3E}">
        <p14:creationId xmlns:p14="http://schemas.microsoft.com/office/powerpoint/2010/main" val="1722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b282 q</a:t>
            </a:r>
          </a:p>
          <a:p>
            <a:r>
              <a:rPr lang="en-US" dirty="0"/>
              <a:t>b282 z</a:t>
            </a:r>
          </a:p>
          <a:p>
            <a:r>
              <a:rPr lang="en-US" dirty="0"/>
              <a:t>a22 c</a:t>
            </a:r>
          </a:p>
          <a:p>
            <a:r>
              <a:rPr lang="en-US" dirty="0"/>
              <a:t>b24 </a:t>
            </a:r>
            <a:r>
              <a:rPr lang="en-US" dirty="0" err="1"/>
              <a:t>cz</a:t>
            </a:r>
            <a:endParaRPr lang="en-US" dirty="0"/>
          </a:p>
          <a:p>
            <a:r>
              <a:rPr lang="en-US" dirty="0"/>
              <a:t>ab44 </a:t>
            </a:r>
            <a:r>
              <a:rPr lang="en-US" dirty="0" err="1"/>
              <a:t>mwxyz</a:t>
            </a:r>
            <a:endParaRPr lang="en-US" dirty="0"/>
          </a:p>
          <a:p>
            <a:r>
              <a:rPr lang="en-US" dirty="0"/>
              <a:t>abcb4x 9z</a:t>
            </a:r>
          </a:p>
          <a:p>
            <a:r>
              <a:rPr lang="en-US" dirty="0"/>
              <a:t>B6 a</a:t>
            </a:r>
          </a:p>
          <a:p>
            <a:r>
              <a:rPr lang="en-US" dirty="0"/>
              <a:t>b2468a a</a:t>
            </a:r>
          </a:p>
        </p:txBody>
      </p:sp>
    </p:spTree>
    <p:extLst>
      <p:ext uri="{BB962C8B-B14F-4D97-AF65-F5344CB8AC3E}">
        <p14:creationId xmlns:p14="http://schemas.microsoft.com/office/powerpoint/2010/main" val="400488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(2)</a:t>
            </a:r>
          </a:p>
          <a:p>
            <a:r>
              <a:rPr lang="en-US" dirty="0" err="1"/>
              <a:t>math.random</a:t>
            </a:r>
            <a:r>
              <a:rPr lang="en-US" dirty="0"/>
              <a:t>(2,3)</a:t>
            </a:r>
          </a:p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/>
              <a:t>list(3).append(7)</a:t>
            </a:r>
          </a:p>
          <a:p>
            <a:r>
              <a:rPr lang="en-US" dirty="0" err="1"/>
              <a:t>list.append</a:t>
            </a:r>
            <a:r>
              <a:rPr lang="en-US" dirty="0"/>
              <a:t>(923)</a:t>
            </a:r>
          </a:p>
          <a:p>
            <a:r>
              <a:rPr lang="en-US" dirty="0" err="1"/>
              <a:t>map.contains</a:t>
            </a:r>
            <a:r>
              <a:rPr lang="en-US" dirty="0"/>
              <a:t>("ABC")</a:t>
            </a:r>
          </a:p>
        </p:txBody>
      </p:sp>
    </p:spTree>
    <p:extLst>
      <p:ext uri="{BB962C8B-B14F-4D97-AF65-F5344CB8AC3E}">
        <p14:creationId xmlns:p14="http://schemas.microsoft.com/office/powerpoint/2010/main" val="211675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Binam</a:t>
            </a:r>
            <a:r>
              <a:rPr lang="en-US" dirty="0"/>
              <a:t> has a cat.</a:t>
            </a:r>
          </a:p>
          <a:p>
            <a:r>
              <a:rPr lang="en-US" dirty="0"/>
              <a:t>I have 12 cats.</a:t>
            </a:r>
          </a:p>
          <a:p>
            <a:r>
              <a:rPr lang="en-US" dirty="0"/>
              <a:t>Sue has 3 fish.</a:t>
            </a:r>
          </a:p>
          <a:p>
            <a:r>
              <a:rPr lang="en-US" dirty="0"/>
              <a:t>Maximo has 9 fishes.</a:t>
            </a:r>
          </a:p>
          <a:p>
            <a:r>
              <a:rPr lang="en-US" dirty="0"/>
              <a:t>Xian has 2 catfish.</a:t>
            </a:r>
          </a:p>
          <a:p>
            <a:r>
              <a:rPr lang="en-US" dirty="0"/>
              <a:t>What is a </a:t>
            </a:r>
            <a:r>
              <a:rPr lang="en-US" dirty="0" err="1"/>
              <a:t>dogfishhead</a:t>
            </a:r>
            <a:r>
              <a:rPr lang="en-US" dirty="0"/>
              <a:t>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Ever eaten an eel?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rriweather" panose="020F0502020204030204" pitchFamily="34" charset="0"/>
              </a:rPr>
              <a:t>(0\d|1[0-2]|\s\d):[0-5]\d (AM|PM)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7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the pattern will just use wildcards (as we saw earlier in the course).</a:t>
            </a:r>
          </a:p>
          <a:p>
            <a:r>
              <a:rPr lang="en-US" dirty="0"/>
              <a:t>  - That is a * that matches any string of characters.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  - Start from the current directory </a:t>
            </a:r>
          </a:p>
          <a:p>
            <a:r>
              <a:rPr lang="en-US" dirty="0"/>
              <a:t>-name </a:t>
            </a:r>
          </a:p>
          <a:p>
            <a:r>
              <a:rPr lang="en-US" dirty="0"/>
              <a:t>  - Match the filename only.  </a:t>
            </a:r>
          </a:p>
          <a:p>
            <a:r>
              <a:rPr lang="en-US" dirty="0"/>
              <a:t>  - Matches can occur in any sub-directory.</a:t>
            </a:r>
          </a:p>
          <a:p>
            <a:r>
              <a:rPr lang="en-US" dirty="0"/>
              <a:t>“*.tar.bz2” </a:t>
            </a:r>
          </a:p>
          <a:p>
            <a:r>
              <a:rPr lang="en-US" dirty="0"/>
              <a:t>  - the pattern to match in the filename.</a:t>
            </a:r>
          </a:p>
          <a:p>
            <a:r>
              <a:rPr lang="en-US" dirty="0"/>
              <a:t>  - recall * matches anything</a:t>
            </a:r>
          </a:p>
          <a:p>
            <a:r>
              <a:rPr lang="en-US" dirty="0"/>
              <a:t>-print</a:t>
            </a:r>
          </a:p>
          <a:p>
            <a:r>
              <a:rPr lang="en-US" dirty="0"/>
              <a:t>  - display the matching files.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- tar: Tape Archive – a file containing lots of other files.</a:t>
            </a:r>
          </a:p>
          <a:p>
            <a:r>
              <a:rPr lang="en-US" dirty="0"/>
              <a:t> - bz2: Is a compressed files in Linux.</a:t>
            </a:r>
          </a:p>
          <a:p>
            <a:r>
              <a:rPr lang="en-US" dirty="0"/>
              <a:t>   - like zip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~/project -name “*.md” –print</a:t>
            </a:r>
          </a:p>
          <a:p>
            <a:r>
              <a:rPr lang="en-US" dirty="0"/>
              <a:t>find ./code –name “</a:t>
            </a:r>
            <a:r>
              <a:rPr lang="en-US" dirty="0" err="1"/>
              <a:t>src</a:t>
            </a:r>
            <a:r>
              <a:rPr lang="en-US" dirty="0"/>
              <a:t>” –print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is the original program name.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is an “extended” grep that makes the patterns a little easier to write.</a:t>
            </a:r>
          </a:p>
          <a:p>
            <a:r>
              <a:rPr lang="en-US" dirty="0"/>
              <a:t>  - most things we do will work with grep but a few require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most </a:t>
            </a:r>
            <a:r>
              <a:rPr lang="en-US" dirty="0" err="1"/>
              <a:t>linux</a:t>
            </a:r>
            <a:r>
              <a:rPr lang="en-US" dirty="0"/>
              <a:t> machines have both grep and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can also usually be run as grep -E</a:t>
            </a:r>
          </a:p>
          <a:p>
            <a:endParaRPr lang="en-US" dirty="0"/>
          </a:p>
          <a:p>
            <a:r>
              <a:rPr lang="en-US" dirty="0"/>
              <a:t>History of grep:</a:t>
            </a:r>
          </a:p>
          <a:p>
            <a:r>
              <a:rPr lang="en-US" dirty="0"/>
              <a:t>  - https://</a:t>
            </a:r>
            <a:r>
              <a:rPr lang="en-US" dirty="0" err="1"/>
              <a:t>www.makeuseof.com</a:t>
            </a:r>
            <a:r>
              <a:rPr lang="en-US" dirty="0"/>
              <a:t>/how-grep-got-its-name-the-history-behind-greps-creation/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Grep was created by Ken Thompson – One of the inventers of Unix – Bell Labs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Was helping a fellow coworker do some textual analysis 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Federalist Papers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which were published under a pseudonym, to determine the authorship.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- Like our COMP 130 lab…</a:t>
            </a:r>
            <a:endParaRPr lang="en-US" b="0" i="0" dirty="0">
              <a:solidFill>
                <a:srgbClr val="333333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Because this utility globally searches lines for regular expressions and prints them, it became "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lobal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egular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xpression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rint," or simply Grep.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examples… </a:t>
            </a:r>
          </a:p>
          <a:p>
            <a:r>
              <a:rPr lang="en-US" dirty="0"/>
              <a:t>  we’ll see what they mean in a minute.</a:t>
            </a:r>
          </a:p>
        </p:txBody>
      </p:sp>
    </p:spTree>
    <p:extLst>
      <p:ext uri="{BB962C8B-B14F-4D97-AF65-F5344CB8AC3E}">
        <p14:creationId xmlns:p14="http://schemas.microsoft.com/office/powerpoint/2010/main" val="225562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example in: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  <a:p>
            <a:r>
              <a:rPr lang="en-US" dirty="0"/>
              <a:t>  - Be sure to check off the multi-line option under flags.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is a FOSS project</a:t>
            </a:r>
          </a:p>
          <a:p>
            <a:r>
              <a:rPr lang="en-US" dirty="0"/>
              <a:t>There is a farm at Dickinson College</a:t>
            </a:r>
          </a:p>
          <a:p>
            <a:r>
              <a:rPr lang="en-US" dirty="0"/>
              <a:t>The Dickinson College farm uses </a:t>
            </a:r>
            <a:r>
              <a:rPr lang="en-US" dirty="0" err="1"/>
              <a:t>FarmData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</a:p>
          <a:p>
            <a:r>
              <a:rPr lang="en-US" dirty="0"/>
              <a:t>  - How could we match split and splat?</a:t>
            </a:r>
          </a:p>
          <a:p>
            <a:r>
              <a:rPr lang="en-US" dirty="0"/>
              <a:t>  - How about asphalt?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400" dirty="0">
                <a:latin typeface="Dosis ExtraLight"/>
                <a:ea typeface="Dosis ExtraLight"/>
                <a:cs typeface="Dosis ExtraLight"/>
                <a:sym typeface="Dosis ExtraLight"/>
              </a:rPr>
              <a:t>13 – Navigating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9E92-27C3-7748-8CEE-F9C53A7DC838}"/>
              </a:ext>
            </a:extLst>
          </p:cNvPr>
          <p:cNvSpPr txBox="1"/>
          <p:nvPr/>
        </p:nvSpPr>
        <p:spPr>
          <a:xfrm>
            <a:off x="758639" y="236100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B3FE0-42EC-AE44-B5E3-B3AE534B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9B41D-AA73-3B40-85BF-B934F1D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3A2203-A993-A645-9A1D-3BF3D0D42773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53738-6FD8-CF49-BF01-E888F02869F8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81FF-A733-AB48-8159-B81ADECC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Character Classes:</a:t>
            </a:r>
          </a:p>
          <a:p>
            <a:pPr lvl="1"/>
            <a:r>
              <a:rPr lang="en-US" sz="2000" dirty="0"/>
              <a:t>Shorthand for some common types of characters.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Latin letter (A-Z, a-z) or digit (0-9)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decimal digit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white-space (space, tab)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\t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tab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^... \d\d,\s\d\d\d\d$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862667" y="3618449"/>
            <a:ext cx="7005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May 23, 2022		Dog 27, 1323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Jan 2, 2019			It is Jan 22, 2019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Jun 13, 95			Aug 04,	2020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Jul 	19, 2021 		Apr 16, 2001 or 2002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9C247-87C7-E5A0-02DA-446AED857998}"/>
              </a:ext>
            </a:extLst>
          </p:cNvPr>
          <p:cNvCxnSpPr/>
          <p:nvPr/>
        </p:nvCxnSpPr>
        <p:spPr>
          <a:xfrm>
            <a:off x="3897630" y="3618449"/>
            <a:ext cx="0" cy="13234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have a match in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Matches:</a:t>
            </a:r>
            <a:r>
              <a:rPr lang="en-US" sz="2000" dirty="0"/>
              <a:t>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	Test 123C		Test AB37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Test	2B45		123C Test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That 345A		This 1234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				3487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7240"/>
            <a:ext cx="6761100" cy="4336098"/>
          </a:xfrm>
        </p:spPr>
        <p:txBody>
          <a:bodyPr/>
          <a:lstStyle/>
          <a:p>
            <a:r>
              <a:rPr lang="en-US" sz="2000" dirty="0"/>
              <a:t>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latin typeface="Courier" pitchFamily="2" charset="0"/>
              </a:rPr>
              <a:t>?</a:t>
            </a:r>
            <a:r>
              <a:rPr lang="en-US" sz="2000" dirty="0"/>
              <a:t>	0 or 1 repetitions</a:t>
            </a:r>
          </a:p>
          <a:p>
            <a:pPr lvl="2"/>
            <a:r>
              <a:rPr lang="en-US" sz="2000" dirty="0">
                <a:latin typeface="Courier" pitchFamily="2" charset="0"/>
              </a:rPr>
              <a:t>+</a:t>
            </a:r>
            <a:r>
              <a:rPr lang="en-US" sz="2000" dirty="0"/>
              <a:t> 	1 or more repetitions </a:t>
            </a:r>
          </a:p>
          <a:p>
            <a:pPr lvl="2"/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 	0 or more repetitions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A group may also be repeated (e.g.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)* </a:t>
            </a:r>
            <a:r>
              <a:rPr lang="en-US" sz="2000" dirty="0">
                <a:latin typeface="+mn-lt"/>
              </a:rPr>
              <a:t>)</a:t>
            </a:r>
            <a:br>
              <a:rPr lang="en-US" sz="800" dirty="0">
                <a:latin typeface="+mn-lt"/>
              </a:rPr>
            </a:b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"a?\d+.*(cat)*z"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6766-AC0E-A292-52E5-E7B497802FA5}"/>
              </a:ext>
            </a:extLst>
          </p:cNvPr>
          <p:cNvSpPr txBox="1"/>
          <p:nvPr/>
        </p:nvSpPr>
        <p:spPr>
          <a:xfrm>
            <a:off x="2091690" y="3789899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a23xycatz		aa7catz</a:t>
            </a:r>
          </a:p>
          <a:p>
            <a:r>
              <a:rPr lang="en-US" sz="2000" dirty="0" err="1">
                <a:latin typeface="Courier" pitchFamily="2" charset="0"/>
              </a:rPr>
              <a:t>abxycatz</a:t>
            </a:r>
            <a:r>
              <a:rPr lang="en-US" sz="2000" dirty="0">
                <a:latin typeface="Courier" pitchFamily="2" charset="0"/>
              </a:rPr>
              <a:t>		b44xycat</a:t>
            </a:r>
          </a:p>
          <a:p>
            <a:r>
              <a:rPr lang="en-US" sz="2000" dirty="0">
                <a:latin typeface="Courier" pitchFamily="2" charset="0"/>
              </a:rPr>
              <a:t>aa4catcatqr		a92pqr32mz </a:t>
            </a:r>
          </a:p>
          <a:p>
            <a:r>
              <a:rPr lang="en-US" sz="2000" dirty="0">
                <a:latin typeface="Courier" pitchFamily="2" charset="0"/>
              </a:rPr>
              <a:t>9catcatzcat		789ab234cdz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37C2D-1921-4DFB-F71C-9E40935420A6}"/>
              </a:ext>
            </a:extLst>
          </p:cNvPr>
          <p:cNvCxnSpPr>
            <a:cxnSpLocks/>
          </p:cNvCxnSpPr>
          <p:nvPr/>
        </p:nvCxnSpPr>
        <p:spPr>
          <a:xfrm>
            <a:off x="4320540" y="387796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9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44880"/>
            <a:ext cx="6761100" cy="4168458"/>
          </a:xfrm>
        </p:spPr>
        <p:txBody>
          <a:bodyPr/>
          <a:lstStyle/>
          <a:p>
            <a:r>
              <a:rPr lang="en-US" sz="2000" dirty="0"/>
              <a:t>More 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{n}</a:t>
            </a:r>
            <a:r>
              <a:rPr lang="en-US" sz="2000" dirty="0">
                <a:solidFill>
                  <a:schemeClr val="tx1"/>
                </a:solidFill>
              </a:rPr>
              <a:t>	exactly 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n,m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	&gt;=n and &lt;=m repetitions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{n,} </a:t>
            </a:r>
            <a:r>
              <a:rPr lang="en-US" sz="2000" dirty="0">
                <a:solidFill>
                  <a:schemeClr val="tx1"/>
                </a:solidFill>
              </a:rPr>
              <a:t>	&gt;=n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{,m}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&lt;=m repetitions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".{2}-\d{2,4}$"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E5138-2F16-429A-6E51-C0A35764B668}"/>
              </a:ext>
            </a:extLst>
          </p:cNvPr>
          <p:cNvSpPr txBox="1"/>
          <p:nvPr/>
        </p:nvSpPr>
        <p:spPr>
          <a:xfrm>
            <a:off x="2091690" y="3995639"/>
            <a:ext cx="4960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ab-1			ab-23</a:t>
            </a:r>
          </a:p>
          <a:p>
            <a:r>
              <a:rPr lang="en-US" sz="2000" dirty="0">
                <a:latin typeface="Courier" pitchFamily="2" charset="0"/>
              </a:rPr>
              <a:t>12-34567		xyz-2345</a:t>
            </a:r>
          </a:p>
          <a:p>
            <a:r>
              <a:rPr lang="en-US" sz="2000" dirty="0">
                <a:latin typeface="Courier" pitchFamily="2" charset="0"/>
              </a:rPr>
              <a:t>87-654		ab1234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31BE7-B886-F953-D333-ED39513115BC}"/>
              </a:ext>
            </a:extLst>
          </p:cNvPr>
          <p:cNvCxnSpPr>
            <a:cxnSpLocks/>
          </p:cNvCxnSpPr>
          <p:nvPr/>
        </p:nvCxnSpPr>
        <p:spPr>
          <a:xfrm>
            <a:off x="408051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2010"/>
            <a:ext cx="6761100" cy="2980500"/>
          </a:xfrm>
        </p:spPr>
        <p:txBody>
          <a:bodyPr/>
          <a:lstStyle/>
          <a:p>
            <a:r>
              <a:rPr lang="en-US" sz="2000" dirty="0"/>
              <a:t>Custom Character Classes</a:t>
            </a:r>
          </a:p>
          <a:p>
            <a:pPr lvl="1"/>
            <a:r>
              <a:rPr lang="en-US" sz="2000" dirty="0"/>
              <a:t>Specifies a set of possible characters at a given location. 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cC</a:t>
            </a:r>
            <a:r>
              <a:rPr lang="en-US" sz="2000" dirty="0">
                <a:latin typeface="Courier" pitchFamily="2" charset="0"/>
              </a:rPr>
              <a:t>]	</a:t>
            </a:r>
            <a:r>
              <a:rPr lang="en-US" sz="2000" dirty="0"/>
              <a:t>Either c or C</a:t>
            </a:r>
          </a:p>
          <a:p>
            <a:pPr lvl="2"/>
            <a:r>
              <a:rPr lang="en-US" sz="2000" dirty="0">
                <a:latin typeface="Courier" pitchFamily="2" charset="0"/>
              </a:rPr>
              <a:t>[1-4]</a:t>
            </a:r>
            <a:r>
              <a:rPr lang="en-US" sz="2000" dirty="0"/>
              <a:t>	1, 2, 3, or 4</a:t>
            </a:r>
          </a:p>
          <a:p>
            <a:pPr lvl="2"/>
            <a:r>
              <a:rPr lang="en-US" sz="2000" dirty="0">
                <a:latin typeface="Courier" pitchFamily="2" charset="0"/>
              </a:rPr>
              <a:t>[a-</a:t>
            </a:r>
            <a:r>
              <a:rPr lang="en-US" sz="2000" dirty="0" err="1">
                <a:latin typeface="Courier" pitchFamily="2" charset="0"/>
              </a:rPr>
              <a:t>zA</a:t>
            </a:r>
            <a:r>
              <a:rPr lang="en-US" sz="2000" dirty="0">
                <a:latin typeface="Courier" pitchFamily="2" charset="0"/>
              </a:rPr>
              <a:t>-z]</a:t>
            </a:r>
            <a:r>
              <a:rPr lang="en-US" sz="2000" dirty="0"/>
              <a:t>	any lowercase or uppercase letter</a:t>
            </a:r>
          </a:p>
          <a:p>
            <a:pPr lvl="2"/>
            <a:r>
              <a:rPr lang="en-US" sz="2000" dirty="0">
                <a:latin typeface="Courier" pitchFamily="2" charset="0"/>
              </a:rPr>
              <a:t>[^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] </a:t>
            </a:r>
            <a:r>
              <a:rPr lang="en-US" sz="2000" dirty="0"/>
              <a:t>	not one of a, b or c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bB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][2468]+ [^w-z]"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1CCC5-5A39-2894-71E5-33450E59D3F3}"/>
              </a:ext>
            </a:extLst>
          </p:cNvPr>
          <p:cNvSpPr txBox="1"/>
          <p:nvPr/>
        </p:nvSpPr>
        <p:spPr>
          <a:xfrm>
            <a:off x="2518780" y="3860067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b282 q		b282 z</a:t>
            </a:r>
          </a:p>
          <a:p>
            <a:r>
              <a:rPr lang="en-US" sz="2000" dirty="0">
                <a:latin typeface="Courier" pitchFamily="2" charset="0"/>
              </a:rPr>
              <a:t>a22 c			b24 </a:t>
            </a:r>
            <a:r>
              <a:rPr lang="en-US" sz="2000" dirty="0" err="1">
                <a:latin typeface="Courier" pitchFamily="2" charset="0"/>
              </a:rPr>
              <a:t>cz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ab44 </a:t>
            </a:r>
            <a:r>
              <a:rPr lang="en-US" sz="2000" dirty="0" err="1">
                <a:latin typeface="Courier" pitchFamily="2" charset="0"/>
              </a:rPr>
              <a:t>mwxyz</a:t>
            </a:r>
            <a:r>
              <a:rPr lang="en-US" sz="2000" dirty="0">
                <a:latin typeface="Courier" pitchFamily="2" charset="0"/>
              </a:rPr>
              <a:t>		Abcb4x 9z</a:t>
            </a:r>
          </a:p>
          <a:p>
            <a:r>
              <a:rPr lang="en-US" sz="2000" dirty="0">
                <a:latin typeface="Courier" pitchFamily="2" charset="0"/>
              </a:rPr>
              <a:t>B6 a			b2468a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8478EA-2E04-68C0-159A-BCDE2ABD1D84}"/>
              </a:ext>
            </a:extLst>
          </p:cNvPr>
          <p:cNvCxnSpPr>
            <a:cxnSpLocks/>
          </p:cNvCxnSpPr>
          <p:nvPr/>
        </p:nvCxnSpPr>
        <p:spPr>
          <a:xfrm>
            <a:off x="470916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Escaped Characters</a:t>
            </a:r>
          </a:p>
          <a:p>
            <a:pPr lvl="1"/>
            <a:r>
              <a:rPr lang="en-US" sz="2000" dirty="0"/>
              <a:t>Characters with special meaning must be preceded with a \ when trying to match them. For example: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\^</a:t>
            </a: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\$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\(			\)			\{			\}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\+			\?			\*			\\ </a:t>
            </a:r>
            <a:endParaRPr 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"[a-z]+\.[a-z]+\(\d*\)"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718300" y="3797955"/>
            <a:ext cx="700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(2,3)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string.length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		list(3).append(7)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list.append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(923)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map.contains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("ABC")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FEF0E6-3197-7071-73CF-9B911666029D}"/>
              </a:ext>
            </a:extLst>
          </p:cNvPr>
          <p:cNvCxnSpPr>
            <a:cxnSpLocks/>
          </p:cNvCxnSpPr>
          <p:nvPr/>
        </p:nvCxnSpPr>
        <p:spPr>
          <a:xfrm>
            <a:off x="3897630" y="379795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1550"/>
            <a:ext cx="6761100" cy="3228150"/>
          </a:xfrm>
        </p:spPr>
        <p:txBody>
          <a:bodyPr/>
          <a:lstStyle/>
          <a:p>
            <a:r>
              <a:rPr lang="en-US" sz="2000" dirty="0"/>
              <a:t>Alternation</a:t>
            </a:r>
          </a:p>
          <a:p>
            <a:pPr lvl="1"/>
            <a:r>
              <a:rPr lang="en-US" sz="2000" dirty="0"/>
              <a:t>Allows for multiple options for a specific element.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sun|clouds</a:t>
            </a:r>
            <a:r>
              <a:rPr lang="en-US" sz="2000" dirty="0">
                <a:latin typeface="Courier" pitchFamily="2" charset="0"/>
              </a:rPr>
              <a:t>)	</a:t>
            </a:r>
            <a:r>
              <a:rPr lang="en-US" sz="2000" dirty="0">
                <a:latin typeface="+mn-lt"/>
              </a:rPr>
              <a:t>either sun or clouds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yes|no|maybe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/>
              <a:t>	one of yes, no or maybe</a:t>
            </a:r>
          </a:p>
          <a:p>
            <a:pPr lvl="2"/>
            <a:r>
              <a:rPr lang="en-US" sz="2000" dirty="0">
                <a:latin typeface="Courier" pitchFamily="2" charset="0"/>
              </a:rPr>
              <a:t>(\d|[A-F])</a:t>
            </a:r>
            <a:r>
              <a:rPr lang="en-US" sz="2000" dirty="0"/>
              <a:t>	a digit or A, B, … F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^.*\s(\</a:t>
            </a:r>
            <a:r>
              <a:rPr lang="en-US" sz="2000" dirty="0" err="1">
                <a:latin typeface="Courier" pitchFamily="2" charset="0"/>
              </a:rPr>
              <a:t>d|a</a:t>
            </a:r>
            <a:r>
              <a:rPr lang="en-US" sz="2000" dirty="0">
                <a:latin typeface="Courier" pitchFamily="2" charset="0"/>
              </a:rPr>
              <a:t>)\s(</a:t>
            </a:r>
            <a:r>
              <a:rPr lang="en-US" sz="2000" dirty="0" err="1">
                <a:latin typeface="Courier" pitchFamily="2" charset="0"/>
              </a:rPr>
              <a:t>cat|fish|dog|eel</a:t>
            </a:r>
            <a:r>
              <a:rPr lang="en-US" sz="2000" dirty="0">
                <a:latin typeface="Courier" pitchFamily="2" charset="0"/>
              </a:rPr>
              <a:t>)+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1EAC-DA8A-41A5-CAE6-D199240771E3}"/>
              </a:ext>
            </a:extLst>
          </p:cNvPr>
          <p:cNvSpPr txBox="1"/>
          <p:nvPr/>
        </p:nvSpPr>
        <p:spPr>
          <a:xfrm>
            <a:off x="971550" y="3847049"/>
            <a:ext cx="655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Binam</a:t>
            </a:r>
            <a:r>
              <a:rPr lang="en-US" sz="2000" dirty="0"/>
              <a:t> has a cat.		I have 12 cats.</a:t>
            </a:r>
          </a:p>
          <a:p>
            <a:r>
              <a:rPr lang="en-US" sz="2000" dirty="0"/>
              <a:t>Sue has 3 fish.			Maximo had 9 fishes.</a:t>
            </a:r>
          </a:p>
          <a:p>
            <a:r>
              <a:rPr lang="en-US" sz="2000" dirty="0"/>
              <a:t>Xian has 2 catfish.		What is a </a:t>
            </a:r>
            <a:r>
              <a:rPr lang="en-US" sz="2000" dirty="0" err="1"/>
              <a:t>dogfishhead</a:t>
            </a:r>
            <a:r>
              <a:rPr lang="en-US" sz="2000" dirty="0"/>
              <a:t>?</a:t>
            </a:r>
          </a:p>
          <a:p>
            <a:r>
              <a:rPr lang="en-US" sz="2000" dirty="0"/>
              <a:t>Ever eaten an eel?</a:t>
            </a:r>
          </a:p>
        </p:txBody>
      </p:sp>
    </p:spTree>
    <p:extLst>
      <p:ext uri="{BB962C8B-B14F-4D97-AF65-F5344CB8AC3E}">
        <p14:creationId xmlns:p14="http://schemas.microsoft.com/office/powerpoint/2010/main" val="30559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valid AM/PM times.  For example, the expression should match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u="sng" dirty="0"/>
              <a:t>Matches:</a:t>
            </a:r>
            <a:r>
              <a:rPr lang="en-US" sz="2000" dirty="0"/>
              <a:t>	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It is 00:15 AM!	It is 8:61 AM.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It is now 7:40 AM.	It is 09:59.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Is it 8:51 AM?		Is it 19:34 PM?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It is 12:02 PM.	Can it be 10:76 PM?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Can it be 02:00 PM?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8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revisited…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90" y="1268268"/>
            <a:ext cx="709982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-regex "&lt;pattern&gt;" -print</a:t>
            </a:r>
          </a:p>
          <a:p>
            <a:pPr lvl="1"/>
            <a:r>
              <a:rPr lang="en-US" sz="2000" dirty="0">
                <a:latin typeface="+mn-lt"/>
              </a:rPr>
              <a:t>Can also use </a:t>
            </a:r>
            <a:r>
              <a:rPr lang="en-US" sz="2000" i="1" dirty="0">
                <a:latin typeface="+mn-lt"/>
              </a:rPr>
              <a:t>regular expressions </a:t>
            </a:r>
            <a:r>
              <a:rPr lang="en-US" sz="2000" dirty="0">
                <a:latin typeface="+mn-lt"/>
              </a:rPr>
              <a:t>for more complex matching. </a:t>
            </a:r>
          </a:p>
          <a:p>
            <a:pPr lvl="1"/>
            <a:r>
              <a:rPr lang="en-US" sz="2000" dirty="0">
                <a:latin typeface="+mn-lt"/>
              </a:rPr>
              <a:t>Pattern must match the full path from </a:t>
            </a:r>
            <a:r>
              <a:rPr lang="en-US" sz="2000" dirty="0">
                <a:latin typeface="Courier" pitchFamily="2" charset="0"/>
              </a:rPr>
              <a:t>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7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CBE9-5554-F0CD-5891-50879E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EE6C-7573-526A-0E44-5F4F8BFDB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Projects can have millions of lines of code and 1000’s of files.</a:t>
            </a:r>
          </a:p>
          <a:p>
            <a:pPr lvl="1"/>
            <a:r>
              <a:rPr lang="en-US" sz="2000" dirty="0"/>
              <a:t>How can you find the files you need?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topic: </a:t>
            </a:r>
          </a:p>
          <a:p>
            <a:pPr lvl="2"/>
            <a:r>
              <a:rPr lang="en-US" sz="2000" dirty="0">
                <a:latin typeface="Courier" pitchFamily="2" charset="0"/>
              </a:rPr>
              <a:t>find</a:t>
            </a:r>
          </a:p>
          <a:p>
            <a:pPr lvl="2"/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More practice with branches and PRs.</a:t>
            </a:r>
          </a:p>
        </p:txBody>
      </p:sp>
    </p:spTree>
    <p:extLst>
      <p:ext uri="{BB962C8B-B14F-4D97-AF65-F5344CB8AC3E}">
        <p14:creationId xmlns:p14="http://schemas.microsoft.com/office/powerpoint/2010/main" val="4064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-name "&lt;pattern&gt;" -print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find . -name "*.tar.bz2" -print</a:t>
            </a:r>
          </a:p>
          <a:p>
            <a:pPr lvl="1"/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Matches:</a:t>
            </a:r>
          </a:p>
          <a:p>
            <a:pPr lvl="3"/>
            <a:r>
              <a:rPr lang="en-US" sz="2000" dirty="0">
                <a:latin typeface="Courier" pitchFamily="2" charset="0"/>
              </a:rPr>
              <a:t>./abc.tar.bz2</a:t>
            </a:r>
          </a:p>
          <a:p>
            <a:pPr lvl="3"/>
            <a:r>
              <a:rPr lang="en-US" sz="2000" dirty="0">
                <a:latin typeface="Courier" pitchFamily="2" charset="0"/>
              </a:rPr>
              <a:t>./dir1/dir2/a123.b234.tar.bz2</a:t>
            </a:r>
          </a:p>
          <a:p>
            <a:pPr lvl="3"/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…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66949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all of the markdown (</a:t>
            </a:r>
            <a:r>
              <a:rPr lang="en-US" sz="2400" dirty="0">
                <a:latin typeface="Courier" pitchFamily="2" charset="0"/>
              </a:rPr>
              <a:t>.md</a:t>
            </a:r>
            <a:r>
              <a:rPr lang="en-US" sz="2400" dirty="0">
                <a:latin typeface="+mn-lt"/>
              </a:rPr>
              <a:t>) files anywhere within in the </a:t>
            </a:r>
            <a:r>
              <a:rPr lang="en-US" sz="2400" dirty="0">
                <a:latin typeface="Courier" pitchFamily="2" charset="0"/>
              </a:rPr>
              <a:t>project</a:t>
            </a:r>
            <a:r>
              <a:rPr lang="en-US" sz="2400" dirty="0">
                <a:latin typeface="+mn-lt"/>
              </a:rPr>
              <a:t> directory in the user’s home directory.</a:t>
            </a:r>
          </a:p>
          <a:p>
            <a:pPr marL="7620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Find find all sub-directories named </a:t>
            </a:r>
            <a:r>
              <a:rPr lang="en-US" sz="2400" dirty="0" err="1">
                <a:latin typeface="Courier" pitchFamily="2" charset="0"/>
              </a:rPr>
              <a:t>src</a:t>
            </a:r>
            <a:r>
              <a:rPr lang="en-US" sz="2400" dirty="0">
                <a:latin typeface="+mn-lt"/>
              </a:rPr>
              <a:t> within the </a:t>
            </a:r>
            <a:r>
              <a:rPr lang="en-US" sz="2400" dirty="0">
                <a:latin typeface="Courier" pitchFamily="2" charset="0"/>
              </a:rPr>
              <a:t>code</a:t>
            </a:r>
            <a:r>
              <a:rPr lang="en-US" sz="2400" dirty="0">
                <a:latin typeface="+mn-lt"/>
              </a:rPr>
              <a:t> subdirectory of the current working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grep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4822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that </a:t>
            </a:r>
            <a:r>
              <a:rPr lang="en-US" sz="2400" i="1" dirty="0">
                <a:latin typeface="+mn-lt"/>
              </a:rPr>
              <a:t>contain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lines</a:t>
            </a:r>
            <a:r>
              <a:rPr lang="en-US" sz="2400" dirty="0">
                <a:latin typeface="+mn-lt"/>
              </a:rPr>
              <a:t> that match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a pattern </a:t>
            </a:r>
            <a:r>
              <a:rPr lang="en-US" sz="2400" dirty="0">
                <a:latin typeface="+mn-lt"/>
              </a:rPr>
              <a:t>specified as </a:t>
            </a:r>
            <a:r>
              <a:rPr lang="en-US" sz="2400" i="1" dirty="0">
                <a:latin typeface="+mn-lt"/>
              </a:rPr>
              <a:t>a regular expression (regex)</a:t>
            </a:r>
            <a:r>
              <a:rPr lang="en-US" sz="2400" dirty="0">
                <a:latin typeface="+mn-lt"/>
              </a:rPr>
              <a:t>:</a:t>
            </a:r>
            <a:endParaRPr lang="en-US" sz="10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&lt;regex&gt;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&lt;start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US" sz="2000" dirty="0">
              <a:solidFill>
                <a:schemeClr val="tx1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-r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recursive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text files only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Hn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display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file:line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of matches</a:t>
            </a:r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lvl="1"/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Displays the filename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and line number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of all occurrences of the string “FarmData2” within the current 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or any sub-directory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regular expression</a:t>
            </a:r>
            <a:r>
              <a:rPr lang="en-US" sz="2000" dirty="0"/>
              <a:t> is a string of characters that specifies </a:t>
            </a:r>
            <a:r>
              <a:rPr lang="en-US" sz="2000" i="1" dirty="0"/>
              <a:t>a search pattern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Farm.*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egrep</a:t>
            </a:r>
            <a:r>
              <a:rPr lang="en-US" sz="2000" dirty="0">
                <a:latin typeface="Courier" pitchFamily="2" charset="0"/>
              </a:rPr>
              <a:t> -</a:t>
            </a:r>
            <a:r>
              <a:rPr lang="en-US" sz="2000" dirty="0" err="1">
                <a:latin typeface="Courier" pitchFamily="2" charset="0"/>
              </a:rPr>
              <a:t>IHnr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 </a:t>
            </a:r>
            <a:r>
              <a:rPr lang="en-US" sz="2000" dirty="0">
                <a:latin typeface="Courier" pitchFamily="2" charset="0"/>
              </a:rPr>
              <a:t>.</a:t>
            </a:r>
          </a:p>
          <a:p>
            <a:pPr marL="76200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Used with </a:t>
            </a:r>
            <a:r>
              <a:rPr lang="en-US" sz="2000" dirty="0">
                <a:latin typeface="Courier" pitchFamily="2" charset="0"/>
              </a:rPr>
              <a:t>find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 and a ton of other places where searching is done, including in Java, Python, JavaScript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7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500438"/>
          </a:xfrm>
        </p:spPr>
        <p:txBody>
          <a:bodyPr/>
          <a:lstStyle/>
          <a:p>
            <a:r>
              <a:rPr lang="en-US" sz="2000" dirty="0"/>
              <a:t>Literal Strings: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/>
              <a:t>Dickinson College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4CC4-64A2-1405-8DB4-36076009B194}"/>
              </a:ext>
            </a:extLst>
          </p:cNvPr>
          <p:cNvSpPr txBox="1"/>
          <p:nvPr/>
        </p:nvSpPr>
        <p:spPr>
          <a:xfrm rot="20831254">
            <a:off x="3520441" y="626567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hlinkClick r:id="rId3"/>
              </a:rPr>
              <a:t>https://www.regextester.com/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B2911-98F8-D5AA-A82A-B0EEC5DD2BC4}"/>
              </a:ext>
            </a:extLst>
          </p:cNvPr>
          <p:cNvSpPr txBox="1"/>
          <p:nvPr/>
        </p:nvSpPr>
        <p:spPr>
          <a:xfrm>
            <a:off x="1519457" y="2908637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E75A8-B7E5-E9F6-0AF0-D635EF9C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7748">
            <a:off x="6010231" y="965967"/>
            <a:ext cx="1881847" cy="17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7740"/>
            <a:ext cx="6761100" cy="3500438"/>
          </a:xfrm>
        </p:spPr>
        <p:txBody>
          <a:bodyPr/>
          <a:lstStyle/>
          <a:p>
            <a:r>
              <a:rPr lang="en-US" sz="2000" dirty="0"/>
              <a:t>Anchors</a:t>
            </a:r>
          </a:p>
          <a:p>
            <a:pPr lvl="1"/>
            <a:r>
              <a:rPr lang="en-US" sz="2000" dirty="0"/>
              <a:t>An anchor specifies where a match can occur.</a:t>
            </a:r>
            <a:br>
              <a:rPr lang="en-US" sz="800" dirty="0"/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^</a:t>
            </a:r>
            <a:r>
              <a:rPr lang="en-US" sz="2000" dirty="0"/>
              <a:t>	Match only at start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"^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  <a:br>
              <a:rPr lang="en-US" sz="800" dirty="0">
                <a:solidFill>
                  <a:schemeClr val="tx1"/>
                </a:solidFill>
                <a:latin typeface="Courier" pitchFamily="2" charset="0"/>
              </a:rPr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$</a:t>
            </a:r>
            <a:r>
              <a:rPr lang="en-US" sz="2000" dirty="0"/>
              <a:t>	Match only at end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>
                <a:solidFill>
                  <a:schemeClr val="tx1"/>
                </a:solidFill>
                <a:latin typeface="Courier" pitchFamily="2" charset="0"/>
              </a:rPr>
              <a:t>Dickinson College$"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E082-F01F-2977-0502-3ABB586E98BD}"/>
              </a:ext>
            </a:extLst>
          </p:cNvPr>
          <p:cNvSpPr txBox="1"/>
          <p:nvPr/>
        </p:nvSpPr>
        <p:spPr>
          <a:xfrm>
            <a:off x="1664600" y="3667928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</a:t>
            </a:r>
            <a:r>
              <a:rPr lang="en-US" sz="2000" dirty="0">
                <a:highlight>
                  <a:srgbClr val="00FF00"/>
                </a:highlight>
              </a:rPr>
              <a:t>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/>
              <a:t>FarmData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2040"/>
            <a:ext cx="6761100" cy="2980500"/>
          </a:xfrm>
        </p:spPr>
        <p:txBody>
          <a:bodyPr/>
          <a:lstStyle/>
          <a:p>
            <a:r>
              <a:rPr lang="en-US" sz="2000" dirty="0"/>
              <a:t>The “</a:t>
            </a:r>
            <a:r>
              <a:rPr lang="en-US" sz="2000" i="1" dirty="0"/>
              <a:t>Any Character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 matches any character in the location.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sp.t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2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72840-43A4-78D5-E77A-F97D61F6328D}"/>
              </a:ext>
            </a:extLst>
          </p:cNvPr>
          <p:cNvSpPr txBox="1"/>
          <p:nvPr/>
        </p:nvSpPr>
        <p:spPr>
          <a:xfrm>
            <a:off x="2251710" y="3303270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spit		dog		Spot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spot		split		spots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splat		spat		asphalt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spate		respite	</a:t>
            </a:r>
          </a:p>
        </p:txBody>
      </p:sp>
    </p:spTree>
    <p:extLst>
      <p:ext uri="{BB962C8B-B14F-4D97-AF65-F5344CB8AC3E}">
        <p14:creationId xmlns:p14="http://schemas.microsoft.com/office/powerpoint/2010/main" val="1169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7241</TotalTime>
  <Words>1971</Words>
  <Application>Microsoft Macintosh PowerPoint</Application>
  <PresentationFormat>On-screen Show (16:9)</PresentationFormat>
  <Paragraphs>288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Chalkboard SE</vt:lpstr>
      <vt:lpstr>Courier</vt:lpstr>
      <vt:lpstr>Dosis</vt:lpstr>
      <vt:lpstr>Dosis ExtraLight</vt:lpstr>
      <vt:lpstr>Merriweather</vt:lpstr>
      <vt:lpstr>Roboto</vt:lpstr>
      <vt:lpstr>Times New Roman</vt:lpstr>
      <vt:lpstr>Titillium Web Light</vt:lpstr>
      <vt:lpstr>Mowbray template</vt:lpstr>
      <vt:lpstr>13 – Navigating Code</vt:lpstr>
      <vt:lpstr>Navigating Code</vt:lpstr>
      <vt:lpstr>The find Command</vt:lpstr>
      <vt:lpstr>The find Command Exercises</vt:lpstr>
      <vt:lpstr>The grep Command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The find Command revisited…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– Basic Unix System Administration</dc:title>
  <dc:creator>Braught, Grant</dc:creator>
  <cp:lastModifiedBy>Braught, Grant</cp:lastModifiedBy>
  <cp:revision>190</cp:revision>
  <cp:lastPrinted>2022-12-07T17:13:45Z</cp:lastPrinted>
  <dcterms:created xsi:type="dcterms:W3CDTF">2020-09-16T11:58:51Z</dcterms:created>
  <dcterms:modified xsi:type="dcterms:W3CDTF">2022-12-07T19:49:53Z</dcterms:modified>
</cp:coreProperties>
</file>