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89" r:id="rId2"/>
    <p:sldId id="296" r:id="rId3"/>
    <p:sldId id="317" r:id="rId4"/>
    <p:sldId id="306" r:id="rId5"/>
    <p:sldId id="315" r:id="rId6"/>
    <p:sldId id="293" r:id="rId7"/>
    <p:sldId id="298" r:id="rId8"/>
    <p:sldId id="299" r:id="rId9"/>
    <p:sldId id="300" r:id="rId10"/>
    <p:sldId id="313" r:id="rId11"/>
    <p:sldId id="301" r:id="rId12"/>
    <p:sldId id="302" r:id="rId13"/>
    <p:sldId id="303" r:id="rId14"/>
    <p:sldId id="304" r:id="rId15"/>
    <p:sldId id="318" r:id="rId16"/>
    <p:sldId id="308" r:id="rId17"/>
    <p:sldId id="292" r:id="rId18"/>
    <p:sldId id="297" r:id="rId19"/>
    <p:sldId id="319" r:id="rId20"/>
    <p:sldId id="307" r:id="rId21"/>
    <p:sldId id="305" r:id="rId22"/>
    <p:sldId id="287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576"/>
  </p:normalViewPr>
  <p:slideViewPr>
    <p:cSldViewPr snapToGrid="0" snapToObjects="1">
      <p:cViewPr varScale="1">
        <p:scale>
          <a:sx n="142" d="100"/>
          <a:sy n="142" d="100"/>
        </p:scale>
        <p:origin x="1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class and the activities, you will be learning to interact and work with Linux through the command 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8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only one root.</a:t>
            </a:r>
          </a:p>
          <a:p>
            <a:endParaRPr lang="en-US" dirty="0"/>
          </a:p>
          <a:p>
            <a:r>
              <a:rPr lang="en-US" dirty="0"/>
              <a:t>Every user has a home directory. </a:t>
            </a:r>
          </a:p>
          <a:p>
            <a:r>
              <a:rPr lang="en-US" dirty="0"/>
              <a:t>  - So the expansion of the shortcut ~ depends on which user is logged in.</a:t>
            </a:r>
          </a:p>
          <a:p>
            <a:r>
              <a:rPr lang="en-US" dirty="0"/>
              <a:t>    - /home/</a:t>
            </a:r>
            <a:r>
              <a:rPr lang="en-US" dirty="0" err="1"/>
              <a:t>hoppergm</a:t>
            </a:r>
            <a:endParaRPr lang="en-US" dirty="0"/>
          </a:p>
          <a:p>
            <a:r>
              <a:rPr lang="en-US" dirty="0"/>
              <a:t>    - /home/</a:t>
            </a:r>
            <a:r>
              <a:rPr lang="en-US" dirty="0" err="1"/>
              <a:t>ritchied</a:t>
            </a:r>
            <a:endParaRPr lang="en-US" dirty="0"/>
          </a:p>
          <a:p>
            <a:endParaRPr lang="en-US" dirty="0"/>
          </a:p>
          <a:p>
            <a:r>
              <a:rPr lang="en-US" dirty="0"/>
              <a:t>We’ve seen .. </a:t>
            </a:r>
          </a:p>
          <a:p>
            <a:r>
              <a:rPr lang="en-US" dirty="0"/>
              <a:t>.. Refers to the parent directory.</a:t>
            </a:r>
          </a:p>
          <a:p>
            <a:r>
              <a:rPr lang="en-US" dirty="0"/>
              <a:t>  - at </a:t>
            </a:r>
            <a:r>
              <a:rPr lang="en-US" dirty="0" err="1"/>
              <a:t>hoppergm</a:t>
            </a:r>
            <a:r>
              <a:rPr lang="en-US" dirty="0"/>
              <a:t> it refers to home.</a:t>
            </a:r>
          </a:p>
          <a:p>
            <a:r>
              <a:rPr lang="en-US" dirty="0"/>
              <a:t>  - at home it refers to root</a:t>
            </a:r>
          </a:p>
          <a:p>
            <a:r>
              <a:rPr lang="en-US" dirty="0"/>
              <a:t>  - at project1 it refers to Documents</a:t>
            </a:r>
          </a:p>
          <a:p>
            <a:r>
              <a:rPr lang="en-US" dirty="0"/>
              <a:t>  - at Documents it refers to </a:t>
            </a:r>
            <a:r>
              <a:rPr lang="en-US" dirty="0" err="1"/>
              <a:t>hoppergm</a:t>
            </a:r>
            <a:endParaRPr lang="en-US" dirty="0"/>
          </a:p>
          <a:p>
            <a:r>
              <a:rPr lang="en-US" dirty="0"/>
              <a:t>  - etc.</a:t>
            </a:r>
          </a:p>
          <a:p>
            <a:endParaRPr lang="en-US" dirty="0"/>
          </a:p>
          <a:p>
            <a:r>
              <a:rPr lang="en-US" dirty="0"/>
              <a:t>The . for the current directory has some uses that we’ll see later.</a:t>
            </a:r>
          </a:p>
          <a:p>
            <a:r>
              <a:rPr lang="en-US" dirty="0"/>
              <a:t>  - at home it refers to home.</a:t>
            </a:r>
          </a:p>
          <a:p>
            <a:r>
              <a:rPr lang="en-US" dirty="0"/>
              <a:t>  - at Images it refers to Images</a:t>
            </a:r>
          </a:p>
          <a:p>
            <a:r>
              <a:rPr lang="en-US" dirty="0"/>
              <a:t>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52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31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Saw some of these in the first HW</a:t>
            </a:r>
          </a:p>
          <a:p>
            <a:r>
              <a:rPr lang="en-US" dirty="0"/>
              <a:t>Will see more of them in this homework.</a:t>
            </a:r>
          </a:p>
        </p:txBody>
      </p:sp>
    </p:spTree>
    <p:extLst>
      <p:ext uri="{BB962C8B-B14F-4D97-AF65-F5344CB8AC3E}">
        <p14:creationId xmlns:p14="http://schemas.microsoft.com/office/powerpoint/2010/main" val="643632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matter here what the flags or the commands are… </a:t>
            </a:r>
          </a:p>
          <a:p>
            <a:r>
              <a:rPr lang="en-US" dirty="0"/>
              <a:t>Important point is you’ll be adding flags to commands</a:t>
            </a:r>
          </a:p>
          <a:p>
            <a:r>
              <a:rPr lang="en-US" dirty="0"/>
              <a:t>  - They go right after the command</a:t>
            </a:r>
          </a:p>
          <a:p>
            <a:r>
              <a:rPr lang="en-US" dirty="0"/>
              <a:t>  - They modify the command’s behavior.</a:t>
            </a:r>
          </a:p>
          <a:p>
            <a:r>
              <a:rPr lang="en-US" dirty="0"/>
              <a:t>    - for ls the -a or --all flags tell ls to show us all files (including the . and .. entries and hidden files, which we’ll learn about a little later).</a:t>
            </a:r>
          </a:p>
          <a:p>
            <a:r>
              <a:rPr lang="en-US" dirty="0"/>
              <a:t>  - Sometimes the flag/option requires an argument</a:t>
            </a:r>
          </a:p>
          <a:p>
            <a:r>
              <a:rPr lang="en-US" dirty="0"/>
              <a:t>    - E.g. head displays some number of lines from the top of a file.</a:t>
            </a:r>
          </a:p>
          <a:p>
            <a:r>
              <a:rPr lang="en-US" dirty="0"/>
              <a:t>    - flag -n or --n specify how many lines.</a:t>
            </a:r>
          </a:p>
          <a:p>
            <a:endParaRPr lang="en-US" dirty="0"/>
          </a:p>
          <a:p>
            <a:r>
              <a:rPr lang="en-US" dirty="0"/>
              <a:t>Here the flags are </a:t>
            </a:r>
          </a:p>
          <a:p>
            <a:r>
              <a:rPr lang="en-US" dirty="0"/>
              <a:t> -a</a:t>
            </a:r>
          </a:p>
          <a:p>
            <a:r>
              <a:rPr lang="en-US" dirty="0"/>
              <a:t> --all </a:t>
            </a:r>
          </a:p>
          <a:p>
            <a:r>
              <a:rPr lang="en-US" dirty="0"/>
              <a:t> -n</a:t>
            </a:r>
          </a:p>
          <a:p>
            <a:r>
              <a:rPr lang="en-US" dirty="0"/>
              <a:t> --lines</a:t>
            </a:r>
          </a:p>
          <a:p>
            <a:endParaRPr lang="en-US" dirty="0"/>
          </a:p>
          <a:p>
            <a:r>
              <a:rPr lang="en-US" dirty="0"/>
              <a:t>The arguments are:</a:t>
            </a:r>
          </a:p>
          <a:p>
            <a:r>
              <a:rPr lang="en-US" dirty="0"/>
              <a:t> 5</a:t>
            </a:r>
          </a:p>
          <a:p>
            <a:r>
              <a:rPr lang="en-US" dirty="0"/>
              <a:t> =5</a:t>
            </a:r>
          </a:p>
          <a:p>
            <a:r>
              <a:rPr lang="en-US" dirty="0"/>
              <a:t> </a:t>
            </a:r>
            <a:r>
              <a:rPr lang="en-US" dirty="0" err="1"/>
              <a:t>Notes.txt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2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4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3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absolute path is like directions to your destination from the center of campus.</a:t>
            </a:r>
          </a:p>
          <a:p>
            <a:r>
              <a:rPr lang="en-US" dirty="0"/>
              <a:t>  - To get to the Coffee Shop: From the Union building, go out the front door, turn left, go to the corner,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To get to the Gym: From the Union building, go out the back door, turn right, go to the alley, turn left,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The directions to the same place will always be the same.</a:t>
            </a:r>
          </a:p>
          <a:p>
            <a:endParaRPr lang="en-US" dirty="0"/>
          </a:p>
          <a:p>
            <a:r>
              <a:rPr lang="en-US" dirty="0"/>
              <a:t>A relative path is like directions from where you are right now.</a:t>
            </a:r>
          </a:p>
          <a:p>
            <a:r>
              <a:rPr lang="en-US" dirty="0"/>
              <a:t> - So the directions depend on where you are.</a:t>
            </a:r>
          </a:p>
          <a:p>
            <a:r>
              <a:rPr lang="en-US" dirty="0"/>
              <a:t> - Thus directions to the same place will be different depending upon where you are.</a:t>
            </a:r>
          </a:p>
          <a:p>
            <a:r>
              <a:rPr lang="en-US" dirty="0"/>
              <a:t> - To get to the Coffee Shop: turn around, go to the corner, turn right, cross the street,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- To get to the Coffee Shop: Go out the front door, turn left, go to the corner,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61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won’t be using Windows, but I wanted to mention this as some of you may have before or may encounter it.</a:t>
            </a:r>
          </a:p>
          <a:p>
            <a:r>
              <a:rPr lang="en-US" dirty="0"/>
              <a:t>Anytime you are working in Linux, even if it is in Docker w/ VNC on Windows, you will use the Linux style.</a:t>
            </a:r>
          </a:p>
        </p:txBody>
      </p:sp>
    </p:spTree>
    <p:extLst>
      <p:ext uri="{BB962C8B-B14F-4D97-AF65-F5344CB8AC3E}">
        <p14:creationId xmlns:p14="http://schemas.microsoft.com/office/powerpoint/2010/main" val="141931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doesn’t matter what these refer to at this point.  </a:t>
            </a:r>
          </a:p>
          <a:p>
            <a:r>
              <a:rPr lang="en-US" dirty="0"/>
              <a:t>Just identify them as relative or absolute.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01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42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46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tree from: https://</a:t>
            </a:r>
            <a:r>
              <a:rPr lang="en-US" dirty="0" err="1"/>
              <a:t>texblog.org</a:t>
            </a:r>
            <a:r>
              <a:rPr lang="en-US" dirty="0"/>
              <a:t>/2012/08/07/semi-automatic-directory-tree-in-latex/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8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.. Refers to the parent directory.</a:t>
            </a:r>
          </a:p>
          <a:p>
            <a:r>
              <a:rPr lang="en-US" dirty="0"/>
              <a:t>  - at </a:t>
            </a:r>
            <a:r>
              <a:rPr lang="en-US" dirty="0" err="1"/>
              <a:t>hoppergm</a:t>
            </a:r>
            <a:r>
              <a:rPr lang="en-US" dirty="0"/>
              <a:t> it refers to home.</a:t>
            </a:r>
          </a:p>
          <a:p>
            <a:r>
              <a:rPr lang="en-US" dirty="0"/>
              <a:t>  - at home it refers to root</a:t>
            </a:r>
          </a:p>
          <a:p>
            <a:r>
              <a:rPr lang="en-US" dirty="0"/>
              <a:t>  - at project1 it refers to Documents</a:t>
            </a:r>
          </a:p>
          <a:p>
            <a:r>
              <a:rPr lang="en-US" dirty="0"/>
              <a:t>  - at Documents it refers to </a:t>
            </a:r>
            <a:r>
              <a:rPr lang="en-US" dirty="0" err="1"/>
              <a:t>hoppergm</a:t>
            </a:r>
            <a:endParaRPr lang="en-US" dirty="0"/>
          </a:p>
          <a:p>
            <a:r>
              <a:rPr lang="en-US" dirty="0"/>
              <a:t>  -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8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11.tiff"/><Relationship Id="rId4" Type="http://schemas.openxmlformats.org/officeDocument/2006/relationships/hyperlink" Target="https://creativecommons.org/licenses/by/4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5913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02 – Linux Command Line Interface (CLI)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1DB63-95E3-0D41-8187-0B52DE392B22}"/>
              </a:ext>
            </a:extLst>
          </p:cNvPr>
          <p:cNvSpPr txBox="1"/>
          <p:nvPr/>
        </p:nvSpPr>
        <p:spPr>
          <a:xfrm>
            <a:off x="762000" y="2108242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262A6-C73A-394F-B13F-D5404ED7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C94B43-41BC-6040-9E76-227533A9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FF16BA-6154-4E47-B2DD-1444FB4C9801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4BF08B-D1DD-1F42-A644-126007EB82EB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87CA71-9611-044D-BB2F-7A4461AE5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860F-BF23-F212-9996-AF7EAC8F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163" y="111846"/>
            <a:ext cx="4238236" cy="857400"/>
          </a:xfrm>
        </p:spPr>
        <p:txBody>
          <a:bodyPr/>
          <a:lstStyle/>
          <a:p>
            <a:r>
              <a:rPr lang="en-US" sz="3200" dirty="0"/>
              <a:t>Path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26523-A476-1011-B0AC-2804E2A2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1162" y="1210235"/>
            <a:ext cx="4238237" cy="3503815"/>
          </a:xfrm>
        </p:spPr>
        <p:txBody>
          <a:bodyPr/>
          <a:lstStyle/>
          <a:p>
            <a:r>
              <a:rPr lang="en-US" sz="2000" dirty="0"/>
              <a:t>Write the </a:t>
            </a:r>
            <a:r>
              <a:rPr lang="en-US" sz="2000" b="1" dirty="0"/>
              <a:t>absolute path </a:t>
            </a:r>
            <a:r>
              <a:rPr lang="en-US" sz="2000" dirty="0"/>
              <a:t>for the following files or directories:</a:t>
            </a:r>
          </a:p>
          <a:p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 err="1">
                <a:latin typeface="Courier" pitchFamily="2" charset="0"/>
              </a:rPr>
              <a:t>usr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fortunes</a:t>
            </a:r>
            <a:r>
              <a:rPr lang="en-US" sz="2000" dirty="0"/>
              <a:t> program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latex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fonts</a:t>
            </a:r>
            <a:r>
              <a:rPr lang="en-US" sz="2000" dirty="0"/>
              <a:t>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BC80B-70EF-9A78-7449-BE527CD124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6BFF6-7D79-FE0D-DBCF-2204AF7C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14" y="-4068"/>
            <a:ext cx="2547610" cy="51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Relative File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2AD074-F1E6-6946-9577-E16649144387}"/>
              </a:ext>
            </a:extLst>
          </p:cNvPr>
          <p:cNvSpPr/>
          <p:nvPr/>
        </p:nvSpPr>
        <p:spPr>
          <a:xfrm>
            <a:off x="4362249" y="2811365"/>
            <a:ext cx="1407616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AFF8D-9D88-5146-AA09-EA351B6BA5C8}"/>
              </a:ext>
            </a:extLst>
          </p:cNvPr>
          <p:cNvGrpSpPr/>
          <p:nvPr/>
        </p:nvGrpSpPr>
        <p:grpSpPr>
          <a:xfrm>
            <a:off x="1394382" y="1724851"/>
            <a:ext cx="4839135" cy="1085652"/>
            <a:chOff x="1394382" y="1724851"/>
            <a:chExt cx="4839135" cy="1085652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DF61CF-E28C-7846-965A-4B74937B781F}"/>
                </a:ext>
              </a:extLst>
            </p:cNvPr>
            <p:cNvSpPr/>
            <p:nvPr/>
          </p:nvSpPr>
          <p:spPr>
            <a:xfrm>
              <a:off x="4413861" y="1724851"/>
              <a:ext cx="1819656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E05BC22-48D7-934E-B8B4-C71DF6C7D1F6}"/>
                </a:ext>
              </a:extLst>
            </p:cNvPr>
            <p:cNvSpPr/>
            <p:nvPr/>
          </p:nvSpPr>
          <p:spPr>
            <a:xfrm>
              <a:off x="1394382" y="2502725"/>
              <a:ext cx="1311154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A4055A-097C-DF4E-A650-154FBEC1156A}"/>
              </a:ext>
            </a:extLst>
          </p:cNvPr>
          <p:cNvGrpSpPr/>
          <p:nvPr/>
        </p:nvGrpSpPr>
        <p:grpSpPr>
          <a:xfrm>
            <a:off x="1619575" y="2776117"/>
            <a:ext cx="401380" cy="177684"/>
            <a:chOff x="1191338" y="2475919"/>
            <a:chExt cx="230839" cy="19945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7B776C-5DB0-274B-9853-3D5AE8FA18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01635F-8C53-F547-A30C-BF5BDBC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A2402D9-B646-C846-BEAB-C9E9CA327931}"/>
              </a:ext>
            </a:extLst>
          </p:cNvPr>
          <p:cNvSpPr/>
          <p:nvPr/>
        </p:nvSpPr>
        <p:spPr>
          <a:xfrm>
            <a:off x="1856133" y="2806102"/>
            <a:ext cx="1335831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152" y="1011047"/>
            <a:ext cx="4353098" cy="1249384"/>
          </a:xfrm>
        </p:spPr>
        <p:txBody>
          <a:bodyPr/>
          <a:lstStyle/>
          <a:p>
            <a:r>
              <a:rPr lang="en-US" sz="1800" i="1" dirty="0"/>
              <a:t>Relative path</a:t>
            </a:r>
            <a:r>
              <a:rPr lang="en-US" sz="1800" dirty="0"/>
              <a:t>: Do not start with a / and specify location starting from the </a:t>
            </a:r>
            <a:r>
              <a:rPr lang="en-US" sz="1800" i="1" dirty="0"/>
              <a:t>working directory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We will assume the working directory is </a:t>
            </a:r>
            <a:r>
              <a:rPr lang="en-US" sz="1800" dirty="0">
                <a:latin typeface="Courier" pitchFamily="2" charset="0"/>
              </a:rPr>
              <a:t>/home/</a:t>
            </a:r>
            <a:r>
              <a:rPr lang="en-US" sz="1800" dirty="0" err="1">
                <a:latin typeface="Courier" pitchFamily="2" charset="0"/>
              </a:rPr>
              <a:t>hoppergm</a:t>
            </a:r>
            <a:endParaRPr lang="en-US" sz="1800" dirty="0">
              <a:latin typeface="Courier" pitchFamily="2" charset="0"/>
            </a:endParaRP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Documents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Documents/Project1/</a:t>
            </a:r>
            <a:r>
              <a:rPr lang="en-US" sz="1800" dirty="0" err="1"/>
              <a:t>FileB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../</a:t>
            </a:r>
            <a:r>
              <a:rPr lang="en-US" sz="1800" dirty="0" err="1"/>
              <a:t>ritchied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../../bin</a:t>
            </a:r>
          </a:p>
        </p:txBody>
      </p:sp>
    </p:spTree>
    <p:extLst>
      <p:ext uri="{BB962C8B-B14F-4D97-AF65-F5344CB8AC3E}">
        <p14:creationId xmlns:p14="http://schemas.microsoft.com/office/powerpoint/2010/main" val="16262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7A7A12F3-60E8-6A9F-E24A-EC6A7A23FD9C}"/>
              </a:ext>
            </a:extLst>
          </p:cNvPr>
          <p:cNvSpPr txBox="1">
            <a:spLocks/>
          </p:cNvSpPr>
          <p:nvPr/>
        </p:nvSpPr>
        <p:spPr bwMode="auto">
          <a:xfrm>
            <a:off x="3502152" y="1011047"/>
            <a:ext cx="4353098" cy="12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/>
              <a:t>Relative path</a:t>
            </a:r>
            <a:r>
              <a:rPr lang="en-US" sz="1800" kern="0" dirty="0"/>
              <a:t>: Do not start with a / and specify location starting from the </a:t>
            </a:r>
            <a:r>
              <a:rPr lang="en-US" sz="1800" i="1" kern="0" dirty="0"/>
              <a:t>working directory</a:t>
            </a:r>
            <a:r>
              <a:rPr lang="en-US" sz="1800" kern="0" dirty="0"/>
              <a:t>.</a:t>
            </a:r>
          </a:p>
          <a:p>
            <a:pPr lvl="1"/>
            <a:r>
              <a:rPr lang="en-US" sz="1800" kern="0" dirty="0"/>
              <a:t>We will assume the working directory is </a:t>
            </a:r>
            <a:r>
              <a:rPr lang="en-US" sz="1800" kern="0" dirty="0">
                <a:latin typeface="Courier" pitchFamily="2" charset="0"/>
              </a:rPr>
              <a:t>/home/</a:t>
            </a:r>
            <a:r>
              <a:rPr lang="en-US" sz="1800" kern="0" dirty="0" err="1">
                <a:latin typeface="Courier" pitchFamily="2" charset="0"/>
              </a:rPr>
              <a:t>hoppergm</a:t>
            </a:r>
            <a:endParaRPr lang="en-US" sz="1800" kern="0" dirty="0">
              <a:latin typeface="Courier" pitchFamily="2" charset="0"/>
            </a:endParaRP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</a:t>
            </a: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Documents/Project1/</a:t>
            </a:r>
            <a:r>
              <a:rPr lang="en-US" sz="1800" kern="0" dirty="0" err="1"/>
              <a:t>FileB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</a:t>
            </a:r>
            <a:r>
              <a:rPr lang="en-US" sz="1800" kern="0" dirty="0" err="1"/>
              <a:t>ritchied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../../bin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Relative File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2AD074-F1E6-6946-9577-E16649144387}"/>
              </a:ext>
            </a:extLst>
          </p:cNvPr>
          <p:cNvSpPr/>
          <p:nvPr/>
        </p:nvSpPr>
        <p:spPr>
          <a:xfrm>
            <a:off x="4389680" y="3354804"/>
            <a:ext cx="2825563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AFF8D-9D88-5146-AA09-EA351B6BA5C8}"/>
              </a:ext>
            </a:extLst>
          </p:cNvPr>
          <p:cNvGrpSpPr/>
          <p:nvPr/>
        </p:nvGrpSpPr>
        <p:grpSpPr>
          <a:xfrm>
            <a:off x="1394382" y="1745055"/>
            <a:ext cx="4825872" cy="1065448"/>
            <a:chOff x="1394382" y="1745055"/>
            <a:chExt cx="4825872" cy="106544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DF61CF-E28C-7846-965A-4B74937B781F}"/>
                </a:ext>
              </a:extLst>
            </p:cNvPr>
            <p:cNvSpPr/>
            <p:nvPr/>
          </p:nvSpPr>
          <p:spPr>
            <a:xfrm>
              <a:off x="4400598" y="1745055"/>
              <a:ext cx="1819656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E05BC22-48D7-934E-B8B4-C71DF6C7D1F6}"/>
                </a:ext>
              </a:extLst>
            </p:cNvPr>
            <p:cNvSpPr/>
            <p:nvPr/>
          </p:nvSpPr>
          <p:spPr>
            <a:xfrm>
              <a:off x="1394382" y="2502725"/>
              <a:ext cx="1311154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A4055A-097C-DF4E-A650-154FBEC1156A}"/>
              </a:ext>
            </a:extLst>
          </p:cNvPr>
          <p:cNvGrpSpPr/>
          <p:nvPr/>
        </p:nvGrpSpPr>
        <p:grpSpPr>
          <a:xfrm>
            <a:off x="1619575" y="2776117"/>
            <a:ext cx="401380" cy="177684"/>
            <a:chOff x="1191338" y="2475919"/>
            <a:chExt cx="230839" cy="19945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7B776C-5DB0-274B-9853-3D5AE8FA18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01635F-8C53-F547-A30C-BF5BDBC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158ECB0-BBCD-8A4D-A86A-60A81CA49E59}"/>
              </a:ext>
            </a:extLst>
          </p:cNvPr>
          <p:cNvGrpSpPr/>
          <p:nvPr/>
        </p:nvGrpSpPr>
        <p:grpSpPr>
          <a:xfrm>
            <a:off x="2072886" y="3084297"/>
            <a:ext cx="401380" cy="177684"/>
            <a:chOff x="1191338" y="2475919"/>
            <a:chExt cx="230839" cy="19945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641CE1C-9300-5041-8B43-22783AAB0D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2E39F7A-8C03-ED45-A38E-EEEB5F0DD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801A38-4EA2-824F-93F2-00C9BF7A5F7F}"/>
              </a:ext>
            </a:extLst>
          </p:cNvPr>
          <p:cNvGrpSpPr/>
          <p:nvPr/>
        </p:nvGrpSpPr>
        <p:grpSpPr>
          <a:xfrm>
            <a:off x="2483410" y="3409614"/>
            <a:ext cx="401380" cy="402634"/>
            <a:chOff x="1191338" y="2475919"/>
            <a:chExt cx="230839" cy="199455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A5218CB-FA28-904F-9CD7-FAB8769A749D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B3A5F96-7988-E142-BA24-E27F17664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A15CC26-5E03-6344-87BC-4D248C9DEF81}"/>
              </a:ext>
            </a:extLst>
          </p:cNvPr>
          <p:cNvSpPr/>
          <p:nvPr/>
        </p:nvSpPr>
        <p:spPr>
          <a:xfrm>
            <a:off x="4389680" y="3350103"/>
            <a:ext cx="1302600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03E99377-ACF5-9648-9C5E-E339B46BC576}"/>
              </a:ext>
            </a:extLst>
          </p:cNvPr>
          <p:cNvSpPr/>
          <p:nvPr/>
        </p:nvSpPr>
        <p:spPr>
          <a:xfrm>
            <a:off x="4400598" y="3354804"/>
            <a:ext cx="2239720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C151DD8-D48A-6941-ACE8-2CEE6677E175}"/>
              </a:ext>
            </a:extLst>
          </p:cNvPr>
          <p:cNvSpPr/>
          <p:nvPr/>
        </p:nvSpPr>
        <p:spPr>
          <a:xfrm>
            <a:off x="2815262" y="3639927"/>
            <a:ext cx="803395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67" grpId="0" animBg="1"/>
      <p:bldP spid="67" grpId="1" animBg="1"/>
      <p:bldP spid="68" grpId="0" animBg="1"/>
      <p:bldP spid="68" grpId="1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72A1741-270D-639A-9B5D-CDA91FDC9F6F}"/>
              </a:ext>
            </a:extLst>
          </p:cNvPr>
          <p:cNvSpPr txBox="1">
            <a:spLocks/>
          </p:cNvSpPr>
          <p:nvPr/>
        </p:nvSpPr>
        <p:spPr bwMode="auto">
          <a:xfrm>
            <a:off x="3502152" y="1011047"/>
            <a:ext cx="4353098" cy="12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/>
              <a:t>Relative path</a:t>
            </a:r>
            <a:r>
              <a:rPr lang="en-US" sz="1800" kern="0" dirty="0"/>
              <a:t>: Do not start with a / and specify location starting from the </a:t>
            </a:r>
            <a:r>
              <a:rPr lang="en-US" sz="1800" i="1" kern="0" dirty="0"/>
              <a:t>working directory</a:t>
            </a:r>
            <a:r>
              <a:rPr lang="en-US" sz="1800" kern="0" dirty="0"/>
              <a:t>.</a:t>
            </a:r>
          </a:p>
          <a:p>
            <a:pPr lvl="1"/>
            <a:r>
              <a:rPr lang="en-US" sz="1800" kern="0" dirty="0"/>
              <a:t>We will assume the working directory is </a:t>
            </a:r>
            <a:r>
              <a:rPr lang="en-US" sz="1800" kern="0" dirty="0">
                <a:latin typeface="Courier" pitchFamily="2" charset="0"/>
              </a:rPr>
              <a:t>/home/</a:t>
            </a:r>
            <a:r>
              <a:rPr lang="en-US" sz="1800" kern="0" dirty="0" err="1">
                <a:latin typeface="Courier" pitchFamily="2" charset="0"/>
              </a:rPr>
              <a:t>hoppergm</a:t>
            </a:r>
            <a:endParaRPr lang="en-US" sz="1800" kern="0" dirty="0">
              <a:latin typeface="Courier" pitchFamily="2" charset="0"/>
            </a:endParaRP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</a:t>
            </a: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Documents/Project1/</a:t>
            </a:r>
            <a:r>
              <a:rPr lang="en-US" sz="1800" kern="0" dirty="0" err="1"/>
              <a:t>FileB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</a:t>
            </a:r>
            <a:r>
              <a:rPr lang="en-US" sz="1800" kern="0" dirty="0" err="1"/>
              <a:t>ritchied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../../bin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Relative File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2AD074-F1E6-6946-9577-E16649144387}"/>
              </a:ext>
            </a:extLst>
          </p:cNvPr>
          <p:cNvSpPr/>
          <p:nvPr/>
        </p:nvSpPr>
        <p:spPr>
          <a:xfrm>
            <a:off x="4410326" y="3894055"/>
            <a:ext cx="1113459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AFF8D-9D88-5146-AA09-EA351B6BA5C8}"/>
              </a:ext>
            </a:extLst>
          </p:cNvPr>
          <p:cNvGrpSpPr/>
          <p:nvPr/>
        </p:nvGrpSpPr>
        <p:grpSpPr>
          <a:xfrm>
            <a:off x="1394382" y="1699336"/>
            <a:ext cx="4834040" cy="1111167"/>
            <a:chOff x="1394382" y="1699336"/>
            <a:chExt cx="4834040" cy="111116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DF61CF-E28C-7846-965A-4B74937B781F}"/>
                </a:ext>
              </a:extLst>
            </p:cNvPr>
            <p:cNvSpPr/>
            <p:nvPr/>
          </p:nvSpPr>
          <p:spPr>
            <a:xfrm>
              <a:off x="4408766" y="1699336"/>
              <a:ext cx="1819656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E05BC22-48D7-934E-B8B4-C71DF6C7D1F6}"/>
                </a:ext>
              </a:extLst>
            </p:cNvPr>
            <p:cNvSpPr/>
            <p:nvPr/>
          </p:nvSpPr>
          <p:spPr>
            <a:xfrm>
              <a:off x="1394382" y="2502725"/>
              <a:ext cx="1311154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A4055A-097C-DF4E-A650-154FBEC1156A}"/>
              </a:ext>
            </a:extLst>
          </p:cNvPr>
          <p:cNvGrpSpPr/>
          <p:nvPr/>
        </p:nvGrpSpPr>
        <p:grpSpPr>
          <a:xfrm>
            <a:off x="1181878" y="2491458"/>
            <a:ext cx="401380" cy="177684"/>
            <a:chOff x="1191338" y="2475919"/>
            <a:chExt cx="230839" cy="19945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7B776C-5DB0-274B-9853-3D5AE8FA18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01635F-8C53-F547-A30C-BF5BDBC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A2402D9-B646-C846-BEAB-C9E9CA327931}"/>
              </a:ext>
            </a:extLst>
          </p:cNvPr>
          <p:cNvSpPr/>
          <p:nvPr/>
        </p:nvSpPr>
        <p:spPr>
          <a:xfrm>
            <a:off x="1462300" y="4588230"/>
            <a:ext cx="1015610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FD099B-8F5D-8346-AF5F-C8BA610A57F1}"/>
              </a:ext>
            </a:extLst>
          </p:cNvPr>
          <p:cNvGrpSpPr/>
          <p:nvPr/>
        </p:nvGrpSpPr>
        <p:grpSpPr>
          <a:xfrm>
            <a:off x="1105690" y="2515575"/>
            <a:ext cx="401380" cy="2211694"/>
            <a:chOff x="1191338" y="2475919"/>
            <a:chExt cx="230839" cy="19945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FA2B12C-95D5-AE49-BD81-763540CBA488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78E72B4-C7EA-6C40-92EF-C9005731F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1312EEF-4095-F048-97FE-CCD12DB0E291}"/>
              </a:ext>
            </a:extLst>
          </p:cNvPr>
          <p:cNvSpPr/>
          <p:nvPr/>
        </p:nvSpPr>
        <p:spPr>
          <a:xfrm>
            <a:off x="4408766" y="3894055"/>
            <a:ext cx="304801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57" grpId="0" animBg="1"/>
      <p:bldP spid="64" grpId="0" animBg="1"/>
      <p:bldP spid="6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5B5046D-EA6B-2746-93E3-89CE37D6D797}"/>
              </a:ext>
            </a:extLst>
          </p:cNvPr>
          <p:cNvSpPr txBox="1">
            <a:spLocks/>
          </p:cNvSpPr>
          <p:nvPr/>
        </p:nvSpPr>
        <p:spPr bwMode="auto">
          <a:xfrm>
            <a:off x="3502152" y="1011047"/>
            <a:ext cx="4353098" cy="12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/>
              <a:t>Relative path</a:t>
            </a:r>
            <a:r>
              <a:rPr lang="en-US" sz="1800" kern="0" dirty="0"/>
              <a:t>: Do not start with a / and specify location starting from the </a:t>
            </a:r>
            <a:r>
              <a:rPr lang="en-US" sz="1800" i="1" kern="0" dirty="0"/>
              <a:t>working directory</a:t>
            </a:r>
            <a:r>
              <a:rPr lang="en-US" sz="1800" kern="0" dirty="0"/>
              <a:t>.</a:t>
            </a:r>
          </a:p>
          <a:p>
            <a:pPr lvl="1"/>
            <a:r>
              <a:rPr lang="en-US" sz="1800" kern="0" dirty="0"/>
              <a:t>We will assume the working directory is </a:t>
            </a:r>
            <a:r>
              <a:rPr lang="en-US" sz="1800" kern="0" dirty="0">
                <a:latin typeface="Courier" pitchFamily="2" charset="0"/>
              </a:rPr>
              <a:t>/home/</a:t>
            </a:r>
            <a:r>
              <a:rPr lang="en-US" sz="1800" kern="0" dirty="0" err="1">
                <a:latin typeface="Courier" pitchFamily="2" charset="0"/>
              </a:rPr>
              <a:t>hoppergm</a:t>
            </a:r>
            <a:endParaRPr lang="en-US" sz="1800" kern="0" dirty="0">
              <a:latin typeface="Courier" pitchFamily="2" charset="0"/>
            </a:endParaRP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</a:t>
            </a: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Documents/Project1/</a:t>
            </a:r>
            <a:r>
              <a:rPr lang="en-US" sz="1800" kern="0" dirty="0" err="1"/>
              <a:t>FileB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</a:t>
            </a:r>
            <a:r>
              <a:rPr lang="en-US" sz="1800" kern="0" dirty="0" err="1"/>
              <a:t>ritchied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../../bin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Relative File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2AD074-F1E6-6946-9577-E16649144387}"/>
              </a:ext>
            </a:extLst>
          </p:cNvPr>
          <p:cNvSpPr/>
          <p:nvPr/>
        </p:nvSpPr>
        <p:spPr>
          <a:xfrm>
            <a:off x="4466405" y="4457580"/>
            <a:ext cx="771366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AFF8D-9D88-5146-AA09-EA351B6BA5C8}"/>
              </a:ext>
            </a:extLst>
          </p:cNvPr>
          <p:cNvGrpSpPr/>
          <p:nvPr/>
        </p:nvGrpSpPr>
        <p:grpSpPr>
          <a:xfrm>
            <a:off x="1394382" y="1734563"/>
            <a:ext cx="4813635" cy="1075940"/>
            <a:chOff x="1394382" y="1734563"/>
            <a:chExt cx="4813635" cy="107594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DF61CF-E28C-7846-965A-4B74937B781F}"/>
                </a:ext>
              </a:extLst>
            </p:cNvPr>
            <p:cNvSpPr/>
            <p:nvPr/>
          </p:nvSpPr>
          <p:spPr>
            <a:xfrm>
              <a:off x="4388361" y="1734563"/>
              <a:ext cx="1819656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E05BC22-48D7-934E-B8B4-C71DF6C7D1F6}"/>
                </a:ext>
              </a:extLst>
            </p:cNvPr>
            <p:cNvSpPr/>
            <p:nvPr/>
          </p:nvSpPr>
          <p:spPr>
            <a:xfrm>
              <a:off x="1394382" y="2502725"/>
              <a:ext cx="1311154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A4055A-097C-DF4E-A650-154FBEC1156A}"/>
              </a:ext>
            </a:extLst>
          </p:cNvPr>
          <p:cNvGrpSpPr/>
          <p:nvPr/>
        </p:nvGrpSpPr>
        <p:grpSpPr>
          <a:xfrm>
            <a:off x="1181878" y="2491458"/>
            <a:ext cx="401380" cy="177684"/>
            <a:chOff x="1191338" y="2475919"/>
            <a:chExt cx="230839" cy="19945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7B776C-5DB0-274B-9853-3D5AE8FA18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01635F-8C53-F547-A30C-BF5BDBC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A2402D9-B646-C846-BEAB-C9E9CA327931}"/>
              </a:ext>
            </a:extLst>
          </p:cNvPr>
          <p:cNvSpPr/>
          <p:nvPr/>
        </p:nvSpPr>
        <p:spPr>
          <a:xfrm>
            <a:off x="966708" y="1662189"/>
            <a:ext cx="752467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1312EEF-4095-F048-97FE-CCD12DB0E291}"/>
              </a:ext>
            </a:extLst>
          </p:cNvPr>
          <p:cNvSpPr/>
          <p:nvPr/>
        </p:nvSpPr>
        <p:spPr>
          <a:xfrm>
            <a:off x="4452092" y="4445259"/>
            <a:ext cx="229160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4EB64E6-D787-CE41-AD9B-AC1CEBE696B2}"/>
              </a:ext>
            </a:extLst>
          </p:cNvPr>
          <p:cNvSpPr/>
          <p:nvPr/>
        </p:nvSpPr>
        <p:spPr>
          <a:xfrm>
            <a:off x="4454798" y="4445259"/>
            <a:ext cx="452908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14B0D55-3411-9944-939B-AF0535B51133}"/>
              </a:ext>
            </a:extLst>
          </p:cNvPr>
          <p:cNvGrpSpPr/>
          <p:nvPr/>
        </p:nvGrpSpPr>
        <p:grpSpPr>
          <a:xfrm>
            <a:off x="723438" y="1453063"/>
            <a:ext cx="401380" cy="908064"/>
            <a:chOff x="1191338" y="2475919"/>
            <a:chExt cx="230839" cy="19945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AB39D9A-896B-1C44-A3FF-FF989212941C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7701FD7-6592-3D41-9719-86D42E112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1FB6987-CFD9-0746-ABFE-2A2FDBDEB82A}"/>
              </a:ext>
            </a:extLst>
          </p:cNvPr>
          <p:cNvGrpSpPr/>
          <p:nvPr/>
        </p:nvGrpSpPr>
        <p:grpSpPr>
          <a:xfrm>
            <a:off x="822051" y="1648926"/>
            <a:ext cx="244205" cy="171300"/>
            <a:chOff x="1191338" y="2475919"/>
            <a:chExt cx="230839" cy="19945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371271-D424-3840-B544-72149863EC7F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4470A66-B53D-4245-AAA4-DCE08AA54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3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57" grpId="0" animBg="1"/>
      <p:bldP spid="64" grpId="0" animBg="1"/>
      <p:bldP spid="64" grpId="1" animBg="1"/>
      <p:bldP spid="65" grpId="0" animBg="1"/>
      <p:bldP spid="6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860F-BF23-F212-9996-AF7EAC8F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163" y="111846"/>
            <a:ext cx="4238236" cy="857400"/>
          </a:xfrm>
        </p:spPr>
        <p:txBody>
          <a:bodyPr/>
          <a:lstStyle/>
          <a:p>
            <a:r>
              <a:rPr lang="en-US" sz="3200" dirty="0"/>
              <a:t>Path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26523-A476-1011-B0AC-2804E2A2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1162" y="969247"/>
            <a:ext cx="4348358" cy="3744804"/>
          </a:xfrm>
        </p:spPr>
        <p:txBody>
          <a:bodyPr/>
          <a:lstStyle/>
          <a:p>
            <a:r>
              <a:rPr lang="en-US" sz="2000" dirty="0"/>
              <a:t>Assume that the working directory is </a:t>
            </a:r>
            <a:r>
              <a:rPr lang="en-US" sz="2000" dirty="0" err="1">
                <a:latin typeface="Courier" pitchFamily="2" charset="0"/>
              </a:rPr>
              <a:t>jeancome</a:t>
            </a:r>
            <a:r>
              <a:rPr lang="en-US" sz="2000" dirty="0"/>
              <a:t>.</a:t>
            </a:r>
          </a:p>
          <a:p>
            <a:r>
              <a:rPr lang="en-US" sz="2000" dirty="0"/>
              <a:t>Write a </a:t>
            </a:r>
            <a:r>
              <a:rPr lang="en-US" sz="2000" b="1" dirty="0"/>
              <a:t>relative path </a:t>
            </a:r>
            <a:r>
              <a:rPr lang="en-US" sz="2000" dirty="0"/>
              <a:t>for the following files or directories:</a:t>
            </a:r>
          </a:p>
          <a:p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latex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 err="1">
                <a:latin typeface="Courier" pitchFamily="2" charset="0"/>
              </a:rPr>
              <a:t>jeancomeson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share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games</a:t>
            </a:r>
            <a:r>
              <a:rPr lang="en-US" sz="2000" dirty="0"/>
              <a:t>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BC80B-70EF-9A78-7449-BE527CD124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6BFF6-7D79-FE0D-DBCF-2204AF7C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14" y="-4068"/>
            <a:ext cx="2547610" cy="514756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C48D56-0623-E042-C786-34D192AB55A4}"/>
              </a:ext>
            </a:extLst>
          </p:cNvPr>
          <p:cNvSpPr/>
          <p:nvPr/>
        </p:nvSpPr>
        <p:spPr>
          <a:xfrm>
            <a:off x="922785" y="719579"/>
            <a:ext cx="1006599" cy="240523"/>
          </a:xfrm>
          <a:prstGeom prst="roundRect">
            <a:avLst/>
          </a:prstGeom>
          <a:solidFill>
            <a:schemeClr val="accent5">
              <a:lumMod val="25000"/>
              <a:lumOff val="75000"/>
              <a:alpha val="35000"/>
            </a:schemeClr>
          </a:solidFill>
          <a:ln>
            <a:solidFill>
              <a:schemeClr val="accent5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9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BD96-6C21-30A4-A5B7-1D94653B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6" y="7372"/>
            <a:ext cx="6761100" cy="857400"/>
          </a:xfrm>
        </p:spPr>
        <p:txBody>
          <a:bodyPr/>
          <a:lstStyle/>
          <a:p>
            <a:r>
              <a:rPr lang="en-US" sz="2800" dirty="0"/>
              <a:t>Some Special Linux/Unix CLI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0397-F4AD-5F87-05D1-EAA8034F6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9823" y="1371965"/>
            <a:ext cx="4199302" cy="3342191"/>
          </a:xfrm>
        </p:spPr>
        <p:txBody>
          <a:bodyPr/>
          <a:lstStyle/>
          <a:p>
            <a:r>
              <a:rPr lang="en-US" sz="2000" dirty="0">
                <a:latin typeface="Courier" pitchFamily="2" charset="0"/>
              </a:rPr>
              <a:t>~</a:t>
            </a:r>
            <a:r>
              <a:rPr lang="en-US" sz="2000" dirty="0"/>
              <a:t>	Home Directory</a:t>
            </a:r>
          </a:p>
          <a:p>
            <a:pPr lvl="1"/>
            <a:r>
              <a:rPr lang="en-US" sz="1800" dirty="0"/>
              <a:t>Shortcut for an absolute path</a:t>
            </a:r>
          </a:p>
          <a:p>
            <a:pPr lvl="1"/>
            <a:r>
              <a:rPr lang="en-US" sz="1800" dirty="0"/>
              <a:t>Expands based on user:</a:t>
            </a:r>
          </a:p>
          <a:p>
            <a:pPr lvl="2"/>
            <a:r>
              <a:rPr lang="en-US" sz="1800" dirty="0">
                <a:latin typeface="Courier" pitchFamily="2" charset="0"/>
              </a:rPr>
              <a:t>/home/</a:t>
            </a:r>
            <a:r>
              <a:rPr lang="en-US" sz="1800" dirty="0" err="1">
                <a:latin typeface="Courier" pitchFamily="2" charset="0"/>
              </a:rPr>
              <a:t>hoppergm</a:t>
            </a:r>
            <a:endParaRPr lang="en-US" sz="18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/home/</a:t>
            </a:r>
            <a:r>
              <a:rPr lang="en-US" sz="1800" dirty="0" err="1">
                <a:latin typeface="Courier" pitchFamily="2" charset="0"/>
              </a:rPr>
              <a:t>ritchied</a:t>
            </a:r>
            <a:endParaRPr lang="en-US" sz="1800" dirty="0">
              <a:latin typeface="Courier" pitchFamily="2" charset="0"/>
            </a:endParaRPr>
          </a:p>
          <a:p>
            <a:pPr lvl="1"/>
            <a:endParaRPr lang="en-US" sz="1800" dirty="0"/>
          </a:p>
          <a:p>
            <a:r>
              <a:rPr lang="en-US" sz="2000" dirty="0">
                <a:latin typeface="Courier" pitchFamily="2" charset="0"/>
              </a:rPr>
              <a:t>..</a:t>
            </a:r>
            <a:r>
              <a:rPr lang="en-US" sz="2000" dirty="0"/>
              <a:t>	Parent Directory</a:t>
            </a:r>
            <a:endParaRPr lang="en-US" sz="1800" dirty="0"/>
          </a:p>
          <a:p>
            <a:r>
              <a:rPr lang="en-US" sz="2000" dirty="0">
                <a:latin typeface="Courier" pitchFamily="2" charset="0"/>
              </a:rPr>
              <a:t>.</a:t>
            </a:r>
            <a:r>
              <a:rPr lang="en-US" sz="2000" dirty="0"/>
              <a:t>	Current Directory</a:t>
            </a:r>
          </a:p>
          <a:p>
            <a:pPr lvl="1"/>
            <a:r>
              <a:rPr lang="en-US" sz="1800" dirty="0"/>
              <a:t>Relative to current location.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A4CB2-DDDC-D305-BA76-66D91F9AF71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57E3BF-BBD4-9D9B-A33E-BE33E4A1429E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925E74-0B32-4DBE-7BCC-6ED661734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AD7BFD-DCAE-44BC-ED83-927E4F32F3D3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3B8356-BF92-B137-1370-86D95796A0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8FEE61C-B428-D1C7-BBBD-2CF598837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E17A451-AA25-74A7-8121-4182D8F0D50C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436EBF-E81A-A836-5C4F-E2DA25098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8AC0DD-81AC-7BDD-FD62-0E2378C8F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42B7721-C03B-2BFE-E8AA-465D1C776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4143FB1-1794-71A6-DBCA-20C58A03C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37E1170-121F-CFC1-D0A0-C9006C09C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F57B57C-6411-2606-DACD-4D7D99980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7AFB18-F148-3374-0C2F-347C2B53C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00626-2F3E-2315-217D-8E91C7E29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2349437-F688-C5AA-9F13-229894C0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2A8F1C-280F-0EE3-CF8E-E1FBC9F2B988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5C5E0F8-9EDF-D775-825A-E793D5287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5D1EA6-1883-56E0-428F-8C330DBEDFD4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A6605A-2109-B9F3-2402-DD5FAD1135E1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D69FC1-243B-3EFF-2A15-8BBE10C03A2D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86D962-0481-A215-4972-598F663964D8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D3911F-F64C-FE9A-8236-8A99A1043645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05689A-A392-B3F6-026F-839AA3B410C0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11B4AC-4332-4DE4-8A37-4096A9747C86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CA572D-28F6-C835-50C2-46F47B88A222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7A1289-4D3B-DC0B-3003-DE2F4F253A0C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D82770-7DC6-2381-4D8E-B2E851ECDD57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231201-EC10-1B14-D480-96006A7A4A4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F6A8BB-3613-49C4-ED74-D1008FBAA18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E54665-2AE5-9D44-2159-BD4E933DA94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0036CA-5CCC-DF4F-CFC6-9D3AEB421C9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C21148-4329-5182-0E0A-0A5F10ADFC84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974E1B0-EBC5-91B4-235F-600BB8732F2A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7EDD102-C0D9-7580-B685-878BF2B34BC3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416A50-B348-CBA0-B73B-82DF2212FAD9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FED47B0-363B-C48C-C839-8F04C22B446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E649C2-3454-C9EA-12B9-DCB42DCED679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A7A4E8-79E6-76FA-C962-26103010DFC2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D7DDCD-08BA-1A2A-B4E1-20A8AF0E1988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3D1A93B-EB56-EB7D-7AAF-F32F1DF2C2E5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95AD896-FC1B-B4E8-F7D0-2367264FC6A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B44D0C-CB74-3F18-318C-08A15425BA5D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E19F31-EDFD-58DC-1A7C-E4EAD8B1215B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971DF7-FCB1-67C5-F770-FFDE0E1518AC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84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CA687-1DBD-254C-BAA4-7F427FDA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Unix philosophy recommended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utilizing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small, purpose-built programs</a:t>
            </a:r>
            <a:r>
              <a:rPr lang="en-US" sz="2800" dirty="0"/>
              <a:t> in combination to do complex overall tasks.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</a:t>
            </a:r>
            <a:r>
              <a:rPr lang="en-US" sz="1400" dirty="0"/>
              <a:t>Phil Estes</a:t>
            </a:r>
            <a:br>
              <a:rPr lang="en-US" sz="1400" dirty="0"/>
            </a:br>
            <a:r>
              <a:rPr lang="en-US" sz="1400" dirty="0"/>
              <a:t>	Linux vs. Unix: What's the difference?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AB3C8-1E00-144A-A38E-4C5239BF07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128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FE8-77DF-3E46-A0ED-9716C1DE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78" y="141237"/>
            <a:ext cx="6761100" cy="857400"/>
          </a:xfrm>
        </p:spPr>
        <p:txBody>
          <a:bodyPr/>
          <a:lstStyle/>
          <a:p>
            <a:r>
              <a:rPr lang="en-US" sz="3200" dirty="0"/>
              <a:t>Linux/Unix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3464-3622-4447-B0E1-596DCE63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945" y="1016345"/>
            <a:ext cx="7228872" cy="2980500"/>
          </a:xfrm>
        </p:spPr>
        <p:txBody>
          <a:bodyPr/>
          <a:lstStyle/>
          <a:p>
            <a:r>
              <a:rPr lang="en-US" sz="2400" dirty="0"/>
              <a:t>The Unix/Linux </a:t>
            </a:r>
            <a:r>
              <a:rPr lang="en-US" sz="2400" i="1" dirty="0"/>
              <a:t>commands</a:t>
            </a:r>
            <a:r>
              <a:rPr lang="en-US" sz="2400" dirty="0"/>
              <a:t> you have used are small purpose-built programs that run when their name is entered at the command prompt.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61FD-859E-1C48-86B6-8701C39BF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401162-FBC9-B14C-BF6C-D6027127F422}"/>
              </a:ext>
            </a:extLst>
          </p:cNvPr>
          <p:cNvSpPr/>
          <p:nvPr/>
        </p:nvSpPr>
        <p:spPr>
          <a:xfrm>
            <a:off x="6452910" y="2831438"/>
            <a:ext cx="1205131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mv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8134D1-FF4D-C645-B943-D92C16FA5C64}"/>
              </a:ext>
            </a:extLst>
          </p:cNvPr>
          <p:cNvSpPr/>
          <p:nvPr/>
        </p:nvSpPr>
        <p:spPr>
          <a:xfrm>
            <a:off x="1492169" y="2831438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mkdir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F6EC18-425D-F74C-97F6-A6C736073FB3}"/>
              </a:ext>
            </a:extLst>
          </p:cNvPr>
          <p:cNvSpPr/>
          <p:nvPr/>
        </p:nvSpPr>
        <p:spPr>
          <a:xfrm>
            <a:off x="3969435" y="2831438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ls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09FBBE-500F-1850-2965-E9FDDE42AE54}"/>
              </a:ext>
            </a:extLst>
          </p:cNvPr>
          <p:cNvSpPr/>
          <p:nvPr/>
        </p:nvSpPr>
        <p:spPr>
          <a:xfrm>
            <a:off x="5839251" y="4053155"/>
            <a:ext cx="1205131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cp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E0E920-3E07-531C-747F-1602CFF30106}"/>
              </a:ext>
            </a:extLst>
          </p:cNvPr>
          <p:cNvSpPr/>
          <p:nvPr/>
        </p:nvSpPr>
        <p:spPr>
          <a:xfrm>
            <a:off x="360299" y="4014553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rm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2DC7541-DEB6-7517-569A-D35E0F44A85A}"/>
              </a:ext>
            </a:extLst>
          </p:cNvPr>
          <p:cNvSpPr/>
          <p:nvPr/>
        </p:nvSpPr>
        <p:spPr>
          <a:xfrm>
            <a:off x="2104528" y="4053155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rmdir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5733A28-5BF5-1478-2FDE-A42D51FAAC6D}"/>
              </a:ext>
            </a:extLst>
          </p:cNvPr>
          <p:cNvSpPr/>
          <p:nvPr/>
        </p:nvSpPr>
        <p:spPr>
          <a:xfrm>
            <a:off x="7583481" y="4053155"/>
            <a:ext cx="1205131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pwd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8AFADF9-1983-D178-1286-2C3BDE55040E}"/>
              </a:ext>
            </a:extLst>
          </p:cNvPr>
          <p:cNvSpPr/>
          <p:nvPr/>
        </p:nvSpPr>
        <p:spPr>
          <a:xfrm>
            <a:off x="3848757" y="4053155"/>
            <a:ext cx="1451395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whoami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9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FE8-77DF-3E46-A0ED-9716C1DE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78" y="141237"/>
            <a:ext cx="6761100" cy="857400"/>
          </a:xfrm>
        </p:spPr>
        <p:txBody>
          <a:bodyPr/>
          <a:lstStyle/>
          <a:p>
            <a:r>
              <a:rPr lang="en-US" sz="3200" dirty="0"/>
              <a:t>Command Line Flags &amp;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3464-3622-4447-B0E1-596DCE63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945" y="1016345"/>
            <a:ext cx="7228872" cy="2980500"/>
          </a:xfrm>
        </p:spPr>
        <p:txBody>
          <a:bodyPr/>
          <a:lstStyle/>
          <a:p>
            <a:r>
              <a:rPr lang="en-US" sz="2400" dirty="0"/>
              <a:t>Unix/Linux commands often have </a:t>
            </a:r>
            <a:r>
              <a:rPr lang="en-US" sz="2400" i="1" dirty="0"/>
              <a:t>options (i.e. flags)</a:t>
            </a:r>
            <a:r>
              <a:rPr lang="en-US" sz="2400" dirty="0"/>
              <a:t> and/or </a:t>
            </a:r>
            <a:r>
              <a:rPr lang="en-US" sz="2400" i="1" dirty="0"/>
              <a:t>arguments </a:t>
            </a:r>
            <a:r>
              <a:rPr lang="en-US" sz="2400" dirty="0"/>
              <a:t>that can be added to modify their behavior.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61FD-859E-1C48-86B6-8701C39BF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401162-FBC9-B14C-BF6C-D6027127F422}"/>
              </a:ext>
            </a:extLst>
          </p:cNvPr>
          <p:cNvSpPr/>
          <p:nvPr/>
        </p:nvSpPr>
        <p:spPr>
          <a:xfrm>
            <a:off x="1078901" y="4127155"/>
            <a:ext cx="2949249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-n5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Notes.txt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485A6A-70DD-A4F3-4559-A88059A3C831}"/>
              </a:ext>
            </a:extLst>
          </p:cNvPr>
          <p:cNvSpPr/>
          <p:nvPr/>
        </p:nvSpPr>
        <p:spPr>
          <a:xfrm>
            <a:off x="4358434" y="4144863"/>
            <a:ext cx="3799642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--lines=5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Notes.txt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BB0566E-A21E-4267-753B-D1EC38257A95}"/>
              </a:ext>
            </a:extLst>
          </p:cNvPr>
          <p:cNvSpPr/>
          <p:nvPr/>
        </p:nvSpPr>
        <p:spPr>
          <a:xfrm>
            <a:off x="5232905" y="3028708"/>
            <a:ext cx="2050697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ls --all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738B1E3-B9B0-2697-DB23-10C440757E42}"/>
              </a:ext>
            </a:extLst>
          </p:cNvPr>
          <p:cNvSpPr/>
          <p:nvPr/>
        </p:nvSpPr>
        <p:spPr>
          <a:xfrm>
            <a:off x="1511191" y="3028708"/>
            <a:ext cx="2050697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ls -l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07FFCF-5C97-B728-DEAF-45E05AE72D1A}"/>
              </a:ext>
            </a:extLst>
          </p:cNvPr>
          <p:cNvSpPr txBox="1"/>
          <p:nvPr/>
        </p:nvSpPr>
        <p:spPr>
          <a:xfrm>
            <a:off x="1624900" y="2506595"/>
            <a:ext cx="18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Short Form (</a:t>
            </a:r>
            <a:r>
              <a:rPr lang="en-US" sz="2000" dirty="0">
                <a:latin typeface="Courier" pitchFamily="2" charset="0"/>
              </a:rPr>
              <a:t>-</a:t>
            </a:r>
            <a:r>
              <a:rPr lang="en-US" sz="20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41563-72B1-A9F1-7048-E748C8EA7C04}"/>
              </a:ext>
            </a:extLst>
          </p:cNvPr>
          <p:cNvSpPr txBox="1"/>
          <p:nvPr/>
        </p:nvSpPr>
        <p:spPr>
          <a:xfrm>
            <a:off x="5281266" y="2506595"/>
            <a:ext cx="1953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Long Form (</a:t>
            </a:r>
            <a:r>
              <a:rPr lang="en-US" sz="2000" dirty="0">
                <a:latin typeface="Courier" pitchFamily="2" charset="0"/>
              </a:rPr>
              <a:t>--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109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6FA3-2DD9-8244-8AEC-F10E6280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17583"/>
            <a:ext cx="6761100" cy="857400"/>
          </a:xfrm>
        </p:spPr>
        <p:txBody>
          <a:bodyPr/>
          <a:lstStyle/>
          <a:p>
            <a:r>
              <a:rPr lang="en-US" sz="2800" dirty="0"/>
              <a:t>Directories (Folders) and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EDA3A-D8EE-F74E-A7FD-3EFDE2EEF13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B1FD7-1EBD-904B-91BE-3F3C8027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4407">
            <a:off x="4289619" y="1311639"/>
            <a:ext cx="4599040" cy="3208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10F7C-9E89-D449-9D22-C2D7141C0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34937">
            <a:off x="111896" y="1483183"/>
            <a:ext cx="4316995" cy="29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7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94B0-79F4-7FC9-15E4-5ED6B430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US" sz="3200" dirty="0"/>
              <a:t>Useful Linux/Unix Stuff: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5A400-954D-5A29-A631-4544BEA4A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58150"/>
            <a:ext cx="6761100" cy="3855900"/>
          </a:xfrm>
        </p:spPr>
        <p:txBody>
          <a:bodyPr/>
          <a:lstStyle/>
          <a:p>
            <a:r>
              <a:rPr lang="en-US" sz="2000" dirty="0"/>
              <a:t>Copy and Paste in Linux/Unix </a:t>
            </a:r>
          </a:p>
          <a:p>
            <a:pPr lvl="1"/>
            <a:r>
              <a:rPr lang="en-US" sz="2000" dirty="0"/>
              <a:t>In the Terminal:</a:t>
            </a:r>
          </a:p>
          <a:p>
            <a:pPr lvl="2"/>
            <a:r>
              <a:rPr lang="en-US" sz="2000" dirty="0"/>
              <a:t>Copy	</a:t>
            </a:r>
            <a:r>
              <a:rPr lang="en-US" sz="2000" dirty="0" err="1"/>
              <a:t>Shift+Ctrl+C</a:t>
            </a:r>
            <a:endParaRPr lang="en-US" sz="2000" dirty="0"/>
          </a:p>
          <a:p>
            <a:pPr lvl="2"/>
            <a:r>
              <a:rPr lang="en-US" sz="2000" dirty="0"/>
              <a:t>Paste	</a:t>
            </a:r>
            <a:r>
              <a:rPr lang="en-US" sz="2000" dirty="0" err="1"/>
              <a:t>Shift+Ctrl+V</a:t>
            </a:r>
            <a:endParaRPr lang="en-US" sz="2000" dirty="0"/>
          </a:p>
          <a:p>
            <a:pPr lvl="1"/>
            <a:r>
              <a:rPr lang="en-US" sz="2000" dirty="0"/>
              <a:t>Anywhere else:</a:t>
            </a:r>
          </a:p>
          <a:p>
            <a:pPr lvl="2"/>
            <a:r>
              <a:rPr lang="en-US" sz="2000" dirty="0"/>
              <a:t>Copy 	</a:t>
            </a:r>
            <a:r>
              <a:rPr lang="en-US" sz="2000" dirty="0" err="1"/>
              <a:t>Ctrl+C</a:t>
            </a:r>
            <a:endParaRPr lang="en-US" sz="2000" dirty="0"/>
          </a:p>
          <a:p>
            <a:pPr lvl="2"/>
            <a:r>
              <a:rPr lang="en-US" sz="2000" dirty="0"/>
              <a:t>Paste	</a:t>
            </a:r>
            <a:r>
              <a:rPr lang="en-US" sz="2000" dirty="0" err="1"/>
              <a:t>Ctrl+V</a:t>
            </a:r>
            <a:endParaRPr lang="en-US" sz="2000" dirty="0"/>
          </a:p>
          <a:p>
            <a:r>
              <a:rPr lang="en-US" sz="2000" dirty="0"/>
              <a:t>Command History</a:t>
            </a:r>
          </a:p>
          <a:p>
            <a:r>
              <a:rPr lang="en-US" sz="2000" dirty="0"/>
              <a:t>Tab Completion</a:t>
            </a:r>
          </a:p>
          <a:p>
            <a:r>
              <a:rPr lang="en-US" sz="2000" dirty="0"/>
              <a:t>Clear the Terminal</a:t>
            </a:r>
          </a:p>
          <a:p>
            <a:pPr lvl="1"/>
            <a:r>
              <a:rPr lang="en-US" sz="2000" dirty="0"/>
              <a:t>Ctrl + 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013B3-FF8B-2F94-CF15-CFD3E98117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671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7D77-D1A5-754D-8C71-E7C54E4C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3F673-BC59-4F48-A8B0-75A6444C8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Be sure to complete</a:t>
            </a:r>
          </a:p>
          <a:p>
            <a:pPr lvl="1"/>
            <a:r>
              <a:rPr lang="en-US" sz="1800" dirty="0"/>
              <a:t>Syllabus Quiz</a:t>
            </a:r>
          </a:p>
          <a:p>
            <a:pPr lvl="1"/>
            <a:r>
              <a:rPr lang="en-US" sz="1800" dirty="0"/>
              <a:t>Quiz 01</a:t>
            </a:r>
          </a:p>
          <a:p>
            <a:r>
              <a:rPr lang="en-US" sz="2000" dirty="0"/>
              <a:t>Complete A02</a:t>
            </a:r>
          </a:p>
          <a:p>
            <a:pPr lvl="1"/>
            <a:r>
              <a:rPr lang="en-US" sz="1800" dirty="0"/>
              <a:t>Submit to Moodle by next Wed 12:00 noon.</a:t>
            </a:r>
          </a:p>
          <a:p>
            <a:r>
              <a:rPr lang="en-US" sz="2000" dirty="0"/>
              <a:t>Complete Quiz 02</a:t>
            </a:r>
          </a:p>
          <a:p>
            <a:r>
              <a:rPr lang="en-US" sz="2000" dirty="0"/>
              <a:t>Do reading and prep for discussion.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BABB1-486E-2448-BC8B-3EBF391CBFF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5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22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BD96-6C21-30A4-A5B7-1D94653B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02880"/>
            <a:ext cx="6761100" cy="857400"/>
          </a:xfrm>
        </p:spPr>
        <p:txBody>
          <a:bodyPr/>
          <a:lstStyle/>
          <a:p>
            <a:r>
              <a:rPr lang="en-US" sz="2800" dirty="0"/>
              <a:t>Linux/Unix CLI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0397-F4AD-5F87-05D1-EAA8034F6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483" y="1183341"/>
            <a:ext cx="7324164" cy="3530709"/>
          </a:xfrm>
        </p:spPr>
        <p:txBody>
          <a:bodyPr/>
          <a:lstStyle/>
          <a:p>
            <a:r>
              <a:rPr lang="en-US" sz="2000" dirty="0"/>
              <a:t>A path expresses the location of a </a:t>
            </a:r>
            <a:r>
              <a:rPr lang="en-US" sz="2000" i="1" dirty="0"/>
              <a:t>directory</a:t>
            </a:r>
            <a:r>
              <a:rPr lang="en-US" sz="2000" dirty="0"/>
              <a:t> (</a:t>
            </a:r>
            <a:r>
              <a:rPr lang="en-US" sz="2000" dirty="0" err="1"/>
              <a:t>i.e</a:t>
            </a:r>
            <a:r>
              <a:rPr lang="en-US" sz="2000" dirty="0"/>
              <a:t> folder) or </a:t>
            </a:r>
            <a:r>
              <a:rPr lang="en-US" sz="2000" i="1" dirty="0"/>
              <a:t>file</a:t>
            </a:r>
            <a:r>
              <a:rPr lang="en-US" sz="2000" dirty="0"/>
              <a:t> using text.</a:t>
            </a:r>
          </a:p>
          <a:p>
            <a:pPr lvl="1"/>
            <a:r>
              <a:rPr lang="en-US" sz="1800" dirty="0">
                <a:latin typeface="Courier" pitchFamily="2" charset="0"/>
              </a:rPr>
              <a:t>/home/comp190/</a:t>
            </a:r>
            <a:r>
              <a:rPr lang="en-US" sz="1800" dirty="0" err="1">
                <a:latin typeface="Courier" pitchFamily="2" charset="0"/>
              </a:rPr>
              <a:t>Notes.txt</a:t>
            </a:r>
            <a:endParaRPr lang="en-US" sz="1800" dirty="0">
              <a:latin typeface="Courier" pitchFamily="2" charset="0"/>
            </a:endParaRPr>
          </a:p>
          <a:p>
            <a:endParaRPr lang="en-US" sz="2000" dirty="0"/>
          </a:p>
          <a:p>
            <a:pPr lvl="1"/>
            <a:r>
              <a:rPr lang="en-US" sz="1800" b="1" dirty="0"/>
              <a:t>Absolute paths</a:t>
            </a:r>
          </a:p>
          <a:p>
            <a:pPr lvl="2"/>
            <a:r>
              <a:rPr lang="en-US" sz="1600" dirty="0"/>
              <a:t>Give directions from a common reference point called the </a:t>
            </a:r>
            <a:r>
              <a:rPr lang="en-US" sz="1600" dirty="0">
                <a:latin typeface="Courier" pitchFamily="2" charset="0"/>
              </a:rPr>
              <a:t>root</a:t>
            </a:r>
            <a:r>
              <a:rPr lang="en-US" sz="1600" dirty="0"/>
              <a:t>. </a:t>
            </a:r>
          </a:p>
          <a:p>
            <a:pPr lvl="2"/>
            <a:r>
              <a:rPr lang="en-US" sz="1600" dirty="0"/>
              <a:t>Always begin with a </a:t>
            </a:r>
            <a:r>
              <a:rPr lang="en-US" sz="1600" dirty="0">
                <a:latin typeface="Courier" pitchFamily="2" charset="0"/>
              </a:rPr>
              <a:t>/</a:t>
            </a:r>
            <a:br>
              <a:rPr lang="en-US" sz="1600" dirty="0">
                <a:latin typeface="Courier" pitchFamily="2" charset="0"/>
              </a:rPr>
            </a:br>
            <a:endParaRPr lang="en-US" sz="1600" dirty="0">
              <a:latin typeface="Courier" pitchFamily="2" charset="0"/>
            </a:endParaRPr>
          </a:p>
          <a:p>
            <a:pPr lvl="1"/>
            <a:r>
              <a:rPr lang="en-US" sz="1800" b="1" dirty="0"/>
              <a:t>Relative paths</a:t>
            </a:r>
          </a:p>
          <a:p>
            <a:pPr lvl="2"/>
            <a:r>
              <a:rPr lang="en-US" sz="1600" dirty="0"/>
              <a:t>Give directions from your current location called the working directory. </a:t>
            </a:r>
          </a:p>
          <a:p>
            <a:pPr lvl="2"/>
            <a:r>
              <a:rPr lang="en-US" sz="1600" dirty="0"/>
              <a:t>Do not begin with a 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A4CB2-DDDC-D305-BA76-66D91F9AF71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99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BD96-6C21-30A4-A5B7-1D94653B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Linux/Unix vs Windows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0397-F4AD-5F87-05D1-EAA8034F6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Path Separator:</a:t>
            </a:r>
          </a:p>
          <a:p>
            <a:pPr lvl="1"/>
            <a:r>
              <a:rPr lang="en-US" sz="2000" dirty="0"/>
              <a:t>Linux/Unix: 	</a:t>
            </a:r>
            <a:r>
              <a:rPr lang="en-US" sz="2000" dirty="0">
                <a:latin typeface="Courier" pitchFamily="2" charset="0"/>
              </a:rPr>
              <a:t>home/comp190/Notes</a:t>
            </a:r>
          </a:p>
          <a:p>
            <a:pPr lvl="1"/>
            <a:r>
              <a:rPr lang="en-US" sz="2000" dirty="0"/>
              <a:t>Windows:	</a:t>
            </a:r>
            <a:r>
              <a:rPr lang="en-US" sz="2000" dirty="0">
                <a:latin typeface="Courier" pitchFamily="2" charset="0"/>
              </a:rPr>
              <a:t>home\comp190\Notes</a:t>
            </a:r>
          </a:p>
          <a:p>
            <a:r>
              <a:rPr lang="en-US" sz="2000" dirty="0"/>
              <a:t>Root:</a:t>
            </a:r>
          </a:p>
          <a:p>
            <a:pPr lvl="1"/>
            <a:r>
              <a:rPr lang="en-US" sz="2000" dirty="0"/>
              <a:t>Linux/Unix;	</a:t>
            </a:r>
            <a:r>
              <a:rPr lang="en-US" sz="2000" dirty="0">
                <a:latin typeface="Courier" pitchFamily="2" charset="0"/>
              </a:rPr>
              <a:t>/</a:t>
            </a:r>
          </a:p>
          <a:p>
            <a:pPr lvl="1"/>
            <a:r>
              <a:rPr lang="en-US" sz="2000" dirty="0"/>
              <a:t>Windows:	</a:t>
            </a:r>
            <a:r>
              <a:rPr lang="en-US" sz="2000" dirty="0">
                <a:latin typeface="Courier" pitchFamily="2" charset="0"/>
              </a:rPr>
              <a:t>C:\ 	D:\ </a:t>
            </a:r>
            <a:r>
              <a:rPr lang="en-US" sz="2000" dirty="0"/>
              <a:t>	etc.</a:t>
            </a:r>
          </a:p>
          <a:p>
            <a:r>
              <a:rPr lang="en-US" sz="2000" dirty="0"/>
              <a:t>Case sensitive</a:t>
            </a:r>
          </a:p>
          <a:p>
            <a:pPr lvl="1"/>
            <a:r>
              <a:rPr lang="en-US" sz="2000" dirty="0"/>
              <a:t>Paths are case sensitive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A4CB2-DDDC-D305-BA76-66D91F9AF71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06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0072-7F9B-780A-5FCA-98ABBF19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Absolute and Relative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BEA4-38F0-0D6F-82EF-F6FAFCE22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Which of the following are relative paths and which are absolute paths?</a:t>
            </a:r>
          </a:p>
          <a:p>
            <a:pPr lvl="1"/>
            <a:r>
              <a:rPr lang="en-US" sz="2000" dirty="0">
                <a:latin typeface="Courier" pitchFamily="2" charset="0"/>
              </a:rPr>
              <a:t>/home/comp190/Movies</a:t>
            </a:r>
          </a:p>
          <a:p>
            <a:pPr lvl="1"/>
            <a:r>
              <a:rPr lang="en-US" sz="2000" dirty="0">
                <a:latin typeface="Courier" pitchFamily="2" charset="0"/>
              </a:rPr>
              <a:t>comp190/Food/</a:t>
            </a:r>
            <a:r>
              <a:rPr lang="en-US" sz="2000" dirty="0" err="1">
                <a:latin typeface="Courier" pitchFamily="2" charset="0"/>
              </a:rPr>
              <a:t>Lunches.txt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../Movies/Drama/</a:t>
            </a:r>
            <a:r>
              <a:rPr lang="en-US" sz="2000" dirty="0" err="1">
                <a:latin typeface="Courier" pitchFamily="2" charset="0"/>
              </a:rPr>
              <a:t>Crawdads.txt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/</a:t>
            </a:r>
            <a:r>
              <a:rPr lang="en-US" sz="2000" dirty="0" err="1">
                <a:latin typeface="Courier" pitchFamily="2" charset="0"/>
              </a:rPr>
              <a:t>usr</a:t>
            </a:r>
            <a:r>
              <a:rPr lang="en-US" sz="2000" dirty="0">
                <a:latin typeface="Courier" pitchFamily="2" charset="0"/>
              </a:rPr>
              <a:t>/bin/ls</a:t>
            </a:r>
          </a:p>
          <a:p>
            <a:pPr lvl="1"/>
            <a:r>
              <a:rPr lang="en-US" sz="2000" dirty="0">
                <a:latin typeface="Courier" pitchFamily="2" charset="0"/>
              </a:rPr>
              <a:t>../../</a:t>
            </a:r>
          </a:p>
          <a:p>
            <a:pPr lvl="1"/>
            <a:r>
              <a:rPr lang="en-US" sz="2000" dirty="0">
                <a:latin typeface="Courier" pitchFamily="2" charset="0"/>
              </a:rPr>
              <a:t>/</a:t>
            </a:r>
            <a:r>
              <a:rPr lang="en-US" sz="2000" dirty="0" err="1">
                <a:latin typeface="Courier" pitchFamily="2" charset="0"/>
              </a:rPr>
              <a:t>etc</a:t>
            </a:r>
            <a:r>
              <a:rPr lang="en-US" sz="2000" dirty="0">
                <a:latin typeface="Courier" pitchFamily="2" charset="0"/>
              </a:rPr>
              <a:t>/passwd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85B38-F07E-6994-C1BD-4F0D3901C87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70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Unix File System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152" y="1011046"/>
            <a:ext cx="4167335" cy="3991259"/>
          </a:xfrm>
        </p:spPr>
        <p:txBody>
          <a:bodyPr/>
          <a:lstStyle/>
          <a:p>
            <a:r>
              <a:rPr lang="en-US" sz="2000" dirty="0"/>
              <a:t>Files and directories are organized into a tree structure.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1800" dirty="0"/>
              <a:t>Tree begins at the </a:t>
            </a:r>
            <a:r>
              <a:rPr lang="en-US" sz="1800" b="1" i="1" dirty="0"/>
              <a:t>root</a:t>
            </a:r>
            <a:r>
              <a:rPr lang="en-US" sz="1800" dirty="0"/>
              <a:t>.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sub-directory</a:t>
            </a:r>
            <a:r>
              <a:rPr lang="en-US" sz="1800" dirty="0"/>
              <a:t> is a directory inside another directory.</a:t>
            </a:r>
          </a:p>
          <a:p>
            <a:pPr lvl="2"/>
            <a:r>
              <a:rPr lang="en-US" sz="1600" dirty="0" err="1">
                <a:latin typeface="Courier" pitchFamily="2" charset="0"/>
              </a:rPr>
              <a:t>hoppergm</a:t>
            </a:r>
            <a:r>
              <a:rPr lang="en-US" sz="1600" dirty="0"/>
              <a:t> and </a:t>
            </a:r>
            <a:r>
              <a:rPr lang="en-US" sz="1600" dirty="0" err="1">
                <a:latin typeface="Courier" pitchFamily="2" charset="0"/>
              </a:rPr>
              <a:t>ritchied</a:t>
            </a:r>
            <a:r>
              <a:rPr lang="en-US" sz="1600" dirty="0"/>
              <a:t> are sub-directories of </a:t>
            </a:r>
            <a:r>
              <a:rPr lang="en-US" sz="1600" dirty="0">
                <a:latin typeface="Courier" pitchFamily="2" charset="0"/>
              </a:rPr>
              <a:t>home</a:t>
            </a:r>
            <a:r>
              <a:rPr lang="en-US" sz="1600" dirty="0"/>
              <a:t>.</a:t>
            </a:r>
            <a:endParaRPr lang="en-US" sz="800" dirty="0"/>
          </a:p>
          <a:p>
            <a:pPr lvl="2"/>
            <a:endParaRPr lang="en-US" sz="800" dirty="0"/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parent directory</a:t>
            </a:r>
            <a:r>
              <a:rPr lang="en-US" sz="1800" b="1" dirty="0"/>
              <a:t> </a:t>
            </a:r>
            <a:r>
              <a:rPr lang="en-US" sz="1800" dirty="0"/>
              <a:t>is the directory that contains a sub-directory.</a:t>
            </a:r>
          </a:p>
          <a:p>
            <a:pPr lvl="2"/>
            <a:r>
              <a:rPr lang="en-US" sz="1600" dirty="0">
                <a:latin typeface="Courier" pitchFamily="2" charset="0"/>
              </a:rPr>
              <a:t>home</a:t>
            </a:r>
            <a:r>
              <a:rPr lang="en-US" sz="1600" dirty="0"/>
              <a:t> is the parent directory of </a:t>
            </a:r>
            <a:r>
              <a:rPr lang="en-US" sz="1600" dirty="0" err="1">
                <a:latin typeface="Courier" pitchFamily="2" charset="0"/>
              </a:rPr>
              <a:t>hoppergm</a:t>
            </a:r>
            <a:r>
              <a:rPr lang="en-US" sz="1600" dirty="0"/>
              <a:t> and </a:t>
            </a:r>
            <a:r>
              <a:rPr lang="en-US" sz="1600" dirty="0" err="1">
                <a:latin typeface="Courier" pitchFamily="2" charset="0"/>
              </a:rPr>
              <a:t>ritchied</a:t>
            </a:r>
            <a:r>
              <a:rPr lang="en-US" sz="1600" dirty="0"/>
              <a:t>.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48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Absolute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1941" y="999570"/>
            <a:ext cx="4360012" cy="1249384"/>
          </a:xfrm>
        </p:spPr>
        <p:txBody>
          <a:bodyPr/>
          <a:lstStyle/>
          <a:p>
            <a:r>
              <a:rPr lang="en-US" sz="1800" i="1" dirty="0"/>
              <a:t>Absolute paths</a:t>
            </a:r>
            <a:r>
              <a:rPr lang="en-US" sz="1800" dirty="0"/>
              <a:t>: Start with a 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/>
              <a:t> and specify location starting from the</a:t>
            </a:r>
            <a:r>
              <a:rPr lang="en-US" sz="1800" i="1" dirty="0"/>
              <a:t> root </a:t>
            </a:r>
            <a:r>
              <a:rPr lang="en-US" sz="1800" dirty="0"/>
              <a:t>of the file system.</a:t>
            </a:r>
          </a:p>
          <a:p>
            <a:endParaRPr lang="en-US" sz="1800" dirty="0"/>
          </a:p>
          <a:p>
            <a:pPr lvl="1"/>
            <a:r>
              <a:rPr lang="en-US" sz="1800" dirty="0"/>
              <a:t>/bin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r>
              <a:rPr lang="en-US" sz="1800" dirty="0"/>
              <a:t>/Images/</a:t>
            </a:r>
            <a:r>
              <a:rPr lang="en-US" sz="1800" dirty="0" err="1"/>
              <a:t>FileC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C6AE9C-2684-6C43-8A7D-A2595C0B5C0F}"/>
              </a:ext>
            </a:extLst>
          </p:cNvPr>
          <p:cNvSpPr/>
          <p:nvPr/>
        </p:nvSpPr>
        <p:spPr>
          <a:xfrm>
            <a:off x="4190585" y="2324896"/>
            <a:ext cx="631905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AAA1643-3A6B-9D40-B925-7FF855EE56F2}"/>
              </a:ext>
            </a:extLst>
          </p:cNvPr>
          <p:cNvSpPr/>
          <p:nvPr/>
        </p:nvSpPr>
        <p:spPr>
          <a:xfrm>
            <a:off x="988403" y="1627941"/>
            <a:ext cx="716945" cy="354155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7F1507-ED29-2E47-B190-882C68846A51}"/>
              </a:ext>
            </a:extLst>
          </p:cNvPr>
          <p:cNvGrpSpPr/>
          <p:nvPr/>
        </p:nvGrpSpPr>
        <p:grpSpPr>
          <a:xfrm>
            <a:off x="737209" y="1656628"/>
            <a:ext cx="237053" cy="199426"/>
            <a:chOff x="737209" y="1656628"/>
            <a:chExt cx="237053" cy="19942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EC85D2-9C57-414C-A9C5-996E521242D4}"/>
                </a:ext>
              </a:extLst>
            </p:cNvPr>
            <p:cNvCxnSpPr>
              <a:cxnSpLocks/>
            </p:cNvCxnSpPr>
            <p:nvPr/>
          </p:nvCxnSpPr>
          <p:spPr>
            <a:xfrm>
              <a:off x="737209" y="1656628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4C4C36-F353-5240-B4C3-DA3D5A142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423" y="1822939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683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Absolute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1941" y="999570"/>
            <a:ext cx="4360012" cy="1249384"/>
          </a:xfrm>
        </p:spPr>
        <p:txBody>
          <a:bodyPr/>
          <a:lstStyle/>
          <a:p>
            <a:r>
              <a:rPr lang="en-US" sz="1800" i="1" dirty="0"/>
              <a:t>Absolute paths</a:t>
            </a:r>
            <a:r>
              <a:rPr lang="en-US" sz="1800" dirty="0"/>
              <a:t>: Start with a 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/>
              <a:t> and specify location starting from the</a:t>
            </a:r>
            <a:r>
              <a:rPr lang="en-US" sz="1800" i="1" dirty="0"/>
              <a:t> root </a:t>
            </a:r>
            <a:r>
              <a:rPr lang="en-US" sz="1800" dirty="0"/>
              <a:t>of the file system.</a:t>
            </a:r>
          </a:p>
          <a:p>
            <a:endParaRPr lang="en-US" sz="1800" dirty="0"/>
          </a:p>
          <a:p>
            <a:pPr lvl="1"/>
            <a:r>
              <a:rPr lang="en-US" sz="1800" dirty="0"/>
              <a:t>/bin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r>
              <a:rPr lang="en-US" sz="1800" dirty="0"/>
              <a:t>/Images/</a:t>
            </a:r>
            <a:r>
              <a:rPr lang="en-US" sz="1800" dirty="0" err="1"/>
              <a:t>FileC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C6AE9C-2684-6C43-8A7D-A2595C0B5C0F}"/>
              </a:ext>
            </a:extLst>
          </p:cNvPr>
          <p:cNvSpPr/>
          <p:nvPr/>
        </p:nvSpPr>
        <p:spPr>
          <a:xfrm>
            <a:off x="4256047" y="2878003"/>
            <a:ext cx="1951235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AAA1643-3A6B-9D40-B925-7FF855EE56F2}"/>
              </a:ext>
            </a:extLst>
          </p:cNvPr>
          <p:cNvSpPr/>
          <p:nvPr/>
        </p:nvSpPr>
        <p:spPr>
          <a:xfrm>
            <a:off x="1428280" y="2498568"/>
            <a:ext cx="1229458" cy="354155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C4C6C2-5F7C-7F43-ADBD-CE24D319E664}"/>
              </a:ext>
            </a:extLst>
          </p:cNvPr>
          <p:cNvGrpSpPr/>
          <p:nvPr/>
        </p:nvGrpSpPr>
        <p:grpSpPr>
          <a:xfrm>
            <a:off x="1191338" y="2475919"/>
            <a:ext cx="230839" cy="199455"/>
            <a:chOff x="1191338" y="2475919"/>
            <a:chExt cx="230839" cy="19945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EC85D2-9C57-414C-A9C5-996E521242D4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AA2A55-E985-6548-8F92-FAF25C9D9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ACCD95-2197-7C44-B0F9-0E48B68B5B86}"/>
              </a:ext>
            </a:extLst>
          </p:cNvPr>
          <p:cNvGrpSpPr/>
          <p:nvPr/>
        </p:nvGrpSpPr>
        <p:grpSpPr>
          <a:xfrm>
            <a:off x="731888" y="1685803"/>
            <a:ext cx="320382" cy="704361"/>
            <a:chOff x="731888" y="1685803"/>
            <a:chExt cx="320382" cy="70436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5CDF719-BDB5-714B-8091-780B38151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130" y="1685803"/>
              <a:ext cx="1761" cy="693184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B9363A-FDA3-CF4A-8533-9CF39FD1603B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731888" y="2378988"/>
              <a:ext cx="320382" cy="1117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472BE54-A28B-3140-9940-66429EB8D0A8}"/>
              </a:ext>
            </a:extLst>
          </p:cNvPr>
          <p:cNvSpPr/>
          <p:nvPr/>
        </p:nvSpPr>
        <p:spPr>
          <a:xfrm>
            <a:off x="4256047" y="2878003"/>
            <a:ext cx="717245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50" grpId="0" animBg="1"/>
      <p:bldP spid="60" grpId="0" animBg="1"/>
      <p:bldP spid="6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Absolute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1941" y="999570"/>
            <a:ext cx="4360012" cy="1249384"/>
          </a:xfrm>
        </p:spPr>
        <p:txBody>
          <a:bodyPr/>
          <a:lstStyle/>
          <a:p>
            <a:r>
              <a:rPr lang="en-US" sz="1800" i="1" dirty="0"/>
              <a:t>Absolute paths</a:t>
            </a:r>
            <a:r>
              <a:rPr lang="en-US" sz="1800" dirty="0"/>
              <a:t>: Start with a 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/>
              <a:t> and specify location starting from the</a:t>
            </a:r>
            <a:r>
              <a:rPr lang="en-US" sz="1800" i="1" dirty="0"/>
              <a:t> root </a:t>
            </a:r>
            <a:r>
              <a:rPr lang="en-US" sz="1800" dirty="0"/>
              <a:t>of the file system.</a:t>
            </a:r>
          </a:p>
          <a:p>
            <a:endParaRPr lang="en-US" sz="1800" dirty="0"/>
          </a:p>
          <a:p>
            <a:pPr lvl="1"/>
            <a:r>
              <a:rPr lang="en-US" sz="1800" dirty="0"/>
              <a:t>/bin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r>
              <a:rPr lang="en-US" sz="1800" dirty="0"/>
              <a:t>/Images/</a:t>
            </a:r>
            <a:r>
              <a:rPr lang="en-US" sz="1800" dirty="0" err="1"/>
              <a:t>FileC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C6AE9C-2684-6C43-8A7D-A2595C0B5C0F}"/>
              </a:ext>
            </a:extLst>
          </p:cNvPr>
          <p:cNvSpPr/>
          <p:nvPr/>
        </p:nvSpPr>
        <p:spPr>
          <a:xfrm>
            <a:off x="4254849" y="3418788"/>
            <a:ext cx="3307239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AAA1643-3A6B-9D40-B925-7FF855EE56F2}"/>
              </a:ext>
            </a:extLst>
          </p:cNvPr>
          <p:cNvSpPr/>
          <p:nvPr/>
        </p:nvSpPr>
        <p:spPr>
          <a:xfrm>
            <a:off x="2306255" y="4226164"/>
            <a:ext cx="837425" cy="354155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C4C6C2-5F7C-7F43-ADBD-CE24D319E664}"/>
              </a:ext>
            </a:extLst>
          </p:cNvPr>
          <p:cNvGrpSpPr/>
          <p:nvPr/>
        </p:nvGrpSpPr>
        <p:grpSpPr>
          <a:xfrm>
            <a:off x="1191338" y="2475919"/>
            <a:ext cx="302472" cy="199456"/>
            <a:chOff x="1191338" y="2475919"/>
            <a:chExt cx="302472" cy="1994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EC85D2-9C57-414C-A9C5-996E521242D4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AA2A55-E985-6548-8F92-FAF25C9D9CB3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1191338" y="2666953"/>
              <a:ext cx="302472" cy="8422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ACCD95-2197-7C44-B0F9-0E48B68B5B86}"/>
              </a:ext>
            </a:extLst>
          </p:cNvPr>
          <p:cNvGrpSpPr/>
          <p:nvPr/>
        </p:nvGrpSpPr>
        <p:grpSpPr>
          <a:xfrm>
            <a:off x="731888" y="1685803"/>
            <a:ext cx="320382" cy="704361"/>
            <a:chOff x="731888" y="1685803"/>
            <a:chExt cx="320382" cy="70436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5CDF719-BDB5-714B-8091-780B38151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130" y="1685803"/>
              <a:ext cx="1761" cy="693184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B9363A-FDA3-CF4A-8533-9CF39FD1603B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731888" y="2378988"/>
              <a:ext cx="320382" cy="1117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8E6904E-97F4-6F4F-A01A-F0B556387A2F}"/>
              </a:ext>
            </a:extLst>
          </p:cNvPr>
          <p:cNvGrpSpPr/>
          <p:nvPr/>
        </p:nvGrpSpPr>
        <p:grpSpPr>
          <a:xfrm>
            <a:off x="1645013" y="2753494"/>
            <a:ext cx="320382" cy="1368245"/>
            <a:chOff x="731888" y="1685803"/>
            <a:chExt cx="320382" cy="70436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1A9782D-08F4-3142-B1A6-1203630AE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130" y="1685803"/>
              <a:ext cx="1761" cy="693184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7E04D7-3E06-084A-8975-508FDE5C8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888" y="2378988"/>
              <a:ext cx="320382" cy="1117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60526F2-39F2-8544-B331-58E67614D2F5}"/>
              </a:ext>
            </a:extLst>
          </p:cNvPr>
          <p:cNvGrpSpPr/>
          <p:nvPr/>
        </p:nvGrpSpPr>
        <p:grpSpPr>
          <a:xfrm>
            <a:off x="2084453" y="4203785"/>
            <a:ext cx="302472" cy="199456"/>
            <a:chOff x="1191338" y="2475919"/>
            <a:chExt cx="302472" cy="19945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9F33484-30BD-1B41-9CE5-BABB0A2D01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05BF2F1-31AA-F746-9B54-006ED6D69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66953"/>
              <a:ext cx="302472" cy="8422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FE1A46E-6313-4142-A479-36B7EC5363C0}"/>
              </a:ext>
            </a:extLst>
          </p:cNvPr>
          <p:cNvSpPr/>
          <p:nvPr/>
        </p:nvSpPr>
        <p:spPr>
          <a:xfrm>
            <a:off x="4253289" y="3418788"/>
            <a:ext cx="742822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066053F4-0A8C-964C-8D74-B0E478B83F7A}"/>
              </a:ext>
            </a:extLst>
          </p:cNvPr>
          <p:cNvSpPr/>
          <p:nvPr/>
        </p:nvSpPr>
        <p:spPr>
          <a:xfrm>
            <a:off x="4253289" y="3418788"/>
            <a:ext cx="1871631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7A55EAF-B2E4-054D-A1F0-539CE21836B1}"/>
              </a:ext>
            </a:extLst>
          </p:cNvPr>
          <p:cNvSpPr/>
          <p:nvPr/>
        </p:nvSpPr>
        <p:spPr>
          <a:xfrm>
            <a:off x="4245044" y="3418788"/>
            <a:ext cx="2685447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50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9401</TotalTime>
  <Words>1637</Words>
  <Application>Microsoft Macintosh PowerPoint</Application>
  <PresentationFormat>On-screen Show (16:9)</PresentationFormat>
  <Paragraphs>388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</vt:lpstr>
      <vt:lpstr>Dosis</vt:lpstr>
      <vt:lpstr>Dosis ExtraLight</vt:lpstr>
      <vt:lpstr>Titillium Web Light</vt:lpstr>
      <vt:lpstr>Mowbray template</vt:lpstr>
      <vt:lpstr>02 – Linux Command Line Interface (CLI)</vt:lpstr>
      <vt:lpstr>Directories (Folders) and Files</vt:lpstr>
      <vt:lpstr>Linux/Unix CLI File Paths</vt:lpstr>
      <vt:lpstr>Linux/Unix vs Windows File Paths</vt:lpstr>
      <vt:lpstr>Absolute and Relative Paths</vt:lpstr>
      <vt:lpstr>Unix File System Structure</vt:lpstr>
      <vt:lpstr>Absolute File Paths</vt:lpstr>
      <vt:lpstr>Absolute File Paths</vt:lpstr>
      <vt:lpstr>Absolute File Paths</vt:lpstr>
      <vt:lpstr>Path Practice</vt:lpstr>
      <vt:lpstr>Relative File Paths</vt:lpstr>
      <vt:lpstr>Relative File Paths</vt:lpstr>
      <vt:lpstr>Relative File Paths</vt:lpstr>
      <vt:lpstr>Relative File Paths</vt:lpstr>
      <vt:lpstr>Path Practice</vt:lpstr>
      <vt:lpstr>Some Special Linux/Unix CLI Paths</vt:lpstr>
      <vt:lpstr>PowerPoint Presentation</vt:lpstr>
      <vt:lpstr>Linux/Unix Commands</vt:lpstr>
      <vt:lpstr>Command Line Flags &amp; Arguments</vt:lpstr>
      <vt:lpstr>Useful Linux/Unix Stuff: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– Unix and Shell Commands</dc:title>
  <dc:creator>Braught, Grant</dc:creator>
  <cp:lastModifiedBy>Braught, Grant</cp:lastModifiedBy>
  <cp:revision>106</cp:revision>
  <dcterms:created xsi:type="dcterms:W3CDTF">2020-08-22T20:07:13Z</dcterms:created>
  <dcterms:modified xsi:type="dcterms:W3CDTF">2022-09-07T15:43:28Z</dcterms:modified>
</cp:coreProperties>
</file>