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90" r:id="rId2"/>
    <p:sldId id="292" r:id="rId3"/>
    <p:sldId id="293" r:id="rId4"/>
    <p:sldId id="299" r:id="rId5"/>
    <p:sldId id="298" r:id="rId6"/>
    <p:sldId id="295" r:id="rId7"/>
    <p:sldId id="297" r:id="rId8"/>
    <p:sldId id="296" r:id="rId9"/>
    <p:sldId id="294" r:id="rId10"/>
    <p:sldId id="287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2"/>
    <p:restoredTop sz="80680"/>
  </p:normalViewPr>
  <p:slideViewPr>
    <p:cSldViewPr snapToGrid="0" snapToObjects="1">
      <p:cViewPr varScale="1">
        <p:scale>
          <a:sx n="124" d="100"/>
          <a:sy n="124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(or nearly all)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4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A01 when you were learning about Linux and Unix.</a:t>
            </a:r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Filters section of the Linux tutorial for today.</a:t>
            </a:r>
          </a:p>
          <a:p>
            <a:endParaRPr lang="en-US" dirty="0"/>
          </a:p>
          <a:p>
            <a:r>
              <a:rPr lang="en-US" dirty="0"/>
              <a:t>This is the real power of the Unix/Linux command line.</a:t>
            </a:r>
          </a:p>
          <a:p>
            <a:r>
              <a:rPr lang="en-US" dirty="0"/>
              <a:t>Being able to connect together these blocks to build what we want.</a:t>
            </a:r>
          </a:p>
          <a:p>
            <a:endParaRPr lang="en-US" dirty="0"/>
          </a:p>
          <a:p>
            <a:r>
              <a:rPr lang="en-US" dirty="0"/>
              <a:t>Now we just need to know what the blocks are and how to connect them!</a:t>
            </a:r>
          </a:p>
        </p:txBody>
      </p:sp>
    </p:spTree>
    <p:extLst>
      <p:ext uri="{BB962C8B-B14F-4D97-AF65-F5344CB8AC3E}">
        <p14:creationId xmlns:p14="http://schemas.microsoft.com/office/powerpoint/2010/main" val="295164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each of the individual tools work</a:t>
            </a:r>
          </a:p>
          <a:p>
            <a:endParaRPr lang="en-US" dirty="0"/>
          </a:p>
          <a:p>
            <a:r>
              <a:rPr lang="en-US" dirty="0"/>
              <a:t>We are going to use the cut filter as a general example.</a:t>
            </a:r>
          </a:p>
          <a:p>
            <a:r>
              <a:rPr lang="en-US" dirty="0"/>
              <a:t>But don’t get too hung up on trying to understand what cut is doing</a:t>
            </a:r>
          </a:p>
          <a:p>
            <a:r>
              <a:rPr lang="en-US" dirty="0"/>
              <a:t>That’s what the activities are for – learning how to use the specific tools.</a:t>
            </a:r>
          </a:p>
          <a:p>
            <a:r>
              <a:rPr lang="en-US" dirty="0"/>
              <a:t>What I want to get across is the big picture</a:t>
            </a:r>
          </a:p>
          <a:p>
            <a:r>
              <a:rPr lang="en-US" dirty="0"/>
              <a:t>How all filters work generally not what any specific filter does.</a:t>
            </a:r>
          </a:p>
          <a:p>
            <a:endParaRPr lang="en-US" dirty="0"/>
          </a:p>
          <a:p>
            <a:r>
              <a:rPr lang="en-US" dirty="0"/>
              <a:t>Here the cut filter receives text input from the file.</a:t>
            </a:r>
          </a:p>
          <a:p>
            <a:r>
              <a:rPr lang="en-US" dirty="0"/>
              <a:t>It extracting the first column of data from the file.</a:t>
            </a:r>
          </a:p>
          <a:p>
            <a:r>
              <a:rPr lang="en-US" dirty="0"/>
              <a:t>Writes the output to the terminal window</a:t>
            </a:r>
          </a:p>
          <a:p>
            <a:r>
              <a:rPr lang="en-US" dirty="0"/>
              <a:t>The -f1 and d’:’ </a:t>
            </a:r>
            <a:r>
              <a:rPr lang="en-US" dirty="0" err="1"/>
              <a:t>etc</a:t>
            </a:r>
            <a:r>
              <a:rPr lang="en-US" dirty="0"/>
              <a:t>… are flags that modify what the filter does.</a:t>
            </a:r>
          </a:p>
          <a:p>
            <a:r>
              <a:rPr lang="en-US" dirty="0"/>
              <a:t>Every command/filter will have different flags.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if we want to do something else to the data we can add a pipe and another filter</a:t>
            </a:r>
          </a:p>
          <a:p>
            <a:r>
              <a:rPr lang="en-US" dirty="0"/>
              <a:t> - here the output of the cut program is piped to the input of the sort program</a:t>
            </a:r>
          </a:p>
          <a:p>
            <a:r>
              <a:rPr lang="en-US" dirty="0"/>
              <a:t> - then the sort program will output the list in some sorted order</a:t>
            </a:r>
          </a:p>
          <a:p>
            <a:endParaRPr lang="en-US" dirty="0"/>
          </a:p>
          <a:p>
            <a:r>
              <a:rPr lang="en-US" dirty="0"/>
              <a:t>We can take this even further </a:t>
            </a:r>
          </a:p>
          <a:p>
            <a:r>
              <a:rPr lang="en-US" dirty="0"/>
              <a:t> - If we want just the last item alphabetically we </a:t>
            </a:r>
          </a:p>
          <a:p>
            <a:r>
              <a:rPr lang="en-US" dirty="0"/>
              <a:t> - pipe the sort output to the head filter</a:t>
            </a:r>
          </a:p>
          <a:p>
            <a:r>
              <a:rPr lang="en-US" dirty="0"/>
              <a:t> - the head filter then just outputs the first item in the list.</a:t>
            </a:r>
          </a:p>
          <a:p>
            <a:endParaRPr lang="en-US" dirty="0"/>
          </a:p>
          <a:p>
            <a:r>
              <a:rPr lang="en-US" dirty="0"/>
              <a:t>Notice Each filter is small and focused (purpose built – does only one thing)</a:t>
            </a:r>
          </a:p>
          <a:p>
            <a:r>
              <a:rPr lang="en-US" dirty="0"/>
              <a:t>Chained together they accomplish a larger task.</a:t>
            </a:r>
          </a:p>
          <a:p>
            <a:endParaRPr lang="en-US" dirty="0"/>
          </a:p>
          <a:p>
            <a:r>
              <a:rPr lang="en-US" dirty="0"/>
              <a:t>Analogy to an assembly line.  </a:t>
            </a:r>
          </a:p>
          <a:p>
            <a:r>
              <a:rPr lang="en-US" dirty="0"/>
              <a:t>Raw input, each stage does something and then hands that result to the next.</a:t>
            </a:r>
          </a:p>
        </p:txBody>
      </p:sp>
    </p:spTree>
    <p:extLst>
      <p:ext uri="{BB962C8B-B14F-4D97-AF65-F5344CB8AC3E}">
        <p14:creationId xmlns:p14="http://schemas.microsoft.com/office/powerpoint/2010/main" val="355545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set that up on the Unix command line… </a:t>
            </a:r>
          </a:p>
          <a:p>
            <a:r>
              <a:rPr lang="en-US" dirty="0"/>
              <a:t>  Easy!</a:t>
            </a:r>
          </a:p>
          <a:p>
            <a:r>
              <a:rPr lang="en-US" dirty="0"/>
              <a:t>    each filter is listed</a:t>
            </a:r>
          </a:p>
          <a:p>
            <a:r>
              <a:rPr lang="en-US" dirty="0"/>
              <a:t>    and connected by a pipe character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Won’t memorize what these are.</a:t>
            </a:r>
          </a:p>
          <a:p>
            <a:r>
              <a:rPr lang="en-US" dirty="0"/>
              <a:t> - the big idea is that the command is followed by information that modifies how it works.</a:t>
            </a:r>
          </a:p>
          <a:p>
            <a:r>
              <a:rPr lang="en-US" dirty="0"/>
              <a:t> - Get the details when you need them</a:t>
            </a:r>
          </a:p>
          <a:p>
            <a:r>
              <a:rPr lang="en-US" dirty="0"/>
              <a:t>   - search engines are usually a good source of examples that you can adapt.</a:t>
            </a:r>
          </a:p>
          <a:p>
            <a:r>
              <a:rPr lang="en-US" dirty="0"/>
              <a:t>      - if you want to cut the 3,5,8</a:t>
            </a:r>
            <a:r>
              <a:rPr lang="en-US" baseline="30000" dirty="0"/>
              <a:t>th</a:t>
            </a:r>
            <a:r>
              <a:rPr lang="en-US" dirty="0"/>
              <a:t> fields in a comma delimited file… search for it… </a:t>
            </a:r>
          </a:p>
          <a:p>
            <a:r>
              <a:rPr lang="en-US" dirty="0"/>
              <a:t>      - What you need to know is that cut exists and what it does.</a:t>
            </a:r>
          </a:p>
          <a:p>
            <a:r>
              <a:rPr lang="en-US" dirty="0"/>
              <a:t>   - man pages are definitive reference but can be difficult to read.</a:t>
            </a:r>
          </a:p>
        </p:txBody>
      </p:sp>
    </p:spTree>
    <p:extLst>
      <p:ext uri="{BB962C8B-B14F-4D97-AF65-F5344CB8AC3E}">
        <p14:creationId xmlns:p14="http://schemas.microsoft.com/office/powerpoint/2010/main" val="64363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commands will accept a filename alone in place of the redirection.</a:t>
            </a:r>
          </a:p>
          <a:p>
            <a:r>
              <a:rPr lang="en-US" dirty="0"/>
              <a:t>  - Cut does not have &lt; in it but it could be rewritten using &lt;</a:t>
            </a:r>
          </a:p>
          <a:p>
            <a:r>
              <a:rPr lang="en-US" dirty="0"/>
              <a:t>  - Sort has &lt; in it but could be written without the &lt; </a:t>
            </a:r>
          </a:p>
          <a:p>
            <a:endParaRPr lang="en-US" dirty="0"/>
          </a:p>
          <a:p>
            <a:r>
              <a:rPr lang="en-US" dirty="0"/>
              <a:t>Seems silly, like the &lt; doesn’t matter.</a:t>
            </a:r>
          </a:p>
          <a:p>
            <a:r>
              <a:rPr lang="en-US" dirty="0"/>
              <a:t>But it is just two ways to write the same thing.</a:t>
            </a:r>
          </a:p>
          <a:p>
            <a:r>
              <a:rPr lang="en-US" dirty="0"/>
              <a:t>Some commands will require the filename, others will allow redirection</a:t>
            </a:r>
          </a:p>
          <a:p>
            <a:r>
              <a:rPr lang="en-US" dirty="0"/>
              <a:t>Most will allow either.</a:t>
            </a:r>
          </a:p>
          <a:p>
            <a:r>
              <a:rPr lang="en-US" dirty="0"/>
              <a:t>How do you know? Man pages or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318175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2.tiff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910649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03 – </a:t>
            </a:r>
            <a:r>
              <a:rPr lang="en-US" sz="4000" dirty="0">
                <a:latin typeface="Dosis ExtraLight"/>
              </a:rPr>
              <a:t>Unix Tools and Filters</a:t>
            </a:r>
            <a:endParaRPr lang="en-US" altLang="en-US" sz="4000" dirty="0">
              <a:latin typeface="Dosis ExtraLight"/>
              <a:sym typeface="Dosis Extra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29430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10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in combination</a:t>
            </a:r>
            <a:r>
              <a:rPr lang="en-US" sz="2800" dirty="0"/>
              <a:t>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2F0A5-3C14-1F4B-830E-F8C7FE6FB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One of the underlying principles of Linux is that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every item should do one thing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/>
              <a:t>and one thing only and that we can easily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join these items together</a:t>
            </a:r>
            <a:r>
              <a:rPr lang="en-US" sz="2000" dirty="0"/>
              <a:t>. Think of it like a set of building blocks that we may put together however we like to build anything we want.</a:t>
            </a:r>
            <a:endParaRPr lang="en-US" sz="1200" dirty="0"/>
          </a:p>
          <a:p>
            <a:pPr marL="38100" indent="0">
              <a:buNone/>
            </a:pPr>
            <a:br>
              <a:rPr lang="en-US" sz="1200" dirty="0"/>
            </a:br>
            <a:r>
              <a:rPr lang="en-US" sz="2000" dirty="0"/>
              <a:t>	</a:t>
            </a:r>
            <a:r>
              <a:rPr lang="en-US" sz="1600" dirty="0"/>
              <a:t>Ryan Chadwick</a:t>
            </a:r>
            <a:br>
              <a:rPr lang="en-US" sz="1600" dirty="0"/>
            </a:br>
            <a:r>
              <a:rPr lang="en-US" sz="1600" dirty="0"/>
              <a:t>	Ryan’s Linux Tutorial – Filters!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13BA1-2851-424B-B108-057AD37D35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0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FDA2-8BC5-DC4E-B59C-F7F44139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-92157"/>
            <a:ext cx="7283417" cy="857400"/>
          </a:xfrm>
        </p:spPr>
        <p:txBody>
          <a:bodyPr/>
          <a:lstStyle/>
          <a:p>
            <a:r>
              <a:rPr lang="en-US" sz="3200" dirty="0"/>
              <a:t>Unix Filters (i.e. Tools/Utility Programs)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0B84-5BFA-E140-BD9C-8115359EB9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2EB85-E4E7-D043-AB36-53A108D894AE}"/>
              </a:ext>
            </a:extLst>
          </p:cNvPr>
          <p:cNvSpPr txBox="1"/>
          <p:nvPr/>
        </p:nvSpPr>
        <p:spPr>
          <a:xfrm>
            <a:off x="3938684" y="1301482"/>
            <a:ext cx="355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Filter: </a:t>
            </a:r>
            <a:r>
              <a:rPr lang="en-US" sz="2000" i="1" dirty="0"/>
              <a:t>Small purpose-built program </a:t>
            </a:r>
            <a:r>
              <a:rPr lang="en-US" sz="2000" dirty="0"/>
              <a:t>that processes textual input and generates textual output.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7E7F4-60E3-484D-9A42-3F5E1EDFC441}"/>
              </a:ext>
            </a:extLst>
          </p:cNvPr>
          <p:cNvGrpSpPr/>
          <p:nvPr/>
        </p:nvGrpSpPr>
        <p:grpSpPr>
          <a:xfrm>
            <a:off x="365919" y="881606"/>
            <a:ext cx="4341548" cy="4113020"/>
            <a:chOff x="125227" y="2728"/>
            <a:chExt cx="4341548" cy="4113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EF8DC9-20B0-474C-8231-5F94373DD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27" y="982005"/>
              <a:ext cx="2715776" cy="92972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C3C47A2-B1DA-8D4A-B79F-A958634696BD}"/>
                </a:ext>
              </a:extLst>
            </p:cNvPr>
            <p:cNvSpPr/>
            <p:nvPr/>
          </p:nvSpPr>
          <p:spPr>
            <a:xfrm>
              <a:off x="989526" y="2036335"/>
              <a:ext cx="3477249" cy="857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cut</a:t>
              </a:r>
              <a:r>
                <a:rPr lang="en-US" sz="2400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-f1 -d‘:’ /</a:t>
              </a:r>
              <a:r>
                <a:rPr lang="en-US" sz="2400" dirty="0" err="1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etc</a:t>
              </a:r>
              <a:r>
                <a:rPr lang="en-US" sz="2400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/passwd</a:t>
              </a:r>
            </a:p>
          </p:txBody>
        </p:sp>
        <p:sp>
          <p:nvSpPr>
            <p:cNvPr id="8" name="Bent Arrow 7">
              <a:extLst>
                <a:ext uri="{FF2B5EF4-FFF2-40B4-BE49-F238E27FC236}">
                  <a16:creationId xmlns:a16="http://schemas.microsoft.com/office/drawing/2014/main" id="{3560915C-45DD-0942-BF86-9731636A54FF}"/>
                </a:ext>
              </a:extLst>
            </p:cNvPr>
            <p:cNvSpPr/>
            <p:nvPr/>
          </p:nvSpPr>
          <p:spPr>
            <a:xfrm flipV="1">
              <a:off x="299046" y="1911730"/>
              <a:ext cx="681433" cy="73029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07E000-C3C9-204A-86DE-2064914F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94710" y="3184027"/>
              <a:ext cx="1397582" cy="93172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1702F-E042-D643-A8B7-E729F135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6951" y="2728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39D7B-6CF0-E14E-AB88-91F4503E2CFF}"/>
                </a:ext>
              </a:extLst>
            </p:cNvPr>
            <p:cNvSpPr txBox="1"/>
            <p:nvPr/>
          </p:nvSpPr>
          <p:spPr>
            <a:xfrm>
              <a:off x="917896" y="660097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etc</a:t>
              </a:r>
              <a:r>
                <a:rPr lang="en-US" dirty="0"/>
                <a:t>/passwd</a:t>
              </a:r>
            </a:p>
          </p:txBody>
        </p:sp>
        <p:sp>
          <p:nvSpPr>
            <p:cNvPr id="12" name="Bent Arrow 11">
              <a:extLst>
                <a:ext uri="{FF2B5EF4-FFF2-40B4-BE49-F238E27FC236}">
                  <a16:creationId xmlns:a16="http://schemas.microsoft.com/office/drawing/2014/main" id="{9BEB760C-D960-974B-9CA1-F973C106B868}"/>
                </a:ext>
              </a:extLst>
            </p:cNvPr>
            <p:cNvSpPr/>
            <p:nvPr/>
          </p:nvSpPr>
          <p:spPr>
            <a:xfrm flipV="1">
              <a:off x="1513277" y="2893735"/>
              <a:ext cx="681433" cy="73029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627517-5EB3-3E4B-8BD6-44E520F82432}"/>
              </a:ext>
            </a:extLst>
          </p:cNvPr>
          <p:cNvSpPr txBox="1"/>
          <p:nvPr/>
        </p:nvSpPr>
        <p:spPr>
          <a:xfrm>
            <a:off x="3870951" y="4268987"/>
            <a:ext cx="91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</a:t>
            </a:r>
          </a:p>
          <a:p>
            <a:r>
              <a:rPr lang="en-US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75180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3435221-232B-424A-995B-A899B096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9" y="1183793"/>
            <a:ext cx="2715776" cy="929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20D8D2-D9C4-5341-9B7D-6765E06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707" y="-135370"/>
            <a:ext cx="3378097" cy="857400"/>
          </a:xfrm>
        </p:spPr>
        <p:txBody>
          <a:bodyPr/>
          <a:lstStyle/>
          <a:p>
            <a:r>
              <a:rPr lang="en-US" sz="3200" dirty="0"/>
              <a:t>Pipes and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FA217-62A6-7D42-9894-01874C2569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D0AAE43-6906-DD46-97B7-9A0461143D08}"/>
              </a:ext>
            </a:extLst>
          </p:cNvPr>
          <p:cNvSpPr/>
          <p:nvPr/>
        </p:nvSpPr>
        <p:spPr>
          <a:xfrm>
            <a:off x="1068548" y="2238123"/>
            <a:ext cx="3503452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EE6FEE-3394-8544-A240-A76C8DFC363F}"/>
              </a:ext>
            </a:extLst>
          </p:cNvPr>
          <p:cNvSpPr/>
          <p:nvPr/>
        </p:nvSpPr>
        <p:spPr>
          <a:xfrm>
            <a:off x="3797860" y="4245532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F91A80C2-F127-4547-BEC1-5C2DFC72225E}"/>
              </a:ext>
            </a:extLst>
          </p:cNvPr>
          <p:cNvSpPr/>
          <p:nvPr/>
        </p:nvSpPr>
        <p:spPr>
          <a:xfrm flipV="1">
            <a:off x="378068" y="2113518"/>
            <a:ext cx="681433" cy="7302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F0B3EDA0-C6C5-874F-B0A3-873BBACE94D1}"/>
              </a:ext>
            </a:extLst>
          </p:cNvPr>
          <p:cNvSpPr/>
          <p:nvPr/>
        </p:nvSpPr>
        <p:spPr>
          <a:xfrm flipV="1">
            <a:off x="2277223" y="3095523"/>
            <a:ext cx="1511588" cy="1947819"/>
          </a:xfrm>
          <a:prstGeom prst="bentArrow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0AFB3C9-714B-6E46-8E9F-77BF2A588F1F}"/>
              </a:ext>
            </a:extLst>
          </p:cNvPr>
          <p:cNvSpPr/>
          <p:nvPr/>
        </p:nvSpPr>
        <p:spPr>
          <a:xfrm>
            <a:off x="5476928" y="2141917"/>
            <a:ext cx="1511586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-n1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DB655C3-CDFD-FD45-955B-32DBEEAD8E22}"/>
              </a:ext>
            </a:extLst>
          </p:cNvPr>
          <p:cNvSpPr/>
          <p:nvPr/>
        </p:nvSpPr>
        <p:spPr>
          <a:xfrm rot="10800000" flipH="1" flipV="1">
            <a:off x="6160638" y="1513883"/>
            <a:ext cx="601369" cy="6091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90E52-4A9C-544D-990C-C330C2C4B0C6}"/>
              </a:ext>
            </a:extLst>
          </p:cNvPr>
          <p:cNvSpPr txBox="1"/>
          <p:nvPr/>
        </p:nvSpPr>
        <p:spPr>
          <a:xfrm>
            <a:off x="2983363" y="801241"/>
            <a:ext cx="3177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Pipe: </a:t>
            </a:r>
            <a:r>
              <a:rPr lang="en-US" sz="2000" dirty="0"/>
              <a:t>OS construct that direct the output of one filter to the input of another filter. 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D7126465-1C82-124D-B556-E303E5E47CD0}"/>
              </a:ext>
            </a:extLst>
          </p:cNvPr>
          <p:cNvSpPr/>
          <p:nvPr/>
        </p:nvSpPr>
        <p:spPr>
          <a:xfrm rot="16200000" flipV="1">
            <a:off x="4821817" y="3208422"/>
            <a:ext cx="1892029" cy="1511587"/>
          </a:xfrm>
          <a:prstGeom prst="bentArrow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841C25B-0C06-5546-B075-4BC93E676F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788665" y="3349894"/>
            <a:ext cx="1397582" cy="9317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3EA71B-FB65-0641-9661-F5507FD4A97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463344" y="4069432"/>
            <a:ext cx="1394588" cy="9297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C14355-4010-6543-B639-83852F02C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007" y="974440"/>
            <a:ext cx="1373618" cy="9157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1933BA-A1CC-D847-9BE4-61AF17F57D9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5973" y="204516"/>
            <a:ext cx="692327" cy="7224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FF458B-9B5D-5849-8564-A892BA0569D6}"/>
              </a:ext>
            </a:extLst>
          </p:cNvPr>
          <p:cNvSpPr txBox="1"/>
          <p:nvPr/>
        </p:nvSpPr>
        <p:spPr>
          <a:xfrm>
            <a:off x="996918" y="86188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AC9EDAF-F5B4-9449-B966-E433873A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6928" y="4067822"/>
            <a:ext cx="1394588" cy="929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A5D55F-D8C0-F14F-9196-01B369E76E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665" y="3349893"/>
            <a:ext cx="1397582" cy="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1" grpId="0" animBg="1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278A-C520-4746-B7D2-32D32667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572285"/>
            <a:ext cx="6761100" cy="857400"/>
          </a:xfrm>
        </p:spPr>
        <p:txBody>
          <a:bodyPr/>
          <a:lstStyle/>
          <a:p>
            <a:r>
              <a:rPr lang="en-US" sz="3200" dirty="0"/>
              <a:t>Pipes and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C955-0114-0C48-A29F-3130B30A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215" y="1919701"/>
            <a:ext cx="6761100" cy="2980500"/>
          </a:xfrm>
        </p:spPr>
        <p:txBody>
          <a:bodyPr/>
          <a:lstStyle/>
          <a:p>
            <a:r>
              <a:rPr lang="en-US" sz="2400" dirty="0"/>
              <a:t>Pipes connect filters together into pipelines.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FD4A-37A9-1148-8A79-82A4042BA9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311F3-23D6-B847-B922-2BFEB67F3248}"/>
              </a:ext>
            </a:extLst>
          </p:cNvPr>
          <p:cNvSpPr/>
          <p:nvPr/>
        </p:nvSpPr>
        <p:spPr>
          <a:xfrm>
            <a:off x="92075" y="2807793"/>
            <a:ext cx="7601126" cy="7135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cut -f1 -d‘:’ /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etc</a:t>
            </a:r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/passwd | sort -r | head -n1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6A02D-CDA4-6F49-AEE8-221BA2C8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357251"/>
            <a:ext cx="2219148" cy="1376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8F6F7C-A9AB-ED4A-902C-8120FB660539}"/>
              </a:ext>
            </a:extLst>
          </p:cNvPr>
          <p:cNvSpPr txBox="1"/>
          <p:nvPr/>
        </p:nvSpPr>
        <p:spPr>
          <a:xfrm>
            <a:off x="4814533" y="4253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Unix Pipe</a:t>
            </a:r>
          </a:p>
          <a:p>
            <a:r>
              <a:rPr lang="en-US" sz="1800" dirty="0"/>
              <a:t>Character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DE735-3A79-4146-9654-CFD9C09D98B1}"/>
              </a:ext>
            </a:extLst>
          </p:cNvPr>
          <p:cNvCxnSpPr>
            <a:stCxn id="9" idx="0"/>
          </p:cNvCxnSpPr>
          <p:nvPr/>
        </p:nvCxnSpPr>
        <p:spPr>
          <a:xfrm flipV="1">
            <a:off x="5413415" y="3335155"/>
            <a:ext cx="496140" cy="91871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A3930D-4BD3-7541-AFAE-AB212ED13BC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436599" y="3313742"/>
            <a:ext cx="976816" cy="94012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0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Command Line Flags &amp;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Unix/Linux filters (programs) have flags and arguments that modify the behavior of the filter.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71EBF5-F5F6-B54B-9F03-897F44EF6166}"/>
              </a:ext>
            </a:extLst>
          </p:cNvPr>
          <p:cNvSpPr/>
          <p:nvPr/>
        </p:nvSpPr>
        <p:spPr>
          <a:xfrm>
            <a:off x="1745333" y="2425272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4572000" y="2193249"/>
            <a:ext cx="1553473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8134D1-FF4D-C645-B943-D92C16FA5C64}"/>
              </a:ext>
            </a:extLst>
          </p:cNvPr>
          <p:cNvSpPr/>
          <p:nvPr/>
        </p:nvSpPr>
        <p:spPr>
          <a:xfrm>
            <a:off x="380361" y="3169680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wc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45C81B-3907-3243-B5D1-3BAC66C00E85}"/>
              </a:ext>
            </a:extLst>
          </p:cNvPr>
          <p:cNvSpPr/>
          <p:nvPr/>
        </p:nvSpPr>
        <p:spPr>
          <a:xfrm>
            <a:off x="710578" y="4181543"/>
            <a:ext cx="349763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726FB7-CD89-3C4B-BE2E-1942AD87D2F3}"/>
              </a:ext>
            </a:extLst>
          </p:cNvPr>
          <p:cNvSpPr/>
          <p:nvPr/>
        </p:nvSpPr>
        <p:spPr>
          <a:xfrm>
            <a:off x="5348735" y="3862238"/>
            <a:ext cx="323931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grep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–E -c ‘^[10]+$’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B22C45-5D9B-6845-806D-6A3319B20CD7}"/>
              </a:ext>
            </a:extLst>
          </p:cNvPr>
          <p:cNvSpPr/>
          <p:nvPr/>
        </p:nvSpPr>
        <p:spPr>
          <a:xfrm>
            <a:off x="6298169" y="2740980"/>
            <a:ext cx="1486648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tail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F6EC18-425D-F74C-97F6-A6C736073FB3}"/>
              </a:ext>
            </a:extLst>
          </p:cNvPr>
          <p:cNvSpPr/>
          <p:nvPr/>
        </p:nvSpPr>
        <p:spPr>
          <a:xfrm>
            <a:off x="3137784" y="3199914"/>
            <a:ext cx="1949616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sed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‘s/a/b/g’</a:t>
            </a:r>
          </a:p>
        </p:txBody>
      </p:sp>
    </p:spTree>
    <p:extLst>
      <p:ext uri="{BB962C8B-B14F-4D97-AF65-F5344CB8AC3E}">
        <p14:creationId xmlns:p14="http://schemas.microsoft.com/office/powerpoint/2010/main" val="210459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97508"/>
            <a:ext cx="6761100" cy="857400"/>
          </a:xfrm>
        </p:spPr>
        <p:txBody>
          <a:bodyPr/>
          <a:lstStyle/>
          <a:p>
            <a:r>
              <a:rPr lang="en-US" sz="3200" dirty="0"/>
              <a:t>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1070773"/>
            <a:ext cx="7375833" cy="2980500"/>
          </a:xfrm>
        </p:spPr>
        <p:txBody>
          <a:bodyPr/>
          <a:lstStyle/>
          <a:p>
            <a:r>
              <a:rPr lang="en-US" sz="2400" dirty="0"/>
              <a:t>Redirection is used to direct the output of a filter to a file (</a:t>
            </a:r>
            <a:r>
              <a:rPr lang="en-US" sz="2400" b="1" dirty="0">
                <a:latin typeface="Courier" pitchFamily="2" charset="0"/>
              </a:rPr>
              <a:t>&gt;</a:t>
            </a:r>
            <a:r>
              <a:rPr lang="en-US" sz="2400" dirty="0"/>
              <a:t>) or a file to the input of a filter input (</a:t>
            </a:r>
            <a:r>
              <a:rPr lang="en-US" sz="2400" b="1" dirty="0">
                <a:latin typeface="Courier" pitchFamily="2" charset="0"/>
              </a:rPr>
              <a:t>&lt;</a:t>
            </a:r>
            <a:r>
              <a:rPr lang="en-US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436586" y="2331894"/>
            <a:ext cx="511147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 &gt;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names.txt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1330536" y="3698917"/>
            <a:ext cx="532358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 &lt;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names.txt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&gt;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sortednames.txt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0" y="2331894"/>
            <a:ext cx="1130438" cy="997808"/>
            <a:chOff x="45667" y="2322722"/>
            <a:chExt cx="1130438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etc</a:t>
              </a:r>
              <a:r>
                <a:rPr lang="en-US" dirty="0"/>
                <a:t>/passwd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C26794-84A9-5940-AB07-BD8B3F466735}"/>
              </a:ext>
            </a:extLst>
          </p:cNvPr>
          <p:cNvGrpSpPr/>
          <p:nvPr/>
        </p:nvGrpSpPr>
        <p:grpSpPr>
          <a:xfrm>
            <a:off x="6962427" y="2325760"/>
            <a:ext cx="960519" cy="1002116"/>
            <a:chOff x="6852945" y="2331894"/>
            <a:chExt cx="960519" cy="10021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EDA9EE-3C16-9F4C-8FD6-424D23F7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652400-F5CD-A540-A7E6-F07300B5A8BC}"/>
                </a:ext>
              </a:extLst>
            </p:cNvPr>
            <p:cNvSpPr txBox="1"/>
            <p:nvPr/>
          </p:nvSpPr>
          <p:spPr>
            <a:xfrm>
              <a:off x="6852945" y="302623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names.txt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819966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DD8E430-3022-B340-BA8D-3780A6FAC2FF}"/>
              </a:ext>
            </a:extLst>
          </p:cNvPr>
          <p:cNvSpPr/>
          <p:nvPr/>
        </p:nvSpPr>
        <p:spPr>
          <a:xfrm>
            <a:off x="6548065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13472C-AD77-9440-AC23-D0A16E3CF11C}"/>
              </a:ext>
            </a:extLst>
          </p:cNvPr>
          <p:cNvGrpSpPr/>
          <p:nvPr/>
        </p:nvGrpSpPr>
        <p:grpSpPr>
          <a:xfrm>
            <a:off x="-31832" y="3684077"/>
            <a:ext cx="960519" cy="1002116"/>
            <a:chOff x="6852945" y="2331894"/>
            <a:chExt cx="960519" cy="10021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043542-5650-3A46-971A-D60C36A6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B8CAE-ED88-AB46-8AF3-682A55CD6DDE}"/>
                </a:ext>
              </a:extLst>
            </p:cNvPr>
            <p:cNvSpPr txBox="1"/>
            <p:nvPr/>
          </p:nvSpPr>
          <p:spPr>
            <a:xfrm>
              <a:off x="6852945" y="302623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names.txt</a:t>
              </a:r>
              <a:endParaRPr lang="en-US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4EDC02-4249-2044-B43A-972DE8B2E00A}"/>
              </a:ext>
            </a:extLst>
          </p:cNvPr>
          <p:cNvSpPr/>
          <p:nvPr/>
        </p:nvSpPr>
        <p:spPr>
          <a:xfrm>
            <a:off x="712136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E8DEB-57AE-2C47-8BE0-A253BDB43C8C}"/>
              </a:ext>
            </a:extLst>
          </p:cNvPr>
          <p:cNvGrpSpPr/>
          <p:nvPr/>
        </p:nvGrpSpPr>
        <p:grpSpPr>
          <a:xfrm>
            <a:off x="6750675" y="3754508"/>
            <a:ext cx="1457450" cy="945386"/>
            <a:chOff x="6852945" y="2388624"/>
            <a:chExt cx="1457450" cy="945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B96676-8BF9-5945-9284-2534602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0DD131-90E0-A947-B80A-2D41F5C735FA}"/>
                </a:ext>
              </a:extLst>
            </p:cNvPr>
            <p:cNvSpPr txBox="1"/>
            <p:nvPr/>
          </p:nvSpPr>
          <p:spPr>
            <a:xfrm>
              <a:off x="6852945" y="3026233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sortednames.txt</a:t>
              </a:r>
              <a:endParaRPr lang="en-US" dirty="0"/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3D6D5F-2D68-AC4F-92D9-4D59A49C807B}"/>
              </a:ext>
            </a:extLst>
          </p:cNvPr>
          <p:cNvSpPr/>
          <p:nvPr/>
        </p:nvSpPr>
        <p:spPr>
          <a:xfrm>
            <a:off x="6654117" y="3992027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733550"/>
            <a:ext cx="7217789" cy="2980500"/>
          </a:xfrm>
        </p:spPr>
        <p:txBody>
          <a:bodyPr/>
          <a:lstStyle/>
          <a:p>
            <a:r>
              <a:rPr lang="en-US" sz="2400" dirty="0"/>
              <a:t>A01 – Revisit, Revise, Resubmit as necessary</a:t>
            </a:r>
          </a:p>
          <a:p>
            <a:r>
              <a:rPr lang="en-US" sz="2400" dirty="0"/>
              <a:t>Q02 – Unix Shell Commands</a:t>
            </a:r>
          </a:p>
          <a:p>
            <a:r>
              <a:rPr lang="en-US" sz="2400" dirty="0"/>
              <a:t>A03 – Unix Tools and Filters - Next Wednesday</a:t>
            </a:r>
          </a:p>
          <a:p>
            <a:r>
              <a:rPr lang="en-US" sz="2400" dirty="0"/>
              <a:t>Use the Teams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24556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2406</TotalTime>
  <Words>1007</Words>
  <Application>Microsoft Macintosh PowerPoint</Application>
  <PresentationFormat>On-screen Show (16:9)</PresentationFormat>
  <Paragraphs>116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Dosis</vt:lpstr>
      <vt:lpstr>Dosis ExtraLight</vt:lpstr>
      <vt:lpstr>Titillium Web Light</vt:lpstr>
      <vt:lpstr>Arial</vt:lpstr>
      <vt:lpstr>Courier</vt:lpstr>
      <vt:lpstr>Mowbray template</vt:lpstr>
      <vt:lpstr>03 – Unix Tools and Filters</vt:lpstr>
      <vt:lpstr>PowerPoint Presentation</vt:lpstr>
      <vt:lpstr>PowerPoint Presentation</vt:lpstr>
      <vt:lpstr>Unix Filters (i.e. Tools/Utility Programs)</vt:lpstr>
      <vt:lpstr>Pipes and Filters</vt:lpstr>
      <vt:lpstr>Pipes and Pipelines</vt:lpstr>
      <vt:lpstr>Command Line Flags &amp; Arguments</vt:lpstr>
      <vt:lpstr>Redirection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Unix Tools and Task Automation </dc:title>
  <dc:creator>Braught, Grant</dc:creator>
  <cp:lastModifiedBy>Braught, Grant</cp:lastModifiedBy>
  <cp:revision>62</cp:revision>
  <dcterms:created xsi:type="dcterms:W3CDTF">2020-08-31T21:44:53Z</dcterms:created>
  <dcterms:modified xsi:type="dcterms:W3CDTF">2021-09-07T14:15:19Z</dcterms:modified>
</cp:coreProperties>
</file>