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421" r:id="rId2"/>
    <p:sldId id="4420" r:id="rId3"/>
    <p:sldId id="4443" r:id="rId4"/>
    <p:sldId id="4444" r:id="rId5"/>
    <p:sldId id="4446" r:id="rId6"/>
    <p:sldId id="4448" r:id="rId7"/>
    <p:sldId id="4449" r:id="rId8"/>
    <p:sldId id="4445" r:id="rId9"/>
    <p:sldId id="4450" r:id="rId10"/>
    <p:sldId id="44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5666"/>
  </p:normalViewPr>
  <p:slideViewPr>
    <p:cSldViewPr snapToGrid="0" snapToObjects="1">
      <p:cViewPr varScale="1">
        <p:scale>
          <a:sx n="105" d="100"/>
          <a:sy n="10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50D1F-DE8C-A54A-BF90-790412909A5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B3F8-B8D4-B64F-AC9A-3DF9441F5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0AD10B9-EA13-CC41-9659-1FBE9B9E9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algn="r"/>
            <a:fld id="{EE43FE97-9F43-7341-B47C-992413F1D40C}" type="slidenum">
              <a:rPr lang="en-US" altLang="en-US" sz="1200"/>
              <a:pPr algn="r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7558235-F31F-014E-B895-D029316B6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5FB49B1-FED3-F140-B31D-872378AE7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3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261" indent="-16526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0B83-98EE-BA40-BCE4-2AEE4CBC4058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62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9DE8-9271-5B4E-8459-C7B342B9F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8E25-A4AE-454D-AB41-5FAEFF6B8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D615-DA3B-6947-A2EB-92191DC7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5924-E89E-8B42-889E-1BF72F4D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AD7C-ECD9-364F-9C5D-F37E02A7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17E3-2E96-5D41-8BF5-85C2C0B0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6B60-435C-1147-AA79-489A43948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5D6F-0A86-6543-9A6F-6DC3BBF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6B6F-96CF-FF42-B3E8-E3A6DE0B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146C-0132-C649-B8EB-31275003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33C74-D592-034E-9485-9D106964F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DA79-53D2-714F-B99C-049EC19B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BB89-8EB6-A549-9FE1-275E574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486B-431B-204E-9466-F331141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22857-22BE-F144-9998-8E149B18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564-1C7A-F747-9A0C-9F27ECFF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0C61-3E9E-F34D-AEEA-C1527216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4CAA-3FC5-9443-BA03-9ECE631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E9F6-E89E-044C-93A5-C103CB1A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2FA6-9E14-B246-9C4E-B82E425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71D8-4063-5A40-AC2E-7C97961A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EDA5-C2A9-4647-8AD0-F0C4AEEA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BF58-6BC9-4A4F-945C-2BBC5FC77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16EC-B22E-724F-A877-C464C43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9BA8-91BA-3543-A250-B81E4F94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2DE-AC26-984D-BDAE-4817CF99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3EB4-ACF9-004B-A097-92FD257A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C8F9-BDAB-2045-BAE7-18725C07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28CF-9D8B-C441-8181-892DB77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FFEDC-96EF-E644-8748-A1715FF7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A4C71-BE98-104C-A016-86645A4F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FF3F-19D1-DA4E-AF20-21EE9B5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3217-EF22-B24B-9408-AAFFB997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5911A-D45A-BF43-BDB8-EC53077D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ABCE-F5AE-264D-ADC2-6B4AC0B8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BECE0-83E0-0043-80E8-4384C5A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8F47B-A1B2-394F-BF27-48E1B885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396A7-D404-2D4C-ACA4-BB372179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CFAD0-2DA9-CD43-99DD-B5D29B70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5A51-72EE-3447-97CD-1C12D736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A6223-556F-E644-B2DE-68630A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5FDE4-F0D1-8D49-A25B-3707121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7B09A-097C-6B40-9AAA-7997455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7A56C-7394-554F-BC29-774C74BD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7A288-6A97-2F49-9105-2794424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D5C8-8B61-7F49-A5D3-526354D4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7E7-6250-D64B-B024-231F1AB6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54ED-F986-EB4B-B955-71EDA12C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EDD99-ACA1-AE43-A43C-5E70A4AC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8719-8F20-6846-9F14-1F40B90C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E02A-B663-9F4E-94D9-C1C17274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481C-CF12-F740-862E-084D23DC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0F6D-1EB6-D14F-9A2A-8CD0B674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41DD9-6615-5A44-AE3F-DD9AB685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92EC-4368-EE41-B0F7-5CD2AFD0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1364-B5DC-294A-AB3F-64666E3C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C4BF-1B9B-8A42-81B3-088A4121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2771-EF68-E445-A879-9B926BAD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3D279-EDDC-984D-9C81-46DFC785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2176-8080-F04F-AC99-E81751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EBD6-6365-5F41-813C-C50DFE0E5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0352-A516-4247-8C37-18243705664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F9AD-0B89-194F-A5DB-AE23D756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5999-1224-5A40-9144-B0BBB25F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78D5-C678-D34A-9D1C-FFC63371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AAE473A-2DA0-244C-BB52-DF2478C08B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41248" y="713232"/>
            <a:ext cx="5154168" cy="1197864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 sz="3700" dirty="0"/>
              <a:t>Binary Search Trees</a:t>
            </a:r>
          </a:p>
        </p:txBody>
      </p:sp>
      <p:cxnSp>
        <p:nvCxnSpPr>
          <p:cNvPr id="72720" name="Straight Connector 146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B7B57-39EF-CC43-A448-1D1668385A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1248" y="2048256"/>
            <a:ext cx="5154168" cy="4123944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Data Structures and Problem Solving 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COMP232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Dickinson College</a:t>
            </a:r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r>
              <a:rPr lang="en-US" sz="1800" dirty="0"/>
              <a:t>Slides created by Prof Farhan Siddiqui, </a:t>
            </a:r>
            <a:br>
              <a:rPr lang="en-US" sz="1800" dirty="0"/>
            </a:br>
            <a:r>
              <a:rPr lang="en-US" sz="1800" dirty="0"/>
              <a:t>with edits by John MacCormick</a:t>
            </a:r>
          </a:p>
        </p:txBody>
      </p:sp>
      <p:pic>
        <p:nvPicPr>
          <p:cNvPr id="72714" name="Picture 72713">
            <a:extLst>
              <a:ext uri="{FF2B5EF4-FFF2-40B4-BE49-F238E27FC236}">
                <a16:creationId xmlns:a16="http://schemas.microsoft.com/office/drawing/2014/main" id="{717B55F9-4793-441F-A252-65B7430AC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2" r="18682" b="-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E9B8AB-F426-504C-8854-A89192AC0D37}"/>
              </a:ext>
            </a:extLst>
          </p:cNvPr>
          <p:cNvCxnSpPr>
            <a:cxnSpLocks/>
          </p:cNvCxnSpPr>
          <p:nvPr/>
        </p:nvCxnSpPr>
        <p:spPr>
          <a:xfrm flipH="1">
            <a:off x="7435792" y="1908108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46CDE0-2C80-F14F-8A2C-0C109F67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01" y="281125"/>
            <a:ext cx="10515600" cy="1325563"/>
          </a:xfrm>
        </p:spPr>
        <p:txBody>
          <a:bodyPr/>
          <a:lstStyle/>
          <a:p>
            <a:r>
              <a:rPr lang="en-US" dirty="0"/>
              <a:t>BST Operations: asymptotic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81B36F-E515-EF43-9263-70328F83EF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835" y="1957237"/>
          <a:ext cx="6187440" cy="254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618">
                  <a:extLst>
                    <a:ext uri="{9D8B030D-6E8A-4147-A177-3AD203B41FA5}">
                      <a16:colId xmlns:a16="http://schemas.microsoft.com/office/drawing/2014/main" val="3035834237"/>
                    </a:ext>
                  </a:extLst>
                </a:gridCol>
                <a:gridCol w="3231822">
                  <a:extLst>
                    <a:ext uri="{9D8B030D-6E8A-4147-A177-3AD203B41FA5}">
                      <a16:colId xmlns:a16="http://schemas.microsoft.com/office/drawing/2014/main" val="1537714587"/>
                    </a:ext>
                  </a:extLst>
                </a:gridCol>
              </a:tblGrid>
              <a:tr h="606800">
                <a:tc>
                  <a:txBody>
                    <a:bodyPr/>
                    <a:lstStyle/>
                    <a:p>
                      <a:r>
                        <a:rPr lang="en-US" sz="2400" b="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Binary Search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69354"/>
                  </a:ext>
                </a:extLst>
              </a:tr>
              <a:tr h="725632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get(K key)		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3357"/>
                  </a:ext>
                </a:extLst>
              </a:tr>
              <a:tr h="6068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add(K key, V value)</a:t>
                      </a:r>
                      <a:r>
                        <a:rPr lang="en-US" sz="2400" b="0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endParaRPr lang="en-US" sz="24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83503"/>
                  </a:ext>
                </a:extLst>
              </a:tr>
              <a:tr h="60680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remove(K key)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517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9FAE40-F674-494A-9AFA-79F07F61F432}"/>
              </a:ext>
            </a:extLst>
          </p:cNvPr>
          <p:cNvSpPr txBox="1"/>
          <p:nvPr/>
        </p:nvSpPr>
        <p:spPr>
          <a:xfrm>
            <a:off x="4834832" y="2661967"/>
            <a:ext cx="78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O(h)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FE48A-C1AE-AA4B-A94B-17D2429EB407}"/>
              </a:ext>
            </a:extLst>
          </p:cNvPr>
          <p:cNvSpPr txBox="1"/>
          <p:nvPr/>
        </p:nvSpPr>
        <p:spPr>
          <a:xfrm>
            <a:off x="4834831" y="3333679"/>
            <a:ext cx="78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O(h)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999878-6376-6A41-B817-820926227254}"/>
              </a:ext>
            </a:extLst>
          </p:cNvPr>
          <p:cNvSpPr/>
          <p:nvPr/>
        </p:nvSpPr>
        <p:spPr>
          <a:xfrm>
            <a:off x="9694178" y="645176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1709EA-84DB-A141-936C-01998E75F5AC}"/>
              </a:ext>
            </a:extLst>
          </p:cNvPr>
          <p:cNvSpPr/>
          <p:nvPr/>
        </p:nvSpPr>
        <p:spPr>
          <a:xfrm>
            <a:off x="8006894" y="1545843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487607-4AE0-B24A-BA67-B4F69269FF76}"/>
              </a:ext>
            </a:extLst>
          </p:cNvPr>
          <p:cNvSpPr/>
          <p:nvPr/>
        </p:nvSpPr>
        <p:spPr>
          <a:xfrm>
            <a:off x="11531878" y="1554973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AEE70-2296-EC42-A412-BA91F062DA5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529402" y="942283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E376E9-365C-8541-A309-D150592E87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0276137" y="893540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0B70DF-E9F8-5444-A4E4-BB64A15CC5CD}"/>
              </a:ext>
            </a:extLst>
          </p:cNvPr>
          <p:cNvSpPr/>
          <p:nvPr/>
        </p:nvSpPr>
        <p:spPr>
          <a:xfrm>
            <a:off x="7083483" y="3246796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62E97-0924-F74E-8023-35390C873BCB}"/>
              </a:ext>
            </a:extLst>
          </p:cNvPr>
          <p:cNvSpPr/>
          <p:nvPr/>
        </p:nvSpPr>
        <p:spPr>
          <a:xfrm>
            <a:off x="9111790" y="322058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CB6279-D4E7-754F-8276-E22FAB7EAA5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497803" y="1942780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F7A596-83F6-7A48-82FC-AF8D652A3FE1}"/>
              </a:ext>
            </a:extLst>
          </p:cNvPr>
          <p:cNvCxnSpPr>
            <a:cxnSpLocks/>
          </p:cNvCxnSpPr>
          <p:nvPr/>
        </p:nvCxnSpPr>
        <p:spPr>
          <a:xfrm flipH="1">
            <a:off x="8624287" y="3783606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779102B-016D-0042-B1C0-318EDC838245}"/>
              </a:ext>
            </a:extLst>
          </p:cNvPr>
          <p:cNvSpPr/>
          <p:nvPr/>
        </p:nvSpPr>
        <p:spPr>
          <a:xfrm>
            <a:off x="10123819" y="4985606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EB72E0-FED3-F64D-9F31-0EC479C685C6}"/>
              </a:ext>
            </a:extLst>
          </p:cNvPr>
          <p:cNvSpPr/>
          <p:nvPr/>
        </p:nvSpPr>
        <p:spPr>
          <a:xfrm>
            <a:off x="8247565" y="4962272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0984F-D941-FB4D-8616-062A505E0C43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9612840" y="3715265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842C96-EA6E-488C-AE69-D3B684F95FA6}"/>
              </a:ext>
            </a:extLst>
          </p:cNvPr>
          <p:cNvSpPr txBox="1"/>
          <p:nvPr/>
        </p:nvSpPr>
        <p:spPr>
          <a:xfrm>
            <a:off x="4834832" y="3941042"/>
            <a:ext cx="78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O(h)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8ED823D-31EC-466D-A548-446F3E2FCF80}"/>
              </a:ext>
            </a:extLst>
          </p:cNvPr>
          <p:cNvSpPr txBox="1">
            <a:spLocks/>
          </p:cNvSpPr>
          <p:nvPr/>
        </p:nvSpPr>
        <p:spPr>
          <a:xfrm>
            <a:off x="1158240" y="5157215"/>
            <a:ext cx="4379760" cy="1175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O(h) for all operations</a:t>
            </a:r>
          </a:p>
          <a:p>
            <a:r>
              <a:rPr lang="en-US"/>
              <a:t>fast search and fast insert!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7E82-C279-43F1-84A6-70EA48E3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" y="4357506"/>
            <a:ext cx="1632570" cy="469754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1. 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8A384E-1F98-4DA8-8147-2F6E608DF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3950022" y="4377133"/>
            <a:ext cx="4291956" cy="2033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F7179-7427-4627-9100-87B31E661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637"/>
          <a:stretch/>
        </p:blipFill>
        <p:spPr>
          <a:xfrm>
            <a:off x="4766957" y="5086998"/>
            <a:ext cx="2658086" cy="132332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F3DB868-5CEA-4035-85A6-EAF7A3533D57}"/>
              </a:ext>
            </a:extLst>
          </p:cNvPr>
          <p:cNvSpPr/>
          <p:nvPr/>
        </p:nvSpPr>
        <p:spPr>
          <a:xfrm>
            <a:off x="1139041" y="4827260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EBB139-84EA-41CE-8326-67F8F8604E6B}"/>
              </a:ext>
            </a:extLst>
          </p:cNvPr>
          <p:cNvSpPr/>
          <p:nvPr/>
        </p:nvSpPr>
        <p:spPr>
          <a:xfrm>
            <a:off x="2255832" y="2331020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9BEBE7-9E40-4DD6-8F68-FCC659229292}"/>
              </a:ext>
            </a:extLst>
          </p:cNvPr>
          <p:cNvSpPr/>
          <p:nvPr/>
        </p:nvSpPr>
        <p:spPr>
          <a:xfrm>
            <a:off x="6096000" y="849601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E92F97-7216-4ED8-ACDC-5E9718CCF2EC}"/>
              </a:ext>
            </a:extLst>
          </p:cNvPr>
          <p:cNvSpPr/>
          <p:nvPr/>
        </p:nvSpPr>
        <p:spPr>
          <a:xfrm>
            <a:off x="9598217" y="3555025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681B00-C178-41F6-847D-A4FE4CF97DC5}"/>
              </a:ext>
            </a:extLst>
          </p:cNvPr>
          <p:cNvSpPr/>
          <p:nvPr/>
        </p:nvSpPr>
        <p:spPr>
          <a:xfrm>
            <a:off x="8662163" y="2234989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B82873-BF6A-4858-9A94-7021A5251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596"/>
          <a:stretch/>
        </p:blipFill>
        <p:spPr>
          <a:xfrm rot="389127">
            <a:off x="6000830" y="1672362"/>
            <a:ext cx="701101" cy="36163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7C7CC75-9FCD-8F4D-8EFC-7DC27218E08E}"/>
              </a:ext>
            </a:extLst>
          </p:cNvPr>
          <p:cNvSpPr/>
          <p:nvPr/>
        </p:nvSpPr>
        <p:spPr>
          <a:xfrm>
            <a:off x="1529566" y="3440943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17ABB6-5BCE-2647-8B1F-37B336C2DF3F}"/>
              </a:ext>
            </a:extLst>
          </p:cNvPr>
          <p:cNvSpPr/>
          <p:nvPr/>
        </p:nvSpPr>
        <p:spPr>
          <a:xfrm>
            <a:off x="3371004" y="1478178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4183C5-5B0C-2E45-B8E0-93E670E77E5D}"/>
              </a:ext>
            </a:extLst>
          </p:cNvPr>
          <p:cNvSpPr/>
          <p:nvPr/>
        </p:nvSpPr>
        <p:spPr>
          <a:xfrm>
            <a:off x="7458498" y="1295885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A759F3-E504-134F-AD0C-83D3C5D87EED}"/>
              </a:ext>
            </a:extLst>
          </p:cNvPr>
          <p:cNvSpPr/>
          <p:nvPr/>
        </p:nvSpPr>
        <p:spPr>
          <a:xfrm>
            <a:off x="4633700" y="910122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6474D8-8336-8A4A-9A2A-8A0ADCCF6426}"/>
              </a:ext>
            </a:extLst>
          </p:cNvPr>
          <p:cNvSpPr/>
          <p:nvPr/>
        </p:nvSpPr>
        <p:spPr>
          <a:xfrm>
            <a:off x="9881382" y="5103160"/>
            <a:ext cx="781051" cy="77152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4E9FC4F-491A-5541-BD34-09FC66A5C4E2}"/>
              </a:ext>
            </a:extLst>
          </p:cNvPr>
          <p:cNvSpPr txBox="1">
            <a:spLocks/>
          </p:cNvSpPr>
          <p:nvPr/>
        </p:nvSpPr>
        <p:spPr>
          <a:xfrm>
            <a:off x="105701" y="3006515"/>
            <a:ext cx="1741964" cy="591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2. Recursion and Backtracking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61B7E9E-41DA-0441-8217-F10AD6233541}"/>
              </a:ext>
            </a:extLst>
          </p:cNvPr>
          <p:cNvSpPr txBox="1">
            <a:spLocks/>
          </p:cNvSpPr>
          <p:nvPr/>
        </p:nvSpPr>
        <p:spPr>
          <a:xfrm>
            <a:off x="889275" y="2035438"/>
            <a:ext cx="1741964" cy="591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3.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AFF00-DAA3-ED4E-9295-548D8A2B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78D5-C678-D34A-9D1C-FFC63371667B}" type="slidenum">
              <a:rPr lang="en-US" smtClean="0"/>
              <a:t>2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227153C-8450-6C48-B7F2-CA2332C1DFAC}"/>
              </a:ext>
            </a:extLst>
          </p:cNvPr>
          <p:cNvSpPr txBox="1">
            <a:spLocks/>
          </p:cNvSpPr>
          <p:nvPr/>
        </p:nvSpPr>
        <p:spPr>
          <a:xfrm>
            <a:off x="1560155" y="1115691"/>
            <a:ext cx="2043747" cy="591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4. Generics and </a:t>
            </a:r>
            <a:br>
              <a:rPr lang="en-US" sz="1800" b="1" dirty="0"/>
            </a:br>
            <a:r>
              <a:rPr lang="en-US" sz="1800" b="1" dirty="0"/>
              <a:t>5. Linear Structures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1D45C85-EC68-4C40-B53C-D5089E273EAA}"/>
              </a:ext>
            </a:extLst>
          </p:cNvPr>
          <p:cNvSpPr txBox="1">
            <a:spLocks/>
          </p:cNvSpPr>
          <p:nvPr/>
        </p:nvSpPr>
        <p:spPr>
          <a:xfrm>
            <a:off x="3371004" y="421115"/>
            <a:ext cx="2043747" cy="591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6. Binary Trees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B12F570-7F88-CF4D-A886-CAC9C2F88C14}"/>
              </a:ext>
            </a:extLst>
          </p:cNvPr>
          <p:cNvSpPr txBox="1">
            <a:spLocks/>
          </p:cNvSpPr>
          <p:nvPr/>
        </p:nvSpPr>
        <p:spPr>
          <a:xfrm>
            <a:off x="5464651" y="258437"/>
            <a:ext cx="2043747" cy="591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7. Binary Tree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10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026B-AB38-3040-A6C8-43AF396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BST Operations: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add(K key, V value)</a:t>
            </a:r>
          </a:p>
          <a:p>
            <a:r>
              <a:rPr lang="en-US" b="1" dirty="0">
                <a:solidFill>
                  <a:srgbClr val="00B050"/>
                </a:solidFill>
              </a:rPr>
              <a:t>add(5)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if root is empty, add there</a:t>
            </a:r>
          </a:p>
          <a:p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, add to left sub-tree</a:t>
            </a:r>
          </a:p>
          <a:p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, add to right sub-tree.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40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03026B-AB38-3040-A6C8-43AF396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/>
          <a:lstStyle/>
          <a:p>
            <a:r>
              <a:rPr lang="en-US" dirty="0"/>
              <a:t>BST Operations: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337310"/>
            <a:ext cx="5153973" cy="483965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add(K key, V value)</a:t>
            </a:r>
          </a:p>
          <a:p>
            <a:r>
              <a:rPr lang="en-US" b="1" dirty="0">
                <a:solidFill>
                  <a:srgbClr val="00B050"/>
                </a:solidFill>
              </a:rPr>
              <a:t>add(5)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if root is empty, add there.</a:t>
            </a:r>
          </a:p>
          <a:p>
            <a:r>
              <a:rPr lang="en-US" dirty="0"/>
              <a:t>if key &lt; </a:t>
            </a:r>
            <a:r>
              <a:rPr lang="en-US" dirty="0" err="1"/>
              <a:t>root.key</a:t>
            </a:r>
            <a:r>
              <a:rPr lang="en-US" dirty="0"/>
              <a:t>, add to left sub-tree.</a:t>
            </a:r>
          </a:p>
          <a:p>
            <a:r>
              <a:rPr lang="en-US" dirty="0"/>
              <a:t>if key &gt;= </a:t>
            </a:r>
            <a:r>
              <a:rPr lang="en-US" dirty="0" err="1"/>
              <a:t>root.key</a:t>
            </a:r>
            <a:r>
              <a:rPr lang="en-US" dirty="0"/>
              <a:t>, add to right sub-tree.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0A6C4-09D1-4006-99F9-3954450A980A}"/>
              </a:ext>
            </a:extLst>
          </p:cNvPr>
          <p:cNvSpPr txBox="1"/>
          <p:nvPr/>
        </p:nvSpPr>
        <p:spPr>
          <a:xfrm>
            <a:off x="766916" y="4828188"/>
            <a:ext cx="5845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 note: </a:t>
            </a:r>
            <a:r>
              <a:rPr lang="en-US" dirty="0"/>
              <a:t>In the textbook, equal keys are stored in the    </a:t>
            </a:r>
            <a:r>
              <a:rPr lang="en-US" i="1" dirty="0"/>
              <a:t>left</a:t>
            </a:r>
            <a:r>
              <a:rPr lang="en-US" dirty="0"/>
              <a:t> child. In the CS232 sample code, equal keys are stored in the </a:t>
            </a:r>
            <a:r>
              <a:rPr lang="en-US" i="1" dirty="0"/>
              <a:t>right</a:t>
            </a:r>
            <a:r>
              <a:rPr lang="en-US" dirty="0"/>
              <a:t> child. For the homework, you must store equal keys in the </a:t>
            </a:r>
            <a:r>
              <a:rPr lang="en-US" i="1" dirty="0"/>
              <a:t>right</a:t>
            </a:r>
            <a:r>
              <a:rPr lang="en-US" dirty="0"/>
              <a:t> child, not the left child.</a:t>
            </a:r>
          </a:p>
        </p:txBody>
      </p:sp>
    </p:spTree>
    <p:extLst>
      <p:ext uri="{BB962C8B-B14F-4D97-AF65-F5344CB8AC3E}">
        <p14:creationId xmlns:p14="http://schemas.microsoft.com/office/powerpoint/2010/main" val="3302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358EF9-ABE0-D447-9272-11999CA8C325}"/>
              </a:ext>
            </a:extLst>
          </p:cNvPr>
          <p:cNvCxnSpPr>
            <a:cxnSpLocks/>
          </p:cNvCxnSpPr>
          <p:nvPr/>
        </p:nvCxnSpPr>
        <p:spPr>
          <a:xfrm flipH="1" flipV="1">
            <a:off x="10811387" y="2610683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CE55B-8F13-3B44-AF2A-57F45EFB9FF5}"/>
              </a:ext>
            </a:extLst>
          </p:cNvPr>
          <p:cNvCxnSpPr>
            <a:cxnSpLocks/>
          </p:cNvCxnSpPr>
          <p:nvPr/>
        </p:nvCxnSpPr>
        <p:spPr>
          <a:xfrm flipH="1">
            <a:off x="6164462" y="2538329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BST Operations: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5615251" cy="453104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the node N, with key (get)</a:t>
            </a:r>
          </a:p>
          <a:p>
            <a:r>
              <a:rPr lang="en-US" b="1" dirty="0"/>
              <a:t>3 cases: 0, 1, 2 children</a:t>
            </a:r>
          </a:p>
          <a:p>
            <a:r>
              <a:rPr lang="en-US" b="1" dirty="0">
                <a:solidFill>
                  <a:srgbClr val="0070C0"/>
                </a:solidFill>
              </a:rPr>
              <a:t>If N has no children (e.g. 5)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b="1" dirty="0">
                <a:solidFill>
                  <a:srgbClr val="0070C0"/>
                </a:solidFill>
              </a:rPr>
              <a:t>Remove N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 has one child (e.g. 17)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Promote child of N to N’s position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9071E-85D4-684A-9609-B05C06F42110}"/>
              </a:ext>
            </a:extLst>
          </p:cNvPr>
          <p:cNvSpPr/>
          <p:nvPr/>
        </p:nvSpPr>
        <p:spPr>
          <a:xfrm>
            <a:off x="8422848" y="1275397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92CEB-93C7-1843-AFF4-C8003D5325FB}"/>
              </a:ext>
            </a:extLst>
          </p:cNvPr>
          <p:cNvSpPr/>
          <p:nvPr/>
        </p:nvSpPr>
        <p:spPr>
          <a:xfrm>
            <a:off x="6735564" y="217606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0A310-357E-444B-A58E-54C0CE0E6813}"/>
              </a:ext>
            </a:extLst>
          </p:cNvPr>
          <p:cNvSpPr/>
          <p:nvPr/>
        </p:nvSpPr>
        <p:spPr>
          <a:xfrm>
            <a:off x="10260548" y="218519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A1D741-4F6D-464D-963A-D8A40E30C0C8}"/>
              </a:ext>
            </a:extLst>
          </p:cNvPr>
          <p:cNvSpPr/>
          <p:nvPr/>
        </p:nvSpPr>
        <p:spPr>
          <a:xfrm>
            <a:off x="10627161" y="560056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7AC2-861A-2545-8C04-86DD0F0629C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58072" y="157250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FF0C39-656F-9A4B-BA01-9FCD557CB231}"/>
              </a:ext>
            </a:extLst>
          </p:cNvPr>
          <p:cNvCxnSpPr>
            <a:cxnSpLocks/>
          </p:cNvCxnSpPr>
          <p:nvPr/>
        </p:nvCxnSpPr>
        <p:spPr>
          <a:xfrm flipH="1">
            <a:off x="11105225" y="4415596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46E101-73FE-B343-9E55-983545788BA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04807" y="152376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14E5E2-01AC-F149-9FEA-E75342CD3B72}"/>
              </a:ext>
            </a:extLst>
          </p:cNvPr>
          <p:cNvSpPr/>
          <p:nvPr/>
        </p:nvSpPr>
        <p:spPr>
          <a:xfrm>
            <a:off x="5812153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4433EE-9FCC-714D-ADE3-F797B02C3223}"/>
              </a:ext>
            </a:extLst>
          </p:cNvPr>
          <p:cNvSpPr/>
          <p:nvPr/>
        </p:nvSpPr>
        <p:spPr>
          <a:xfrm>
            <a:off x="7840460" y="385080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513DFC-9DE8-B440-9D57-EECF4D77893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226473" y="257300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9E693-BFBE-7E41-99D7-631D07EE8A33}"/>
              </a:ext>
            </a:extLst>
          </p:cNvPr>
          <p:cNvCxnSpPr>
            <a:cxnSpLocks/>
          </p:cNvCxnSpPr>
          <p:nvPr/>
        </p:nvCxnSpPr>
        <p:spPr>
          <a:xfrm flipH="1">
            <a:off x="7352957" y="441382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0C2A12-EE66-8548-97C5-4FDD4D000D59}"/>
              </a:ext>
            </a:extLst>
          </p:cNvPr>
          <p:cNvSpPr/>
          <p:nvPr/>
        </p:nvSpPr>
        <p:spPr>
          <a:xfrm>
            <a:off x="8852489" y="561582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14FA5-A575-BB47-900C-E7FA602C6F41}"/>
              </a:ext>
            </a:extLst>
          </p:cNvPr>
          <p:cNvSpPr/>
          <p:nvPr/>
        </p:nvSpPr>
        <p:spPr>
          <a:xfrm>
            <a:off x="6976235" y="559249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38ACB0-BFA4-7244-97C8-6CFE296CB19D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341510" y="434548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62271F5-8C3C-4343-B2BC-A5538C49522F}"/>
              </a:ext>
            </a:extLst>
          </p:cNvPr>
          <p:cNvSpPr/>
          <p:nvPr/>
        </p:nvSpPr>
        <p:spPr>
          <a:xfrm>
            <a:off x="11480111" y="3834268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78F3B864-5135-5E4B-92EE-5942E0E7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2181" y="4812723"/>
            <a:ext cx="472773" cy="4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CE55B-8F13-3B44-AF2A-57F45EFB9FF5}"/>
              </a:ext>
            </a:extLst>
          </p:cNvPr>
          <p:cNvCxnSpPr>
            <a:cxnSpLocks/>
          </p:cNvCxnSpPr>
          <p:nvPr/>
        </p:nvCxnSpPr>
        <p:spPr>
          <a:xfrm flipH="1">
            <a:off x="6152712" y="2626073"/>
            <a:ext cx="711638" cy="1285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BST Operations: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5615251" cy="453104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the node, N, with key (get)</a:t>
            </a:r>
          </a:p>
          <a:p>
            <a:r>
              <a:rPr lang="en-US" b="1" dirty="0">
                <a:solidFill>
                  <a:srgbClr val="0070C0"/>
                </a:solidFill>
              </a:rPr>
              <a:t>N has no children (e.g. 5, 7)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b="1" dirty="0">
                <a:solidFill>
                  <a:srgbClr val="0070C0"/>
                </a:solidFill>
              </a:rPr>
              <a:t>Remove N.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 has one child (e.g. 17)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Promote child of N to N’s position</a:t>
            </a:r>
          </a:p>
          <a:p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D9071E-85D4-684A-9609-B05C06F42110}"/>
              </a:ext>
            </a:extLst>
          </p:cNvPr>
          <p:cNvSpPr/>
          <p:nvPr/>
        </p:nvSpPr>
        <p:spPr>
          <a:xfrm>
            <a:off x="8422848" y="1275397"/>
            <a:ext cx="617517" cy="5942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092CEB-93C7-1843-AFF4-C8003D5325FB}"/>
              </a:ext>
            </a:extLst>
          </p:cNvPr>
          <p:cNvSpPr/>
          <p:nvPr/>
        </p:nvSpPr>
        <p:spPr>
          <a:xfrm>
            <a:off x="6735564" y="217606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30A310-357E-444B-A58E-54C0CE0E6813}"/>
              </a:ext>
            </a:extLst>
          </p:cNvPr>
          <p:cNvSpPr/>
          <p:nvPr/>
        </p:nvSpPr>
        <p:spPr>
          <a:xfrm>
            <a:off x="10260548" y="218519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A1D741-4F6D-464D-963A-D8A40E30C0C8}"/>
              </a:ext>
            </a:extLst>
          </p:cNvPr>
          <p:cNvSpPr/>
          <p:nvPr/>
        </p:nvSpPr>
        <p:spPr>
          <a:xfrm>
            <a:off x="9281342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17AC2-861A-2545-8C04-86DD0F0629C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58072" y="157250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FF0C39-656F-9A4B-BA01-9FCD557CB231}"/>
              </a:ext>
            </a:extLst>
          </p:cNvPr>
          <p:cNvCxnSpPr>
            <a:cxnSpLocks/>
          </p:cNvCxnSpPr>
          <p:nvPr/>
        </p:nvCxnSpPr>
        <p:spPr>
          <a:xfrm flipH="1">
            <a:off x="9759406" y="2692049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46E101-73FE-B343-9E55-983545788BA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04807" y="152376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14E5E2-01AC-F149-9FEA-E75342CD3B72}"/>
              </a:ext>
            </a:extLst>
          </p:cNvPr>
          <p:cNvSpPr/>
          <p:nvPr/>
        </p:nvSpPr>
        <p:spPr>
          <a:xfrm>
            <a:off x="5812153" y="387701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4433EE-9FCC-714D-ADE3-F797B02C3223}"/>
              </a:ext>
            </a:extLst>
          </p:cNvPr>
          <p:cNvSpPr/>
          <p:nvPr/>
        </p:nvSpPr>
        <p:spPr>
          <a:xfrm>
            <a:off x="7840460" y="385080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513DFC-9DE8-B440-9D57-EECF4D77893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226473" y="257300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9E693-BFBE-7E41-99D7-631D07EE8A33}"/>
              </a:ext>
            </a:extLst>
          </p:cNvPr>
          <p:cNvCxnSpPr>
            <a:cxnSpLocks/>
          </p:cNvCxnSpPr>
          <p:nvPr/>
        </p:nvCxnSpPr>
        <p:spPr>
          <a:xfrm flipH="1">
            <a:off x="7352957" y="441382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C0C2A12-EE66-8548-97C5-4FDD4D000D59}"/>
              </a:ext>
            </a:extLst>
          </p:cNvPr>
          <p:cNvSpPr/>
          <p:nvPr/>
        </p:nvSpPr>
        <p:spPr>
          <a:xfrm>
            <a:off x="8852489" y="561582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14FA5-A575-BB47-900C-E7FA602C6F41}"/>
              </a:ext>
            </a:extLst>
          </p:cNvPr>
          <p:cNvSpPr/>
          <p:nvPr/>
        </p:nvSpPr>
        <p:spPr>
          <a:xfrm>
            <a:off x="6976235" y="559249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38ACB0-BFA4-7244-97C8-6CFE296CB19D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341510" y="434548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AEA1FC-D343-994A-8044-2A7332C07DCE}"/>
              </a:ext>
            </a:extLst>
          </p:cNvPr>
          <p:cNvCxnSpPr>
            <a:cxnSpLocks/>
          </p:cNvCxnSpPr>
          <p:nvPr/>
        </p:nvCxnSpPr>
        <p:spPr>
          <a:xfrm flipH="1" flipV="1">
            <a:off x="10811387" y="1681043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43AB32-A546-DE40-8E7D-E13B04B16B4B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6164462" y="1662009"/>
            <a:ext cx="652838" cy="14259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8B478-C67C-2A48-9391-51829C1F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075E-DD60-0441-8CA5-CE364D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72" y="1645920"/>
            <a:ext cx="5615251" cy="453104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remove(K key)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1" dirty="0"/>
              <a:t>find the node, N, with key (get)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			</a:t>
            </a:r>
            <a:endParaRPr lang="en-US" dirty="0"/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0C615-E6DC-1B4F-863B-691CABA8BF53}"/>
              </a:ext>
            </a:extLst>
          </p:cNvPr>
          <p:cNvSpPr/>
          <p:nvPr/>
        </p:nvSpPr>
        <p:spPr>
          <a:xfrm>
            <a:off x="8422848" y="345757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62317C-AAE8-7641-AAE3-BF171D75FFEB}"/>
              </a:ext>
            </a:extLst>
          </p:cNvPr>
          <p:cNvSpPr/>
          <p:nvPr/>
        </p:nvSpPr>
        <p:spPr>
          <a:xfrm>
            <a:off x="6735564" y="1246424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20DEDE-5C24-8447-A93E-2A6CD4E917F1}"/>
              </a:ext>
            </a:extLst>
          </p:cNvPr>
          <p:cNvSpPr/>
          <p:nvPr/>
        </p:nvSpPr>
        <p:spPr>
          <a:xfrm>
            <a:off x="10260548" y="1255554"/>
            <a:ext cx="660122" cy="6327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770A83-304B-2F46-AF78-79396A217EC6}"/>
              </a:ext>
            </a:extLst>
          </p:cNvPr>
          <p:cNvSpPr/>
          <p:nvPr/>
        </p:nvSpPr>
        <p:spPr>
          <a:xfrm>
            <a:off x="10627161" y="467092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AE4BB5-4A56-5D41-BB83-7345AD22201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258072" y="642864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355012-AA10-3D42-B052-8CB6879A399E}"/>
              </a:ext>
            </a:extLst>
          </p:cNvPr>
          <p:cNvCxnSpPr>
            <a:cxnSpLocks/>
          </p:cNvCxnSpPr>
          <p:nvPr/>
        </p:nvCxnSpPr>
        <p:spPr>
          <a:xfrm flipH="1">
            <a:off x="11105225" y="3485956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7EA566-377D-544E-8094-DF8901BCAE4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004807" y="594121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B66B88-D521-694A-8DD5-3E2019992328}"/>
              </a:ext>
            </a:extLst>
          </p:cNvPr>
          <p:cNvSpPr/>
          <p:nvPr/>
        </p:nvSpPr>
        <p:spPr>
          <a:xfrm>
            <a:off x="5812153" y="294737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2BF1E6-48BB-8042-9A7D-85EBC85F8130}"/>
              </a:ext>
            </a:extLst>
          </p:cNvPr>
          <p:cNvSpPr/>
          <p:nvPr/>
        </p:nvSpPr>
        <p:spPr>
          <a:xfrm>
            <a:off x="7840460" y="2921161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0EE751-6EBB-6F44-9019-B40A7802A70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226473" y="1643361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513E7-D232-A449-BEF4-3DA009904317}"/>
              </a:ext>
            </a:extLst>
          </p:cNvPr>
          <p:cNvCxnSpPr>
            <a:cxnSpLocks/>
          </p:cNvCxnSpPr>
          <p:nvPr/>
        </p:nvCxnSpPr>
        <p:spPr>
          <a:xfrm flipH="1">
            <a:off x="7352957" y="3484187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196A03-6986-E14E-BC55-6839FBB4EA9D}"/>
              </a:ext>
            </a:extLst>
          </p:cNvPr>
          <p:cNvSpPr/>
          <p:nvPr/>
        </p:nvSpPr>
        <p:spPr>
          <a:xfrm>
            <a:off x="8852489" y="468618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23E2C5-65F8-6E40-92A1-B6FB628C3C32}"/>
              </a:ext>
            </a:extLst>
          </p:cNvPr>
          <p:cNvSpPr/>
          <p:nvPr/>
        </p:nvSpPr>
        <p:spPr>
          <a:xfrm>
            <a:off x="6976235" y="466285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73C4CE-8506-BB43-B101-00A4F68D5D28}"/>
              </a:ext>
            </a:extLst>
          </p:cNvPr>
          <p:cNvCxnSpPr>
            <a:cxnSpLocks/>
            <a:endCxn id="30" idx="5"/>
          </p:cNvCxnSpPr>
          <p:nvPr/>
        </p:nvCxnSpPr>
        <p:spPr>
          <a:xfrm flipH="1" flipV="1">
            <a:off x="8341510" y="3415846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74A7638-455C-9141-82E8-D3189B336BA3}"/>
              </a:ext>
            </a:extLst>
          </p:cNvPr>
          <p:cNvSpPr/>
          <p:nvPr/>
        </p:nvSpPr>
        <p:spPr>
          <a:xfrm>
            <a:off x="11480111" y="2904628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0639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6A6E37-F296-4347-BD1D-4D7827433B81}"/>
              </a:ext>
            </a:extLst>
          </p:cNvPr>
          <p:cNvCxnSpPr>
            <a:cxnSpLocks/>
          </p:cNvCxnSpPr>
          <p:nvPr/>
        </p:nvCxnSpPr>
        <p:spPr>
          <a:xfrm flipH="1" flipV="1">
            <a:off x="10719947" y="1960489"/>
            <a:ext cx="896645" cy="1240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1888135"/>
            <a:ext cx="767448" cy="1479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59DB4E-D5A3-DA43-806C-FC9BFA353945}"/>
              </a:ext>
            </a:extLst>
          </p:cNvPr>
          <p:cNvSpPr/>
          <p:nvPr/>
        </p:nvSpPr>
        <p:spPr>
          <a:xfrm>
            <a:off x="10169108" y="1535000"/>
            <a:ext cx="660122" cy="63279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10535721" y="4950370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11013785" y="3765402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1388671" y="3184074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07467AE-7AA6-7649-9E1A-1BB88241AE04}"/>
              </a:ext>
            </a:extLst>
          </p:cNvPr>
          <p:cNvSpPr txBox="1">
            <a:spLocks/>
          </p:cNvSpPr>
          <p:nvPr/>
        </p:nvSpPr>
        <p:spPr>
          <a:xfrm>
            <a:off x="124872" y="1645920"/>
            <a:ext cx="5615251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remove(K key)</a:t>
            </a:r>
            <a:endParaRPr lang="en-US">
              <a:solidFill>
                <a:srgbClr val="00B050"/>
              </a:solidFill>
            </a:endParaRPr>
          </a:p>
          <a:p>
            <a:r>
              <a:rPr lang="en-US" b="1"/>
              <a:t>find the node, N, with key (get)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			</a:t>
            </a:r>
            <a:endParaRPr lang="en-US"/>
          </a:p>
          <a:p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F499627-87A3-49A7-A0D0-770041B45E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69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</p:spTree>
    <p:extLst>
      <p:ext uri="{BB962C8B-B14F-4D97-AF65-F5344CB8AC3E}">
        <p14:creationId xmlns:p14="http://schemas.microsoft.com/office/powerpoint/2010/main" val="261425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A0F734-AF21-5F41-A611-EC71D074B5AA}"/>
              </a:ext>
            </a:extLst>
          </p:cNvPr>
          <p:cNvCxnSpPr>
            <a:cxnSpLocks/>
          </p:cNvCxnSpPr>
          <p:nvPr/>
        </p:nvCxnSpPr>
        <p:spPr>
          <a:xfrm flipH="1">
            <a:off x="6073022" y="2012758"/>
            <a:ext cx="687062" cy="1354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360C-A59E-8342-870C-19FDDBAE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310"/>
            <a:ext cx="5257800" cy="483965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926D2-91F9-1349-86AA-9E07AC3CC2CE}"/>
              </a:ext>
            </a:extLst>
          </p:cNvPr>
          <p:cNvSpPr/>
          <p:nvPr/>
        </p:nvSpPr>
        <p:spPr>
          <a:xfrm>
            <a:off x="8331408" y="625203"/>
            <a:ext cx="617517" cy="59421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F4DEA-F06A-C244-8EB6-6D128121D222}"/>
              </a:ext>
            </a:extLst>
          </p:cNvPr>
          <p:cNvSpPr/>
          <p:nvPr/>
        </p:nvSpPr>
        <p:spPr>
          <a:xfrm>
            <a:off x="6644124" y="1525870"/>
            <a:ext cx="558127" cy="4868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6D7F19-E51B-0540-BE9A-EB43E0D858A2}"/>
              </a:ext>
            </a:extLst>
          </p:cNvPr>
          <p:cNvSpPr/>
          <p:nvPr/>
        </p:nvSpPr>
        <p:spPr>
          <a:xfrm>
            <a:off x="9285195" y="3292166"/>
            <a:ext cx="587017" cy="5795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9D786-CDD3-8043-BD5F-67157D9B3CE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66632" y="922310"/>
            <a:ext cx="1164776" cy="703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C6D29-7837-9643-8920-413B6AF575F2}"/>
              </a:ext>
            </a:extLst>
          </p:cNvPr>
          <p:cNvCxnSpPr>
            <a:cxnSpLocks/>
          </p:cNvCxnSpPr>
          <p:nvPr/>
        </p:nvCxnSpPr>
        <p:spPr>
          <a:xfrm flipH="1">
            <a:off x="9763259" y="2107198"/>
            <a:ext cx="587017" cy="1221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6BCEAB-CA52-E34B-86C8-8559955294FD}"/>
              </a:ext>
            </a:extLst>
          </p:cNvPr>
          <p:cNvCxnSpPr>
            <a:cxnSpLocks/>
          </p:cNvCxnSpPr>
          <p:nvPr/>
        </p:nvCxnSpPr>
        <p:spPr>
          <a:xfrm flipH="1" flipV="1">
            <a:off x="8913367" y="873567"/>
            <a:ext cx="1352414" cy="754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10DC72-810E-A742-A9AB-612C9566D998}"/>
              </a:ext>
            </a:extLst>
          </p:cNvPr>
          <p:cNvSpPr/>
          <p:nvPr/>
        </p:nvSpPr>
        <p:spPr>
          <a:xfrm>
            <a:off x="5720713" y="322682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377A51-777D-F64A-A9CB-A9ADC1AB3971}"/>
              </a:ext>
            </a:extLst>
          </p:cNvPr>
          <p:cNvSpPr/>
          <p:nvPr/>
        </p:nvSpPr>
        <p:spPr>
          <a:xfrm>
            <a:off x="7749020" y="3200607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8342C-C6C5-1942-BBAE-427855F4F6EE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35033" y="1922807"/>
            <a:ext cx="907496" cy="1277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8AE51-F30C-884F-9373-B0C59B58E1B7}"/>
              </a:ext>
            </a:extLst>
          </p:cNvPr>
          <p:cNvCxnSpPr>
            <a:cxnSpLocks/>
          </p:cNvCxnSpPr>
          <p:nvPr/>
        </p:nvCxnSpPr>
        <p:spPr>
          <a:xfrm flipH="1">
            <a:off x="7261517" y="3763633"/>
            <a:ext cx="633236" cy="120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A4F6B60-FDCE-7D42-9531-F412E5A0CB16}"/>
              </a:ext>
            </a:extLst>
          </p:cNvPr>
          <p:cNvSpPr/>
          <p:nvPr/>
        </p:nvSpPr>
        <p:spPr>
          <a:xfrm>
            <a:off x="8761049" y="4965633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73DD05-3DF8-DB43-9D61-22F978858543}"/>
              </a:ext>
            </a:extLst>
          </p:cNvPr>
          <p:cNvSpPr/>
          <p:nvPr/>
        </p:nvSpPr>
        <p:spPr>
          <a:xfrm>
            <a:off x="6884795" y="4942299"/>
            <a:ext cx="587017" cy="5795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ACD21-BACC-4C46-882B-CAEE89FCF394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8250070" y="3695292"/>
            <a:ext cx="767702" cy="1270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3AEEE13-DA93-DD40-9C32-E5E9B9C4749B}"/>
              </a:ext>
            </a:extLst>
          </p:cNvPr>
          <p:cNvSpPr/>
          <p:nvPr/>
        </p:nvSpPr>
        <p:spPr>
          <a:xfrm>
            <a:off x="10138145" y="1525870"/>
            <a:ext cx="587017" cy="5795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AE9A7F-0653-494B-9885-79888A19C72E}"/>
              </a:ext>
            </a:extLst>
          </p:cNvPr>
          <p:cNvSpPr txBox="1">
            <a:spLocks/>
          </p:cNvSpPr>
          <p:nvPr/>
        </p:nvSpPr>
        <p:spPr>
          <a:xfrm>
            <a:off x="124872" y="1645920"/>
            <a:ext cx="5615251" cy="45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B050"/>
                </a:solidFill>
              </a:rPr>
              <a:t>remove(K key)</a:t>
            </a:r>
            <a:endParaRPr lang="en-US">
              <a:solidFill>
                <a:srgbClr val="00B050"/>
              </a:solidFill>
            </a:endParaRPr>
          </a:p>
          <a:p>
            <a:r>
              <a:rPr lang="en-US" b="1"/>
              <a:t>find the node, N, with key (get)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N has two children (e.g. 9)</a:t>
            </a:r>
            <a:endParaRPr lang="en-US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			</a:t>
            </a:r>
            <a:endParaRPr lang="en-US"/>
          </a:p>
          <a:p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A6C823-D724-4A4D-9E98-5D94E59C7E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169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BST Operations: remove</a:t>
            </a:r>
            <a:br>
              <a:rPr lang="en-US" dirty="0"/>
            </a:br>
            <a:r>
              <a:rPr lang="en-US" dirty="0"/>
              <a:t>…the hard case… 2 children</a:t>
            </a:r>
          </a:p>
        </p:txBody>
      </p:sp>
    </p:spTree>
    <p:extLst>
      <p:ext uri="{BB962C8B-B14F-4D97-AF65-F5344CB8AC3E}">
        <p14:creationId xmlns:p14="http://schemas.microsoft.com/office/powerpoint/2010/main" val="4146821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16256</TotalTime>
  <Words>568</Words>
  <Application>Microsoft Office PowerPoint</Application>
  <PresentationFormat>Widescreen</PresentationFormat>
  <Paragraphs>140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Binary Search Trees</vt:lpstr>
      <vt:lpstr>1. Introduction</vt:lpstr>
      <vt:lpstr>BST Operations: add</vt:lpstr>
      <vt:lpstr>BST Operations: add</vt:lpstr>
      <vt:lpstr>BST Operations: remove</vt:lpstr>
      <vt:lpstr>BST Operations: remove</vt:lpstr>
      <vt:lpstr>BST Operations: remove …the hard case… 2 children</vt:lpstr>
      <vt:lpstr>PowerPoint Presentation</vt:lpstr>
      <vt:lpstr>PowerPoint Presentation</vt:lpstr>
      <vt:lpstr>BST Operations: asymptotic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Siddiqui, Farhan</dc:creator>
  <cp:lastModifiedBy>MacCormick, John</cp:lastModifiedBy>
  <cp:revision>275</cp:revision>
  <dcterms:created xsi:type="dcterms:W3CDTF">2020-07-21T02:33:02Z</dcterms:created>
  <dcterms:modified xsi:type="dcterms:W3CDTF">2021-10-21T01:31:06Z</dcterms:modified>
</cp:coreProperties>
</file>