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29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chapter 10 of </a:t>
            </a:r>
            <a:r>
              <a:rPr lang="en-US" i="1" dirty="0"/>
              <a:t>What Can Be Computed?</a:t>
            </a:r>
          </a:p>
          <a:p>
            <a:r>
              <a:rPr lang="en-US" sz="18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long does it take to run a given computer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question is not meaningless. But we need care in addressing it.</a:t>
                </a:r>
              </a:p>
              <a:p>
                <a:r>
                  <a:rPr lang="en-US" dirty="0"/>
                  <a:t>Answer could depend on:</a:t>
                </a:r>
              </a:p>
              <a:p>
                <a:pPr lvl="1"/>
                <a:r>
                  <a:rPr lang="en-US" dirty="0"/>
                  <a:t>The computer hardware</a:t>
                </a:r>
              </a:p>
              <a:p>
                <a:pPr lvl="1"/>
                <a:r>
                  <a:rPr lang="en-US" dirty="0"/>
                  <a:t>The length of the input</a:t>
                </a:r>
              </a:p>
              <a:p>
                <a:pPr lvl="1"/>
                <a:r>
                  <a:rPr lang="en-US" dirty="0"/>
                  <a:t>The precise details of the input</a:t>
                </a:r>
              </a:p>
              <a:p>
                <a:r>
                  <a:rPr lang="en-US" dirty="0"/>
                  <a:t>In this course, we:</a:t>
                </a:r>
              </a:p>
              <a:p>
                <a:pPr lvl="1"/>
                <a:r>
                  <a:rPr lang="en-US" dirty="0"/>
                  <a:t>Ignore the hardware (it provides only a constant speed-up factor)</a:t>
                </a:r>
              </a:p>
              <a:p>
                <a:pPr lvl="1"/>
                <a:r>
                  <a:rPr lang="en-US" dirty="0"/>
                  <a:t>Analyze only </a:t>
                </a:r>
                <a:r>
                  <a:rPr lang="en-US" i="1" dirty="0"/>
                  <a:t>worst-case</a:t>
                </a:r>
                <a:r>
                  <a:rPr lang="en-US" dirty="0"/>
                  <a:t> running time for a given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input</a:t>
                </a:r>
              </a:p>
              <a:p>
                <a:pPr lvl="1"/>
                <a:r>
                  <a:rPr lang="en-US" dirty="0"/>
                  <a:t>Analyze only the </a:t>
                </a:r>
                <a:r>
                  <a:rPr lang="en-US" i="1" dirty="0"/>
                  <a:t>asymptotic</a:t>
                </a:r>
                <a:r>
                  <a:rPr lang="en-US" dirty="0"/>
                  <a:t> running time: </a:t>
                </a:r>
              </a:p>
              <a:p>
                <a:pPr lvl="2"/>
                <a:r>
                  <a:rPr lang="en-US" dirty="0"/>
                  <a:t>Ignore constant factors and focus on </a:t>
                </a:r>
                <a:r>
                  <a:rPr lang="en-US" i="1" dirty="0"/>
                  <a:t>shape</a:t>
                </a:r>
                <a:r>
                  <a:rPr lang="en-US" dirty="0"/>
                  <a:t> of running-time curve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achieved using “big-O”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distinction: vast gulf between exponential, polynomial, and logarithmic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" y="1916510"/>
            <a:ext cx="11423828" cy="362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1580" y="5883554"/>
            <a:ext cx="848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“Big-O notation” helps us formalize this distinction</a:t>
            </a:r>
          </a:p>
        </p:txBody>
      </p:sp>
    </p:spTree>
    <p:extLst>
      <p:ext uri="{BB962C8B-B14F-4D97-AF65-F5344CB8AC3E}">
        <p14:creationId xmlns:p14="http://schemas.microsoft.com/office/powerpoint/2010/main" val="23525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32590" y="2493656"/>
            <a:ext cx="7688381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188" y="2493656"/>
            <a:ext cx="3814619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</a:t>
            </a:r>
            <a:r>
              <a:rPr lang="en-US" dirty="0" err="1"/>
              <a:t>exceprt</a:t>
            </a:r>
            <a:r>
              <a:rPr lang="en-US" dirty="0"/>
              <a:t> explains a simple approach to big-O, via </a:t>
            </a:r>
            <a:r>
              <a:rPr lang="en-US" i="1" dirty="0"/>
              <a:t>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3" y="2622957"/>
            <a:ext cx="3451514" cy="285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11" y="2639498"/>
            <a:ext cx="7487937" cy="2904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" y="2023092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 list of dominant terms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24" y="2014193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61" y="3845601"/>
            <a:ext cx="397166" cy="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3" y="1988561"/>
            <a:ext cx="5725247" cy="1558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91890"/>
            <a:ext cx="11518900" cy="1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definition of big-O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9" y="1804843"/>
            <a:ext cx="102393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023302"/>
            <a:ext cx="11372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75" y="2377569"/>
            <a:ext cx="10077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5B8E-45C4-4CAB-ACDC-0844B6E0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See the separate handout for formal definitions of big-Omega, big-Theta and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201652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big-O mistakes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big-O mistake #1: Forgetting the “at most”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not an exponential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 big-O mistake #2: Constants or extra terms inside the big-O</a:t>
                </a:r>
              </a:p>
              <a:p>
                <a:pPr lvl="1"/>
                <a:r>
                  <a:rPr lang="en-US" dirty="0"/>
                  <a:t>Example: Never write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or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 Although these do have a mathematical meaning, they suggest the writer does not understand big-O.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271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Asymptotic analysis</vt:lpstr>
      <vt:lpstr>How long does it take to run a given computer program P?</vt:lpstr>
      <vt:lpstr>Key distinction: vast gulf between exponential, polynomial, and logarithmic functions</vt:lpstr>
      <vt:lpstr>The book exceprt explains a simple approach to big-O, via dominant terms</vt:lpstr>
      <vt:lpstr>Examples of dominant terms</vt:lpstr>
      <vt:lpstr>Practical definition of big-O notation</vt:lpstr>
      <vt:lpstr>Formal definition of big-O notation</vt:lpstr>
      <vt:lpstr>See the separate handout for formal definitions of big-Omega, big-Theta and how to use them</vt:lpstr>
      <vt:lpstr>Two common big-O mistakes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71</cp:revision>
  <dcterms:created xsi:type="dcterms:W3CDTF">2017-06-16T14:57:42Z</dcterms:created>
  <dcterms:modified xsi:type="dcterms:W3CDTF">2022-09-11T20:00:24Z</dcterms:modified>
</cp:coreProperties>
</file>