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29" r:id="rId9"/>
    <p:sldId id="316" r:id="rId10"/>
    <p:sldId id="330" r:id="rId11"/>
    <p:sldId id="331" r:id="rId12"/>
    <p:sldId id="33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chapter 10 of </a:t>
            </a:r>
            <a:r>
              <a:rPr lang="en-US" i="1" dirty="0"/>
              <a:t>What Can Be Computed?</a:t>
            </a:r>
          </a:p>
          <a:p>
            <a:r>
              <a:rPr lang="en-US" sz="1800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0FD3-B59E-42CA-81EC-EB5450DF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running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79C7C-B4DD-442C-8087-7D2A016E6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27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200" dirty="0"/>
                  <a:t>Need to agree on a definition for: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, the size of the input</a:t>
                </a:r>
              </a:p>
              <a:p>
                <a:pPr lvl="2"/>
                <a:r>
                  <a:rPr lang="en-US" sz="2400" dirty="0"/>
                  <a:t>Examples: The length of the input, or the numerical value of the input, or the number of items in the input</a:t>
                </a:r>
              </a:p>
              <a:p>
                <a:pPr lvl="1"/>
                <a:r>
                  <a:rPr lang="en-US" sz="2800" dirty="0"/>
                  <a:t>basic operation</a:t>
                </a:r>
              </a:p>
              <a:p>
                <a:pPr lvl="2"/>
                <a:r>
                  <a:rPr lang="en-US" sz="2400" dirty="0"/>
                  <a:t>Examples: The number of lines of code executed, or the number of arithmetic operations (e.g. add or multiply) performed, or the number of times a particular method is called</a:t>
                </a:r>
              </a:p>
              <a:p>
                <a:r>
                  <a:rPr lang="en-US" sz="3200" dirty="0"/>
                  <a:t>See OpenDSA textbook examples 2.3.1 and 2.3.2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79C7C-B4DD-442C-8087-7D2A016E6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27375"/>
              </a:xfrm>
              <a:blipFill>
                <a:blip r:embed="rId2"/>
                <a:stretch>
                  <a:fillRect l="-1217" t="-6226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0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78A0-63BD-459E-890D-128FEDA0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program running time </a:t>
            </a:r>
            <a:br>
              <a:rPr lang="en-US" dirty="0"/>
            </a:br>
            <a:r>
              <a:rPr lang="en-US" sz="3600" dirty="0"/>
              <a:t>(example 2.8.4 in OpenDSA textbook)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116E1-D864-46CB-9B4A-9CF7815F1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43" y="2025650"/>
            <a:ext cx="705646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692EB8-54F5-4E9E-9EB2-32198872B1E1}"/>
              </a:ext>
            </a:extLst>
          </p:cNvPr>
          <p:cNvSpPr txBox="1"/>
          <p:nvPr/>
        </p:nvSpPr>
        <p:spPr>
          <a:xfrm>
            <a:off x="7738601" y="1937877"/>
            <a:ext cx="4097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snippet: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input size?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basic operation?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asymptotic running time?</a:t>
            </a:r>
          </a:p>
        </p:txBody>
      </p:sp>
    </p:spTree>
    <p:extLst>
      <p:ext uri="{BB962C8B-B14F-4D97-AF65-F5344CB8AC3E}">
        <p14:creationId xmlns:p14="http://schemas.microsoft.com/office/powerpoint/2010/main" val="253303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69C-5062-4872-A322-DF3E2A2F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Best, worst and 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DBC0-7DF4-4875-A895-6EC17130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 </a:t>
            </a:r>
          </a:p>
          <a:p>
            <a:pPr lvl="1"/>
            <a:r>
              <a:rPr lang="en-US" dirty="0" err="1"/>
              <a:t>replaceFirstX</a:t>
            </a:r>
            <a:r>
              <a:rPr lang="en-US" dirty="0"/>
              <a:t> in OpCountExamples.java</a:t>
            </a:r>
          </a:p>
          <a:p>
            <a:pPr lvl="1"/>
            <a:r>
              <a:rPr lang="en-US" dirty="0" err="1"/>
              <a:t>indexOf</a:t>
            </a:r>
            <a:r>
              <a:rPr lang="en-US" dirty="0"/>
              <a:t> in AverageCase.java</a:t>
            </a:r>
          </a:p>
        </p:txBody>
      </p:sp>
    </p:spTree>
    <p:extLst>
      <p:ext uri="{BB962C8B-B14F-4D97-AF65-F5344CB8AC3E}">
        <p14:creationId xmlns:p14="http://schemas.microsoft.com/office/powerpoint/2010/main" val="333297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long does it take to run a given computer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question is not meaningless. But we need care in addressing it.</a:t>
                </a:r>
              </a:p>
              <a:p>
                <a:r>
                  <a:rPr lang="en-US" dirty="0"/>
                  <a:t>Answer could depend on:</a:t>
                </a:r>
              </a:p>
              <a:p>
                <a:pPr lvl="1"/>
                <a:r>
                  <a:rPr lang="en-US" dirty="0"/>
                  <a:t>The computer hardware</a:t>
                </a:r>
              </a:p>
              <a:p>
                <a:pPr lvl="1"/>
                <a:r>
                  <a:rPr lang="en-US" dirty="0"/>
                  <a:t>The length of the input</a:t>
                </a:r>
              </a:p>
              <a:p>
                <a:pPr lvl="1"/>
                <a:r>
                  <a:rPr lang="en-US" dirty="0"/>
                  <a:t>The precise details of the input</a:t>
                </a:r>
              </a:p>
              <a:p>
                <a:r>
                  <a:rPr lang="en-US" dirty="0"/>
                  <a:t>In this course, we:</a:t>
                </a:r>
              </a:p>
              <a:p>
                <a:pPr lvl="1"/>
                <a:r>
                  <a:rPr lang="en-US" dirty="0"/>
                  <a:t>Ignore the hardware (it provides only a constant speed-up factor)</a:t>
                </a:r>
              </a:p>
              <a:p>
                <a:pPr lvl="1"/>
                <a:r>
                  <a:rPr lang="en-US" dirty="0"/>
                  <a:t>Usually analyze the </a:t>
                </a:r>
                <a:r>
                  <a:rPr lang="en-US" i="1" dirty="0"/>
                  <a:t>worst-case</a:t>
                </a:r>
                <a:r>
                  <a:rPr lang="en-US" dirty="0"/>
                  <a:t> running time for a given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input</a:t>
                </a:r>
              </a:p>
              <a:p>
                <a:pPr lvl="1"/>
                <a:r>
                  <a:rPr lang="en-US" dirty="0"/>
                  <a:t>Usually analyze only the </a:t>
                </a:r>
                <a:r>
                  <a:rPr lang="en-US" i="1" dirty="0"/>
                  <a:t>asymptotic</a:t>
                </a:r>
                <a:r>
                  <a:rPr lang="en-US" dirty="0"/>
                  <a:t> running time: </a:t>
                </a:r>
              </a:p>
              <a:p>
                <a:pPr lvl="2"/>
                <a:r>
                  <a:rPr lang="en-US" dirty="0"/>
                  <a:t>Ignore constant factors and focus on </a:t>
                </a:r>
                <a:r>
                  <a:rPr lang="en-US" i="1" dirty="0"/>
                  <a:t>shape</a:t>
                </a:r>
                <a:r>
                  <a:rPr lang="en-US" dirty="0"/>
                  <a:t> of running-time curve for large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is achieved using “big-O” notation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15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distinction: vast gulf between exponential, polynomial, and logarithmic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7" y="1916510"/>
            <a:ext cx="11423828" cy="3625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1580" y="5883554"/>
            <a:ext cx="848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“Big-O notation” helps us formalize this distinction</a:t>
            </a:r>
          </a:p>
        </p:txBody>
      </p:sp>
    </p:spTree>
    <p:extLst>
      <p:ext uri="{BB962C8B-B14F-4D97-AF65-F5344CB8AC3E}">
        <p14:creationId xmlns:p14="http://schemas.microsoft.com/office/powerpoint/2010/main" val="235253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32590" y="2493656"/>
            <a:ext cx="7688381" cy="31959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188" y="2493656"/>
            <a:ext cx="3814619" cy="31959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book </a:t>
            </a:r>
            <a:r>
              <a:rPr lang="en-US" dirty="0" err="1"/>
              <a:t>exceprt</a:t>
            </a:r>
            <a:r>
              <a:rPr lang="en-US" dirty="0"/>
              <a:t> explains a simple approach to big-O, via </a:t>
            </a:r>
            <a:r>
              <a:rPr lang="en-US" i="1" dirty="0"/>
              <a:t>dominant terms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3" y="2622957"/>
            <a:ext cx="3451514" cy="2855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11" y="2639498"/>
            <a:ext cx="7487937" cy="29042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600" y="2023092"/>
            <a:ext cx="46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Ordered list of dominant terms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0524" y="2014193"/>
            <a:ext cx="46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Examples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261" y="3845601"/>
            <a:ext cx="397166" cy="3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dominant terms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3" y="1988561"/>
            <a:ext cx="5725247" cy="1558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4291890"/>
            <a:ext cx="11518900" cy="18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definition of big-O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49" y="1804843"/>
            <a:ext cx="10239375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4023302"/>
            <a:ext cx="11372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1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big-O notation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675" y="2377569"/>
            <a:ext cx="10077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A35B8E-45C4-4CAB-ACDC-0844B6E06D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850900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Other asymptotic notation: big-Omega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and big-Theta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A35B8E-45C4-4CAB-ACDC-0844B6E06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850900"/>
                <a:ext cx="10515600" cy="1325563"/>
              </a:xfrm>
              <a:blipFill>
                <a:blip r:embed="rId2"/>
                <a:stretch>
                  <a:fillRect l="-2377" t="-13825" r="-156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7EC66FC-9EB7-4880-B542-05C03EBA3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30" y="2800520"/>
            <a:ext cx="9415340" cy="2466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1CCB6-6073-4491-80EC-3C4182883D37}"/>
              </a:ext>
            </a:extLst>
          </p:cNvPr>
          <p:cNvSpPr txBox="1"/>
          <p:nvPr/>
        </p:nvSpPr>
        <p:spPr>
          <a:xfrm>
            <a:off x="1666875" y="5891170"/>
            <a:ext cx="920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[See the separate handout for formal definitions of big-Omega, big-Theta and how to use them.]</a:t>
            </a:r>
          </a:p>
        </p:txBody>
      </p:sp>
    </p:spTree>
    <p:extLst>
      <p:ext uri="{BB962C8B-B14F-4D97-AF65-F5344CB8AC3E}">
        <p14:creationId xmlns:p14="http://schemas.microsoft.com/office/powerpoint/2010/main" val="201652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big-O mistakes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 big-O mistake #1: Forgetting the “at most”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even though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 not an exponential function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Common big-O mistake #2: Constants or extra terms inside the big-O</a:t>
                </a:r>
              </a:p>
              <a:p>
                <a:pPr lvl="1"/>
                <a:r>
                  <a:rPr lang="en-US" dirty="0"/>
                  <a:t>Example: Never write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(7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or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”. Although these do have a mathematical meaning, they suggest the writer does not understand big-O.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43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422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Asymptotic analysis</vt:lpstr>
      <vt:lpstr>How long does it take to run a given computer program P?</vt:lpstr>
      <vt:lpstr>Key distinction: vast gulf between exponential, polynomial, and logarithmic functions</vt:lpstr>
      <vt:lpstr>The book exceprt explains a simple approach to big-O, via dominant terms</vt:lpstr>
      <vt:lpstr>Examples of dominant terms</vt:lpstr>
      <vt:lpstr>Practical definition of big-O notation</vt:lpstr>
      <vt:lpstr>Formal definition of big-O notation</vt:lpstr>
      <vt:lpstr>Other asymptotic notation: big-Omega Ω and big-Theta Θ</vt:lpstr>
      <vt:lpstr>Two common big-O mistakes</vt:lpstr>
      <vt:lpstr>Program running time</vt:lpstr>
      <vt:lpstr>Examples of program running time  (example 2.8.4 in OpenDSA textbook)</vt:lpstr>
      <vt:lpstr>Best, worst and average case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76</cp:revision>
  <dcterms:created xsi:type="dcterms:W3CDTF">2017-06-16T14:57:42Z</dcterms:created>
  <dcterms:modified xsi:type="dcterms:W3CDTF">2022-09-11T20:56:37Z</dcterms:modified>
</cp:coreProperties>
</file>