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5"/>
  </p:notesMasterIdLst>
  <p:sldIdLst>
    <p:sldId id="314" r:id="rId2"/>
    <p:sldId id="289" r:id="rId3"/>
    <p:sldId id="288" r:id="rId4"/>
    <p:sldId id="318" r:id="rId5"/>
    <p:sldId id="316" r:id="rId6"/>
    <p:sldId id="317" r:id="rId7"/>
    <p:sldId id="295" r:id="rId8"/>
    <p:sldId id="319" r:id="rId9"/>
    <p:sldId id="322" r:id="rId10"/>
    <p:sldId id="315" r:id="rId11"/>
    <p:sldId id="323" r:id="rId12"/>
    <p:sldId id="325" r:id="rId13"/>
    <p:sldId id="326" r:id="rId14"/>
    <p:sldId id="327" r:id="rId15"/>
    <p:sldId id="328" r:id="rId16"/>
    <p:sldId id="313" r:id="rId17"/>
    <p:sldId id="291" r:id="rId18"/>
    <p:sldId id="290" r:id="rId19"/>
    <p:sldId id="292" r:id="rId20"/>
    <p:sldId id="321" r:id="rId21"/>
    <p:sldId id="296" r:id="rId22"/>
    <p:sldId id="297" r:id="rId23"/>
    <p:sldId id="298" r:id="rId24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16"/>
    <p:restoredTop sz="70458"/>
  </p:normalViewPr>
  <p:slideViewPr>
    <p:cSldViewPr snapToGrid="0" snapToObjects="1">
      <p:cViewPr varScale="1">
        <p:scale>
          <a:sx n="115" d="100"/>
          <a:sy n="115" d="100"/>
        </p:scale>
        <p:origin x="115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Positive, negative and 0 whole numbers.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20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additional practice as time permits.</a:t>
            </a:r>
          </a:p>
          <a:p>
            <a:r>
              <a:rPr lang="en-US" dirty="0"/>
              <a:t>  - If time is tight we’ll skip to the base 10 -&gt; 2TC conversion examples</a:t>
            </a:r>
          </a:p>
          <a:p>
            <a:r>
              <a:rPr lang="en-US" dirty="0"/>
              <a:t>  - Then come back to these at the end for the rest of class.</a:t>
            </a:r>
          </a:p>
          <a:p>
            <a:endParaRPr lang="en-US" dirty="0"/>
          </a:p>
          <a:p>
            <a:r>
              <a:rPr lang="en-US" dirty="0"/>
              <a:t>Now,</a:t>
            </a:r>
          </a:p>
          <a:p>
            <a:r>
              <a:rPr lang="en-US" dirty="0"/>
              <a:t>  - How could we get the 2TC representation of </a:t>
            </a:r>
          </a:p>
          <a:p>
            <a:r>
              <a:rPr lang="en-US" dirty="0"/>
              <a:t>    - Negative 57?</a:t>
            </a:r>
          </a:p>
          <a:p>
            <a:r>
              <a:rPr lang="en-US" dirty="0"/>
              <a:t>    - Positive 25?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53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animates the solution of the practice exercises on the prior slide.</a:t>
            </a:r>
          </a:p>
          <a:p>
            <a:r>
              <a:rPr lang="en-US" dirty="0"/>
              <a:t>Included here for later reference.</a:t>
            </a:r>
          </a:p>
          <a:p>
            <a:endParaRPr lang="en-US" dirty="0"/>
          </a:p>
          <a:p>
            <a:r>
              <a:rPr lang="en-US" dirty="0"/>
              <a:t>For 0011 1001 </a:t>
            </a:r>
          </a:p>
          <a:p>
            <a:r>
              <a:rPr lang="en-US" dirty="0"/>
              <a:t>  - </a:t>
            </a:r>
            <a:r>
              <a:rPr lang="en-US" dirty="0" err="1"/>
              <a:t>MSbit</a:t>
            </a:r>
            <a:r>
              <a:rPr lang="en-US" dirty="0"/>
              <a:t> is 0 so it represents a positive base 10 value.</a:t>
            </a:r>
          </a:p>
          <a:p>
            <a:r>
              <a:rPr lang="en-US" dirty="0"/>
              <a:t>  - just use unsigned binary representation.</a:t>
            </a:r>
          </a:p>
          <a:p>
            <a:endParaRPr lang="en-US" dirty="0"/>
          </a:p>
          <a:p>
            <a:r>
              <a:rPr lang="en-US" dirty="0"/>
              <a:t>For 1110 0111</a:t>
            </a:r>
          </a:p>
          <a:p>
            <a:r>
              <a:rPr lang="en-US" dirty="0"/>
              <a:t>  - </a:t>
            </a:r>
            <a:r>
              <a:rPr lang="en-US" dirty="0" err="1"/>
              <a:t>MSbit</a:t>
            </a:r>
            <a:r>
              <a:rPr lang="en-US" dirty="0"/>
              <a:t> is 1 so it represents a negative base 10 value.</a:t>
            </a:r>
          </a:p>
          <a:p>
            <a:r>
              <a:rPr lang="en-US" dirty="0"/>
              <a:t>  - Take the complement so we can deal with a positive value</a:t>
            </a:r>
          </a:p>
          <a:p>
            <a:r>
              <a:rPr lang="en-US" dirty="0"/>
              <a:t>    - Flip the bits, add 1</a:t>
            </a:r>
          </a:p>
          <a:p>
            <a:r>
              <a:rPr lang="en-US" dirty="0"/>
              <a:t>  - Convert to base 10 using unsigned binary</a:t>
            </a:r>
          </a:p>
          <a:p>
            <a:r>
              <a:rPr lang="en-US" dirty="0"/>
              <a:t>  - Add back in the negative sign.</a:t>
            </a:r>
          </a:p>
        </p:txBody>
      </p:sp>
    </p:spTree>
    <p:extLst>
      <p:ext uri="{BB962C8B-B14F-4D97-AF65-F5344CB8AC3E}">
        <p14:creationId xmlns:p14="http://schemas.microsoft.com/office/powerpoint/2010/main" val="1373759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these in class as worked examples.</a:t>
            </a:r>
          </a:p>
        </p:txBody>
      </p:sp>
    </p:spTree>
    <p:extLst>
      <p:ext uri="{BB962C8B-B14F-4D97-AF65-F5344CB8AC3E}">
        <p14:creationId xmlns:p14="http://schemas.microsoft.com/office/powerpoint/2010/main" val="1385587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Animates the previous worked examples for later reference.</a:t>
            </a:r>
          </a:p>
          <a:p>
            <a:endParaRPr lang="en-US" dirty="0"/>
          </a:p>
          <a:p>
            <a:r>
              <a:rPr lang="en-US" dirty="0"/>
              <a:t>For 98 base 10</a:t>
            </a:r>
          </a:p>
          <a:p>
            <a:r>
              <a:rPr lang="en-US" dirty="0"/>
              <a:t>  - It is a positive value </a:t>
            </a:r>
          </a:p>
          <a:p>
            <a:r>
              <a:rPr lang="en-US" dirty="0"/>
              <a:t>  - so just use unsigned binary.</a:t>
            </a:r>
          </a:p>
          <a:p>
            <a:endParaRPr lang="en-US" dirty="0"/>
          </a:p>
          <a:p>
            <a:r>
              <a:rPr lang="en-US" dirty="0"/>
              <a:t>For -102 base 10</a:t>
            </a:r>
          </a:p>
          <a:p>
            <a:r>
              <a:rPr lang="en-US" dirty="0"/>
              <a:t>  - It is a negative value</a:t>
            </a:r>
          </a:p>
          <a:p>
            <a:r>
              <a:rPr lang="en-US" dirty="0"/>
              <a:t>  - So we will work with positive 102 then correct the sign at the end.</a:t>
            </a:r>
          </a:p>
          <a:p>
            <a:r>
              <a:rPr lang="en-US" dirty="0"/>
              <a:t>    - Convert 102 to unsigned binary</a:t>
            </a:r>
          </a:p>
          <a:p>
            <a:r>
              <a:rPr lang="en-US" dirty="0"/>
              <a:t>    - Take the complement to make it negative.</a:t>
            </a:r>
          </a:p>
          <a:p>
            <a:r>
              <a:rPr lang="en-US" dirty="0"/>
              <a:t>      - Remember to get the complement we flip the bits and add 1.</a:t>
            </a:r>
          </a:p>
          <a:p>
            <a:r>
              <a:rPr lang="en-US" dirty="0"/>
              <a:t>    - Gives us the 2TC representation of -102.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31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practice problems as time permits.</a:t>
            </a:r>
          </a:p>
        </p:txBody>
      </p:sp>
    </p:spTree>
    <p:extLst>
      <p:ext uri="{BB962C8B-B14F-4D97-AF65-F5344CB8AC3E}">
        <p14:creationId xmlns:p14="http://schemas.microsoft.com/office/powerpoint/2010/main" val="894145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Animations of the practice problems from the previous slide.</a:t>
            </a:r>
          </a:p>
          <a:p>
            <a:endParaRPr lang="en-US" dirty="0"/>
          </a:p>
          <a:p>
            <a:r>
              <a:rPr lang="en-US" dirty="0"/>
              <a:t>For 88 base 10</a:t>
            </a:r>
          </a:p>
          <a:p>
            <a:r>
              <a:rPr lang="en-US" dirty="0"/>
              <a:t>  - it is positive </a:t>
            </a:r>
          </a:p>
          <a:p>
            <a:r>
              <a:rPr lang="en-US" dirty="0"/>
              <a:t>  - so just convert using unsigned binary.</a:t>
            </a:r>
          </a:p>
          <a:p>
            <a:endParaRPr lang="en-US" dirty="0"/>
          </a:p>
          <a:p>
            <a:r>
              <a:rPr lang="en-US" dirty="0"/>
              <a:t>For -35 base 10</a:t>
            </a:r>
          </a:p>
          <a:p>
            <a:r>
              <a:rPr lang="en-US" dirty="0"/>
              <a:t>  - it is negative so work with the positive and then take the complement.</a:t>
            </a:r>
          </a:p>
          <a:p>
            <a:r>
              <a:rPr lang="en-US" dirty="0"/>
              <a:t>  - Convert positive 35 to unsigned binary</a:t>
            </a:r>
          </a:p>
          <a:p>
            <a:r>
              <a:rPr lang="en-US" dirty="0"/>
              <a:t>  - Find the complement</a:t>
            </a:r>
          </a:p>
          <a:p>
            <a:r>
              <a:rPr lang="en-US" dirty="0"/>
              <a:t>    - Flip the bits, add one</a:t>
            </a:r>
          </a:p>
          <a:p>
            <a:r>
              <a:rPr lang="en-US" dirty="0"/>
              <a:t>  - Gives us the two’s complement representation of -35 base 10.</a:t>
            </a:r>
          </a:p>
        </p:txBody>
      </p:sp>
    </p:spTree>
    <p:extLst>
      <p:ext uri="{BB962C8B-B14F-4D97-AF65-F5344CB8AC3E}">
        <p14:creationId xmlns:p14="http://schemas.microsoft.com/office/powerpoint/2010/main" val="675436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37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subscript 2 was for unsigned binary.</a:t>
            </a:r>
          </a:p>
          <a:p>
            <a:endParaRPr lang="en-US" dirty="0"/>
          </a:p>
          <a:p>
            <a:r>
              <a:rPr lang="en-US" dirty="0"/>
              <a:t>Have them do the negative 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14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them do the negative one?</a:t>
            </a:r>
          </a:p>
        </p:txBody>
      </p:sp>
    </p:spTree>
    <p:extLst>
      <p:ext uri="{BB962C8B-B14F-4D97-AF65-F5344CB8AC3E}">
        <p14:creationId xmlns:p14="http://schemas.microsoft.com/office/powerpoint/2010/main" val="101292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use 2TC subscript</a:t>
            </a:r>
          </a:p>
        </p:txBody>
      </p:sp>
    </p:spTree>
    <p:extLst>
      <p:ext uri="{BB962C8B-B14F-4D97-AF65-F5344CB8AC3E}">
        <p14:creationId xmlns:p14="http://schemas.microsoft.com/office/powerpoint/2010/main" val="4034964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”pie”!</a:t>
            </a:r>
          </a:p>
          <a:p>
            <a:r>
              <a:rPr lang="en-US" dirty="0"/>
              <a:t>As we will see…</a:t>
            </a:r>
          </a:p>
          <a:p>
            <a:r>
              <a:rPr lang="en-US" dirty="0"/>
              <a:t>The same bit string may represent two different signed whole numbers depending upon which interpretation we use.</a:t>
            </a:r>
          </a:p>
        </p:txBody>
      </p:sp>
    </p:spTree>
    <p:extLst>
      <p:ext uri="{BB962C8B-B14F-4D97-AF65-F5344CB8AC3E}">
        <p14:creationId xmlns:p14="http://schemas.microsoft.com/office/powerpoint/2010/main" val="1178754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actual value represented.</a:t>
            </a:r>
          </a:p>
        </p:txBody>
      </p:sp>
    </p:spTree>
    <p:extLst>
      <p:ext uri="{BB962C8B-B14F-4D97-AF65-F5344CB8AC3E}">
        <p14:creationId xmlns:p14="http://schemas.microsoft.com/office/powerpoint/2010/main" val="2358917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time have them do one….</a:t>
            </a:r>
          </a:p>
          <a:p>
            <a:endParaRPr lang="en-US" dirty="0"/>
          </a:p>
          <a:p>
            <a:r>
              <a:rPr lang="en-US" dirty="0"/>
              <a:t>-88</a:t>
            </a:r>
          </a:p>
          <a:p>
            <a:r>
              <a:rPr lang="en-US" dirty="0"/>
              <a:t>88 = 64 + 16 + 8 = 0101 1000 (2)</a:t>
            </a:r>
          </a:p>
          <a:p>
            <a:endParaRPr lang="en-US" dirty="0"/>
          </a:p>
          <a:p>
            <a:r>
              <a:rPr lang="en-US" dirty="0"/>
              <a:t>-88</a:t>
            </a:r>
          </a:p>
          <a:p>
            <a:r>
              <a:rPr lang="en-US" dirty="0"/>
              <a:t>- (0101 1000) = 1010 0111 + 1 = 1010 1000 (2tc)</a:t>
            </a:r>
          </a:p>
        </p:txBody>
      </p:sp>
    </p:spTree>
    <p:extLst>
      <p:ext uri="{BB962C8B-B14F-4D97-AF65-F5344CB8AC3E}">
        <p14:creationId xmlns:p14="http://schemas.microsoft.com/office/powerpoint/2010/main" val="1589399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can’t write + or – because we only have 1’s and 0’s</a:t>
            </a:r>
          </a:p>
          <a:p>
            <a:r>
              <a:rPr lang="en-US" dirty="0"/>
              <a:t>So let’s just use the </a:t>
            </a:r>
            <a:r>
              <a:rPr lang="en-US" dirty="0" err="1"/>
              <a:t>MSb</a:t>
            </a:r>
            <a:r>
              <a:rPr lang="en-US" dirty="0"/>
              <a:t> as the sign…</a:t>
            </a:r>
          </a:p>
          <a:p>
            <a:r>
              <a:rPr lang="en-US" dirty="0"/>
              <a:t>  0 for +</a:t>
            </a:r>
          </a:p>
          <a:p>
            <a:r>
              <a:rPr lang="en-US" dirty="0"/>
              <a:t>  1 for –</a:t>
            </a:r>
          </a:p>
          <a:p>
            <a:r>
              <a:rPr lang="en-US" dirty="0"/>
              <a:t>Then we’ll use unsigned binary for the rest of the bits to tell us what the number is </a:t>
            </a:r>
          </a:p>
          <a:p>
            <a:endParaRPr lang="en-US" dirty="0"/>
          </a:p>
          <a:p>
            <a:r>
              <a:rPr lang="en-US" dirty="0"/>
              <a:t>Will use 2SM subscript to indicate base 2 (binary) sign magnitude values.</a:t>
            </a:r>
          </a:p>
          <a:p>
            <a:r>
              <a:rPr lang="en-US" dirty="0"/>
              <a:t>  - Remember, its just a byte until we know how to interpret it.</a:t>
            </a:r>
          </a:p>
          <a:p>
            <a:r>
              <a:rPr lang="en-US" dirty="0"/>
              <a:t>    - Is it unsigned? Is it ASCII? Is it Unicode? Is it sign magnitude?</a:t>
            </a:r>
          </a:p>
          <a:p>
            <a:r>
              <a:rPr lang="en-US" dirty="0"/>
              <a:t>    - We need to know!</a:t>
            </a:r>
          </a:p>
          <a:p>
            <a:r>
              <a:rPr lang="en-US" dirty="0"/>
              <a:t>      - You don’t want to get a foot when you want a desert!</a:t>
            </a:r>
          </a:p>
          <a:p>
            <a:endParaRPr lang="en-US" dirty="0"/>
          </a:p>
          <a:p>
            <a:r>
              <a:rPr lang="en-US" dirty="0"/>
              <a:t>Notice that with 2SM we ignore the sign bit when computing the value.</a:t>
            </a:r>
          </a:p>
          <a:p>
            <a:r>
              <a:rPr lang="en-US" dirty="0"/>
              <a:t>  - It tells us the sign, but it plays no role in computing the value.</a:t>
            </a:r>
          </a:p>
          <a:p>
            <a:endParaRPr lang="en-US" dirty="0"/>
          </a:p>
          <a:p>
            <a:r>
              <a:rPr lang="en-US" dirty="0"/>
              <a:t>Positive Number Example:</a:t>
            </a:r>
          </a:p>
          <a:p>
            <a:r>
              <a:rPr lang="en-US" dirty="0"/>
              <a:t>  0010 1010 (2SM)</a:t>
            </a:r>
          </a:p>
          <a:p>
            <a:r>
              <a:rPr lang="en-US" dirty="0"/>
              <a:t>    - It is positive</a:t>
            </a:r>
          </a:p>
          <a:p>
            <a:r>
              <a:rPr lang="en-US" dirty="0"/>
              <a:t>  - Then use the remaining 7 bits for the value.</a:t>
            </a:r>
          </a:p>
          <a:p>
            <a:r>
              <a:rPr lang="en-US" dirty="0"/>
              <a:t>     010 1010</a:t>
            </a:r>
          </a:p>
          <a:p>
            <a:r>
              <a:rPr lang="en-US" dirty="0"/>
              <a:t>    (32 + 8 + 2)</a:t>
            </a:r>
          </a:p>
          <a:p>
            <a:r>
              <a:rPr lang="en-US" dirty="0"/>
              <a:t>    42 (base 10).</a:t>
            </a:r>
          </a:p>
          <a:p>
            <a:endParaRPr lang="en-US" dirty="0"/>
          </a:p>
          <a:p>
            <a:r>
              <a:rPr lang="en-US" dirty="0"/>
              <a:t>Negative Number Example:</a:t>
            </a:r>
          </a:p>
          <a:p>
            <a:r>
              <a:rPr lang="en-US" dirty="0"/>
              <a:t>  1010 1010 (2SM)</a:t>
            </a:r>
          </a:p>
          <a:p>
            <a:r>
              <a:rPr lang="en-US" dirty="0"/>
              <a:t>    - It is negative</a:t>
            </a:r>
          </a:p>
          <a:p>
            <a:r>
              <a:rPr lang="en-US" dirty="0"/>
              <a:t>  - Then use the remaining 7 bits for the value.</a:t>
            </a:r>
          </a:p>
          <a:p>
            <a:r>
              <a:rPr lang="en-US" dirty="0"/>
              <a:t>    - Notice that they are the same 7 bits as above</a:t>
            </a:r>
          </a:p>
          <a:p>
            <a:r>
              <a:rPr lang="en-US" dirty="0"/>
              <a:t>      010 1010 </a:t>
            </a:r>
          </a:p>
          <a:p>
            <a:r>
              <a:rPr lang="en-US" dirty="0"/>
              <a:t>        - So this must be 42</a:t>
            </a:r>
          </a:p>
          <a:p>
            <a:r>
              <a:rPr lang="en-US" dirty="0"/>
              <a:t>    - But we know this value is negative</a:t>
            </a:r>
          </a:p>
          <a:p>
            <a:r>
              <a:rPr lang="en-US" dirty="0"/>
              <a:t>    - So it is -42 (base 10).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76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practice.</a:t>
            </a:r>
          </a:p>
          <a:p>
            <a:r>
              <a:rPr lang="en-US" dirty="0"/>
              <a:t>Good chance to review your unsigned binary.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09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Solutions to the practice problems on the prior slide.</a:t>
            </a:r>
          </a:p>
          <a:p>
            <a:endParaRPr lang="en-US" dirty="0"/>
          </a:p>
          <a:p>
            <a:r>
              <a:rPr lang="en-US" dirty="0"/>
              <a:t>Note: For the base 10 -&gt; Sign Magnitude examples</a:t>
            </a:r>
          </a:p>
          <a:p>
            <a:r>
              <a:rPr lang="en-US" dirty="0"/>
              <a:t>  - The values to be summed can be found just as we did in examples in DA1.</a:t>
            </a:r>
          </a:p>
          <a:p>
            <a:r>
              <a:rPr lang="en-US" dirty="0"/>
              <a:t>  - For example… for 73 (base 10)</a:t>
            </a:r>
          </a:p>
          <a:p>
            <a:r>
              <a:rPr lang="en-US" dirty="0"/>
              <a:t>    - There is one 64 in 73</a:t>
            </a:r>
          </a:p>
          <a:p>
            <a:r>
              <a:rPr lang="en-US" dirty="0"/>
              <a:t>    - So we need to represent 73-64 = 9 more.</a:t>
            </a:r>
          </a:p>
          <a:p>
            <a:r>
              <a:rPr lang="en-US" dirty="0"/>
              <a:t>    - There are no 32’s or 16’s in 9.</a:t>
            </a:r>
          </a:p>
          <a:p>
            <a:r>
              <a:rPr lang="en-US" dirty="0"/>
              <a:t>    - There is one 8 in 9</a:t>
            </a:r>
          </a:p>
          <a:p>
            <a:r>
              <a:rPr lang="en-US" dirty="0"/>
              <a:t>    - So we need to represent 9 – 8 = 1 more.</a:t>
            </a:r>
          </a:p>
          <a:p>
            <a:r>
              <a:rPr lang="en-US" dirty="0"/>
              <a:t>    - There are no 2’s in 1</a:t>
            </a:r>
          </a:p>
          <a:p>
            <a:r>
              <a:rPr lang="en-US" dirty="0"/>
              <a:t>    - There is one 1 in 1.</a:t>
            </a:r>
          </a:p>
          <a:p>
            <a:r>
              <a:rPr lang="en-US" dirty="0"/>
              <a:t>    - So we need to represent 1 – 1 = 0.</a:t>
            </a:r>
          </a:p>
          <a:p>
            <a:r>
              <a:rPr lang="en-US" dirty="0"/>
              <a:t>      - Good! We got to 0.</a:t>
            </a:r>
          </a:p>
          <a:p>
            <a:endParaRPr lang="en-US" dirty="0"/>
          </a:p>
          <a:p>
            <a:r>
              <a:rPr lang="en-US" dirty="0"/>
              <a:t>The same could be done for representing 52.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- I took a short cut here and just wrote the values that are being summed.</a:t>
            </a:r>
          </a:p>
          <a:p>
            <a:r>
              <a:rPr lang="en-US" dirty="0"/>
              <a:t>   - That is the minimum that I would expect at this point if you are writing a 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44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two of the complications:</a:t>
            </a:r>
          </a:p>
          <a:p>
            <a:r>
              <a:rPr lang="en-US" dirty="0"/>
              <a:t>  - Sign magnitude contains two different representations of zero.</a:t>
            </a:r>
          </a:p>
          <a:p>
            <a:r>
              <a:rPr lang="en-US" dirty="0"/>
              <a:t>    - There is positive zero and negative zero.</a:t>
            </a:r>
          </a:p>
          <a:p>
            <a:r>
              <a:rPr lang="en-US" dirty="0"/>
              <a:t>    - Makes comparing to zero different than comparing to other numbers.</a:t>
            </a:r>
          </a:p>
          <a:p>
            <a:r>
              <a:rPr lang="en-US" dirty="0"/>
              <a:t>      -  x == 0 would have to do two different comparisons.</a:t>
            </a:r>
          </a:p>
          <a:p>
            <a:r>
              <a:rPr lang="en-US" dirty="0"/>
              <a:t>      - That’s a special case</a:t>
            </a:r>
          </a:p>
          <a:p>
            <a:r>
              <a:rPr lang="en-US" dirty="0"/>
              <a:t>      - Special cases in hardware make it more complicated </a:t>
            </a:r>
          </a:p>
          <a:p>
            <a:r>
              <a:rPr lang="en-US" dirty="0"/>
              <a:t>      - Just like special cases in software (e.g. all those extra little if statements)</a:t>
            </a:r>
          </a:p>
          <a:p>
            <a:endParaRPr lang="en-US" dirty="0"/>
          </a:p>
          <a:p>
            <a:r>
              <a:rPr lang="en-US" dirty="0"/>
              <a:t>  - When adding sign magnitude values, we have to account explicitly for the sign bit.</a:t>
            </a:r>
          </a:p>
          <a:p>
            <a:r>
              <a:rPr lang="en-US" dirty="0"/>
              <a:t>    - Here we have added a positive number to its own negative (all the bits are the same except the sign)</a:t>
            </a:r>
          </a:p>
          <a:p>
            <a:r>
              <a:rPr lang="en-US" dirty="0"/>
              <a:t>      - We should get 0 in this case, but we don’t even get close.</a:t>
            </a:r>
          </a:p>
          <a:p>
            <a:r>
              <a:rPr lang="en-US" dirty="0"/>
              <a:t>      - So we would need to do binary addition differently for sign magnitude numbers than for unsigned numbers.</a:t>
            </a:r>
          </a:p>
          <a:p>
            <a:r>
              <a:rPr lang="en-US" dirty="0"/>
              <a:t>        - The way we added unsigned binary numbers was pretty intuitive.</a:t>
            </a:r>
          </a:p>
          <a:p>
            <a:r>
              <a:rPr lang="en-US" dirty="0"/>
              <a:t>        - So we would like to keep that if possible.</a:t>
            </a:r>
          </a:p>
          <a:p>
            <a:endParaRPr lang="en-US" dirty="0"/>
          </a:p>
          <a:p>
            <a:r>
              <a:rPr lang="en-US" dirty="0"/>
              <a:t>    - If we were to sign magnitude arithmetic differently, </a:t>
            </a:r>
          </a:p>
          <a:p>
            <a:r>
              <a:rPr lang="en-US" dirty="0"/>
              <a:t>      - Then we would need different circuits for adding unsigned binary and sign magnitude binary.</a:t>
            </a:r>
          </a:p>
          <a:p>
            <a:r>
              <a:rPr lang="en-US" dirty="0"/>
              <a:t>        - That makes the hardware more complicated.</a:t>
            </a:r>
          </a:p>
          <a:p>
            <a:r>
              <a:rPr lang="en-US" dirty="0"/>
              <a:t>      - Also, the circuits to do the sign magnitude arithmetic are complicated with lots of special cases.</a:t>
            </a:r>
          </a:p>
          <a:p>
            <a:r>
              <a:rPr lang="en-US" dirty="0"/>
              <a:t>        - We could build them, and it has been done. </a:t>
            </a:r>
          </a:p>
          <a:p>
            <a:r>
              <a:rPr lang="en-US" dirty="0"/>
              <a:t>        - But you’ll in a bit that using a different representation solves the problem more elegantly.</a:t>
            </a:r>
          </a:p>
        </p:txBody>
      </p:sp>
    </p:spTree>
    <p:extLst>
      <p:ext uri="{BB962C8B-B14F-4D97-AF65-F5344CB8AC3E}">
        <p14:creationId xmlns:p14="http://schemas.microsoft.com/office/powerpoint/2010/main" val="1236037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two’s complement representation addresses both of those complications.</a:t>
            </a:r>
          </a:p>
          <a:p>
            <a:r>
              <a:rPr lang="en-US" dirty="0"/>
              <a:t>  - And everything just works the way it is supposed to…</a:t>
            </a:r>
          </a:p>
          <a:p>
            <a:r>
              <a:rPr lang="en-US" dirty="0"/>
              <a:t>  - It’s just a little (or a lot) less intuitive.</a:t>
            </a:r>
          </a:p>
          <a:p>
            <a:endParaRPr lang="en-US" dirty="0"/>
          </a:p>
          <a:p>
            <a:r>
              <a:rPr lang="en-US" dirty="0"/>
              <a:t>I will use the 2TC subscript to indicate that a value is in two’s complement </a:t>
            </a:r>
            <a:r>
              <a:rPr lang="en-US" dirty="0" err="1"/>
              <a:t>representaton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For 0010 1010 </a:t>
            </a:r>
          </a:p>
          <a:p>
            <a:r>
              <a:rPr lang="en-US" dirty="0"/>
              <a:t>  - the </a:t>
            </a:r>
            <a:r>
              <a:rPr lang="en-US" dirty="0" err="1"/>
              <a:t>MSbit</a:t>
            </a:r>
            <a:r>
              <a:rPr lang="en-US" dirty="0"/>
              <a:t> is 0 so it is a positive number.</a:t>
            </a:r>
          </a:p>
          <a:p>
            <a:r>
              <a:rPr lang="en-US" dirty="0"/>
              <a:t>  - Convert it to base 10 using unsigned binary.</a:t>
            </a:r>
          </a:p>
          <a:p>
            <a:r>
              <a:rPr lang="en-US" dirty="0"/>
              <a:t>  - we get 42 base 10</a:t>
            </a:r>
          </a:p>
          <a:p>
            <a:r>
              <a:rPr lang="en-US" dirty="0"/>
              <a:t>    - Note that this is the conversion that was shown on the second slide</a:t>
            </a:r>
          </a:p>
          <a:p>
            <a:r>
              <a:rPr lang="en-US" dirty="0"/>
              <a:t>    - So, the details of why this is 42 are not shown again.</a:t>
            </a:r>
          </a:p>
          <a:p>
            <a:endParaRPr lang="en-US" dirty="0"/>
          </a:p>
          <a:p>
            <a:r>
              <a:rPr lang="en-US" dirty="0"/>
              <a:t>If we want to know what negative 42 is we take its complement.</a:t>
            </a:r>
          </a:p>
          <a:p>
            <a:r>
              <a:rPr lang="en-US" dirty="0"/>
              <a:t>  - Flip all of the bits (0’s become 1’s and 1’s become 0’s)</a:t>
            </a:r>
          </a:p>
          <a:p>
            <a:r>
              <a:rPr lang="en-US" dirty="0"/>
              <a:t>  - Add 1</a:t>
            </a:r>
          </a:p>
          <a:p>
            <a:r>
              <a:rPr lang="en-US" dirty="0"/>
              <a:t>  - The resulting binary value is the representation of -42 base 10 in two’s complement.</a:t>
            </a:r>
          </a:p>
          <a:p>
            <a:endParaRPr lang="en-US" dirty="0"/>
          </a:p>
          <a:p>
            <a:r>
              <a:rPr lang="en-US" dirty="0"/>
              <a:t>If we take the complement of the two’s complement representation of -42 base 10</a:t>
            </a:r>
          </a:p>
          <a:p>
            <a:r>
              <a:rPr lang="en-US" dirty="0"/>
              <a:t>  - flip the bits and add 1</a:t>
            </a:r>
          </a:p>
          <a:p>
            <a:endParaRPr lang="en-US" dirty="0"/>
          </a:p>
          <a:p>
            <a:r>
              <a:rPr lang="en-US" dirty="0"/>
              <a:t>0010 1001</a:t>
            </a:r>
          </a:p>
          <a:p>
            <a:r>
              <a:rPr lang="en-US" u="sng" dirty="0"/>
              <a:t>+             1</a:t>
            </a:r>
          </a:p>
          <a:p>
            <a:r>
              <a:rPr lang="en-US" dirty="0"/>
              <a:t>0010 1010</a:t>
            </a:r>
          </a:p>
          <a:p>
            <a:endParaRPr lang="en-US" dirty="0"/>
          </a:p>
          <a:p>
            <a:r>
              <a:rPr lang="en-US" dirty="0"/>
              <a:t>We get back to the representation of positive 42 base 10.</a:t>
            </a:r>
          </a:p>
          <a:p>
            <a:r>
              <a:rPr lang="en-US" dirty="0"/>
              <a:t>Which is just the way things are supposed to operate! </a:t>
            </a:r>
          </a:p>
          <a:p>
            <a:r>
              <a:rPr lang="en-US" dirty="0"/>
              <a:t>  - Vey nice.</a:t>
            </a:r>
          </a:p>
          <a:p>
            <a:endParaRPr lang="en-US" dirty="0"/>
          </a:p>
          <a:p>
            <a:r>
              <a:rPr lang="en-US" dirty="0"/>
              <a:t>In the homework, you’ll explore a bit about the two quirks of unsigned binary…</a:t>
            </a:r>
          </a:p>
          <a:p>
            <a:r>
              <a:rPr lang="en-US" dirty="0"/>
              <a:t>  - Does two’s complement have two zeros?</a:t>
            </a:r>
          </a:p>
          <a:p>
            <a:r>
              <a:rPr lang="en-US" dirty="0"/>
              <a:t>  - Can we add positive and negative two’s complement numbers?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46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these as worked examples.</a:t>
            </a:r>
          </a:p>
        </p:txBody>
      </p:sp>
    </p:spTree>
    <p:extLst>
      <p:ext uri="{BB962C8B-B14F-4D97-AF65-F5344CB8AC3E}">
        <p14:creationId xmlns:p14="http://schemas.microsoft.com/office/powerpoint/2010/main" val="395359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animates the process of solving the two worked examples from the prior slide.</a:t>
            </a:r>
          </a:p>
          <a:p>
            <a:r>
              <a:rPr lang="en-US" dirty="0"/>
              <a:t>Included here for later reference.</a:t>
            </a:r>
          </a:p>
          <a:p>
            <a:endParaRPr lang="en-US" dirty="0"/>
          </a:p>
          <a:p>
            <a:r>
              <a:rPr lang="en-US" dirty="0"/>
              <a:t>For 0110 1010</a:t>
            </a:r>
          </a:p>
          <a:p>
            <a:r>
              <a:rPr lang="en-US" dirty="0"/>
              <a:t>  - </a:t>
            </a:r>
            <a:r>
              <a:rPr lang="en-US" dirty="0" err="1"/>
              <a:t>MSbit</a:t>
            </a:r>
            <a:r>
              <a:rPr lang="en-US" dirty="0"/>
              <a:t> = 0 so these bits represent a positive number in two’s complement representation.</a:t>
            </a:r>
          </a:p>
          <a:p>
            <a:r>
              <a:rPr lang="en-US" dirty="0"/>
              <a:t>  - Convert it to base 10 using unsigned binary</a:t>
            </a:r>
          </a:p>
          <a:p>
            <a:endParaRPr lang="en-US" dirty="0"/>
          </a:p>
          <a:p>
            <a:r>
              <a:rPr lang="en-US" dirty="0"/>
              <a:t>For 1011 0011 </a:t>
            </a:r>
          </a:p>
          <a:p>
            <a:r>
              <a:rPr lang="en-US" dirty="0"/>
              <a:t>  - </a:t>
            </a:r>
            <a:r>
              <a:rPr lang="en-US" dirty="0" err="1"/>
              <a:t>MSbit</a:t>
            </a:r>
            <a:r>
              <a:rPr lang="en-US" dirty="0"/>
              <a:t> = 1 so these bits represent a negative number in two’s complement representation.</a:t>
            </a:r>
          </a:p>
          <a:p>
            <a:r>
              <a:rPr lang="en-US" dirty="0"/>
              <a:t>  - So find the complement (i.e. its positive)</a:t>
            </a:r>
          </a:p>
          <a:p>
            <a:r>
              <a:rPr lang="en-US" dirty="0"/>
              <a:t>    - Flip the bits &amp; add 1</a:t>
            </a:r>
          </a:p>
          <a:p>
            <a:r>
              <a:rPr lang="en-US" dirty="0"/>
              <a:t>  - Then convert the positive to base 10 using unsigned binary</a:t>
            </a:r>
          </a:p>
          <a:p>
            <a:r>
              <a:rPr lang="en-US" dirty="0"/>
              <a:t>  - Add the negative sign to get the correct negative base 10 value.</a:t>
            </a:r>
          </a:p>
        </p:txBody>
      </p:sp>
    </p:spTree>
    <p:extLst>
      <p:ext uri="{BB962C8B-B14F-4D97-AF65-F5344CB8AC3E}">
        <p14:creationId xmlns:p14="http://schemas.microsoft.com/office/powerpoint/2010/main" val="405381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7C3596-9D85-7948-B90E-C0DF069FC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199" y="1735750"/>
            <a:ext cx="6026331" cy="1159800"/>
          </a:xfrm>
        </p:spPr>
        <p:txBody>
          <a:bodyPr/>
          <a:lstStyle/>
          <a:p>
            <a:r>
              <a:rPr lang="en-US"/>
              <a:t>DA3 </a:t>
            </a:r>
            <a:r>
              <a:rPr lang="en-US" dirty="0"/>
              <a:t>– Signed Binary Numbers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CE2133A-DF55-4E42-82B4-2CFDF652F4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31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3D87-7032-E047-925F-44F80C81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864" y="5648"/>
            <a:ext cx="5781283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7573B-378D-1F44-9B7A-4613E41501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703E4-19D5-4E45-AA98-DF4F24960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9413" y="763549"/>
            <a:ext cx="2165947" cy="538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0011 1001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0C23135-3814-9641-8C9A-5D65E105DBD1}"/>
              </a:ext>
            </a:extLst>
          </p:cNvPr>
          <p:cNvSpPr txBox="1">
            <a:spLocks/>
          </p:cNvSpPr>
          <p:nvPr/>
        </p:nvSpPr>
        <p:spPr bwMode="auto">
          <a:xfrm>
            <a:off x="4229413" y="2578657"/>
            <a:ext cx="2165947" cy="53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none" lIns="91425" tIns="91425" rIns="91425" bIns="91425" numCol="1" rtlCol="0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 sz="1400"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￭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￮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1800" kern="0" dirty="0">
                <a:latin typeface="Courier" pitchFamily="2" charset="0"/>
              </a:rPr>
              <a:t>1110 0111</a:t>
            </a:r>
            <a:r>
              <a:rPr lang="en-US" sz="1800" kern="0" baseline="-25000" dirty="0">
                <a:latin typeface="Courier" pitchFamily="2" charset="0"/>
              </a:rPr>
              <a:t>2TC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122A50-51F2-DB48-9703-89D5B353F82E}"/>
              </a:ext>
            </a:extLst>
          </p:cNvPr>
          <p:cNvGrpSpPr/>
          <p:nvPr/>
        </p:nvGrpSpPr>
        <p:grpSpPr>
          <a:xfrm>
            <a:off x="561975" y="1649397"/>
            <a:ext cx="2887938" cy="2325513"/>
            <a:chOff x="55453" y="1688743"/>
            <a:chExt cx="2887938" cy="23255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FE21B4-B23C-B04A-968C-66CA6555D6C7}"/>
                </a:ext>
              </a:extLst>
            </p:cNvPr>
            <p:cNvSpPr txBox="1"/>
            <p:nvPr/>
          </p:nvSpPr>
          <p:spPr>
            <a:xfrm>
              <a:off x="55453" y="2383040"/>
              <a:ext cx="2887938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base 10 values for these 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8-bit two’s complement binary values.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D3D33A-70F8-A74D-9DB0-FE05D066A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4826" y="1688743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9143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3D87-7032-E047-925F-44F80C81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864" y="5648"/>
            <a:ext cx="5781283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7573B-378D-1F44-9B7A-4613E41501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703E4-19D5-4E45-AA98-DF4F24960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9413" y="763549"/>
            <a:ext cx="2165947" cy="538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0011 1001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122A50-51F2-DB48-9703-89D5B353F82E}"/>
              </a:ext>
            </a:extLst>
          </p:cNvPr>
          <p:cNvGrpSpPr/>
          <p:nvPr/>
        </p:nvGrpSpPr>
        <p:grpSpPr>
          <a:xfrm>
            <a:off x="561975" y="1649397"/>
            <a:ext cx="2887938" cy="2325513"/>
            <a:chOff x="55453" y="1688743"/>
            <a:chExt cx="2887938" cy="23255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FE21B4-B23C-B04A-968C-66CA6555D6C7}"/>
                </a:ext>
              </a:extLst>
            </p:cNvPr>
            <p:cNvSpPr txBox="1"/>
            <p:nvPr/>
          </p:nvSpPr>
          <p:spPr>
            <a:xfrm>
              <a:off x="55453" y="2383040"/>
              <a:ext cx="2887938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base 10 values for these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8-bit two’s complement binary values.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D3D33A-70F8-A74D-9DB0-FE05D066A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4826" y="1688743"/>
              <a:ext cx="649191" cy="68271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990F439-C288-2B40-98D2-EC3022A5C33E}"/>
              </a:ext>
            </a:extLst>
          </p:cNvPr>
          <p:cNvSpPr txBox="1"/>
          <p:nvPr/>
        </p:nvSpPr>
        <p:spPr>
          <a:xfrm>
            <a:off x="4409951" y="1649397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(32+16+8+1)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5965C8-1692-BC4D-8FA4-5A1A5A33D6EF}"/>
              </a:ext>
            </a:extLst>
          </p:cNvPr>
          <p:cNvSpPr txBox="1"/>
          <p:nvPr/>
        </p:nvSpPr>
        <p:spPr>
          <a:xfrm>
            <a:off x="4409951" y="201702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  57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EB0B98-93B8-F666-A85E-1512DE95FCA5}"/>
              </a:ext>
            </a:extLst>
          </p:cNvPr>
          <p:cNvGrpSpPr/>
          <p:nvPr/>
        </p:nvGrpSpPr>
        <p:grpSpPr>
          <a:xfrm>
            <a:off x="2330539" y="818560"/>
            <a:ext cx="3873493" cy="836484"/>
            <a:chOff x="2330539" y="818560"/>
            <a:chExt cx="3873493" cy="83648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CB745A-B270-1B41-B861-09B68AA4F522}"/>
                </a:ext>
              </a:extLst>
            </p:cNvPr>
            <p:cNvSpPr txBox="1"/>
            <p:nvPr/>
          </p:nvSpPr>
          <p:spPr>
            <a:xfrm>
              <a:off x="4409951" y="1285712"/>
              <a:ext cx="1794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  0011 1001</a:t>
              </a:r>
              <a:r>
                <a:rPr lang="en-US" sz="1800" baseline="-25000" dirty="0">
                  <a:latin typeface="Courier" pitchFamily="2" charset="0"/>
                </a:rPr>
                <a:t>2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832D2A7-BB7F-A686-1B92-3C431130D7EF}"/>
                </a:ext>
              </a:extLst>
            </p:cNvPr>
            <p:cNvGrpSpPr/>
            <p:nvPr/>
          </p:nvGrpSpPr>
          <p:grpSpPr>
            <a:xfrm>
              <a:off x="2330539" y="818560"/>
              <a:ext cx="2590484" cy="738664"/>
              <a:chOff x="2330539" y="818560"/>
              <a:chExt cx="2590484" cy="738664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0A8991A9-0EDD-A442-B20C-1AD8D757E740}"/>
                  </a:ext>
                </a:extLst>
              </p:cNvPr>
              <p:cNvSpPr/>
              <p:nvPr/>
            </p:nvSpPr>
            <p:spPr>
              <a:xfrm>
                <a:off x="4730940" y="908577"/>
                <a:ext cx="190083" cy="345910"/>
              </a:xfrm>
              <a:prstGeom prst="roundRect">
                <a:avLst/>
              </a:prstGeom>
              <a:solidFill>
                <a:schemeClr val="accent1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A6C23ED-1F0E-B740-A519-94209B9D7AE6}"/>
                  </a:ext>
                </a:extLst>
              </p:cNvPr>
              <p:cNvSpPr/>
              <p:nvPr/>
            </p:nvSpPr>
            <p:spPr>
              <a:xfrm>
                <a:off x="3865115" y="918176"/>
                <a:ext cx="839755" cy="522573"/>
              </a:xfrm>
              <a:custGeom>
                <a:avLst/>
                <a:gdLst>
                  <a:gd name="connsiteX0" fmla="*/ 839755 w 839755"/>
                  <a:gd name="connsiteY0" fmla="*/ 37323 h 522573"/>
                  <a:gd name="connsiteX1" fmla="*/ 503853 w 839755"/>
                  <a:gd name="connsiteY1" fmla="*/ 18661 h 522573"/>
                  <a:gd name="connsiteX2" fmla="*/ 401216 w 839755"/>
                  <a:gd name="connsiteY2" fmla="*/ 0 h 522573"/>
                  <a:gd name="connsiteX3" fmla="*/ 102637 w 839755"/>
                  <a:gd name="connsiteY3" fmla="*/ 9331 h 522573"/>
                  <a:gd name="connsiteX4" fmla="*/ 65314 w 839755"/>
                  <a:gd name="connsiteY4" fmla="*/ 37323 h 522573"/>
                  <a:gd name="connsiteX5" fmla="*/ 46653 w 839755"/>
                  <a:gd name="connsiteY5" fmla="*/ 65314 h 522573"/>
                  <a:gd name="connsiteX6" fmla="*/ 18661 w 839755"/>
                  <a:gd name="connsiteY6" fmla="*/ 111968 h 522573"/>
                  <a:gd name="connsiteX7" fmla="*/ 0 w 839755"/>
                  <a:gd name="connsiteY7" fmla="*/ 186612 h 522573"/>
                  <a:gd name="connsiteX8" fmla="*/ 9331 w 839755"/>
                  <a:gd name="connsiteY8" fmla="*/ 326572 h 522573"/>
                  <a:gd name="connsiteX9" fmla="*/ 37322 w 839755"/>
                  <a:gd name="connsiteY9" fmla="*/ 373225 h 522573"/>
                  <a:gd name="connsiteX10" fmla="*/ 65314 w 839755"/>
                  <a:gd name="connsiteY10" fmla="*/ 410547 h 522573"/>
                  <a:gd name="connsiteX11" fmla="*/ 111967 w 839755"/>
                  <a:gd name="connsiteY11" fmla="*/ 438539 h 522573"/>
                  <a:gd name="connsiteX12" fmla="*/ 205273 w 839755"/>
                  <a:gd name="connsiteY12" fmla="*/ 457200 h 522573"/>
                  <a:gd name="connsiteX13" fmla="*/ 345233 w 839755"/>
                  <a:gd name="connsiteY13" fmla="*/ 475861 h 522573"/>
                  <a:gd name="connsiteX14" fmla="*/ 466531 w 839755"/>
                  <a:gd name="connsiteY14" fmla="*/ 494523 h 522573"/>
                  <a:gd name="connsiteX15" fmla="*/ 587829 w 839755"/>
                  <a:gd name="connsiteY15" fmla="*/ 522514 h 52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39755" h="522573">
                    <a:moveTo>
                      <a:pt x="839755" y="37323"/>
                    </a:moveTo>
                    <a:cubicBezTo>
                      <a:pt x="727788" y="31102"/>
                      <a:pt x="615589" y="28171"/>
                      <a:pt x="503853" y="18661"/>
                    </a:cubicBezTo>
                    <a:cubicBezTo>
                      <a:pt x="469205" y="15712"/>
                      <a:pt x="435980" y="808"/>
                      <a:pt x="401216" y="0"/>
                    </a:cubicBezTo>
                    <a:lnTo>
                      <a:pt x="102637" y="9331"/>
                    </a:lnTo>
                    <a:cubicBezTo>
                      <a:pt x="90196" y="18662"/>
                      <a:pt x="76310" y="26327"/>
                      <a:pt x="65314" y="37323"/>
                    </a:cubicBezTo>
                    <a:cubicBezTo>
                      <a:pt x="57385" y="45252"/>
                      <a:pt x="52596" y="55805"/>
                      <a:pt x="46653" y="65314"/>
                    </a:cubicBezTo>
                    <a:cubicBezTo>
                      <a:pt x="37041" y="80693"/>
                      <a:pt x="26771" y="95747"/>
                      <a:pt x="18661" y="111968"/>
                    </a:cubicBezTo>
                    <a:cubicBezTo>
                      <a:pt x="9099" y="131093"/>
                      <a:pt x="3548" y="168872"/>
                      <a:pt x="0" y="186612"/>
                    </a:cubicBezTo>
                    <a:cubicBezTo>
                      <a:pt x="3110" y="233265"/>
                      <a:pt x="161" y="280723"/>
                      <a:pt x="9331" y="326572"/>
                    </a:cubicBezTo>
                    <a:cubicBezTo>
                      <a:pt x="12888" y="344355"/>
                      <a:pt x="27262" y="358135"/>
                      <a:pt x="37322" y="373225"/>
                    </a:cubicBezTo>
                    <a:cubicBezTo>
                      <a:pt x="45948" y="386164"/>
                      <a:pt x="53611" y="400307"/>
                      <a:pt x="65314" y="410547"/>
                    </a:cubicBezTo>
                    <a:cubicBezTo>
                      <a:pt x="78962" y="422489"/>
                      <a:pt x="95395" y="431173"/>
                      <a:pt x="111967" y="438539"/>
                    </a:cubicBezTo>
                    <a:cubicBezTo>
                      <a:pt x="128076" y="445699"/>
                      <a:pt x="195012" y="455734"/>
                      <a:pt x="205273" y="457200"/>
                    </a:cubicBezTo>
                    <a:lnTo>
                      <a:pt x="345233" y="475861"/>
                    </a:lnTo>
                    <a:cubicBezTo>
                      <a:pt x="385730" y="481646"/>
                      <a:pt x="426556" y="485833"/>
                      <a:pt x="466531" y="494523"/>
                    </a:cubicBezTo>
                    <a:cubicBezTo>
                      <a:pt x="607623" y="525195"/>
                      <a:pt x="516202" y="522514"/>
                      <a:pt x="587829" y="522514"/>
                    </a:cubicBezTo>
                  </a:path>
                </a:pathLst>
              </a:custGeom>
              <a:noFill/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7B5BF3-3881-566E-F153-D54C1BB00452}"/>
                  </a:ext>
                </a:extLst>
              </p:cNvPr>
              <p:cNvSpPr txBox="1"/>
              <p:nvPr/>
            </p:nvSpPr>
            <p:spPr>
              <a:xfrm>
                <a:off x="2330539" y="818560"/>
                <a:ext cx="156805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Positive 2TC.</a:t>
                </a:r>
              </a:p>
              <a:p>
                <a:r>
                  <a:rPr lang="en-US" dirty="0"/>
                  <a:t>So, use unsinged</a:t>
                </a:r>
              </a:p>
              <a:p>
                <a:r>
                  <a:rPr lang="en-US" dirty="0"/>
                  <a:t>binary.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E72C871-FAF6-4DAD-66A3-7E0C333CA4AF}"/>
              </a:ext>
            </a:extLst>
          </p:cNvPr>
          <p:cNvGrpSpPr/>
          <p:nvPr/>
        </p:nvGrpSpPr>
        <p:grpSpPr>
          <a:xfrm>
            <a:off x="3154993" y="2717704"/>
            <a:ext cx="3112448" cy="1557570"/>
            <a:chOff x="3154993" y="2717704"/>
            <a:chExt cx="3112448" cy="1557570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65D2C38D-E595-8346-BE71-A3EE58AC3A88}"/>
                </a:ext>
              </a:extLst>
            </p:cNvPr>
            <p:cNvSpPr/>
            <p:nvPr/>
          </p:nvSpPr>
          <p:spPr>
            <a:xfrm>
              <a:off x="4721843" y="2717704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A46048-C3D2-E340-9840-FC8E9B437914}"/>
                </a:ext>
              </a:extLst>
            </p:cNvPr>
            <p:cNvSpPr txBox="1"/>
            <p:nvPr/>
          </p:nvSpPr>
          <p:spPr>
            <a:xfrm>
              <a:off x="4290618" y="3156324"/>
              <a:ext cx="19768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   0001 1000 </a:t>
              </a:r>
            </a:p>
            <a:p>
              <a:r>
                <a:rPr lang="en-US" sz="1800" dirty="0">
                  <a:latin typeface="Courier" pitchFamily="2" charset="0"/>
                </a:rPr>
                <a:t>  </a:t>
              </a:r>
              <a:r>
                <a:rPr lang="en-US" sz="1800" u="sng" dirty="0">
                  <a:latin typeface="Courier" pitchFamily="2" charset="0"/>
                </a:rPr>
                <a:t>+        1</a:t>
              </a:r>
            </a:p>
            <a:p>
              <a:r>
                <a:rPr lang="en-US" sz="1800" dirty="0">
                  <a:latin typeface="Courier" pitchFamily="2" charset="0"/>
                </a:rPr>
                <a:t>   0001 1001</a:t>
              </a:r>
              <a:r>
                <a:rPr lang="en-US" sz="1800" baseline="-25000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901CBE4-559A-1942-8BCF-C2490CCEE1A7}"/>
                </a:ext>
              </a:extLst>
            </p:cNvPr>
            <p:cNvSpPr/>
            <p:nvPr/>
          </p:nvSpPr>
          <p:spPr>
            <a:xfrm>
              <a:off x="3880786" y="2960337"/>
              <a:ext cx="839755" cy="563925"/>
            </a:xfrm>
            <a:custGeom>
              <a:avLst/>
              <a:gdLst>
                <a:gd name="connsiteX0" fmla="*/ 699796 w 699796"/>
                <a:gd name="connsiteY0" fmla="*/ 0 h 979714"/>
                <a:gd name="connsiteX1" fmla="*/ 606490 w 699796"/>
                <a:gd name="connsiteY1" fmla="*/ 55984 h 979714"/>
                <a:gd name="connsiteX2" fmla="*/ 569167 w 699796"/>
                <a:gd name="connsiteY2" fmla="*/ 83976 h 979714"/>
                <a:gd name="connsiteX3" fmla="*/ 513184 w 699796"/>
                <a:gd name="connsiteY3" fmla="*/ 111967 h 979714"/>
                <a:gd name="connsiteX4" fmla="*/ 363894 w 699796"/>
                <a:gd name="connsiteY4" fmla="*/ 214604 h 979714"/>
                <a:gd name="connsiteX5" fmla="*/ 251926 w 699796"/>
                <a:gd name="connsiteY5" fmla="*/ 345233 h 979714"/>
                <a:gd name="connsiteX6" fmla="*/ 167951 w 699796"/>
                <a:gd name="connsiteY6" fmla="*/ 457200 h 979714"/>
                <a:gd name="connsiteX7" fmla="*/ 121298 w 699796"/>
                <a:gd name="connsiteY7" fmla="*/ 522514 h 979714"/>
                <a:gd name="connsiteX8" fmla="*/ 93306 w 699796"/>
                <a:gd name="connsiteY8" fmla="*/ 587829 h 979714"/>
                <a:gd name="connsiteX9" fmla="*/ 65314 w 699796"/>
                <a:gd name="connsiteY9" fmla="*/ 634482 h 979714"/>
                <a:gd name="connsiteX10" fmla="*/ 46653 w 699796"/>
                <a:gd name="connsiteY10" fmla="*/ 690465 h 979714"/>
                <a:gd name="connsiteX11" fmla="*/ 0 w 699796"/>
                <a:gd name="connsiteY11" fmla="*/ 793102 h 979714"/>
                <a:gd name="connsiteX12" fmla="*/ 9331 w 699796"/>
                <a:gd name="connsiteY12" fmla="*/ 877078 h 979714"/>
                <a:gd name="connsiteX13" fmla="*/ 55984 w 699796"/>
                <a:gd name="connsiteY13" fmla="*/ 933061 h 979714"/>
                <a:gd name="connsiteX14" fmla="*/ 102637 w 699796"/>
                <a:gd name="connsiteY14" fmla="*/ 961053 h 979714"/>
                <a:gd name="connsiteX15" fmla="*/ 158620 w 699796"/>
                <a:gd name="connsiteY15" fmla="*/ 979714 h 979714"/>
                <a:gd name="connsiteX16" fmla="*/ 401216 w 699796"/>
                <a:gd name="connsiteY16" fmla="*/ 970384 h 979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99796" h="979714">
                  <a:moveTo>
                    <a:pt x="699796" y="0"/>
                  </a:moveTo>
                  <a:cubicBezTo>
                    <a:pt x="668694" y="18661"/>
                    <a:pt x="637000" y="36370"/>
                    <a:pt x="606490" y="55984"/>
                  </a:cubicBezTo>
                  <a:cubicBezTo>
                    <a:pt x="593409" y="64393"/>
                    <a:pt x="582502" y="75975"/>
                    <a:pt x="569167" y="83976"/>
                  </a:cubicBezTo>
                  <a:cubicBezTo>
                    <a:pt x="551277" y="94710"/>
                    <a:pt x="531299" y="101616"/>
                    <a:pt x="513184" y="111967"/>
                  </a:cubicBezTo>
                  <a:cubicBezTo>
                    <a:pt x="468113" y="137722"/>
                    <a:pt x="402708" y="180642"/>
                    <a:pt x="363894" y="214604"/>
                  </a:cubicBezTo>
                  <a:cubicBezTo>
                    <a:pt x="275400" y="292036"/>
                    <a:pt x="307486" y="268303"/>
                    <a:pt x="251926" y="345233"/>
                  </a:cubicBezTo>
                  <a:cubicBezTo>
                    <a:pt x="224611" y="383054"/>
                    <a:pt x="195625" y="419642"/>
                    <a:pt x="167951" y="457200"/>
                  </a:cubicBezTo>
                  <a:cubicBezTo>
                    <a:pt x="152080" y="478739"/>
                    <a:pt x="131837" y="497922"/>
                    <a:pt x="121298" y="522514"/>
                  </a:cubicBezTo>
                  <a:cubicBezTo>
                    <a:pt x="111967" y="544286"/>
                    <a:pt x="103899" y="566643"/>
                    <a:pt x="93306" y="587829"/>
                  </a:cubicBezTo>
                  <a:cubicBezTo>
                    <a:pt x="85196" y="604050"/>
                    <a:pt x="72819" y="617972"/>
                    <a:pt x="65314" y="634482"/>
                  </a:cubicBezTo>
                  <a:cubicBezTo>
                    <a:pt x="57174" y="652389"/>
                    <a:pt x="54402" y="672385"/>
                    <a:pt x="46653" y="690465"/>
                  </a:cubicBezTo>
                  <a:cubicBezTo>
                    <a:pt x="-15931" y="836496"/>
                    <a:pt x="25505" y="716591"/>
                    <a:pt x="0" y="793102"/>
                  </a:cubicBezTo>
                  <a:cubicBezTo>
                    <a:pt x="3110" y="821094"/>
                    <a:pt x="2500" y="849755"/>
                    <a:pt x="9331" y="877078"/>
                  </a:cubicBezTo>
                  <a:cubicBezTo>
                    <a:pt x="12979" y="891669"/>
                    <a:pt x="46341" y="925829"/>
                    <a:pt x="55984" y="933061"/>
                  </a:cubicBezTo>
                  <a:cubicBezTo>
                    <a:pt x="70492" y="943942"/>
                    <a:pt x="86127" y="953548"/>
                    <a:pt x="102637" y="961053"/>
                  </a:cubicBezTo>
                  <a:cubicBezTo>
                    <a:pt x="120544" y="969193"/>
                    <a:pt x="158620" y="979714"/>
                    <a:pt x="158620" y="979714"/>
                  </a:cubicBezTo>
                  <a:cubicBezTo>
                    <a:pt x="388770" y="970125"/>
                    <a:pt x="307845" y="970384"/>
                    <a:pt x="401216" y="970384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F4738F-63DB-46EB-3CCC-472526C268F4}"/>
                </a:ext>
              </a:extLst>
            </p:cNvPr>
            <p:cNvSpPr txBox="1"/>
            <p:nvPr/>
          </p:nvSpPr>
          <p:spPr>
            <a:xfrm>
              <a:off x="3154993" y="3536610"/>
              <a:ext cx="136934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Negative 2TC.</a:t>
              </a:r>
            </a:p>
            <a:p>
              <a:r>
                <a:rPr lang="en-US" dirty="0"/>
                <a:t>So, find complement.</a:t>
              </a:r>
            </a:p>
          </p:txBody>
        </p:sp>
      </p:grp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0C23135-3814-9641-8C9A-5D65E105DBD1}"/>
              </a:ext>
            </a:extLst>
          </p:cNvPr>
          <p:cNvSpPr txBox="1">
            <a:spLocks/>
          </p:cNvSpPr>
          <p:nvPr/>
        </p:nvSpPr>
        <p:spPr bwMode="auto">
          <a:xfrm>
            <a:off x="4229413" y="2578657"/>
            <a:ext cx="2165947" cy="53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none" lIns="91425" tIns="91425" rIns="91425" bIns="91425" numCol="1" rtlCol="0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 sz="1400"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￭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￮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1800" kern="0" dirty="0">
                <a:latin typeface="Courier" pitchFamily="2" charset="0"/>
              </a:rPr>
              <a:t>1110 0111</a:t>
            </a:r>
            <a:r>
              <a:rPr lang="en-US" sz="1800" kern="0" baseline="-25000" dirty="0">
                <a:latin typeface="Courier" pitchFamily="2" charset="0"/>
              </a:rPr>
              <a:t>2TC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9320350-CA9C-C955-8F5F-79E69BA5DD18}"/>
              </a:ext>
            </a:extLst>
          </p:cNvPr>
          <p:cNvGrpSpPr/>
          <p:nvPr/>
        </p:nvGrpSpPr>
        <p:grpSpPr>
          <a:xfrm>
            <a:off x="4300663" y="4079654"/>
            <a:ext cx="3220344" cy="954107"/>
            <a:chOff x="4300663" y="4079654"/>
            <a:chExt cx="3220344" cy="9541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66A8574-A000-2444-8E7D-85D7809C6591}"/>
                </a:ext>
              </a:extLst>
            </p:cNvPr>
            <p:cNvSpPr txBox="1"/>
            <p:nvPr/>
          </p:nvSpPr>
          <p:spPr>
            <a:xfrm>
              <a:off x="4300663" y="4107922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-</a:t>
              </a:r>
              <a:r>
                <a:rPr lang="en-US" sz="1800" baseline="-25000" dirty="0">
                  <a:latin typeface="Courier" pitchFamily="2" charset="0"/>
                </a:rPr>
                <a:t> </a:t>
              </a:r>
              <a:r>
                <a:rPr lang="en-US" sz="1800" dirty="0">
                  <a:latin typeface="Courier" pitchFamily="2" charset="0"/>
                </a:rPr>
                <a:t>(16+8+1)</a:t>
              </a:r>
              <a:r>
                <a:rPr lang="en-US" sz="1800" baseline="-25000" dirty="0">
                  <a:latin typeface="Courier" pitchFamily="2" charset="0"/>
                </a:rPr>
                <a:t>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52341F-BAFA-6049-BA2B-B9591E719774}"/>
                </a:ext>
              </a:extLst>
            </p:cNvPr>
            <p:cNvSpPr txBox="1"/>
            <p:nvPr/>
          </p:nvSpPr>
          <p:spPr>
            <a:xfrm>
              <a:off x="4313640" y="4477254"/>
              <a:ext cx="922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- 25</a:t>
              </a:r>
              <a:r>
                <a:rPr lang="en-US" sz="1800" b="1" baseline="-25000" dirty="0">
                  <a:latin typeface="Courier" pitchFamily="2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B03512-1ED8-E456-0064-FF8512D5822C}"/>
                </a:ext>
              </a:extLst>
            </p:cNvPr>
            <p:cNvSpPr txBox="1"/>
            <p:nvPr/>
          </p:nvSpPr>
          <p:spPr>
            <a:xfrm>
              <a:off x="6017953" y="4079654"/>
              <a:ext cx="150305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Then use unsigned binary with a negative sign.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66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899741" cy="645300"/>
          </a:xfrm>
        </p:spPr>
        <p:txBody>
          <a:bodyPr/>
          <a:lstStyle/>
          <a:p>
            <a:r>
              <a:rPr lang="en-US" dirty="0"/>
              <a:t>8-bit Two’s Complement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90D7-0432-B448-BBFF-EC7A6D84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3558" y="1366756"/>
            <a:ext cx="4944300" cy="1659900"/>
          </a:xfrm>
        </p:spPr>
        <p:txBody>
          <a:bodyPr/>
          <a:lstStyle/>
          <a:p>
            <a:r>
              <a:rPr lang="en-US" sz="2000" dirty="0"/>
              <a:t>Decimal to Binary Examples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39D7AD-2ED2-C842-BBFA-8982752BBFF2}"/>
              </a:ext>
            </a:extLst>
          </p:cNvPr>
          <p:cNvSpPr txBox="1"/>
          <p:nvPr/>
        </p:nvSpPr>
        <p:spPr>
          <a:xfrm>
            <a:off x="1685731" y="2131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98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4576E6-5E89-1D4B-AC26-C397E0C9460A}"/>
              </a:ext>
            </a:extLst>
          </p:cNvPr>
          <p:cNvSpPr txBox="1"/>
          <p:nvPr/>
        </p:nvSpPr>
        <p:spPr>
          <a:xfrm>
            <a:off x="4893048" y="2268533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- 102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55518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823732F-9019-C54D-BF5D-F2BF0C898B50}"/>
              </a:ext>
            </a:extLst>
          </p:cNvPr>
          <p:cNvGrpSpPr/>
          <p:nvPr/>
        </p:nvGrpSpPr>
        <p:grpSpPr>
          <a:xfrm>
            <a:off x="3742179" y="4111281"/>
            <a:ext cx="3176773" cy="974127"/>
            <a:chOff x="4555638" y="4077997"/>
            <a:chExt cx="3176773" cy="97412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514F1D-F4D8-F146-AA97-047D6A67BA85}"/>
                </a:ext>
              </a:extLst>
            </p:cNvPr>
            <p:cNvSpPr txBox="1"/>
            <p:nvPr/>
          </p:nvSpPr>
          <p:spPr>
            <a:xfrm>
              <a:off x="5614524" y="4077997"/>
              <a:ext cx="21178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   1001 1001</a:t>
              </a:r>
            </a:p>
            <a:p>
              <a:r>
                <a:rPr lang="en-US" sz="1800" dirty="0">
                  <a:latin typeface="Courier" pitchFamily="2" charset="0"/>
                </a:rPr>
                <a:t>  </a:t>
              </a:r>
              <a:r>
                <a:rPr lang="en-US" sz="1800" u="sng" dirty="0">
                  <a:latin typeface="Courier" pitchFamily="2" charset="0"/>
                </a:rPr>
                <a:t>+        1</a:t>
              </a:r>
            </a:p>
            <a:p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b="1" dirty="0">
                  <a:latin typeface="Courier" pitchFamily="2" charset="0"/>
                </a:rPr>
                <a:t>1001 1010</a:t>
              </a:r>
              <a:r>
                <a:rPr lang="en-US" sz="1800" b="1" baseline="-25000" dirty="0">
                  <a:latin typeface="Courier" pitchFamily="2" charset="0"/>
                </a:rPr>
                <a:t>2TC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C533EC-8559-CC49-854E-05B924AB4A92}"/>
                </a:ext>
              </a:extLst>
            </p:cNvPr>
            <p:cNvSpPr txBox="1"/>
            <p:nvPr/>
          </p:nvSpPr>
          <p:spPr>
            <a:xfrm>
              <a:off x="4555638" y="4313460"/>
              <a:ext cx="115929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Find the</a:t>
              </a:r>
            </a:p>
            <a:p>
              <a:pPr algn="ctr"/>
              <a:r>
                <a:rPr lang="en-US" dirty="0"/>
                <a:t>complement</a:t>
              </a:r>
              <a:br>
                <a:rPr lang="en-US" b="1" dirty="0"/>
              </a:br>
              <a:r>
                <a:rPr lang="en-US" dirty="0"/>
                <a:t>to get -102</a:t>
              </a:r>
              <a:endParaRPr lang="en-US" baseline="-25000" dirty="0"/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29092B31-F924-FB42-95F1-FDBB9AA7C268}"/>
                </a:ext>
              </a:extLst>
            </p:cNvPr>
            <p:cNvSpPr/>
            <p:nvPr/>
          </p:nvSpPr>
          <p:spPr>
            <a:xfrm rot="10800000">
              <a:off x="5721072" y="4148814"/>
              <a:ext cx="163093" cy="85251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899741" cy="645300"/>
          </a:xfrm>
        </p:spPr>
        <p:txBody>
          <a:bodyPr/>
          <a:lstStyle/>
          <a:p>
            <a:r>
              <a:rPr lang="en-US" dirty="0"/>
              <a:t>8-bit Two’s Complement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90D7-0432-B448-BBFF-EC7A6D84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3558" y="1366756"/>
            <a:ext cx="4944300" cy="1659900"/>
          </a:xfrm>
        </p:spPr>
        <p:txBody>
          <a:bodyPr/>
          <a:lstStyle/>
          <a:p>
            <a:r>
              <a:rPr lang="en-US" sz="2000" dirty="0"/>
              <a:t>Decimal to Binary Examples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1685731" y="336884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0110 0010</a:t>
            </a:r>
            <a:r>
              <a:rPr lang="en-US" sz="1800" b="1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4F647-C009-D347-BBF6-E81F6AFE9984}"/>
              </a:ext>
            </a:extLst>
          </p:cNvPr>
          <p:cNvSpPr txBox="1"/>
          <p:nvPr/>
        </p:nvSpPr>
        <p:spPr>
          <a:xfrm>
            <a:off x="1213292" y="2543913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(64+32+2)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39D7AD-2ED2-C842-BBFA-8982752BBFF2}"/>
              </a:ext>
            </a:extLst>
          </p:cNvPr>
          <p:cNvSpPr txBox="1"/>
          <p:nvPr/>
        </p:nvSpPr>
        <p:spPr>
          <a:xfrm>
            <a:off x="1685731" y="2131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98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4576E6-5E89-1D4B-AC26-C397E0C9460A}"/>
              </a:ext>
            </a:extLst>
          </p:cNvPr>
          <p:cNvSpPr txBox="1"/>
          <p:nvPr/>
        </p:nvSpPr>
        <p:spPr>
          <a:xfrm>
            <a:off x="4893048" y="2268533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- 102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5BAF32-B30B-AC49-9309-0D45E4A9A301}"/>
              </a:ext>
            </a:extLst>
          </p:cNvPr>
          <p:cNvGrpSpPr/>
          <p:nvPr/>
        </p:nvGrpSpPr>
        <p:grpSpPr>
          <a:xfrm>
            <a:off x="4954399" y="1695509"/>
            <a:ext cx="1734144" cy="963810"/>
            <a:chOff x="5670017" y="1695509"/>
            <a:chExt cx="1734144" cy="96381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A29118F-C654-9048-A31D-A86C394090C9}"/>
                </a:ext>
              </a:extLst>
            </p:cNvPr>
            <p:cNvSpPr/>
            <p:nvPr/>
          </p:nvSpPr>
          <p:spPr>
            <a:xfrm>
              <a:off x="5670017" y="2313409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BC16EEC-701C-4746-B0D6-4EB69DFB63AB}"/>
                </a:ext>
              </a:extLst>
            </p:cNvPr>
            <p:cNvGrpSpPr/>
            <p:nvPr/>
          </p:nvGrpSpPr>
          <p:grpSpPr>
            <a:xfrm>
              <a:off x="5815884" y="1695509"/>
              <a:ext cx="1588277" cy="627543"/>
              <a:chOff x="5614611" y="1854985"/>
              <a:chExt cx="1588277" cy="642065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02D100F-EB23-6349-B79E-A18EF361EFF3}"/>
                  </a:ext>
                </a:extLst>
              </p:cNvPr>
              <p:cNvSpPr txBox="1"/>
              <p:nvPr/>
            </p:nvSpPr>
            <p:spPr>
              <a:xfrm>
                <a:off x="6261605" y="1854985"/>
                <a:ext cx="941283" cy="314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Negative.</a:t>
                </a:r>
              </a:p>
            </p:txBody>
          </p:sp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EEAE8A05-E38C-B340-BA37-81ABC68DCA6A}"/>
                  </a:ext>
                </a:extLst>
              </p:cNvPr>
              <p:cNvSpPr/>
              <p:nvPr/>
            </p:nvSpPr>
            <p:spPr>
              <a:xfrm rot="16748203" flipV="1">
                <a:off x="5677502" y="1907631"/>
                <a:ext cx="526528" cy="652309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860D900-C677-A24B-B0D4-3E1AEF4F8DAB}"/>
              </a:ext>
            </a:extLst>
          </p:cNvPr>
          <p:cNvSpPr txBox="1"/>
          <p:nvPr/>
        </p:nvSpPr>
        <p:spPr>
          <a:xfrm>
            <a:off x="1399168" y="2956379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0110 0010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8BD304-BF80-4048-9124-CD83CE4EBB83}"/>
              </a:ext>
            </a:extLst>
          </p:cNvPr>
          <p:cNvGrpSpPr/>
          <p:nvPr/>
        </p:nvGrpSpPr>
        <p:grpSpPr>
          <a:xfrm>
            <a:off x="-221466" y="2328605"/>
            <a:ext cx="1920830" cy="1410174"/>
            <a:chOff x="6877146" y="-632528"/>
            <a:chExt cx="1920830" cy="141017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53E999-B140-2F41-BC91-A364342703F9}"/>
                </a:ext>
              </a:extLst>
            </p:cNvPr>
            <p:cNvSpPr txBox="1"/>
            <p:nvPr/>
          </p:nvSpPr>
          <p:spPr>
            <a:xfrm>
              <a:off x="6877146" y="-176461"/>
              <a:ext cx="14561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Positive.</a:t>
              </a:r>
            </a:p>
            <a:p>
              <a:pPr algn="ctr"/>
              <a:r>
                <a:rPr lang="en-US" dirty="0"/>
                <a:t>Just use </a:t>
              </a:r>
            </a:p>
            <a:p>
              <a:pPr algn="ctr"/>
              <a:r>
                <a:rPr lang="en-US" dirty="0"/>
                <a:t>unsigned </a:t>
              </a:r>
            </a:p>
            <a:p>
              <a:pPr algn="ctr"/>
              <a:r>
                <a:rPr lang="en-US" dirty="0"/>
                <a:t>binary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2346C375-DEA8-EC41-A702-87E5D4391B44}"/>
                </a:ext>
              </a:extLst>
            </p:cNvPr>
            <p:cNvSpPr/>
            <p:nvPr/>
          </p:nvSpPr>
          <p:spPr>
            <a:xfrm flipH="1" flipV="1">
              <a:off x="7866807" y="-632528"/>
              <a:ext cx="931169" cy="487968"/>
            </a:xfrm>
            <a:custGeom>
              <a:avLst/>
              <a:gdLst>
                <a:gd name="connsiteX0" fmla="*/ 699796 w 699796"/>
                <a:gd name="connsiteY0" fmla="*/ 0 h 1213804"/>
                <a:gd name="connsiteX1" fmla="*/ 681135 w 699796"/>
                <a:gd name="connsiteY1" fmla="*/ 74644 h 1213804"/>
                <a:gd name="connsiteX2" fmla="*/ 671804 w 699796"/>
                <a:gd name="connsiteY2" fmla="*/ 121298 h 1213804"/>
                <a:gd name="connsiteX3" fmla="*/ 653143 w 699796"/>
                <a:gd name="connsiteY3" fmla="*/ 177281 h 1213804"/>
                <a:gd name="connsiteX4" fmla="*/ 643813 w 699796"/>
                <a:gd name="connsiteY4" fmla="*/ 214604 h 1213804"/>
                <a:gd name="connsiteX5" fmla="*/ 634482 w 699796"/>
                <a:gd name="connsiteY5" fmla="*/ 242595 h 1213804"/>
                <a:gd name="connsiteX6" fmla="*/ 615821 w 699796"/>
                <a:gd name="connsiteY6" fmla="*/ 317240 h 1213804"/>
                <a:gd name="connsiteX7" fmla="*/ 606490 w 699796"/>
                <a:gd name="connsiteY7" fmla="*/ 363893 h 1213804"/>
                <a:gd name="connsiteX8" fmla="*/ 587829 w 699796"/>
                <a:gd name="connsiteY8" fmla="*/ 429208 h 1213804"/>
                <a:gd name="connsiteX9" fmla="*/ 550506 w 699796"/>
                <a:gd name="connsiteY9" fmla="*/ 569167 h 1213804"/>
                <a:gd name="connsiteX10" fmla="*/ 522515 w 699796"/>
                <a:gd name="connsiteY10" fmla="*/ 662473 h 1213804"/>
                <a:gd name="connsiteX11" fmla="*/ 503853 w 699796"/>
                <a:gd name="connsiteY11" fmla="*/ 690465 h 1213804"/>
                <a:gd name="connsiteX12" fmla="*/ 494523 w 699796"/>
                <a:gd name="connsiteY12" fmla="*/ 718457 h 1213804"/>
                <a:gd name="connsiteX13" fmla="*/ 447870 w 699796"/>
                <a:gd name="connsiteY13" fmla="*/ 783771 h 1213804"/>
                <a:gd name="connsiteX14" fmla="*/ 401217 w 699796"/>
                <a:gd name="connsiteY14" fmla="*/ 858416 h 1213804"/>
                <a:gd name="connsiteX15" fmla="*/ 391886 w 699796"/>
                <a:gd name="connsiteY15" fmla="*/ 886408 h 1213804"/>
                <a:gd name="connsiteX16" fmla="*/ 335902 w 699796"/>
                <a:gd name="connsiteY16" fmla="*/ 989044 h 1213804"/>
                <a:gd name="connsiteX17" fmla="*/ 307910 w 699796"/>
                <a:gd name="connsiteY17" fmla="*/ 1063689 h 1213804"/>
                <a:gd name="connsiteX18" fmla="*/ 279919 w 699796"/>
                <a:gd name="connsiteY18" fmla="*/ 1110342 h 1213804"/>
                <a:gd name="connsiteX19" fmla="*/ 242596 w 699796"/>
                <a:gd name="connsiteY19" fmla="*/ 1138334 h 1213804"/>
                <a:gd name="connsiteX20" fmla="*/ 177282 w 699796"/>
                <a:gd name="connsiteY20" fmla="*/ 1175657 h 1213804"/>
                <a:gd name="connsiteX21" fmla="*/ 130629 w 699796"/>
                <a:gd name="connsiteY21" fmla="*/ 1184987 h 1213804"/>
                <a:gd name="connsiteX22" fmla="*/ 55984 w 699796"/>
                <a:gd name="connsiteY22" fmla="*/ 1212979 h 1213804"/>
                <a:gd name="connsiteX23" fmla="*/ 0 w 699796"/>
                <a:gd name="connsiteY23" fmla="*/ 1212979 h 121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99796" h="1213804">
                  <a:moveTo>
                    <a:pt x="699796" y="0"/>
                  </a:moveTo>
                  <a:cubicBezTo>
                    <a:pt x="693576" y="24881"/>
                    <a:pt x="686902" y="49654"/>
                    <a:pt x="681135" y="74644"/>
                  </a:cubicBezTo>
                  <a:cubicBezTo>
                    <a:pt x="677569" y="90097"/>
                    <a:pt x="675977" y="105998"/>
                    <a:pt x="671804" y="121298"/>
                  </a:cubicBezTo>
                  <a:cubicBezTo>
                    <a:pt x="666628" y="140275"/>
                    <a:pt x="658795" y="158440"/>
                    <a:pt x="653143" y="177281"/>
                  </a:cubicBezTo>
                  <a:cubicBezTo>
                    <a:pt x="649458" y="189564"/>
                    <a:pt x="647336" y="202274"/>
                    <a:pt x="643813" y="214604"/>
                  </a:cubicBezTo>
                  <a:cubicBezTo>
                    <a:pt x="641111" y="224061"/>
                    <a:pt x="637070" y="233106"/>
                    <a:pt x="634482" y="242595"/>
                  </a:cubicBezTo>
                  <a:cubicBezTo>
                    <a:pt x="627734" y="267339"/>
                    <a:pt x="620851" y="292091"/>
                    <a:pt x="615821" y="317240"/>
                  </a:cubicBezTo>
                  <a:cubicBezTo>
                    <a:pt x="612711" y="332791"/>
                    <a:pt x="610337" y="348508"/>
                    <a:pt x="606490" y="363893"/>
                  </a:cubicBezTo>
                  <a:cubicBezTo>
                    <a:pt x="582013" y="461796"/>
                    <a:pt x="614004" y="307053"/>
                    <a:pt x="587829" y="429208"/>
                  </a:cubicBezTo>
                  <a:cubicBezTo>
                    <a:pt x="544201" y="632813"/>
                    <a:pt x="592398" y="443493"/>
                    <a:pt x="550506" y="569167"/>
                  </a:cubicBezTo>
                  <a:cubicBezTo>
                    <a:pt x="532410" y="623454"/>
                    <a:pt x="551360" y="597573"/>
                    <a:pt x="522515" y="662473"/>
                  </a:cubicBezTo>
                  <a:cubicBezTo>
                    <a:pt x="517960" y="672721"/>
                    <a:pt x="510074" y="681134"/>
                    <a:pt x="503853" y="690465"/>
                  </a:cubicBezTo>
                  <a:cubicBezTo>
                    <a:pt x="500743" y="699796"/>
                    <a:pt x="498921" y="709660"/>
                    <a:pt x="494523" y="718457"/>
                  </a:cubicBezTo>
                  <a:cubicBezTo>
                    <a:pt x="487196" y="733110"/>
                    <a:pt x="454909" y="773917"/>
                    <a:pt x="447870" y="783771"/>
                  </a:cubicBezTo>
                  <a:cubicBezTo>
                    <a:pt x="435529" y="801048"/>
                    <a:pt x="408487" y="843876"/>
                    <a:pt x="401217" y="858416"/>
                  </a:cubicBezTo>
                  <a:cubicBezTo>
                    <a:pt x="396819" y="867213"/>
                    <a:pt x="395956" y="877454"/>
                    <a:pt x="391886" y="886408"/>
                  </a:cubicBezTo>
                  <a:cubicBezTo>
                    <a:pt x="361642" y="952945"/>
                    <a:pt x="365121" y="945219"/>
                    <a:pt x="335902" y="989044"/>
                  </a:cubicBezTo>
                  <a:cubicBezTo>
                    <a:pt x="325242" y="1031686"/>
                    <a:pt x="330091" y="1023764"/>
                    <a:pt x="307910" y="1063689"/>
                  </a:cubicBezTo>
                  <a:cubicBezTo>
                    <a:pt x="299103" y="1079542"/>
                    <a:pt x="291861" y="1096694"/>
                    <a:pt x="279919" y="1110342"/>
                  </a:cubicBezTo>
                  <a:cubicBezTo>
                    <a:pt x="269678" y="1122045"/>
                    <a:pt x="255251" y="1129295"/>
                    <a:pt x="242596" y="1138334"/>
                  </a:cubicBezTo>
                  <a:cubicBezTo>
                    <a:pt x="224682" y="1151130"/>
                    <a:pt x="197779" y="1168825"/>
                    <a:pt x="177282" y="1175657"/>
                  </a:cubicBezTo>
                  <a:cubicBezTo>
                    <a:pt x="162237" y="1180672"/>
                    <a:pt x="146180" y="1181877"/>
                    <a:pt x="130629" y="1184987"/>
                  </a:cubicBezTo>
                  <a:cubicBezTo>
                    <a:pt x="102504" y="1199050"/>
                    <a:pt x="87746" y="1209803"/>
                    <a:pt x="55984" y="1212979"/>
                  </a:cubicBezTo>
                  <a:cubicBezTo>
                    <a:pt x="37415" y="1214836"/>
                    <a:pt x="18661" y="1212979"/>
                    <a:pt x="0" y="121297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91D56A-8BE4-7141-A17D-8FD1C3820A12}"/>
              </a:ext>
            </a:extLst>
          </p:cNvPr>
          <p:cNvGrpSpPr/>
          <p:nvPr/>
        </p:nvGrpSpPr>
        <p:grpSpPr>
          <a:xfrm>
            <a:off x="3496397" y="2846165"/>
            <a:ext cx="3237256" cy="1098302"/>
            <a:chOff x="3496397" y="2846165"/>
            <a:chExt cx="3237256" cy="109830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171059-E319-5840-9BED-75BA8729E416}"/>
                </a:ext>
              </a:extLst>
            </p:cNvPr>
            <p:cNvSpPr txBox="1"/>
            <p:nvPr/>
          </p:nvSpPr>
          <p:spPr>
            <a:xfrm>
              <a:off x="5215289" y="3575135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0110 0110</a:t>
              </a:r>
              <a:r>
                <a:rPr lang="en-US" sz="1800" baseline="-25000" dirty="0">
                  <a:latin typeface="Courier" pitchFamily="2" charset="0"/>
                </a:rPr>
                <a:t>2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F70CFE8-245D-7842-862B-F7D8FC490DAD}"/>
                </a:ext>
              </a:extLst>
            </p:cNvPr>
            <p:cNvGrpSpPr/>
            <p:nvPr/>
          </p:nvGrpSpPr>
          <p:grpSpPr>
            <a:xfrm>
              <a:off x="3496397" y="2846165"/>
              <a:ext cx="1936799" cy="1075673"/>
              <a:chOff x="4290091" y="2435007"/>
              <a:chExt cx="1936799" cy="1075673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9210186-121D-FE4B-86E5-664ACD9891FB}"/>
                  </a:ext>
                </a:extLst>
              </p:cNvPr>
              <p:cNvGrpSpPr/>
              <p:nvPr/>
            </p:nvGrpSpPr>
            <p:grpSpPr>
              <a:xfrm>
                <a:off x="4290091" y="2435007"/>
                <a:ext cx="1707801" cy="920816"/>
                <a:chOff x="7269801" y="-624366"/>
                <a:chExt cx="1707801" cy="920816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AF9EFEF-A57C-E844-AF38-8754432611B1}"/>
                    </a:ext>
                  </a:extLst>
                </p:cNvPr>
                <p:cNvSpPr txBox="1"/>
                <p:nvPr/>
              </p:nvSpPr>
              <p:spPr>
                <a:xfrm>
                  <a:off x="7269801" y="-624366"/>
                  <a:ext cx="1511964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Positive 102. </a:t>
                  </a:r>
                </a:p>
                <a:p>
                  <a:pPr algn="ctr"/>
                  <a:r>
                    <a:rPr lang="en-US" dirty="0"/>
                    <a:t>But we need </a:t>
                  </a:r>
                </a:p>
                <a:p>
                  <a:pPr algn="ctr"/>
                  <a:r>
                    <a:rPr lang="en-US" dirty="0"/>
                    <a:t>the negative.</a:t>
                  </a:r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3E8D78CB-686C-6746-8476-AA152BF273C6}"/>
                    </a:ext>
                  </a:extLst>
                </p:cNvPr>
                <p:cNvSpPr/>
                <p:nvPr/>
              </p:nvSpPr>
              <p:spPr>
                <a:xfrm rot="11113008" flipV="1">
                  <a:off x="8547454" y="82917"/>
                  <a:ext cx="430148" cy="213533"/>
                </a:xfrm>
                <a:custGeom>
                  <a:avLst/>
                  <a:gdLst>
                    <a:gd name="connsiteX0" fmla="*/ 699796 w 699796"/>
                    <a:gd name="connsiteY0" fmla="*/ 0 h 1213804"/>
                    <a:gd name="connsiteX1" fmla="*/ 681135 w 699796"/>
                    <a:gd name="connsiteY1" fmla="*/ 74644 h 1213804"/>
                    <a:gd name="connsiteX2" fmla="*/ 671804 w 699796"/>
                    <a:gd name="connsiteY2" fmla="*/ 121298 h 1213804"/>
                    <a:gd name="connsiteX3" fmla="*/ 653143 w 699796"/>
                    <a:gd name="connsiteY3" fmla="*/ 177281 h 1213804"/>
                    <a:gd name="connsiteX4" fmla="*/ 643813 w 699796"/>
                    <a:gd name="connsiteY4" fmla="*/ 214604 h 1213804"/>
                    <a:gd name="connsiteX5" fmla="*/ 634482 w 699796"/>
                    <a:gd name="connsiteY5" fmla="*/ 242595 h 1213804"/>
                    <a:gd name="connsiteX6" fmla="*/ 615821 w 699796"/>
                    <a:gd name="connsiteY6" fmla="*/ 317240 h 1213804"/>
                    <a:gd name="connsiteX7" fmla="*/ 606490 w 699796"/>
                    <a:gd name="connsiteY7" fmla="*/ 363893 h 1213804"/>
                    <a:gd name="connsiteX8" fmla="*/ 587829 w 699796"/>
                    <a:gd name="connsiteY8" fmla="*/ 429208 h 1213804"/>
                    <a:gd name="connsiteX9" fmla="*/ 550506 w 699796"/>
                    <a:gd name="connsiteY9" fmla="*/ 569167 h 1213804"/>
                    <a:gd name="connsiteX10" fmla="*/ 522515 w 699796"/>
                    <a:gd name="connsiteY10" fmla="*/ 662473 h 1213804"/>
                    <a:gd name="connsiteX11" fmla="*/ 503853 w 699796"/>
                    <a:gd name="connsiteY11" fmla="*/ 690465 h 1213804"/>
                    <a:gd name="connsiteX12" fmla="*/ 494523 w 699796"/>
                    <a:gd name="connsiteY12" fmla="*/ 718457 h 1213804"/>
                    <a:gd name="connsiteX13" fmla="*/ 447870 w 699796"/>
                    <a:gd name="connsiteY13" fmla="*/ 783771 h 1213804"/>
                    <a:gd name="connsiteX14" fmla="*/ 401217 w 699796"/>
                    <a:gd name="connsiteY14" fmla="*/ 858416 h 1213804"/>
                    <a:gd name="connsiteX15" fmla="*/ 391886 w 699796"/>
                    <a:gd name="connsiteY15" fmla="*/ 886408 h 1213804"/>
                    <a:gd name="connsiteX16" fmla="*/ 335902 w 699796"/>
                    <a:gd name="connsiteY16" fmla="*/ 989044 h 1213804"/>
                    <a:gd name="connsiteX17" fmla="*/ 307910 w 699796"/>
                    <a:gd name="connsiteY17" fmla="*/ 1063689 h 1213804"/>
                    <a:gd name="connsiteX18" fmla="*/ 279919 w 699796"/>
                    <a:gd name="connsiteY18" fmla="*/ 1110342 h 1213804"/>
                    <a:gd name="connsiteX19" fmla="*/ 242596 w 699796"/>
                    <a:gd name="connsiteY19" fmla="*/ 1138334 h 1213804"/>
                    <a:gd name="connsiteX20" fmla="*/ 177282 w 699796"/>
                    <a:gd name="connsiteY20" fmla="*/ 1175657 h 1213804"/>
                    <a:gd name="connsiteX21" fmla="*/ 130629 w 699796"/>
                    <a:gd name="connsiteY21" fmla="*/ 1184987 h 1213804"/>
                    <a:gd name="connsiteX22" fmla="*/ 55984 w 699796"/>
                    <a:gd name="connsiteY22" fmla="*/ 1212979 h 1213804"/>
                    <a:gd name="connsiteX23" fmla="*/ 0 w 699796"/>
                    <a:gd name="connsiteY23" fmla="*/ 1212979 h 12138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99796" h="1213804">
                      <a:moveTo>
                        <a:pt x="699796" y="0"/>
                      </a:moveTo>
                      <a:cubicBezTo>
                        <a:pt x="693576" y="24881"/>
                        <a:pt x="686902" y="49654"/>
                        <a:pt x="681135" y="74644"/>
                      </a:cubicBezTo>
                      <a:cubicBezTo>
                        <a:pt x="677569" y="90097"/>
                        <a:pt x="675977" y="105998"/>
                        <a:pt x="671804" y="121298"/>
                      </a:cubicBezTo>
                      <a:cubicBezTo>
                        <a:pt x="666628" y="140275"/>
                        <a:pt x="658795" y="158440"/>
                        <a:pt x="653143" y="177281"/>
                      </a:cubicBezTo>
                      <a:cubicBezTo>
                        <a:pt x="649458" y="189564"/>
                        <a:pt x="647336" y="202274"/>
                        <a:pt x="643813" y="214604"/>
                      </a:cubicBezTo>
                      <a:cubicBezTo>
                        <a:pt x="641111" y="224061"/>
                        <a:pt x="637070" y="233106"/>
                        <a:pt x="634482" y="242595"/>
                      </a:cubicBezTo>
                      <a:cubicBezTo>
                        <a:pt x="627734" y="267339"/>
                        <a:pt x="620851" y="292091"/>
                        <a:pt x="615821" y="317240"/>
                      </a:cubicBezTo>
                      <a:cubicBezTo>
                        <a:pt x="612711" y="332791"/>
                        <a:pt x="610337" y="348508"/>
                        <a:pt x="606490" y="363893"/>
                      </a:cubicBezTo>
                      <a:cubicBezTo>
                        <a:pt x="582013" y="461796"/>
                        <a:pt x="614004" y="307053"/>
                        <a:pt x="587829" y="429208"/>
                      </a:cubicBezTo>
                      <a:cubicBezTo>
                        <a:pt x="544201" y="632813"/>
                        <a:pt x="592398" y="443493"/>
                        <a:pt x="550506" y="569167"/>
                      </a:cubicBezTo>
                      <a:cubicBezTo>
                        <a:pt x="532410" y="623454"/>
                        <a:pt x="551360" y="597573"/>
                        <a:pt x="522515" y="662473"/>
                      </a:cubicBezTo>
                      <a:cubicBezTo>
                        <a:pt x="517960" y="672721"/>
                        <a:pt x="510074" y="681134"/>
                        <a:pt x="503853" y="690465"/>
                      </a:cubicBezTo>
                      <a:cubicBezTo>
                        <a:pt x="500743" y="699796"/>
                        <a:pt x="498921" y="709660"/>
                        <a:pt x="494523" y="718457"/>
                      </a:cubicBezTo>
                      <a:cubicBezTo>
                        <a:pt x="487196" y="733110"/>
                        <a:pt x="454909" y="773917"/>
                        <a:pt x="447870" y="783771"/>
                      </a:cubicBezTo>
                      <a:cubicBezTo>
                        <a:pt x="435529" y="801048"/>
                        <a:pt x="408487" y="843876"/>
                        <a:pt x="401217" y="858416"/>
                      </a:cubicBezTo>
                      <a:cubicBezTo>
                        <a:pt x="396819" y="867213"/>
                        <a:pt x="395956" y="877454"/>
                        <a:pt x="391886" y="886408"/>
                      </a:cubicBezTo>
                      <a:cubicBezTo>
                        <a:pt x="361642" y="952945"/>
                        <a:pt x="365121" y="945219"/>
                        <a:pt x="335902" y="989044"/>
                      </a:cubicBezTo>
                      <a:cubicBezTo>
                        <a:pt x="325242" y="1031686"/>
                        <a:pt x="330091" y="1023764"/>
                        <a:pt x="307910" y="1063689"/>
                      </a:cubicBezTo>
                      <a:cubicBezTo>
                        <a:pt x="299103" y="1079542"/>
                        <a:pt x="291861" y="1096694"/>
                        <a:pt x="279919" y="1110342"/>
                      </a:cubicBezTo>
                      <a:cubicBezTo>
                        <a:pt x="269678" y="1122045"/>
                        <a:pt x="255251" y="1129295"/>
                        <a:pt x="242596" y="1138334"/>
                      </a:cubicBezTo>
                      <a:cubicBezTo>
                        <a:pt x="224682" y="1151130"/>
                        <a:pt x="197779" y="1168825"/>
                        <a:pt x="177282" y="1175657"/>
                      </a:cubicBezTo>
                      <a:cubicBezTo>
                        <a:pt x="162237" y="1180672"/>
                        <a:pt x="146180" y="1181877"/>
                        <a:pt x="130629" y="1184987"/>
                      </a:cubicBezTo>
                      <a:cubicBezTo>
                        <a:pt x="102504" y="1199050"/>
                        <a:pt x="87746" y="1209803"/>
                        <a:pt x="55984" y="1212979"/>
                      </a:cubicBezTo>
                      <a:cubicBezTo>
                        <a:pt x="37415" y="1214836"/>
                        <a:pt x="18661" y="1212979"/>
                        <a:pt x="0" y="1212979"/>
                      </a:cubicBezTo>
                    </a:path>
                  </a:pathLst>
                </a:custGeom>
                <a:noFill/>
                <a:ln>
                  <a:solidFill>
                    <a:schemeClr val="accent4"/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CFE2900D-8E0F-2E4F-B166-20C0776945F3}"/>
                  </a:ext>
                </a:extLst>
              </p:cNvPr>
              <p:cNvSpPr/>
              <p:nvPr/>
            </p:nvSpPr>
            <p:spPr>
              <a:xfrm>
                <a:off x="6036807" y="3164770"/>
                <a:ext cx="190083" cy="345910"/>
              </a:xfrm>
              <a:prstGeom prst="roundRect">
                <a:avLst/>
              </a:prstGeom>
              <a:solidFill>
                <a:schemeClr val="accent1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3BEF624-6593-D341-B256-5291F55633EB}"/>
              </a:ext>
            </a:extLst>
          </p:cNvPr>
          <p:cNvSpPr txBox="1"/>
          <p:nvPr/>
        </p:nvSpPr>
        <p:spPr>
          <a:xfrm>
            <a:off x="5168265" y="3108403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(64+32+4+2)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8ADB09-6025-264C-A822-7A6551007C02}"/>
              </a:ext>
            </a:extLst>
          </p:cNvPr>
          <p:cNvGrpSpPr/>
          <p:nvPr/>
        </p:nvGrpSpPr>
        <p:grpSpPr>
          <a:xfrm>
            <a:off x="5178204" y="1969616"/>
            <a:ext cx="3022303" cy="1136761"/>
            <a:chOff x="5178204" y="1969616"/>
            <a:chExt cx="3022303" cy="113676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95F0BD-865A-3740-8D5A-8F77C7AF36B1}"/>
                </a:ext>
              </a:extLst>
            </p:cNvPr>
            <p:cNvSpPr txBox="1"/>
            <p:nvPr/>
          </p:nvSpPr>
          <p:spPr>
            <a:xfrm>
              <a:off x="5178204" y="2737045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102</a:t>
              </a:r>
              <a:r>
                <a:rPr lang="en-US" sz="1800" baseline="-25000" dirty="0">
                  <a:latin typeface="Courier" pitchFamily="2" charset="0"/>
                </a:rPr>
                <a:t>10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459708B-B849-054E-90CE-A26C63B952DB}"/>
                </a:ext>
              </a:extLst>
            </p:cNvPr>
            <p:cNvGrpSpPr/>
            <p:nvPr/>
          </p:nvGrpSpPr>
          <p:grpSpPr>
            <a:xfrm>
              <a:off x="6037214" y="1969616"/>
              <a:ext cx="2163293" cy="1034006"/>
              <a:chOff x="6786821" y="-644866"/>
              <a:chExt cx="2163293" cy="1034006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0BC1DB4-FC6E-8548-9890-DBD533B8A624}"/>
                  </a:ext>
                </a:extLst>
              </p:cNvPr>
              <p:cNvSpPr txBox="1"/>
              <p:nvPr/>
            </p:nvSpPr>
            <p:spPr>
              <a:xfrm>
                <a:off x="7438150" y="-644866"/>
                <a:ext cx="151196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Work with</a:t>
                </a:r>
              </a:p>
              <a:p>
                <a:pPr algn="ctr"/>
                <a:r>
                  <a:rPr lang="en-US" dirty="0"/>
                  <a:t>the positive</a:t>
                </a:r>
              </a:p>
              <a:p>
                <a:pPr algn="ctr"/>
                <a:r>
                  <a:rPr lang="en-US" dirty="0"/>
                  <a:t>instead.</a:t>
                </a:r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440B3C7B-D94E-4041-93F5-75BB19DE5B7C}"/>
                  </a:ext>
                </a:extLst>
              </p:cNvPr>
              <p:cNvSpPr/>
              <p:nvPr/>
            </p:nvSpPr>
            <p:spPr>
              <a:xfrm rot="11113008" flipH="1" flipV="1">
                <a:off x="6786821" y="-160945"/>
                <a:ext cx="1014092" cy="550085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229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9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3D87-7032-E047-925F-44F80C81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864" y="5648"/>
            <a:ext cx="5781283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7573B-378D-1F44-9B7A-4613E41501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703E4-19D5-4E45-AA98-DF4F24960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9413" y="763549"/>
            <a:ext cx="1107965" cy="538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88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0C23135-3814-9641-8C9A-5D65E105DBD1}"/>
              </a:ext>
            </a:extLst>
          </p:cNvPr>
          <p:cNvSpPr txBox="1">
            <a:spLocks/>
          </p:cNvSpPr>
          <p:nvPr/>
        </p:nvSpPr>
        <p:spPr bwMode="auto">
          <a:xfrm>
            <a:off x="4229413" y="2578657"/>
            <a:ext cx="1245824" cy="53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none" lIns="91425" tIns="91425" rIns="91425" bIns="91425" numCol="1" rtlCol="0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 sz="1400"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￭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￮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1800" kern="0" dirty="0">
                <a:latin typeface="Courier" pitchFamily="2" charset="0"/>
              </a:rPr>
              <a:t>-35</a:t>
            </a:r>
            <a:r>
              <a:rPr lang="en-US" sz="1800" kern="0" baseline="-25000" dirty="0">
                <a:latin typeface="Courier" pitchFamily="2" charset="0"/>
              </a:rPr>
              <a:t>10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122A50-51F2-DB48-9703-89D5B353F82E}"/>
              </a:ext>
            </a:extLst>
          </p:cNvPr>
          <p:cNvGrpSpPr/>
          <p:nvPr/>
        </p:nvGrpSpPr>
        <p:grpSpPr>
          <a:xfrm>
            <a:off x="561975" y="1649397"/>
            <a:ext cx="2887938" cy="2017736"/>
            <a:chOff x="55453" y="1688743"/>
            <a:chExt cx="2887938" cy="201773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FE21B4-B23C-B04A-968C-66CA6555D6C7}"/>
                </a:ext>
              </a:extLst>
            </p:cNvPr>
            <p:cNvSpPr txBox="1"/>
            <p:nvPr/>
          </p:nvSpPr>
          <p:spPr>
            <a:xfrm>
              <a:off x="55453" y="2383040"/>
              <a:ext cx="288793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8-bit two’s complement binary representations for these base 10 values.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D3D33A-70F8-A74D-9DB0-FE05D066A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4826" y="1688743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5261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3D87-7032-E047-925F-44F80C81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864" y="5648"/>
            <a:ext cx="5781283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7573B-378D-1F44-9B7A-4613E41501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703E4-19D5-4E45-AA98-DF4F24960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9413" y="763549"/>
            <a:ext cx="1107965" cy="538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88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0C23135-3814-9641-8C9A-5D65E105DBD1}"/>
              </a:ext>
            </a:extLst>
          </p:cNvPr>
          <p:cNvSpPr txBox="1">
            <a:spLocks/>
          </p:cNvSpPr>
          <p:nvPr/>
        </p:nvSpPr>
        <p:spPr bwMode="auto">
          <a:xfrm>
            <a:off x="4229413" y="2578657"/>
            <a:ext cx="1245824" cy="53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none" lIns="91425" tIns="91425" rIns="91425" bIns="91425" numCol="1" rtlCol="0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 sz="1400"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￭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￮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1800" kern="0" dirty="0">
                <a:latin typeface="Courier" pitchFamily="2" charset="0"/>
              </a:rPr>
              <a:t>-35</a:t>
            </a:r>
            <a:r>
              <a:rPr lang="en-US" sz="1800" kern="0" baseline="-25000" dirty="0">
                <a:latin typeface="Courier" pitchFamily="2" charset="0"/>
              </a:rPr>
              <a:t>10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122A50-51F2-DB48-9703-89D5B353F82E}"/>
              </a:ext>
            </a:extLst>
          </p:cNvPr>
          <p:cNvGrpSpPr/>
          <p:nvPr/>
        </p:nvGrpSpPr>
        <p:grpSpPr>
          <a:xfrm>
            <a:off x="561975" y="1649397"/>
            <a:ext cx="2887938" cy="2017736"/>
            <a:chOff x="55453" y="1688743"/>
            <a:chExt cx="2887938" cy="201773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FE21B4-B23C-B04A-968C-66CA6555D6C7}"/>
                </a:ext>
              </a:extLst>
            </p:cNvPr>
            <p:cNvSpPr txBox="1"/>
            <p:nvPr/>
          </p:nvSpPr>
          <p:spPr>
            <a:xfrm>
              <a:off x="55453" y="2383040"/>
              <a:ext cx="288793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8-bit two’s complement binary representations for these base 10 values.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D3D33A-70F8-A74D-9DB0-FE05D066A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4826" y="1688743"/>
              <a:ext cx="649191" cy="68271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ACB745A-B270-1B41-B861-09B68AA4F522}"/>
              </a:ext>
            </a:extLst>
          </p:cNvPr>
          <p:cNvSpPr txBox="1"/>
          <p:nvPr/>
        </p:nvSpPr>
        <p:spPr>
          <a:xfrm>
            <a:off x="4658680" y="160284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0101 1000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90F439-C288-2B40-98D2-EC3022A5C33E}"/>
              </a:ext>
            </a:extLst>
          </p:cNvPr>
          <p:cNvSpPr txBox="1"/>
          <p:nvPr/>
        </p:nvSpPr>
        <p:spPr>
          <a:xfrm>
            <a:off x="4658680" y="1228063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(64+16+8)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6A8574-A000-2444-8E7D-85D7809C6591}"/>
              </a:ext>
            </a:extLst>
          </p:cNvPr>
          <p:cNvSpPr txBox="1"/>
          <p:nvPr/>
        </p:nvSpPr>
        <p:spPr>
          <a:xfrm>
            <a:off x="4836952" y="343321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(32+2+1)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56FE18-8E9D-DD44-8CCB-7339DE074F77}"/>
              </a:ext>
            </a:extLst>
          </p:cNvPr>
          <p:cNvSpPr txBox="1"/>
          <p:nvPr/>
        </p:nvSpPr>
        <p:spPr>
          <a:xfrm>
            <a:off x="4658680" y="197762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0101 1000</a:t>
            </a:r>
            <a:r>
              <a:rPr lang="en-US" sz="1800" b="1" baseline="-25000" dirty="0">
                <a:latin typeface="Courier" pitchFamily="2" charset="0"/>
              </a:rPr>
              <a:t>2TC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7BE4C8-C526-0849-8FD7-B56D009B113F}"/>
              </a:ext>
            </a:extLst>
          </p:cNvPr>
          <p:cNvGrpSpPr/>
          <p:nvPr/>
        </p:nvGrpSpPr>
        <p:grpSpPr>
          <a:xfrm>
            <a:off x="2766514" y="643288"/>
            <a:ext cx="1951169" cy="954107"/>
            <a:chOff x="6905810" y="-977369"/>
            <a:chExt cx="1951169" cy="95410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2A8E6BD-88E3-034F-B032-4487D6753956}"/>
                </a:ext>
              </a:extLst>
            </p:cNvPr>
            <p:cNvSpPr txBox="1"/>
            <p:nvPr/>
          </p:nvSpPr>
          <p:spPr>
            <a:xfrm>
              <a:off x="6905810" y="-977369"/>
              <a:ext cx="14561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Positive.</a:t>
              </a:r>
            </a:p>
            <a:p>
              <a:pPr algn="ctr"/>
              <a:r>
                <a:rPr lang="en-US" dirty="0"/>
                <a:t>Just use </a:t>
              </a:r>
            </a:p>
            <a:p>
              <a:pPr algn="ctr"/>
              <a:r>
                <a:rPr lang="en-US" dirty="0"/>
                <a:t>unsigned </a:t>
              </a:r>
            </a:p>
            <a:p>
              <a:pPr algn="ctr"/>
              <a:r>
                <a:rPr lang="en-US" dirty="0"/>
                <a:t>binary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3E8BF33F-312F-8F40-AF94-3B4D05748D12}"/>
                </a:ext>
              </a:extLst>
            </p:cNvPr>
            <p:cNvSpPr/>
            <p:nvPr/>
          </p:nvSpPr>
          <p:spPr>
            <a:xfrm flipH="1">
              <a:off x="7995679" y="-772819"/>
              <a:ext cx="861300" cy="227632"/>
            </a:xfrm>
            <a:custGeom>
              <a:avLst/>
              <a:gdLst>
                <a:gd name="connsiteX0" fmla="*/ 699796 w 699796"/>
                <a:gd name="connsiteY0" fmla="*/ 0 h 1213804"/>
                <a:gd name="connsiteX1" fmla="*/ 681135 w 699796"/>
                <a:gd name="connsiteY1" fmla="*/ 74644 h 1213804"/>
                <a:gd name="connsiteX2" fmla="*/ 671804 w 699796"/>
                <a:gd name="connsiteY2" fmla="*/ 121298 h 1213804"/>
                <a:gd name="connsiteX3" fmla="*/ 653143 w 699796"/>
                <a:gd name="connsiteY3" fmla="*/ 177281 h 1213804"/>
                <a:gd name="connsiteX4" fmla="*/ 643813 w 699796"/>
                <a:gd name="connsiteY4" fmla="*/ 214604 h 1213804"/>
                <a:gd name="connsiteX5" fmla="*/ 634482 w 699796"/>
                <a:gd name="connsiteY5" fmla="*/ 242595 h 1213804"/>
                <a:gd name="connsiteX6" fmla="*/ 615821 w 699796"/>
                <a:gd name="connsiteY6" fmla="*/ 317240 h 1213804"/>
                <a:gd name="connsiteX7" fmla="*/ 606490 w 699796"/>
                <a:gd name="connsiteY7" fmla="*/ 363893 h 1213804"/>
                <a:gd name="connsiteX8" fmla="*/ 587829 w 699796"/>
                <a:gd name="connsiteY8" fmla="*/ 429208 h 1213804"/>
                <a:gd name="connsiteX9" fmla="*/ 550506 w 699796"/>
                <a:gd name="connsiteY9" fmla="*/ 569167 h 1213804"/>
                <a:gd name="connsiteX10" fmla="*/ 522515 w 699796"/>
                <a:gd name="connsiteY10" fmla="*/ 662473 h 1213804"/>
                <a:gd name="connsiteX11" fmla="*/ 503853 w 699796"/>
                <a:gd name="connsiteY11" fmla="*/ 690465 h 1213804"/>
                <a:gd name="connsiteX12" fmla="*/ 494523 w 699796"/>
                <a:gd name="connsiteY12" fmla="*/ 718457 h 1213804"/>
                <a:gd name="connsiteX13" fmla="*/ 447870 w 699796"/>
                <a:gd name="connsiteY13" fmla="*/ 783771 h 1213804"/>
                <a:gd name="connsiteX14" fmla="*/ 401217 w 699796"/>
                <a:gd name="connsiteY14" fmla="*/ 858416 h 1213804"/>
                <a:gd name="connsiteX15" fmla="*/ 391886 w 699796"/>
                <a:gd name="connsiteY15" fmla="*/ 886408 h 1213804"/>
                <a:gd name="connsiteX16" fmla="*/ 335902 w 699796"/>
                <a:gd name="connsiteY16" fmla="*/ 989044 h 1213804"/>
                <a:gd name="connsiteX17" fmla="*/ 307910 w 699796"/>
                <a:gd name="connsiteY17" fmla="*/ 1063689 h 1213804"/>
                <a:gd name="connsiteX18" fmla="*/ 279919 w 699796"/>
                <a:gd name="connsiteY18" fmla="*/ 1110342 h 1213804"/>
                <a:gd name="connsiteX19" fmla="*/ 242596 w 699796"/>
                <a:gd name="connsiteY19" fmla="*/ 1138334 h 1213804"/>
                <a:gd name="connsiteX20" fmla="*/ 177282 w 699796"/>
                <a:gd name="connsiteY20" fmla="*/ 1175657 h 1213804"/>
                <a:gd name="connsiteX21" fmla="*/ 130629 w 699796"/>
                <a:gd name="connsiteY21" fmla="*/ 1184987 h 1213804"/>
                <a:gd name="connsiteX22" fmla="*/ 55984 w 699796"/>
                <a:gd name="connsiteY22" fmla="*/ 1212979 h 1213804"/>
                <a:gd name="connsiteX23" fmla="*/ 0 w 699796"/>
                <a:gd name="connsiteY23" fmla="*/ 1212979 h 121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99796" h="1213804">
                  <a:moveTo>
                    <a:pt x="699796" y="0"/>
                  </a:moveTo>
                  <a:cubicBezTo>
                    <a:pt x="693576" y="24881"/>
                    <a:pt x="686902" y="49654"/>
                    <a:pt x="681135" y="74644"/>
                  </a:cubicBezTo>
                  <a:cubicBezTo>
                    <a:pt x="677569" y="90097"/>
                    <a:pt x="675977" y="105998"/>
                    <a:pt x="671804" y="121298"/>
                  </a:cubicBezTo>
                  <a:cubicBezTo>
                    <a:pt x="666628" y="140275"/>
                    <a:pt x="658795" y="158440"/>
                    <a:pt x="653143" y="177281"/>
                  </a:cubicBezTo>
                  <a:cubicBezTo>
                    <a:pt x="649458" y="189564"/>
                    <a:pt x="647336" y="202274"/>
                    <a:pt x="643813" y="214604"/>
                  </a:cubicBezTo>
                  <a:cubicBezTo>
                    <a:pt x="641111" y="224061"/>
                    <a:pt x="637070" y="233106"/>
                    <a:pt x="634482" y="242595"/>
                  </a:cubicBezTo>
                  <a:cubicBezTo>
                    <a:pt x="627734" y="267339"/>
                    <a:pt x="620851" y="292091"/>
                    <a:pt x="615821" y="317240"/>
                  </a:cubicBezTo>
                  <a:cubicBezTo>
                    <a:pt x="612711" y="332791"/>
                    <a:pt x="610337" y="348508"/>
                    <a:pt x="606490" y="363893"/>
                  </a:cubicBezTo>
                  <a:cubicBezTo>
                    <a:pt x="582013" y="461796"/>
                    <a:pt x="614004" y="307053"/>
                    <a:pt x="587829" y="429208"/>
                  </a:cubicBezTo>
                  <a:cubicBezTo>
                    <a:pt x="544201" y="632813"/>
                    <a:pt x="592398" y="443493"/>
                    <a:pt x="550506" y="569167"/>
                  </a:cubicBezTo>
                  <a:cubicBezTo>
                    <a:pt x="532410" y="623454"/>
                    <a:pt x="551360" y="597573"/>
                    <a:pt x="522515" y="662473"/>
                  </a:cubicBezTo>
                  <a:cubicBezTo>
                    <a:pt x="517960" y="672721"/>
                    <a:pt x="510074" y="681134"/>
                    <a:pt x="503853" y="690465"/>
                  </a:cubicBezTo>
                  <a:cubicBezTo>
                    <a:pt x="500743" y="699796"/>
                    <a:pt x="498921" y="709660"/>
                    <a:pt x="494523" y="718457"/>
                  </a:cubicBezTo>
                  <a:cubicBezTo>
                    <a:pt x="487196" y="733110"/>
                    <a:pt x="454909" y="773917"/>
                    <a:pt x="447870" y="783771"/>
                  </a:cubicBezTo>
                  <a:cubicBezTo>
                    <a:pt x="435529" y="801048"/>
                    <a:pt x="408487" y="843876"/>
                    <a:pt x="401217" y="858416"/>
                  </a:cubicBezTo>
                  <a:cubicBezTo>
                    <a:pt x="396819" y="867213"/>
                    <a:pt x="395956" y="877454"/>
                    <a:pt x="391886" y="886408"/>
                  </a:cubicBezTo>
                  <a:cubicBezTo>
                    <a:pt x="361642" y="952945"/>
                    <a:pt x="365121" y="945219"/>
                    <a:pt x="335902" y="989044"/>
                  </a:cubicBezTo>
                  <a:cubicBezTo>
                    <a:pt x="325242" y="1031686"/>
                    <a:pt x="330091" y="1023764"/>
                    <a:pt x="307910" y="1063689"/>
                  </a:cubicBezTo>
                  <a:cubicBezTo>
                    <a:pt x="299103" y="1079542"/>
                    <a:pt x="291861" y="1096694"/>
                    <a:pt x="279919" y="1110342"/>
                  </a:cubicBezTo>
                  <a:cubicBezTo>
                    <a:pt x="269678" y="1122045"/>
                    <a:pt x="255251" y="1129295"/>
                    <a:pt x="242596" y="1138334"/>
                  </a:cubicBezTo>
                  <a:cubicBezTo>
                    <a:pt x="224682" y="1151130"/>
                    <a:pt x="197779" y="1168825"/>
                    <a:pt x="177282" y="1175657"/>
                  </a:cubicBezTo>
                  <a:cubicBezTo>
                    <a:pt x="162237" y="1180672"/>
                    <a:pt x="146180" y="1181877"/>
                    <a:pt x="130629" y="1184987"/>
                  </a:cubicBezTo>
                  <a:cubicBezTo>
                    <a:pt x="102504" y="1199050"/>
                    <a:pt x="87746" y="1209803"/>
                    <a:pt x="55984" y="1212979"/>
                  </a:cubicBezTo>
                  <a:cubicBezTo>
                    <a:pt x="37415" y="1214836"/>
                    <a:pt x="18661" y="1212979"/>
                    <a:pt x="0" y="121297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5F0D5F-6F7E-7245-BE72-50CC81537947}"/>
              </a:ext>
            </a:extLst>
          </p:cNvPr>
          <p:cNvGrpSpPr/>
          <p:nvPr/>
        </p:nvGrpSpPr>
        <p:grpSpPr>
          <a:xfrm>
            <a:off x="3533510" y="2267552"/>
            <a:ext cx="1385635" cy="769450"/>
            <a:chOff x="4474465" y="1889869"/>
            <a:chExt cx="1385635" cy="769450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F9A24C81-9DD3-A448-8B3D-5162AB04657E}"/>
                </a:ext>
              </a:extLst>
            </p:cNvPr>
            <p:cNvSpPr/>
            <p:nvPr/>
          </p:nvSpPr>
          <p:spPr>
            <a:xfrm>
              <a:off x="5670017" y="2313409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A59A7D8-6829-9041-9040-3FC7F444E75C}"/>
                </a:ext>
              </a:extLst>
            </p:cNvPr>
            <p:cNvGrpSpPr/>
            <p:nvPr/>
          </p:nvGrpSpPr>
          <p:grpSpPr>
            <a:xfrm>
              <a:off x="4474465" y="1889869"/>
              <a:ext cx="1317956" cy="348029"/>
              <a:chOff x="4273192" y="2053844"/>
              <a:chExt cx="1317956" cy="356083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5385C78-CAC2-4541-9343-AB85ECA4A137}"/>
                  </a:ext>
                </a:extLst>
              </p:cNvPr>
              <p:cNvSpPr txBox="1"/>
              <p:nvPr/>
            </p:nvSpPr>
            <p:spPr>
              <a:xfrm>
                <a:off x="4273192" y="2053844"/>
                <a:ext cx="941283" cy="314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Negative.</a:t>
                </a: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C4AA31DD-490C-2C45-B241-CC0831511E0E}"/>
                  </a:ext>
                </a:extLst>
              </p:cNvPr>
              <p:cNvSpPr/>
              <p:nvPr/>
            </p:nvSpPr>
            <p:spPr>
              <a:xfrm rot="16748203">
                <a:off x="5326695" y="2145473"/>
                <a:ext cx="138974" cy="389933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85455F-BADA-EF4D-9645-5F5C21B562D0}"/>
              </a:ext>
            </a:extLst>
          </p:cNvPr>
          <p:cNvGrpSpPr/>
          <p:nvPr/>
        </p:nvGrpSpPr>
        <p:grpSpPr>
          <a:xfrm>
            <a:off x="4836952" y="2315289"/>
            <a:ext cx="2837177" cy="1134662"/>
            <a:chOff x="4836952" y="2315289"/>
            <a:chExt cx="2837177" cy="113466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52341F-BAFA-6049-BA2B-B9591E719774}"/>
                </a:ext>
              </a:extLst>
            </p:cNvPr>
            <p:cNvSpPr txBox="1"/>
            <p:nvPr/>
          </p:nvSpPr>
          <p:spPr>
            <a:xfrm>
              <a:off x="4836952" y="308061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35</a:t>
              </a:r>
              <a:r>
                <a:rPr lang="en-US" sz="1800" baseline="-25000" dirty="0">
                  <a:latin typeface="Courier" pitchFamily="2" charset="0"/>
                </a:rPr>
                <a:t>10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2A03F42-9A5D-DF49-ABE6-0BF3D24EB851}"/>
                </a:ext>
              </a:extLst>
            </p:cNvPr>
            <p:cNvGrpSpPr/>
            <p:nvPr/>
          </p:nvGrpSpPr>
          <p:grpSpPr>
            <a:xfrm>
              <a:off x="5510836" y="2315289"/>
              <a:ext cx="2163293" cy="1034006"/>
              <a:chOff x="6786821" y="-644866"/>
              <a:chExt cx="2163293" cy="103400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29C479-4340-8648-BC86-790E0C4CC817}"/>
                  </a:ext>
                </a:extLst>
              </p:cNvPr>
              <p:cNvSpPr txBox="1"/>
              <p:nvPr/>
            </p:nvSpPr>
            <p:spPr>
              <a:xfrm>
                <a:off x="7438150" y="-644866"/>
                <a:ext cx="151196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Work with</a:t>
                </a:r>
              </a:p>
              <a:p>
                <a:pPr algn="ctr"/>
                <a:r>
                  <a:rPr lang="en-US" dirty="0"/>
                  <a:t>the positive</a:t>
                </a:r>
              </a:p>
              <a:p>
                <a:pPr algn="ctr"/>
                <a:r>
                  <a:rPr lang="en-US" dirty="0"/>
                  <a:t>instead.</a:t>
                </a: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4DDA7151-50D9-3342-8BC4-664133648960}"/>
                  </a:ext>
                </a:extLst>
              </p:cNvPr>
              <p:cNvSpPr/>
              <p:nvPr/>
            </p:nvSpPr>
            <p:spPr>
              <a:xfrm rot="11113008" flipH="1" flipV="1">
                <a:off x="6786821" y="-160945"/>
                <a:ext cx="1014092" cy="550085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6F53A6-EBB8-434F-AE7C-8E6137AC9882}"/>
              </a:ext>
            </a:extLst>
          </p:cNvPr>
          <p:cNvGrpSpPr/>
          <p:nvPr/>
        </p:nvGrpSpPr>
        <p:grpSpPr>
          <a:xfrm>
            <a:off x="2721254" y="3771364"/>
            <a:ext cx="3634062" cy="989470"/>
            <a:chOff x="2721254" y="3771364"/>
            <a:chExt cx="3634062" cy="98947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5DD9E2-CA77-924E-84D3-3C3208EFE320}"/>
                </a:ext>
              </a:extLst>
            </p:cNvPr>
            <p:cNvSpPr txBox="1"/>
            <p:nvPr/>
          </p:nvSpPr>
          <p:spPr>
            <a:xfrm>
              <a:off x="4836952" y="3785804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0010 0011</a:t>
              </a:r>
              <a:r>
                <a:rPr lang="en-US" sz="1800" baseline="-25000" dirty="0">
                  <a:latin typeface="Courier" pitchFamily="2" charset="0"/>
                </a:rPr>
                <a:t>2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C1CBC5A-980F-EC46-BD89-4E771BCACFC6}"/>
                </a:ext>
              </a:extLst>
            </p:cNvPr>
            <p:cNvGrpSpPr/>
            <p:nvPr/>
          </p:nvGrpSpPr>
          <p:grpSpPr>
            <a:xfrm>
              <a:off x="2721254" y="3771364"/>
              <a:ext cx="2348730" cy="989470"/>
              <a:chOff x="3878160" y="3164770"/>
              <a:chExt cx="2348730" cy="98947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95795D9E-D6B1-F644-ABE9-586EE0286913}"/>
                  </a:ext>
                </a:extLst>
              </p:cNvPr>
              <p:cNvGrpSpPr/>
              <p:nvPr/>
            </p:nvGrpSpPr>
            <p:grpSpPr>
              <a:xfrm>
                <a:off x="3878160" y="3271349"/>
                <a:ext cx="2127099" cy="882891"/>
                <a:chOff x="6857870" y="211976"/>
                <a:chExt cx="2127099" cy="882891"/>
              </a:xfrm>
            </p:grpSpPr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C593A26-D00D-4A4B-9325-28211A01B0ED}"/>
                    </a:ext>
                  </a:extLst>
                </p:cNvPr>
                <p:cNvSpPr txBox="1"/>
                <p:nvPr/>
              </p:nvSpPr>
              <p:spPr>
                <a:xfrm>
                  <a:off x="6857870" y="356203"/>
                  <a:ext cx="1511964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Positive 35. </a:t>
                  </a:r>
                </a:p>
                <a:p>
                  <a:pPr algn="ctr"/>
                  <a:r>
                    <a:rPr lang="en-US" dirty="0"/>
                    <a:t>But we need </a:t>
                  </a:r>
                </a:p>
                <a:p>
                  <a:pPr algn="ctr"/>
                  <a:r>
                    <a:rPr lang="en-US" dirty="0"/>
                    <a:t>the negative.</a:t>
                  </a:r>
                </a:p>
              </p:txBody>
            </p:sp>
            <p:sp>
              <p:nvSpPr>
                <p:cNvPr id="46" name="Freeform 45">
                  <a:extLst>
                    <a:ext uri="{FF2B5EF4-FFF2-40B4-BE49-F238E27FC236}">
                      <a16:creationId xmlns:a16="http://schemas.microsoft.com/office/drawing/2014/main" id="{1C4B888F-EF6A-584A-B062-53549F900438}"/>
                    </a:ext>
                  </a:extLst>
                </p:cNvPr>
                <p:cNvSpPr/>
                <p:nvPr/>
              </p:nvSpPr>
              <p:spPr>
                <a:xfrm rot="10800000">
                  <a:off x="8173387" y="211976"/>
                  <a:ext cx="811582" cy="288257"/>
                </a:xfrm>
                <a:custGeom>
                  <a:avLst/>
                  <a:gdLst>
                    <a:gd name="connsiteX0" fmla="*/ 699796 w 699796"/>
                    <a:gd name="connsiteY0" fmla="*/ 0 h 1213804"/>
                    <a:gd name="connsiteX1" fmla="*/ 681135 w 699796"/>
                    <a:gd name="connsiteY1" fmla="*/ 74644 h 1213804"/>
                    <a:gd name="connsiteX2" fmla="*/ 671804 w 699796"/>
                    <a:gd name="connsiteY2" fmla="*/ 121298 h 1213804"/>
                    <a:gd name="connsiteX3" fmla="*/ 653143 w 699796"/>
                    <a:gd name="connsiteY3" fmla="*/ 177281 h 1213804"/>
                    <a:gd name="connsiteX4" fmla="*/ 643813 w 699796"/>
                    <a:gd name="connsiteY4" fmla="*/ 214604 h 1213804"/>
                    <a:gd name="connsiteX5" fmla="*/ 634482 w 699796"/>
                    <a:gd name="connsiteY5" fmla="*/ 242595 h 1213804"/>
                    <a:gd name="connsiteX6" fmla="*/ 615821 w 699796"/>
                    <a:gd name="connsiteY6" fmla="*/ 317240 h 1213804"/>
                    <a:gd name="connsiteX7" fmla="*/ 606490 w 699796"/>
                    <a:gd name="connsiteY7" fmla="*/ 363893 h 1213804"/>
                    <a:gd name="connsiteX8" fmla="*/ 587829 w 699796"/>
                    <a:gd name="connsiteY8" fmla="*/ 429208 h 1213804"/>
                    <a:gd name="connsiteX9" fmla="*/ 550506 w 699796"/>
                    <a:gd name="connsiteY9" fmla="*/ 569167 h 1213804"/>
                    <a:gd name="connsiteX10" fmla="*/ 522515 w 699796"/>
                    <a:gd name="connsiteY10" fmla="*/ 662473 h 1213804"/>
                    <a:gd name="connsiteX11" fmla="*/ 503853 w 699796"/>
                    <a:gd name="connsiteY11" fmla="*/ 690465 h 1213804"/>
                    <a:gd name="connsiteX12" fmla="*/ 494523 w 699796"/>
                    <a:gd name="connsiteY12" fmla="*/ 718457 h 1213804"/>
                    <a:gd name="connsiteX13" fmla="*/ 447870 w 699796"/>
                    <a:gd name="connsiteY13" fmla="*/ 783771 h 1213804"/>
                    <a:gd name="connsiteX14" fmla="*/ 401217 w 699796"/>
                    <a:gd name="connsiteY14" fmla="*/ 858416 h 1213804"/>
                    <a:gd name="connsiteX15" fmla="*/ 391886 w 699796"/>
                    <a:gd name="connsiteY15" fmla="*/ 886408 h 1213804"/>
                    <a:gd name="connsiteX16" fmla="*/ 335902 w 699796"/>
                    <a:gd name="connsiteY16" fmla="*/ 989044 h 1213804"/>
                    <a:gd name="connsiteX17" fmla="*/ 307910 w 699796"/>
                    <a:gd name="connsiteY17" fmla="*/ 1063689 h 1213804"/>
                    <a:gd name="connsiteX18" fmla="*/ 279919 w 699796"/>
                    <a:gd name="connsiteY18" fmla="*/ 1110342 h 1213804"/>
                    <a:gd name="connsiteX19" fmla="*/ 242596 w 699796"/>
                    <a:gd name="connsiteY19" fmla="*/ 1138334 h 1213804"/>
                    <a:gd name="connsiteX20" fmla="*/ 177282 w 699796"/>
                    <a:gd name="connsiteY20" fmla="*/ 1175657 h 1213804"/>
                    <a:gd name="connsiteX21" fmla="*/ 130629 w 699796"/>
                    <a:gd name="connsiteY21" fmla="*/ 1184987 h 1213804"/>
                    <a:gd name="connsiteX22" fmla="*/ 55984 w 699796"/>
                    <a:gd name="connsiteY22" fmla="*/ 1212979 h 1213804"/>
                    <a:gd name="connsiteX23" fmla="*/ 0 w 699796"/>
                    <a:gd name="connsiteY23" fmla="*/ 1212979 h 12138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99796" h="1213804">
                      <a:moveTo>
                        <a:pt x="699796" y="0"/>
                      </a:moveTo>
                      <a:cubicBezTo>
                        <a:pt x="693576" y="24881"/>
                        <a:pt x="686902" y="49654"/>
                        <a:pt x="681135" y="74644"/>
                      </a:cubicBezTo>
                      <a:cubicBezTo>
                        <a:pt x="677569" y="90097"/>
                        <a:pt x="675977" y="105998"/>
                        <a:pt x="671804" y="121298"/>
                      </a:cubicBezTo>
                      <a:cubicBezTo>
                        <a:pt x="666628" y="140275"/>
                        <a:pt x="658795" y="158440"/>
                        <a:pt x="653143" y="177281"/>
                      </a:cubicBezTo>
                      <a:cubicBezTo>
                        <a:pt x="649458" y="189564"/>
                        <a:pt x="647336" y="202274"/>
                        <a:pt x="643813" y="214604"/>
                      </a:cubicBezTo>
                      <a:cubicBezTo>
                        <a:pt x="641111" y="224061"/>
                        <a:pt x="637070" y="233106"/>
                        <a:pt x="634482" y="242595"/>
                      </a:cubicBezTo>
                      <a:cubicBezTo>
                        <a:pt x="627734" y="267339"/>
                        <a:pt x="620851" y="292091"/>
                        <a:pt x="615821" y="317240"/>
                      </a:cubicBezTo>
                      <a:cubicBezTo>
                        <a:pt x="612711" y="332791"/>
                        <a:pt x="610337" y="348508"/>
                        <a:pt x="606490" y="363893"/>
                      </a:cubicBezTo>
                      <a:cubicBezTo>
                        <a:pt x="582013" y="461796"/>
                        <a:pt x="614004" y="307053"/>
                        <a:pt x="587829" y="429208"/>
                      </a:cubicBezTo>
                      <a:cubicBezTo>
                        <a:pt x="544201" y="632813"/>
                        <a:pt x="592398" y="443493"/>
                        <a:pt x="550506" y="569167"/>
                      </a:cubicBezTo>
                      <a:cubicBezTo>
                        <a:pt x="532410" y="623454"/>
                        <a:pt x="551360" y="597573"/>
                        <a:pt x="522515" y="662473"/>
                      </a:cubicBezTo>
                      <a:cubicBezTo>
                        <a:pt x="517960" y="672721"/>
                        <a:pt x="510074" y="681134"/>
                        <a:pt x="503853" y="690465"/>
                      </a:cubicBezTo>
                      <a:cubicBezTo>
                        <a:pt x="500743" y="699796"/>
                        <a:pt x="498921" y="709660"/>
                        <a:pt x="494523" y="718457"/>
                      </a:cubicBezTo>
                      <a:cubicBezTo>
                        <a:pt x="487196" y="733110"/>
                        <a:pt x="454909" y="773917"/>
                        <a:pt x="447870" y="783771"/>
                      </a:cubicBezTo>
                      <a:cubicBezTo>
                        <a:pt x="435529" y="801048"/>
                        <a:pt x="408487" y="843876"/>
                        <a:pt x="401217" y="858416"/>
                      </a:cubicBezTo>
                      <a:cubicBezTo>
                        <a:pt x="396819" y="867213"/>
                        <a:pt x="395956" y="877454"/>
                        <a:pt x="391886" y="886408"/>
                      </a:cubicBezTo>
                      <a:cubicBezTo>
                        <a:pt x="361642" y="952945"/>
                        <a:pt x="365121" y="945219"/>
                        <a:pt x="335902" y="989044"/>
                      </a:cubicBezTo>
                      <a:cubicBezTo>
                        <a:pt x="325242" y="1031686"/>
                        <a:pt x="330091" y="1023764"/>
                        <a:pt x="307910" y="1063689"/>
                      </a:cubicBezTo>
                      <a:cubicBezTo>
                        <a:pt x="299103" y="1079542"/>
                        <a:pt x="291861" y="1096694"/>
                        <a:pt x="279919" y="1110342"/>
                      </a:cubicBezTo>
                      <a:cubicBezTo>
                        <a:pt x="269678" y="1122045"/>
                        <a:pt x="255251" y="1129295"/>
                        <a:pt x="242596" y="1138334"/>
                      </a:cubicBezTo>
                      <a:cubicBezTo>
                        <a:pt x="224682" y="1151130"/>
                        <a:pt x="197779" y="1168825"/>
                        <a:pt x="177282" y="1175657"/>
                      </a:cubicBezTo>
                      <a:cubicBezTo>
                        <a:pt x="162237" y="1180672"/>
                        <a:pt x="146180" y="1181877"/>
                        <a:pt x="130629" y="1184987"/>
                      </a:cubicBezTo>
                      <a:cubicBezTo>
                        <a:pt x="102504" y="1199050"/>
                        <a:pt x="87746" y="1209803"/>
                        <a:pt x="55984" y="1212979"/>
                      </a:cubicBezTo>
                      <a:cubicBezTo>
                        <a:pt x="37415" y="1214836"/>
                        <a:pt x="18661" y="1212979"/>
                        <a:pt x="0" y="1212979"/>
                      </a:cubicBezTo>
                    </a:path>
                  </a:pathLst>
                </a:custGeom>
                <a:noFill/>
                <a:ln>
                  <a:solidFill>
                    <a:schemeClr val="accent4"/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421E2597-1C7F-724F-95FF-20B3F6B37684}"/>
                  </a:ext>
                </a:extLst>
              </p:cNvPr>
              <p:cNvSpPr/>
              <p:nvPr/>
            </p:nvSpPr>
            <p:spPr>
              <a:xfrm>
                <a:off x="6036807" y="3164770"/>
                <a:ext cx="190083" cy="345910"/>
              </a:xfrm>
              <a:prstGeom prst="roundRect">
                <a:avLst/>
              </a:prstGeom>
              <a:solidFill>
                <a:schemeClr val="accent1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D2AB5F-9009-704C-A5A8-D7361A5050D4}"/>
              </a:ext>
            </a:extLst>
          </p:cNvPr>
          <p:cNvGrpSpPr/>
          <p:nvPr/>
        </p:nvGrpSpPr>
        <p:grpSpPr>
          <a:xfrm>
            <a:off x="4717684" y="4145659"/>
            <a:ext cx="3163801" cy="923330"/>
            <a:chOff x="4717684" y="4145659"/>
            <a:chExt cx="3163801" cy="92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A46048-C3D2-E340-9840-FC8E9B437914}"/>
                </a:ext>
              </a:extLst>
            </p:cNvPr>
            <p:cNvSpPr txBox="1"/>
            <p:nvPr/>
          </p:nvSpPr>
          <p:spPr>
            <a:xfrm>
              <a:off x="4717684" y="4145659"/>
              <a:ext cx="184217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 1101 1100 </a:t>
              </a:r>
            </a:p>
            <a:p>
              <a:r>
                <a:rPr lang="en-US" sz="1800" u="sng" dirty="0">
                  <a:latin typeface="Courier" pitchFamily="2" charset="0"/>
                </a:rPr>
                <a:t>+        1</a:t>
              </a:r>
            </a:p>
            <a:p>
              <a:r>
                <a:rPr lang="en-US" sz="1800" dirty="0">
                  <a:latin typeface="Courier" pitchFamily="2" charset="0"/>
                </a:rPr>
                <a:t> </a:t>
              </a:r>
              <a:r>
                <a:rPr lang="en-US" sz="1800" b="1" dirty="0">
                  <a:latin typeface="Courier" pitchFamily="2" charset="0"/>
                </a:rPr>
                <a:t>1101 1101</a:t>
              </a:r>
              <a:r>
                <a:rPr lang="en-US" sz="1800" b="1" baseline="-25000" dirty="0">
                  <a:latin typeface="Courier" pitchFamily="2" charset="0"/>
                </a:rPr>
                <a:t>2TC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5CA0FEB-AEBE-D348-9F5F-D1C2E7FD23B2}"/>
                </a:ext>
              </a:extLst>
            </p:cNvPr>
            <p:cNvSpPr txBox="1"/>
            <p:nvPr/>
          </p:nvSpPr>
          <p:spPr>
            <a:xfrm>
              <a:off x="6722192" y="4253795"/>
              <a:ext cx="115929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Find the</a:t>
              </a:r>
            </a:p>
            <a:p>
              <a:pPr algn="ctr"/>
              <a:r>
                <a:rPr lang="en-US" dirty="0"/>
                <a:t>complement</a:t>
              </a:r>
              <a:br>
                <a:rPr lang="en-US" b="1" dirty="0"/>
              </a:br>
              <a:r>
                <a:rPr lang="en-US" dirty="0"/>
                <a:t>to get -35.</a:t>
              </a:r>
            </a:p>
          </p:txBody>
        </p:sp>
        <p:sp>
          <p:nvSpPr>
            <p:cNvPr id="48" name="Right Brace 47">
              <a:extLst>
                <a:ext uri="{FF2B5EF4-FFF2-40B4-BE49-F238E27FC236}">
                  <a16:creationId xmlns:a16="http://schemas.microsoft.com/office/drawing/2014/main" id="{A90794C9-8A94-CB48-984A-EB3632BF8EEC}"/>
                </a:ext>
              </a:extLst>
            </p:cNvPr>
            <p:cNvSpPr/>
            <p:nvPr/>
          </p:nvSpPr>
          <p:spPr>
            <a:xfrm>
              <a:off x="6478308" y="4196871"/>
              <a:ext cx="163093" cy="85251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897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23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Magnitude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90D7-0432-B448-BBFF-EC7A6D84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493847"/>
            <a:ext cx="4944300" cy="1659900"/>
          </a:xfrm>
        </p:spPr>
        <p:txBody>
          <a:bodyPr/>
          <a:lstStyle/>
          <a:p>
            <a:r>
              <a:rPr lang="en-US" sz="2000" dirty="0"/>
              <a:t>Binary to Decimal Examples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2031881" y="245949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0110 1010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60D900-C677-A24B-B0D4-3E1AEF4F8DAB}"/>
              </a:ext>
            </a:extLst>
          </p:cNvPr>
          <p:cNvSpPr txBox="1"/>
          <p:nvPr/>
        </p:nvSpPr>
        <p:spPr>
          <a:xfrm>
            <a:off x="1915777" y="2960447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+ 110 1010 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71059-E319-5840-9BED-75BA8729E416}"/>
              </a:ext>
            </a:extLst>
          </p:cNvPr>
          <p:cNvSpPr txBox="1"/>
          <p:nvPr/>
        </p:nvSpPr>
        <p:spPr>
          <a:xfrm>
            <a:off x="5362456" y="245793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1011 0010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514F1D-F4D8-F146-AA97-047D6A67BA85}"/>
              </a:ext>
            </a:extLst>
          </p:cNvPr>
          <p:cNvSpPr txBox="1"/>
          <p:nvPr/>
        </p:nvSpPr>
        <p:spPr>
          <a:xfrm>
            <a:off x="5216489" y="2911430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- 011 0010 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F65CB75-3F49-D644-8A9F-A605AE75A788}"/>
              </a:ext>
            </a:extLst>
          </p:cNvPr>
          <p:cNvSpPr/>
          <p:nvPr/>
        </p:nvSpPr>
        <p:spPr>
          <a:xfrm>
            <a:off x="2095427" y="2457938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4F647-C009-D347-BBF6-E81F6AFE9984}"/>
              </a:ext>
            </a:extLst>
          </p:cNvPr>
          <p:cNvSpPr txBox="1"/>
          <p:nvPr/>
        </p:nvSpPr>
        <p:spPr>
          <a:xfrm>
            <a:off x="1573422" y="3438373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+ (64+32+8+2)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39D7AD-2ED2-C842-BBFA-8982752BBFF2}"/>
              </a:ext>
            </a:extLst>
          </p:cNvPr>
          <p:cNvSpPr txBox="1"/>
          <p:nvPr/>
        </p:nvSpPr>
        <p:spPr>
          <a:xfrm>
            <a:off x="2654808" y="3941163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+ 106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5F0BD-865A-3740-8D5A-8F77C7AF36B1}"/>
              </a:ext>
            </a:extLst>
          </p:cNvPr>
          <p:cNvSpPr txBox="1"/>
          <p:nvPr/>
        </p:nvSpPr>
        <p:spPr>
          <a:xfrm>
            <a:off x="5123515" y="3383315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 (32+16+2)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4576E6-5E89-1D4B-AC26-C397E0C9460A}"/>
              </a:ext>
            </a:extLst>
          </p:cNvPr>
          <p:cNvSpPr txBox="1"/>
          <p:nvPr/>
        </p:nvSpPr>
        <p:spPr>
          <a:xfrm>
            <a:off x="6088523" y="385519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- 50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A29118F-C654-9048-A31D-A86C394090C9}"/>
              </a:ext>
            </a:extLst>
          </p:cNvPr>
          <p:cNvSpPr/>
          <p:nvPr/>
        </p:nvSpPr>
        <p:spPr>
          <a:xfrm>
            <a:off x="5390449" y="2472578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6BD311D-DC0D-DA48-9CEF-218FD0FECF2A}"/>
              </a:ext>
            </a:extLst>
          </p:cNvPr>
          <p:cNvSpPr/>
          <p:nvPr/>
        </p:nvSpPr>
        <p:spPr>
          <a:xfrm>
            <a:off x="3441070" y="3062442"/>
            <a:ext cx="188539" cy="25093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FB075B0-EF53-DC4C-8A5A-BD16305E9CF8}"/>
              </a:ext>
            </a:extLst>
          </p:cNvPr>
          <p:cNvSpPr/>
          <p:nvPr/>
        </p:nvSpPr>
        <p:spPr>
          <a:xfrm>
            <a:off x="6754178" y="3024260"/>
            <a:ext cx="188539" cy="25093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91B1B8ED-2D4D-644C-A508-6A08986DFC8F}"/>
              </a:ext>
            </a:extLst>
          </p:cNvPr>
          <p:cNvSpPr/>
          <p:nvPr/>
        </p:nvSpPr>
        <p:spPr>
          <a:xfrm>
            <a:off x="1315616" y="2631233"/>
            <a:ext cx="727788" cy="615820"/>
          </a:xfrm>
          <a:custGeom>
            <a:avLst/>
            <a:gdLst>
              <a:gd name="connsiteX0" fmla="*/ 727788 w 727788"/>
              <a:gd name="connsiteY0" fmla="*/ 0 h 615820"/>
              <a:gd name="connsiteX1" fmla="*/ 681135 w 727788"/>
              <a:gd name="connsiteY1" fmla="*/ 18661 h 615820"/>
              <a:gd name="connsiteX2" fmla="*/ 186613 w 727788"/>
              <a:gd name="connsiteY2" fmla="*/ 37322 h 615820"/>
              <a:gd name="connsiteX3" fmla="*/ 149290 w 727788"/>
              <a:gd name="connsiteY3" fmla="*/ 65314 h 615820"/>
              <a:gd name="connsiteX4" fmla="*/ 83976 w 727788"/>
              <a:gd name="connsiteY4" fmla="*/ 111967 h 615820"/>
              <a:gd name="connsiteX5" fmla="*/ 65315 w 727788"/>
              <a:gd name="connsiteY5" fmla="*/ 139959 h 615820"/>
              <a:gd name="connsiteX6" fmla="*/ 37323 w 727788"/>
              <a:gd name="connsiteY6" fmla="*/ 186612 h 615820"/>
              <a:gd name="connsiteX7" fmla="*/ 9331 w 727788"/>
              <a:gd name="connsiteY7" fmla="*/ 279918 h 615820"/>
              <a:gd name="connsiteX8" fmla="*/ 0 w 727788"/>
              <a:gd name="connsiteY8" fmla="*/ 307910 h 615820"/>
              <a:gd name="connsiteX9" fmla="*/ 9331 w 727788"/>
              <a:gd name="connsiteY9" fmla="*/ 466530 h 615820"/>
              <a:gd name="connsiteX10" fmla="*/ 55984 w 727788"/>
              <a:gd name="connsiteY10" fmla="*/ 513183 h 615820"/>
              <a:gd name="connsiteX11" fmla="*/ 102637 w 727788"/>
              <a:gd name="connsiteY11" fmla="*/ 559836 h 615820"/>
              <a:gd name="connsiteX12" fmla="*/ 149290 w 727788"/>
              <a:gd name="connsiteY12" fmla="*/ 587828 h 615820"/>
              <a:gd name="connsiteX13" fmla="*/ 261257 w 727788"/>
              <a:gd name="connsiteY13" fmla="*/ 615820 h 615820"/>
              <a:gd name="connsiteX14" fmla="*/ 550506 w 727788"/>
              <a:gd name="connsiteY14" fmla="*/ 587828 h 615820"/>
              <a:gd name="connsiteX15" fmla="*/ 606490 w 727788"/>
              <a:gd name="connsiteY15" fmla="*/ 578498 h 61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7788" h="615820">
                <a:moveTo>
                  <a:pt x="727788" y="0"/>
                </a:moveTo>
                <a:cubicBezTo>
                  <a:pt x="712237" y="6220"/>
                  <a:pt x="697858" y="17732"/>
                  <a:pt x="681135" y="18661"/>
                </a:cubicBezTo>
                <a:cubicBezTo>
                  <a:pt x="126161" y="49492"/>
                  <a:pt x="378962" y="-10768"/>
                  <a:pt x="186613" y="37322"/>
                </a:cubicBezTo>
                <a:cubicBezTo>
                  <a:pt x="174172" y="46653"/>
                  <a:pt x="161945" y="56275"/>
                  <a:pt x="149290" y="65314"/>
                </a:cubicBezTo>
                <a:cubicBezTo>
                  <a:pt x="130745" y="78560"/>
                  <a:pt x="99226" y="96717"/>
                  <a:pt x="83976" y="111967"/>
                </a:cubicBezTo>
                <a:cubicBezTo>
                  <a:pt x="76047" y="119897"/>
                  <a:pt x="71258" y="130450"/>
                  <a:pt x="65315" y="139959"/>
                </a:cubicBezTo>
                <a:cubicBezTo>
                  <a:pt x="55703" y="155338"/>
                  <a:pt x="46654" y="171061"/>
                  <a:pt x="37323" y="186612"/>
                </a:cubicBezTo>
                <a:cubicBezTo>
                  <a:pt x="23222" y="243014"/>
                  <a:pt x="32046" y="211773"/>
                  <a:pt x="9331" y="279918"/>
                </a:cubicBezTo>
                <a:lnTo>
                  <a:pt x="0" y="307910"/>
                </a:lnTo>
                <a:cubicBezTo>
                  <a:pt x="3110" y="360783"/>
                  <a:pt x="1474" y="414151"/>
                  <a:pt x="9331" y="466530"/>
                </a:cubicBezTo>
                <a:cubicBezTo>
                  <a:pt x="13359" y="493382"/>
                  <a:pt x="39515" y="498773"/>
                  <a:pt x="55984" y="513183"/>
                </a:cubicBezTo>
                <a:cubicBezTo>
                  <a:pt x="72535" y="527665"/>
                  <a:pt x="85464" y="546097"/>
                  <a:pt x="102637" y="559836"/>
                </a:cubicBezTo>
                <a:cubicBezTo>
                  <a:pt x="116798" y="571165"/>
                  <a:pt x="132550" y="580853"/>
                  <a:pt x="149290" y="587828"/>
                </a:cubicBezTo>
                <a:cubicBezTo>
                  <a:pt x="181158" y="601106"/>
                  <a:pt x="226507" y="608870"/>
                  <a:pt x="261257" y="615820"/>
                </a:cubicBezTo>
                <a:cubicBezTo>
                  <a:pt x="482254" y="578988"/>
                  <a:pt x="256212" y="612352"/>
                  <a:pt x="550506" y="587828"/>
                </a:cubicBezTo>
                <a:cubicBezTo>
                  <a:pt x="669786" y="577888"/>
                  <a:pt x="567657" y="578498"/>
                  <a:pt x="606490" y="57849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903BE89-C527-1B4F-BBCC-D52025AF5F3F}"/>
              </a:ext>
            </a:extLst>
          </p:cNvPr>
          <p:cNvSpPr/>
          <p:nvPr/>
        </p:nvSpPr>
        <p:spPr>
          <a:xfrm>
            <a:off x="4646645" y="2649894"/>
            <a:ext cx="737118" cy="503853"/>
          </a:xfrm>
          <a:custGeom>
            <a:avLst/>
            <a:gdLst>
              <a:gd name="connsiteX0" fmla="*/ 737118 w 737118"/>
              <a:gd name="connsiteY0" fmla="*/ 0 h 503853"/>
              <a:gd name="connsiteX1" fmla="*/ 447869 w 737118"/>
              <a:gd name="connsiteY1" fmla="*/ 0 h 503853"/>
              <a:gd name="connsiteX2" fmla="*/ 214604 w 737118"/>
              <a:gd name="connsiteY2" fmla="*/ 9330 h 503853"/>
              <a:gd name="connsiteX3" fmla="*/ 121298 w 737118"/>
              <a:gd name="connsiteY3" fmla="*/ 18661 h 503853"/>
              <a:gd name="connsiteX4" fmla="*/ 65314 w 737118"/>
              <a:gd name="connsiteY4" fmla="*/ 74645 h 503853"/>
              <a:gd name="connsiteX5" fmla="*/ 27992 w 737118"/>
              <a:gd name="connsiteY5" fmla="*/ 121298 h 503853"/>
              <a:gd name="connsiteX6" fmla="*/ 0 w 737118"/>
              <a:gd name="connsiteY6" fmla="*/ 205273 h 503853"/>
              <a:gd name="connsiteX7" fmla="*/ 9331 w 737118"/>
              <a:gd name="connsiteY7" fmla="*/ 326571 h 503853"/>
              <a:gd name="connsiteX8" fmla="*/ 46653 w 737118"/>
              <a:gd name="connsiteY8" fmla="*/ 382555 h 503853"/>
              <a:gd name="connsiteX9" fmla="*/ 83975 w 737118"/>
              <a:gd name="connsiteY9" fmla="*/ 429208 h 503853"/>
              <a:gd name="connsiteX10" fmla="*/ 186612 w 737118"/>
              <a:gd name="connsiteY10" fmla="*/ 494522 h 503853"/>
              <a:gd name="connsiteX11" fmla="*/ 223935 w 737118"/>
              <a:gd name="connsiteY11" fmla="*/ 503853 h 503853"/>
              <a:gd name="connsiteX12" fmla="*/ 317241 w 737118"/>
              <a:gd name="connsiteY12" fmla="*/ 494522 h 503853"/>
              <a:gd name="connsiteX13" fmla="*/ 447869 w 737118"/>
              <a:gd name="connsiteY13" fmla="*/ 475861 h 503853"/>
              <a:gd name="connsiteX14" fmla="*/ 569167 w 737118"/>
              <a:gd name="connsiteY14" fmla="*/ 475861 h 50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7118" h="503853">
                <a:moveTo>
                  <a:pt x="737118" y="0"/>
                </a:moveTo>
                <a:cubicBezTo>
                  <a:pt x="527039" y="21007"/>
                  <a:pt x="783207" y="0"/>
                  <a:pt x="447869" y="0"/>
                </a:cubicBezTo>
                <a:cubicBezTo>
                  <a:pt x="370052" y="0"/>
                  <a:pt x="292359" y="6220"/>
                  <a:pt x="214604" y="9330"/>
                </a:cubicBezTo>
                <a:cubicBezTo>
                  <a:pt x="183502" y="12440"/>
                  <a:pt x="149934" y="6132"/>
                  <a:pt x="121298" y="18661"/>
                </a:cubicBezTo>
                <a:cubicBezTo>
                  <a:pt x="97120" y="29239"/>
                  <a:pt x="83067" y="55117"/>
                  <a:pt x="65314" y="74645"/>
                </a:cubicBezTo>
                <a:cubicBezTo>
                  <a:pt x="51918" y="89381"/>
                  <a:pt x="38238" y="104221"/>
                  <a:pt x="27992" y="121298"/>
                </a:cubicBezTo>
                <a:cubicBezTo>
                  <a:pt x="12935" y="146393"/>
                  <a:pt x="6988" y="177324"/>
                  <a:pt x="0" y="205273"/>
                </a:cubicBezTo>
                <a:cubicBezTo>
                  <a:pt x="3110" y="245706"/>
                  <a:pt x="-989" y="287354"/>
                  <a:pt x="9331" y="326571"/>
                </a:cubicBezTo>
                <a:cubicBezTo>
                  <a:pt x="15039" y="348261"/>
                  <a:pt x="32642" y="365042"/>
                  <a:pt x="46653" y="382555"/>
                </a:cubicBezTo>
                <a:cubicBezTo>
                  <a:pt x="59094" y="398106"/>
                  <a:pt x="69893" y="415126"/>
                  <a:pt x="83975" y="429208"/>
                </a:cubicBezTo>
                <a:cubicBezTo>
                  <a:pt x="114198" y="459431"/>
                  <a:pt x="147097" y="478716"/>
                  <a:pt x="186612" y="494522"/>
                </a:cubicBezTo>
                <a:cubicBezTo>
                  <a:pt x="198519" y="499285"/>
                  <a:pt x="211494" y="500743"/>
                  <a:pt x="223935" y="503853"/>
                </a:cubicBezTo>
                <a:cubicBezTo>
                  <a:pt x="255037" y="500743"/>
                  <a:pt x="286298" y="498942"/>
                  <a:pt x="317241" y="494522"/>
                </a:cubicBezTo>
                <a:cubicBezTo>
                  <a:pt x="433061" y="477976"/>
                  <a:pt x="224380" y="485578"/>
                  <a:pt x="447869" y="475861"/>
                </a:cubicBezTo>
                <a:cubicBezTo>
                  <a:pt x="488264" y="474105"/>
                  <a:pt x="528734" y="475861"/>
                  <a:pt x="569167" y="47586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7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16" grpId="0"/>
      <p:bldP spid="17" grpId="0"/>
      <p:bldP spid="19" grpId="0"/>
      <p:bldP spid="20" grpId="0"/>
      <p:bldP spid="22" grpId="0" animBg="1"/>
      <p:bldP spid="24" grpId="0" animBg="1"/>
      <p:bldP spid="25" grpId="0" animBg="1"/>
      <p:bldP spid="8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1045-CF51-694C-8B38-FBC23FE2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107" y="144161"/>
            <a:ext cx="4944300" cy="645300"/>
          </a:xfrm>
        </p:spPr>
        <p:txBody>
          <a:bodyPr/>
          <a:lstStyle/>
          <a:p>
            <a:r>
              <a:rPr lang="en-US" dirty="0"/>
              <a:t>Sign Magnitude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4EC2F-4D67-9F46-99A7-E20BB914A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9826" y="1006215"/>
            <a:ext cx="7178806" cy="2544900"/>
          </a:xfrm>
        </p:spPr>
        <p:txBody>
          <a:bodyPr/>
          <a:lstStyle/>
          <a:p>
            <a:r>
              <a:rPr lang="en-US" sz="2000" dirty="0"/>
              <a:t>Decimal to Binary Example (Positive base 10 Value)</a:t>
            </a:r>
          </a:p>
          <a:p>
            <a:pPr lvl="1"/>
            <a:r>
              <a:rPr lang="en-US" sz="1600" i="1" dirty="0"/>
              <a:t>Interpret sign bit, then use n-1 bit unsigned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FFDBD-006A-024E-85E5-5539522567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613C9-69C0-0445-80C4-D864E9C8F332}"/>
              </a:ext>
            </a:extLst>
          </p:cNvPr>
          <p:cNvSpPr txBox="1"/>
          <p:nvPr/>
        </p:nvSpPr>
        <p:spPr>
          <a:xfrm>
            <a:off x="1144495" y="196316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73</a:t>
            </a:r>
            <a:r>
              <a:rPr lang="en-US" sz="16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FAFB6-100F-1049-8FA0-CE78111696D2}"/>
              </a:ext>
            </a:extLst>
          </p:cNvPr>
          <p:cNvSpPr txBox="1"/>
          <p:nvPr/>
        </p:nvSpPr>
        <p:spPr>
          <a:xfrm>
            <a:off x="1144495" y="2503226"/>
            <a:ext cx="6187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  __*2</a:t>
            </a:r>
            <a:r>
              <a:rPr lang="en-US" sz="1600" baseline="30000" dirty="0">
                <a:latin typeface="Courier" pitchFamily="2" charset="0"/>
              </a:rPr>
              <a:t>6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5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4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3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2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1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1C36DA-BB05-B746-B02D-54DBA3FD3786}"/>
              </a:ext>
            </a:extLst>
          </p:cNvPr>
          <p:cNvSpPr txBox="1"/>
          <p:nvPr/>
        </p:nvSpPr>
        <p:spPr>
          <a:xfrm>
            <a:off x="1144495" y="2942532"/>
            <a:ext cx="6106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b="1" u="sng" dirty="0">
                <a:latin typeface="Courier" pitchFamily="2" charset="0"/>
              </a:rPr>
              <a:t> 1</a:t>
            </a:r>
            <a:r>
              <a:rPr lang="en-US" sz="1600" dirty="0">
                <a:latin typeface="Courier" pitchFamily="2" charset="0"/>
              </a:rPr>
              <a:t>*64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+__*32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+__*16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+__*8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+__*4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 +__*2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+__*1</a:t>
            </a:r>
            <a:endParaRPr lang="en-US" sz="1600" baseline="30000" dirty="0">
              <a:latin typeface="Courie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E00997-F55E-3740-A4A8-5C3CB6C1373F}"/>
              </a:ext>
            </a:extLst>
          </p:cNvPr>
          <p:cNvSpPr txBox="1"/>
          <p:nvPr/>
        </p:nvSpPr>
        <p:spPr>
          <a:xfrm>
            <a:off x="8117793" y="2717833"/>
            <a:ext cx="554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 73</a:t>
            </a:r>
          </a:p>
          <a:p>
            <a:r>
              <a:rPr lang="en-US" sz="1600" u="sng" dirty="0">
                <a:latin typeface="Courier" pitchFamily="2" charset="0"/>
              </a:rPr>
              <a:t>-64</a:t>
            </a:r>
          </a:p>
          <a:p>
            <a:r>
              <a:rPr lang="en-US" sz="1600" dirty="0">
                <a:latin typeface="Courier" pitchFamily="2" charset="0"/>
              </a:rPr>
              <a:t>  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55CB28-A325-604C-9FD7-A7CAA392754D}"/>
              </a:ext>
            </a:extLst>
          </p:cNvPr>
          <p:cNvSpPr txBox="1"/>
          <p:nvPr/>
        </p:nvSpPr>
        <p:spPr>
          <a:xfrm>
            <a:off x="1144495" y="3381838"/>
            <a:ext cx="6106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u="sng" dirty="0">
                <a:latin typeface="Courier" pitchFamily="2" charset="0"/>
              </a:rPr>
              <a:t> 1</a:t>
            </a:r>
            <a:r>
              <a:rPr lang="en-US" sz="1600" dirty="0">
                <a:latin typeface="Courier" pitchFamily="2" charset="0"/>
              </a:rPr>
              <a:t>*64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</a:t>
            </a:r>
            <a:r>
              <a:rPr lang="en-US" sz="1600" b="1" u="sng" dirty="0">
                <a:latin typeface="Courier" pitchFamily="2" charset="0"/>
              </a:rPr>
              <a:t>0</a:t>
            </a:r>
            <a:r>
              <a:rPr lang="en-US" sz="1600" dirty="0">
                <a:latin typeface="Courier" pitchFamily="2" charset="0"/>
              </a:rPr>
              <a:t>*32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</a:t>
            </a:r>
            <a:r>
              <a:rPr lang="en-US" sz="1600" b="1" u="sng" dirty="0">
                <a:latin typeface="Courier" pitchFamily="2" charset="0"/>
              </a:rPr>
              <a:t>0</a:t>
            </a:r>
            <a:r>
              <a:rPr lang="en-US" sz="1600" dirty="0">
                <a:latin typeface="Courier" pitchFamily="2" charset="0"/>
              </a:rPr>
              <a:t>*16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</a:t>
            </a:r>
            <a:r>
              <a:rPr lang="en-US" sz="1600" b="1" u="sng" dirty="0">
                <a:latin typeface="Courier" pitchFamily="2" charset="0"/>
              </a:rPr>
              <a:t>1</a:t>
            </a:r>
            <a:r>
              <a:rPr lang="en-US" sz="1600" dirty="0">
                <a:latin typeface="Courier" pitchFamily="2" charset="0"/>
              </a:rPr>
              <a:t>*8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+__*4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 +__*2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+__*1</a:t>
            </a:r>
            <a:endParaRPr lang="en-US" sz="1600" baseline="30000" dirty="0">
              <a:latin typeface="Courier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57C83-2C93-B247-92D6-DE3B8F16E809}"/>
              </a:ext>
            </a:extLst>
          </p:cNvPr>
          <p:cNvSpPr txBox="1"/>
          <p:nvPr/>
        </p:nvSpPr>
        <p:spPr>
          <a:xfrm>
            <a:off x="1144495" y="3821143"/>
            <a:ext cx="6106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u="sng" dirty="0">
                <a:latin typeface="Courier" pitchFamily="2" charset="0"/>
              </a:rPr>
              <a:t> 1</a:t>
            </a:r>
            <a:r>
              <a:rPr lang="en-US" sz="1600" dirty="0">
                <a:latin typeface="Courier" pitchFamily="2" charset="0"/>
              </a:rPr>
              <a:t>*64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*32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*16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1</a:t>
            </a:r>
            <a:r>
              <a:rPr lang="en-US" sz="1600" dirty="0">
                <a:latin typeface="Courier" pitchFamily="2" charset="0"/>
              </a:rPr>
              <a:t>*8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b="1" u="sng" dirty="0">
                <a:latin typeface="Courier" pitchFamily="2" charset="0"/>
              </a:rPr>
              <a:t>_0</a:t>
            </a:r>
            <a:r>
              <a:rPr lang="en-US" sz="1600" dirty="0">
                <a:latin typeface="Courier" pitchFamily="2" charset="0"/>
              </a:rPr>
              <a:t>*4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 +</a:t>
            </a:r>
            <a:r>
              <a:rPr lang="en-US" sz="1600" b="1" u="sng" dirty="0">
                <a:latin typeface="Courier" pitchFamily="2" charset="0"/>
              </a:rPr>
              <a:t>_0</a:t>
            </a:r>
            <a:r>
              <a:rPr lang="en-US" sz="1600" dirty="0">
                <a:latin typeface="Courier" pitchFamily="2" charset="0"/>
              </a:rPr>
              <a:t>*2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b="1" u="sng" dirty="0">
                <a:latin typeface="Courier" pitchFamily="2" charset="0"/>
              </a:rPr>
              <a:t>_1</a:t>
            </a:r>
            <a:r>
              <a:rPr lang="en-US" sz="1600" dirty="0">
                <a:latin typeface="Courier" pitchFamily="2" charset="0"/>
              </a:rPr>
              <a:t>*1</a:t>
            </a:r>
            <a:endParaRPr lang="en-US" sz="1600" baseline="30000" dirty="0">
              <a:latin typeface="Courier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C856C6-33B9-4F49-8FEE-0854D501245C}"/>
              </a:ext>
            </a:extLst>
          </p:cNvPr>
          <p:cNvSpPr txBox="1"/>
          <p:nvPr/>
        </p:nvSpPr>
        <p:spPr>
          <a:xfrm>
            <a:off x="2309095" y="4524598"/>
            <a:ext cx="285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73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= 0100 1001</a:t>
            </a:r>
            <a:r>
              <a:rPr lang="en-US" sz="20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03D53D-245D-8441-BDE3-4423FD80B8D7}"/>
              </a:ext>
            </a:extLst>
          </p:cNvPr>
          <p:cNvSpPr txBox="1"/>
          <p:nvPr/>
        </p:nvSpPr>
        <p:spPr>
          <a:xfrm>
            <a:off x="8117793" y="3421086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ourier" pitchFamily="2" charset="0"/>
              </a:rPr>
              <a:t>- 8</a:t>
            </a:r>
          </a:p>
          <a:p>
            <a:r>
              <a:rPr lang="en-US" sz="1600" dirty="0">
                <a:latin typeface="Courier" pitchFamily="2" charset="0"/>
              </a:rPr>
              <a:t> 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FDC97-91E1-394D-BAAA-D1BEBB7BB394}"/>
              </a:ext>
            </a:extLst>
          </p:cNvPr>
          <p:cNvSpPr txBox="1"/>
          <p:nvPr/>
        </p:nvSpPr>
        <p:spPr>
          <a:xfrm>
            <a:off x="8117793" y="3872805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ourier" pitchFamily="2" charset="0"/>
              </a:rPr>
              <a:t>- 1</a:t>
            </a:r>
          </a:p>
          <a:p>
            <a:r>
              <a:rPr lang="en-US" sz="1600" dirty="0">
                <a:latin typeface="Courier" pitchFamily="2" charset="0"/>
              </a:rPr>
              <a:t>  0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F724CF-A0F2-A843-B394-9A4E5EF03E2B}"/>
              </a:ext>
            </a:extLst>
          </p:cNvPr>
          <p:cNvGrpSpPr/>
          <p:nvPr/>
        </p:nvGrpSpPr>
        <p:grpSpPr>
          <a:xfrm>
            <a:off x="75145" y="2279030"/>
            <a:ext cx="1445745" cy="551179"/>
            <a:chOff x="75145" y="2279030"/>
            <a:chExt cx="1445745" cy="551179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404C5D62-C127-874B-BFFE-20DD907D5ECB}"/>
                </a:ext>
              </a:extLst>
            </p:cNvPr>
            <p:cNvSpPr/>
            <p:nvPr/>
          </p:nvSpPr>
          <p:spPr>
            <a:xfrm>
              <a:off x="1153431" y="2484299"/>
              <a:ext cx="367459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65C028-BEE0-8847-857A-7EEEC3657EF3}"/>
                </a:ext>
              </a:extLst>
            </p:cNvPr>
            <p:cNvSpPr txBox="1"/>
            <p:nvPr/>
          </p:nvSpPr>
          <p:spPr>
            <a:xfrm rot="21137273">
              <a:off x="75145" y="2279030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positive</a:t>
              </a: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50D7DDF-749C-4042-9602-D96B992C12A8}"/>
                </a:ext>
              </a:extLst>
            </p:cNvPr>
            <p:cNvSpPr/>
            <p:nvPr/>
          </p:nvSpPr>
          <p:spPr>
            <a:xfrm>
              <a:off x="475861" y="2603241"/>
              <a:ext cx="653143" cy="159556"/>
            </a:xfrm>
            <a:custGeom>
              <a:avLst/>
              <a:gdLst>
                <a:gd name="connsiteX0" fmla="*/ 0 w 653143"/>
                <a:gd name="connsiteY0" fmla="*/ 0 h 159556"/>
                <a:gd name="connsiteX1" fmla="*/ 18661 w 653143"/>
                <a:gd name="connsiteY1" fmla="*/ 93306 h 159556"/>
                <a:gd name="connsiteX2" fmla="*/ 46653 w 653143"/>
                <a:gd name="connsiteY2" fmla="*/ 111967 h 159556"/>
                <a:gd name="connsiteX3" fmla="*/ 74645 w 653143"/>
                <a:gd name="connsiteY3" fmla="*/ 121298 h 159556"/>
                <a:gd name="connsiteX4" fmla="*/ 251927 w 653143"/>
                <a:gd name="connsiteY4" fmla="*/ 139959 h 159556"/>
                <a:gd name="connsiteX5" fmla="*/ 363894 w 653143"/>
                <a:gd name="connsiteY5" fmla="*/ 149290 h 159556"/>
                <a:gd name="connsiteX6" fmla="*/ 457200 w 653143"/>
                <a:gd name="connsiteY6" fmla="*/ 158620 h 159556"/>
                <a:gd name="connsiteX7" fmla="*/ 653143 w 653143"/>
                <a:gd name="connsiteY7" fmla="*/ 158620 h 15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143" h="159556">
                  <a:moveTo>
                    <a:pt x="0" y="0"/>
                  </a:moveTo>
                  <a:cubicBezTo>
                    <a:pt x="6220" y="31102"/>
                    <a:pt x="6462" y="64028"/>
                    <a:pt x="18661" y="93306"/>
                  </a:cubicBezTo>
                  <a:cubicBezTo>
                    <a:pt x="22974" y="103657"/>
                    <a:pt x="36623" y="106952"/>
                    <a:pt x="46653" y="111967"/>
                  </a:cubicBezTo>
                  <a:cubicBezTo>
                    <a:pt x="55450" y="116366"/>
                    <a:pt x="65103" y="118913"/>
                    <a:pt x="74645" y="121298"/>
                  </a:cubicBezTo>
                  <a:cubicBezTo>
                    <a:pt x="139944" y="137622"/>
                    <a:pt x="171985" y="133809"/>
                    <a:pt x="251927" y="139959"/>
                  </a:cubicBezTo>
                  <a:lnTo>
                    <a:pt x="363894" y="149290"/>
                  </a:lnTo>
                  <a:cubicBezTo>
                    <a:pt x="395023" y="152120"/>
                    <a:pt x="425959" y="157612"/>
                    <a:pt x="457200" y="158620"/>
                  </a:cubicBezTo>
                  <a:cubicBezTo>
                    <a:pt x="522480" y="160726"/>
                    <a:pt x="587829" y="158620"/>
                    <a:pt x="653143" y="158620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00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1045-CF51-694C-8B38-FBC23FE2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411" y="239568"/>
            <a:ext cx="4944300" cy="645300"/>
          </a:xfrm>
        </p:spPr>
        <p:txBody>
          <a:bodyPr/>
          <a:lstStyle/>
          <a:p>
            <a:r>
              <a:rPr lang="en-US" dirty="0"/>
              <a:t>Sign Magnitude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4EC2F-4D67-9F46-99A7-E20BB914A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3728" y="1000132"/>
            <a:ext cx="7519322" cy="2544900"/>
          </a:xfrm>
        </p:spPr>
        <p:txBody>
          <a:bodyPr/>
          <a:lstStyle/>
          <a:p>
            <a:r>
              <a:rPr lang="en-US" sz="2000" dirty="0"/>
              <a:t>Decimal to Binary Example (Negative base 10 Value)</a:t>
            </a:r>
          </a:p>
          <a:p>
            <a:pPr lvl="1"/>
            <a:r>
              <a:rPr lang="en-US" sz="1600" i="1" dirty="0"/>
              <a:t>Interpret sign bit, then use n-1 bit unsigned value.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FFDBD-006A-024E-85E5-5539522567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613C9-69C0-0445-80C4-D864E9C8F332}"/>
              </a:ext>
            </a:extLst>
          </p:cNvPr>
          <p:cNvSpPr txBox="1"/>
          <p:nvPr/>
        </p:nvSpPr>
        <p:spPr>
          <a:xfrm>
            <a:off x="1362276" y="2235316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-52</a:t>
            </a:r>
            <a:r>
              <a:rPr lang="en-US" sz="16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FAFB6-100F-1049-8FA0-CE78111696D2}"/>
              </a:ext>
            </a:extLst>
          </p:cNvPr>
          <p:cNvSpPr txBox="1"/>
          <p:nvPr/>
        </p:nvSpPr>
        <p:spPr>
          <a:xfrm>
            <a:off x="1328929" y="2668721"/>
            <a:ext cx="6311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latin typeface="Courier" pitchFamily="2" charset="0"/>
              </a:rPr>
              <a:t> 1</a:t>
            </a:r>
            <a:r>
              <a:rPr lang="en-US" sz="1600" dirty="0">
                <a:latin typeface="Courier" pitchFamily="2" charset="0"/>
              </a:rPr>
              <a:t>  __*2</a:t>
            </a:r>
            <a:r>
              <a:rPr lang="en-US" sz="1600" baseline="30000" dirty="0">
                <a:latin typeface="Courier" pitchFamily="2" charset="0"/>
              </a:rPr>
              <a:t>6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5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4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3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2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1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7B75D8C-DB2D-5441-B454-49EB226898F9}"/>
              </a:ext>
            </a:extLst>
          </p:cNvPr>
          <p:cNvGrpSpPr/>
          <p:nvPr/>
        </p:nvGrpSpPr>
        <p:grpSpPr>
          <a:xfrm>
            <a:off x="8282576" y="2545808"/>
            <a:ext cx="554960" cy="1739747"/>
            <a:chOff x="8117793" y="2944417"/>
            <a:chExt cx="554960" cy="173974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E00997-F55E-3740-A4A8-5C3CB6C1373F}"/>
                </a:ext>
              </a:extLst>
            </p:cNvPr>
            <p:cNvSpPr txBox="1"/>
            <p:nvPr/>
          </p:nvSpPr>
          <p:spPr>
            <a:xfrm>
              <a:off x="8117793" y="2944417"/>
              <a:ext cx="5549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 pitchFamily="2" charset="0"/>
                </a:rPr>
                <a:t> 52</a:t>
              </a:r>
            </a:p>
            <a:p>
              <a:r>
                <a:rPr lang="en-US" sz="1600" u="sng" dirty="0">
                  <a:latin typeface="Courier" pitchFamily="2" charset="0"/>
                </a:rPr>
                <a:t>-32</a:t>
              </a:r>
            </a:p>
            <a:p>
              <a:r>
                <a:rPr lang="en-US" sz="1600" dirty="0">
                  <a:latin typeface="Courier" pitchFamily="2" charset="0"/>
                </a:rPr>
                <a:t> 20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03D53D-245D-8441-BDE3-4423FD80B8D7}"/>
                </a:ext>
              </a:extLst>
            </p:cNvPr>
            <p:cNvSpPr txBox="1"/>
            <p:nvPr/>
          </p:nvSpPr>
          <p:spPr>
            <a:xfrm>
              <a:off x="8117793" y="3647670"/>
              <a:ext cx="554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>
                  <a:latin typeface="Courier" pitchFamily="2" charset="0"/>
                </a:rPr>
                <a:t>-16</a:t>
              </a:r>
            </a:p>
            <a:p>
              <a:r>
                <a:rPr lang="en-US" sz="1600" dirty="0">
                  <a:latin typeface="Courier" pitchFamily="2" charset="0"/>
                </a:rPr>
                <a:t>  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FFDC97-91E1-394D-BAAA-D1BEBB7BB394}"/>
                </a:ext>
              </a:extLst>
            </p:cNvPr>
            <p:cNvSpPr txBox="1"/>
            <p:nvPr/>
          </p:nvSpPr>
          <p:spPr>
            <a:xfrm>
              <a:off x="8117793" y="4099389"/>
              <a:ext cx="554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>
                  <a:latin typeface="Courier" pitchFamily="2" charset="0"/>
                </a:rPr>
                <a:t>- 4</a:t>
              </a:r>
            </a:p>
            <a:p>
              <a:r>
                <a:rPr lang="en-US" sz="1600" dirty="0">
                  <a:latin typeface="Courier" pitchFamily="2" charset="0"/>
                </a:rPr>
                <a:t>  0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B4F0424-569D-8E49-BDE0-4F7F08326D89}"/>
              </a:ext>
            </a:extLst>
          </p:cNvPr>
          <p:cNvSpPr txBox="1"/>
          <p:nvPr/>
        </p:nvSpPr>
        <p:spPr>
          <a:xfrm>
            <a:off x="2725328" y="4142186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-52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= 1011 0100</a:t>
            </a:r>
            <a:r>
              <a:rPr lang="en-US" sz="2000" baseline="-25000" dirty="0">
                <a:latin typeface="Courier" pitchFamily="2" charset="0"/>
              </a:rPr>
              <a:t>2SM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51A52BD-A152-754C-881D-D47AAF535A0F}"/>
              </a:ext>
            </a:extLst>
          </p:cNvPr>
          <p:cNvGrpSpPr/>
          <p:nvPr/>
        </p:nvGrpSpPr>
        <p:grpSpPr>
          <a:xfrm>
            <a:off x="236575" y="2463025"/>
            <a:ext cx="1464561" cy="561434"/>
            <a:chOff x="44246" y="2225856"/>
            <a:chExt cx="1464561" cy="561434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A8D61B7-3BD1-5C40-A3DB-FA9C2FAF71C4}"/>
                </a:ext>
              </a:extLst>
            </p:cNvPr>
            <p:cNvSpPr/>
            <p:nvPr/>
          </p:nvSpPr>
          <p:spPr>
            <a:xfrm>
              <a:off x="1141348" y="2441380"/>
              <a:ext cx="367459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740F2C-4C77-8448-825F-2CDE3664D239}"/>
                </a:ext>
              </a:extLst>
            </p:cNvPr>
            <p:cNvSpPr txBox="1"/>
            <p:nvPr/>
          </p:nvSpPr>
          <p:spPr>
            <a:xfrm rot="21137273">
              <a:off x="44246" y="2225856"/>
              <a:ext cx="8915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Negative</a:t>
              </a: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BBAC56B-00E4-E545-87F4-AC300FECF75E}"/>
                </a:ext>
              </a:extLst>
            </p:cNvPr>
            <p:cNvSpPr/>
            <p:nvPr/>
          </p:nvSpPr>
          <p:spPr>
            <a:xfrm>
              <a:off x="669095" y="2489420"/>
              <a:ext cx="438077" cy="117421"/>
            </a:xfrm>
            <a:custGeom>
              <a:avLst/>
              <a:gdLst>
                <a:gd name="connsiteX0" fmla="*/ 0 w 653143"/>
                <a:gd name="connsiteY0" fmla="*/ 0 h 159556"/>
                <a:gd name="connsiteX1" fmla="*/ 18661 w 653143"/>
                <a:gd name="connsiteY1" fmla="*/ 93306 h 159556"/>
                <a:gd name="connsiteX2" fmla="*/ 46653 w 653143"/>
                <a:gd name="connsiteY2" fmla="*/ 111967 h 159556"/>
                <a:gd name="connsiteX3" fmla="*/ 74645 w 653143"/>
                <a:gd name="connsiteY3" fmla="*/ 121298 h 159556"/>
                <a:gd name="connsiteX4" fmla="*/ 251927 w 653143"/>
                <a:gd name="connsiteY4" fmla="*/ 139959 h 159556"/>
                <a:gd name="connsiteX5" fmla="*/ 363894 w 653143"/>
                <a:gd name="connsiteY5" fmla="*/ 149290 h 159556"/>
                <a:gd name="connsiteX6" fmla="*/ 457200 w 653143"/>
                <a:gd name="connsiteY6" fmla="*/ 158620 h 159556"/>
                <a:gd name="connsiteX7" fmla="*/ 653143 w 653143"/>
                <a:gd name="connsiteY7" fmla="*/ 158620 h 15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143" h="159556">
                  <a:moveTo>
                    <a:pt x="0" y="0"/>
                  </a:moveTo>
                  <a:cubicBezTo>
                    <a:pt x="6220" y="31102"/>
                    <a:pt x="6462" y="64028"/>
                    <a:pt x="18661" y="93306"/>
                  </a:cubicBezTo>
                  <a:cubicBezTo>
                    <a:pt x="22974" y="103657"/>
                    <a:pt x="36623" y="106952"/>
                    <a:pt x="46653" y="111967"/>
                  </a:cubicBezTo>
                  <a:cubicBezTo>
                    <a:pt x="55450" y="116366"/>
                    <a:pt x="65103" y="118913"/>
                    <a:pt x="74645" y="121298"/>
                  </a:cubicBezTo>
                  <a:cubicBezTo>
                    <a:pt x="139944" y="137622"/>
                    <a:pt x="171985" y="133809"/>
                    <a:pt x="251927" y="139959"/>
                  </a:cubicBezTo>
                  <a:lnTo>
                    <a:pt x="363894" y="149290"/>
                  </a:lnTo>
                  <a:cubicBezTo>
                    <a:pt x="395023" y="152120"/>
                    <a:pt x="425959" y="157612"/>
                    <a:pt x="457200" y="158620"/>
                  </a:cubicBezTo>
                  <a:cubicBezTo>
                    <a:pt x="522480" y="160726"/>
                    <a:pt x="587829" y="158620"/>
                    <a:pt x="653143" y="158620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97F2888-57FB-0C44-8C61-08F66BC9AB1B}"/>
              </a:ext>
            </a:extLst>
          </p:cNvPr>
          <p:cNvSpPr txBox="1"/>
          <p:nvPr/>
        </p:nvSpPr>
        <p:spPr>
          <a:xfrm>
            <a:off x="2877728" y="3532335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52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=  011 0100</a:t>
            </a:r>
            <a:r>
              <a:rPr lang="en-US" sz="2000" baseline="-25000" dirty="0">
                <a:latin typeface="Courier" pitchFamily="2" charset="0"/>
              </a:rPr>
              <a:t>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D4C1384-62C9-414E-B52D-5A42CBC83B1F}"/>
              </a:ext>
            </a:extLst>
          </p:cNvPr>
          <p:cNvGrpSpPr/>
          <p:nvPr/>
        </p:nvGrpSpPr>
        <p:grpSpPr>
          <a:xfrm>
            <a:off x="1407957" y="3069771"/>
            <a:ext cx="2701711" cy="1959429"/>
            <a:chOff x="1407957" y="3069771"/>
            <a:chExt cx="2701711" cy="195942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69BF078C-AD84-F04A-9A23-0DA0DB473D3E}"/>
                </a:ext>
              </a:extLst>
            </p:cNvPr>
            <p:cNvSpPr/>
            <p:nvPr/>
          </p:nvSpPr>
          <p:spPr>
            <a:xfrm>
              <a:off x="3890865" y="4155398"/>
              <a:ext cx="21880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F67DAF0-6B6F-DC47-9015-30A840C6D093}"/>
                </a:ext>
              </a:extLst>
            </p:cNvPr>
            <p:cNvSpPr/>
            <p:nvPr/>
          </p:nvSpPr>
          <p:spPr>
            <a:xfrm>
              <a:off x="1407957" y="3069771"/>
              <a:ext cx="2473578" cy="1959429"/>
            </a:xfrm>
            <a:custGeom>
              <a:avLst/>
              <a:gdLst>
                <a:gd name="connsiteX0" fmla="*/ 75610 w 2473578"/>
                <a:gd name="connsiteY0" fmla="*/ 0 h 1959429"/>
                <a:gd name="connsiteX1" fmla="*/ 965 w 2473578"/>
                <a:gd name="connsiteY1" fmla="*/ 522515 h 1959429"/>
                <a:gd name="connsiteX2" fmla="*/ 10296 w 2473578"/>
                <a:gd name="connsiteY2" fmla="*/ 634482 h 1959429"/>
                <a:gd name="connsiteX3" fmla="*/ 38288 w 2473578"/>
                <a:gd name="connsiteY3" fmla="*/ 793102 h 1959429"/>
                <a:gd name="connsiteX4" fmla="*/ 47619 w 2473578"/>
                <a:gd name="connsiteY4" fmla="*/ 867747 h 1959429"/>
                <a:gd name="connsiteX5" fmla="*/ 75610 w 2473578"/>
                <a:gd name="connsiteY5" fmla="*/ 998376 h 1959429"/>
                <a:gd name="connsiteX6" fmla="*/ 84941 w 2473578"/>
                <a:gd name="connsiteY6" fmla="*/ 1073021 h 1959429"/>
                <a:gd name="connsiteX7" fmla="*/ 112933 w 2473578"/>
                <a:gd name="connsiteY7" fmla="*/ 1166327 h 1959429"/>
                <a:gd name="connsiteX8" fmla="*/ 140925 w 2473578"/>
                <a:gd name="connsiteY8" fmla="*/ 1250302 h 1959429"/>
                <a:gd name="connsiteX9" fmla="*/ 150255 w 2473578"/>
                <a:gd name="connsiteY9" fmla="*/ 1278294 h 1959429"/>
                <a:gd name="connsiteX10" fmla="*/ 168916 w 2473578"/>
                <a:gd name="connsiteY10" fmla="*/ 1306286 h 1959429"/>
                <a:gd name="connsiteX11" fmla="*/ 178247 w 2473578"/>
                <a:gd name="connsiteY11" fmla="*/ 1334278 h 1959429"/>
                <a:gd name="connsiteX12" fmla="*/ 215570 w 2473578"/>
                <a:gd name="connsiteY12" fmla="*/ 1390262 h 1959429"/>
                <a:gd name="connsiteX13" fmla="*/ 234231 w 2473578"/>
                <a:gd name="connsiteY13" fmla="*/ 1418253 h 1959429"/>
                <a:gd name="connsiteX14" fmla="*/ 252892 w 2473578"/>
                <a:gd name="connsiteY14" fmla="*/ 1436915 h 1959429"/>
                <a:gd name="connsiteX15" fmla="*/ 318206 w 2473578"/>
                <a:gd name="connsiteY15" fmla="*/ 1511560 h 1959429"/>
                <a:gd name="connsiteX16" fmla="*/ 374190 w 2473578"/>
                <a:gd name="connsiteY16" fmla="*/ 1558213 h 1959429"/>
                <a:gd name="connsiteX17" fmla="*/ 402182 w 2473578"/>
                <a:gd name="connsiteY17" fmla="*/ 1586205 h 1959429"/>
                <a:gd name="connsiteX18" fmla="*/ 430174 w 2473578"/>
                <a:gd name="connsiteY18" fmla="*/ 1604866 h 1959429"/>
                <a:gd name="connsiteX19" fmla="*/ 458165 w 2473578"/>
                <a:gd name="connsiteY19" fmla="*/ 1632858 h 1959429"/>
                <a:gd name="connsiteX20" fmla="*/ 514149 w 2473578"/>
                <a:gd name="connsiteY20" fmla="*/ 1670180 h 1959429"/>
                <a:gd name="connsiteX21" fmla="*/ 542141 w 2473578"/>
                <a:gd name="connsiteY21" fmla="*/ 1688841 h 1959429"/>
                <a:gd name="connsiteX22" fmla="*/ 579463 w 2473578"/>
                <a:gd name="connsiteY22" fmla="*/ 1698172 h 1959429"/>
                <a:gd name="connsiteX23" fmla="*/ 626116 w 2473578"/>
                <a:gd name="connsiteY23" fmla="*/ 1726164 h 1959429"/>
                <a:gd name="connsiteX24" fmla="*/ 682100 w 2473578"/>
                <a:gd name="connsiteY24" fmla="*/ 1763486 h 1959429"/>
                <a:gd name="connsiteX25" fmla="*/ 747414 w 2473578"/>
                <a:gd name="connsiteY25" fmla="*/ 1782147 h 1959429"/>
                <a:gd name="connsiteX26" fmla="*/ 784737 w 2473578"/>
                <a:gd name="connsiteY26" fmla="*/ 1791478 h 1959429"/>
                <a:gd name="connsiteX27" fmla="*/ 812729 w 2473578"/>
                <a:gd name="connsiteY27" fmla="*/ 1800809 h 1959429"/>
                <a:gd name="connsiteX28" fmla="*/ 850051 w 2473578"/>
                <a:gd name="connsiteY28" fmla="*/ 1819470 h 1959429"/>
                <a:gd name="connsiteX29" fmla="*/ 906035 w 2473578"/>
                <a:gd name="connsiteY29" fmla="*/ 1828800 h 1959429"/>
                <a:gd name="connsiteX30" fmla="*/ 934027 w 2473578"/>
                <a:gd name="connsiteY30" fmla="*/ 1838131 h 1959429"/>
                <a:gd name="connsiteX31" fmla="*/ 1036663 w 2473578"/>
                <a:gd name="connsiteY31" fmla="*/ 1856792 h 1959429"/>
                <a:gd name="connsiteX32" fmla="*/ 1092647 w 2473578"/>
                <a:gd name="connsiteY32" fmla="*/ 1875453 h 1959429"/>
                <a:gd name="connsiteX33" fmla="*/ 1139300 w 2473578"/>
                <a:gd name="connsiteY33" fmla="*/ 1884784 h 1959429"/>
                <a:gd name="connsiteX34" fmla="*/ 1167292 w 2473578"/>
                <a:gd name="connsiteY34" fmla="*/ 1894115 h 1959429"/>
                <a:gd name="connsiteX35" fmla="*/ 1223276 w 2473578"/>
                <a:gd name="connsiteY35" fmla="*/ 1903445 h 1959429"/>
                <a:gd name="connsiteX36" fmla="*/ 1269929 w 2473578"/>
                <a:gd name="connsiteY36" fmla="*/ 1912776 h 1959429"/>
                <a:gd name="connsiteX37" fmla="*/ 1325912 w 2473578"/>
                <a:gd name="connsiteY37" fmla="*/ 1922107 h 1959429"/>
                <a:gd name="connsiteX38" fmla="*/ 1353904 w 2473578"/>
                <a:gd name="connsiteY38" fmla="*/ 1931437 h 1959429"/>
                <a:gd name="connsiteX39" fmla="*/ 1419219 w 2473578"/>
                <a:gd name="connsiteY39" fmla="*/ 1940768 h 1959429"/>
                <a:gd name="connsiteX40" fmla="*/ 1540516 w 2473578"/>
                <a:gd name="connsiteY40" fmla="*/ 1959429 h 1959429"/>
                <a:gd name="connsiteX41" fmla="*/ 1699137 w 2473578"/>
                <a:gd name="connsiteY41" fmla="*/ 1950098 h 1959429"/>
                <a:gd name="connsiteX42" fmla="*/ 1755121 w 2473578"/>
                <a:gd name="connsiteY42" fmla="*/ 1931437 h 1959429"/>
                <a:gd name="connsiteX43" fmla="*/ 1867088 w 2473578"/>
                <a:gd name="connsiteY43" fmla="*/ 1912776 h 1959429"/>
                <a:gd name="connsiteX44" fmla="*/ 1904410 w 2473578"/>
                <a:gd name="connsiteY44" fmla="*/ 1903445 h 1959429"/>
                <a:gd name="connsiteX45" fmla="*/ 1941733 w 2473578"/>
                <a:gd name="connsiteY45" fmla="*/ 1884784 h 1959429"/>
                <a:gd name="connsiteX46" fmla="*/ 2044370 w 2473578"/>
                <a:gd name="connsiteY46" fmla="*/ 1856792 h 1959429"/>
                <a:gd name="connsiteX47" fmla="*/ 2072361 w 2473578"/>
                <a:gd name="connsiteY47" fmla="*/ 1838131 h 1959429"/>
                <a:gd name="connsiteX48" fmla="*/ 2128345 w 2473578"/>
                <a:gd name="connsiteY48" fmla="*/ 1819470 h 1959429"/>
                <a:gd name="connsiteX49" fmla="*/ 2184329 w 2473578"/>
                <a:gd name="connsiteY49" fmla="*/ 1782147 h 1959429"/>
                <a:gd name="connsiteX50" fmla="*/ 2240312 w 2473578"/>
                <a:gd name="connsiteY50" fmla="*/ 1735494 h 1959429"/>
                <a:gd name="connsiteX51" fmla="*/ 2258974 w 2473578"/>
                <a:gd name="connsiteY51" fmla="*/ 1716833 h 1959429"/>
                <a:gd name="connsiteX52" fmla="*/ 2352280 w 2473578"/>
                <a:gd name="connsiteY52" fmla="*/ 1660849 h 1959429"/>
                <a:gd name="connsiteX53" fmla="*/ 2389602 w 2473578"/>
                <a:gd name="connsiteY53" fmla="*/ 1614196 h 1959429"/>
                <a:gd name="connsiteX54" fmla="*/ 2408263 w 2473578"/>
                <a:gd name="connsiteY54" fmla="*/ 1586205 h 1959429"/>
                <a:gd name="connsiteX55" fmla="*/ 2445586 w 2473578"/>
                <a:gd name="connsiteY55" fmla="*/ 1539551 h 1959429"/>
                <a:gd name="connsiteX56" fmla="*/ 2473578 w 2473578"/>
                <a:gd name="connsiteY56" fmla="*/ 1502229 h 1959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473578" h="1959429">
                  <a:moveTo>
                    <a:pt x="75610" y="0"/>
                  </a:moveTo>
                  <a:cubicBezTo>
                    <a:pt x="50728" y="174172"/>
                    <a:pt x="18981" y="347500"/>
                    <a:pt x="965" y="522515"/>
                  </a:cubicBezTo>
                  <a:cubicBezTo>
                    <a:pt x="-2870" y="559770"/>
                    <a:pt x="5651" y="597319"/>
                    <a:pt x="10296" y="634482"/>
                  </a:cubicBezTo>
                  <a:cubicBezTo>
                    <a:pt x="43173" y="897493"/>
                    <a:pt x="16671" y="652595"/>
                    <a:pt x="38288" y="793102"/>
                  </a:cubicBezTo>
                  <a:cubicBezTo>
                    <a:pt x="42101" y="817886"/>
                    <a:pt x="43806" y="842963"/>
                    <a:pt x="47619" y="867747"/>
                  </a:cubicBezTo>
                  <a:cubicBezTo>
                    <a:pt x="54413" y="911908"/>
                    <a:pt x="68816" y="954215"/>
                    <a:pt x="75610" y="998376"/>
                  </a:cubicBezTo>
                  <a:cubicBezTo>
                    <a:pt x="79423" y="1023160"/>
                    <a:pt x="80818" y="1048287"/>
                    <a:pt x="84941" y="1073021"/>
                  </a:cubicBezTo>
                  <a:cubicBezTo>
                    <a:pt x="89641" y="1101220"/>
                    <a:pt x="104639" y="1141445"/>
                    <a:pt x="112933" y="1166327"/>
                  </a:cubicBezTo>
                  <a:lnTo>
                    <a:pt x="140925" y="1250302"/>
                  </a:lnTo>
                  <a:cubicBezTo>
                    <a:pt x="144035" y="1259633"/>
                    <a:pt x="144799" y="1270110"/>
                    <a:pt x="150255" y="1278294"/>
                  </a:cubicBezTo>
                  <a:cubicBezTo>
                    <a:pt x="156475" y="1287625"/>
                    <a:pt x="163901" y="1296256"/>
                    <a:pt x="168916" y="1306286"/>
                  </a:cubicBezTo>
                  <a:cubicBezTo>
                    <a:pt x="173315" y="1315083"/>
                    <a:pt x="173470" y="1325680"/>
                    <a:pt x="178247" y="1334278"/>
                  </a:cubicBezTo>
                  <a:cubicBezTo>
                    <a:pt x="189139" y="1353884"/>
                    <a:pt x="203129" y="1371601"/>
                    <a:pt x="215570" y="1390262"/>
                  </a:cubicBezTo>
                  <a:cubicBezTo>
                    <a:pt x="221790" y="1399592"/>
                    <a:pt x="226302" y="1410323"/>
                    <a:pt x="234231" y="1418253"/>
                  </a:cubicBezTo>
                  <a:cubicBezTo>
                    <a:pt x="240451" y="1424474"/>
                    <a:pt x="247614" y="1429877"/>
                    <a:pt x="252892" y="1436915"/>
                  </a:cubicBezTo>
                  <a:cubicBezTo>
                    <a:pt x="307319" y="1509485"/>
                    <a:pt x="266111" y="1476829"/>
                    <a:pt x="318206" y="1511560"/>
                  </a:cubicBezTo>
                  <a:cubicBezTo>
                    <a:pt x="354994" y="1566741"/>
                    <a:pt x="313923" y="1515164"/>
                    <a:pt x="374190" y="1558213"/>
                  </a:cubicBezTo>
                  <a:cubicBezTo>
                    <a:pt x="384928" y="1565883"/>
                    <a:pt x="392045" y="1577757"/>
                    <a:pt x="402182" y="1586205"/>
                  </a:cubicBezTo>
                  <a:cubicBezTo>
                    <a:pt x="410797" y="1593384"/>
                    <a:pt x="421559" y="1597687"/>
                    <a:pt x="430174" y="1604866"/>
                  </a:cubicBezTo>
                  <a:cubicBezTo>
                    <a:pt x="440311" y="1613313"/>
                    <a:pt x="447749" y="1624757"/>
                    <a:pt x="458165" y="1632858"/>
                  </a:cubicBezTo>
                  <a:cubicBezTo>
                    <a:pt x="475869" y="1646627"/>
                    <a:pt x="495488" y="1657739"/>
                    <a:pt x="514149" y="1670180"/>
                  </a:cubicBezTo>
                  <a:cubicBezTo>
                    <a:pt x="523480" y="1676400"/>
                    <a:pt x="531262" y="1686121"/>
                    <a:pt x="542141" y="1688841"/>
                  </a:cubicBezTo>
                  <a:lnTo>
                    <a:pt x="579463" y="1698172"/>
                  </a:lnTo>
                  <a:cubicBezTo>
                    <a:pt x="621331" y="1740038"/>
                    <a:pt x="571611" y="1695883"/>
                    <a:pt x="626116" y="1726164"/>
                  </a:cubicBezTo>
                  <a:cubicBezTo>
                    <a:pt x="645722" y="1737056"/>
                    <a:pt x="660342" y="1758046"/>
                    <a:pt x="682100" y="1763486"/>
                  </a:cubicBezTo>
                  <a:cubicBezTo>
                    <a:pt x="798782" y="1792657"/>
                    <a:pt x="653712" y="1755375"/>
                    <a:pt x="747414" y="1782147"/>
                  </a:cubicBezTo>
                  <a:cubicBezTo>
                    <a:pt x="759745" y="1785670"/>
                    <a:pt x="772407" y="1787955"/>
                    <a:pt x="784737" y="1791478"/>
                  </a:cubicBezTo>
                  <a:cubicBezTo>
                    <a:pt x="794194" y="1794180"/>
                    <a:pt x="803689" y="1796935"/>
                    <a:pt x="812729" y="1800809"/>
                  </a:cubicBezTo>
                  <a:cubicBezTo>
                    <a:pt x="825513" y="1806288"/>
                    <a:pt x="836728" y="1815473"/>
                    <a:pt x="850051" y="1819470"/>
                  </a:cubicBezTo>
                  <a:cubicBezTo>
                    <a:pt x="868172" y="1824906"/>
                    <a:pt x="887374" y="1825690"/>
                    <a:pt x="906035" y="1828800"/>
                  </a:cubicBezTo>
                  <a:cubicBezTo>
                    <a:pt x="915366" y="1831910"/>
                    <a:pt x="924383" y="1836202"/>
                    <a:pt x="934027" y="1838131"/>
                  </a:cubicBezTo>
                  <a:cubicBezTo>
                    <a:pt x="1006308" y="1852588"/>
                    <a:pt x="981345" y="1840197"/>
                    <a:pt x="1036663" y="1856792"/>
                  </a:cubicBezTo>
                  <a:cubicBezTo>
                    <a:pt x="1055504" y="1862444"/>
                    <a:pt x="1073358" y="1871595"/>
                    <a:pt x="1092647" y="1875453"/>
                  </a:cubicBezTo>
                  <a:cubicBezTo>
                    <a:pt x="1108198" y="1878563"/>
                    <a:pt x="1123915" y="1880937"/>
                    <a:pt x="1139300" y="1884784"/>
                  </a:cubicBezTo>
                  <a:cubicBezTo>
                    <a:pt x="1148842" y="1887170"/>
                    <a:pt x="1157691" y="1891981"/>
                    <a:pt x="1167292" y="1894115"/>
                  </a:cubicBezTo>
                  <a:cubicBezTo>
                    <a:pt x="1185760" y="1898219"/>
                    <a:pt x="1204662" y="1900061"/>
                    <a:pt x="1223276" y="1903445"/>
                  </a:cubicBezTo>
                  <a:cubicBezTo>
                    <a:pt x="1238879" y="1906282"/>
                    <a:pt x="1254326" y="1909939"/>
                    <a:pt x="1269929" y="1912776"/>
                  </a:cubicBezTo>
                  <a:cubicBezTo>
                    <a:pt x="1288542" y="1916160"/>
                    <a:pt x="1307444" y="1918003"/>
                    <a:pt x="1325912" y="1922107"/>
                  </a:cubicBezTo>
                  <a:cubicBezTo>
                    <a:pt x="1335513" y="1924241"/>
                    <a:pt x="1344260" y="1929508"/>
                    <a:pt x="1353904" y="1931437"/>
                  </a:cubicBezTo>
                  <a:cubicBezTo>
                    <a:pt x="1375470" y="1935750"/>
                    <a:pt x="1397482" y="1937424"/>
                    <a:pt x="1419219" y="1940768"/>
                  </a:cubicBezTo>
                  <a:cubicBezTo>
                    <a:pt x="1587538" y="1966663"/>
                    <a:pt x="1351103" y="1932369"/>
                    <a:pt x="1540516" y="1959429"/>
                  </a:cubicBezTo>
                  <a:cubicBezTo>
                    <a:pt x="1593390" y="1956319"/>
                    <a:pt x="1646617" y="1956948"/>
                    <a:pt x="1699137" y="1950098"/>
                  </a:cubicBezTo>
                  <a:cubicBezTo>
                    <a:pt x="1718643" y="1947554"/>
                    <a:pt x="1735648" y="1934219"/>
                    <a:pt x="1755121" y="1931437"/>
                  </a:cubicBezTo>
                  <a:cubicBezTo>
                    <a:pt x="1809650" y="1923648"/>
                    <a:pt x="1817968" y="1923692"/>
                    <a:pt x="1867088" y="1912776"/>
                  </a:cubicBezTo>
                  <a:cubicBezTo>
                    <a:pt x="1879606" y="1909994"/>
                    <a:pt x="1892403" y="1907948"/>
                    <a:pt x="1904410" y="1903445"/>
                  </a:cubicBezTo>
                  <a:cubicBezTo>
                    <a:pt x="1917434" y="1898561"/>
                    <a:pt x="1928818" y="1889950"/>
                    <a:pt x="1941733" y="1884784"/>
                  </a:cubicBezTo>
                  <a:cubicBezTo>
                    <a:pt x="1989086" y="1865843"/>
                    <a:pt x="1997516" y="1866163"/>
                    <a:pt x="2044370" y="1856792"/>
                  </a:cubicBezTo>
                  <a:cubicBezTo>
                    <a:pt x="2053700" y="1850572"/>
                    <a:pt x="2062114" y="1842685"/>
                    <a:pt x="2072361" y="1838131"/>
                  </a:cubicBezTo>
                  <a:cubicBezTo>
                    <a:pt x="2090336" y="1830142"/>
                    <a:pt x="2128345" y="1819470"/>
                    <a:pt x="2128345" y="1819470"/>
                  </a:cubicBezTo>
                  <a:cubicBezTo>
                    <a:pt x="2147006" y="1807029"/>
                    <a:pt x="2168470" y="1798006"/>
                    <a:pt x="2184329" y="1782147"/>
                  </a:cubicBezTo>
                  <a:cubicBezTo>
                    <a:pt x="2250820" y="1715658"/>
                    <a:pt x="2175363" y="1787454"/>
                    <a:pt x="2240312" y="1735494"/>
                  </a:cubicBezTo>
                  <a:cubicBezTo>
                    <a:pt x="2247181" y="1729998"/>
                    <a:pt x="2251936" y="1722111"/>
                    <a:pt x="2258974" y="1716833"/>
                  </a:cubicBezTo>
                  <a:cubicBezTo>
                    <a:pt x="2304012" y="1683055"/>
                    <a:pt x="2308863" y="1682558"/>
                    <a:pt x="2352280" y="1660849"/>
                  </a:cubicBezTo>
                  <a:cubicBezTo>
                    <a:pt x="2409715" y="1574698"/>
                    <a:pt x="2336422" y="1680672"/>
                    <a:pt x="2389602" y="1614196"/>
                  </a:cubicBezTo>
                  <a:cubicBezTo>
                    <a:pt x="2396607" y="1605440"/>
                    <a:pt x="2401258" y="1594961"/>
                    <a:pt x="2408263" y="1586205"/>
                  </a:cubicBezTo>
                  <a:cubicBezTo>
                    <a:pt x="2461439" y="1519736"/>
                    <a:pt x="2388158" y="1625695"/>
                    <a:pt x="2445586" y="1539551"/>
                  </a:cubicBezTo>
                  <a:cubicBezTo>
                    <a:pt x="2457115" y="1504962"/>
                    <a:pt x="2446119" y="1515958"/>
                    <a:pt x="2473578" y="150222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273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F6D3DA-60E4-2446-A56A-7D42A4E3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Binary Representations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9C163-2BCC-B349-98FE-E1FBF3918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Sign Magnitude</a:t>
            </a:r>
          </a:p>
          <a:p>
            <a:pPr lvl="1"/>
            <a:r>
              <a:rPr lang="en-US" sz="1600" dirty="0"/>
              <a:t>Simple and intuitive</a:t>
            </a:r>
          </a:p>
          <a:p>
            <a:pPr lvl="1"/>
            <a:r>
              <a:rPr lang="en-US" sz="1600" dirty="0"/>
              <a:t>Complicates hardware</a:t>
            </a:r>
          </a:p>
          <a:p>
            <a:r>
              <a:rPr lang="en-US" sz="1600" dirty="0"/>
              <a:t>Two’s Complement</a:t>
            </a:r>
          </a:p>
          <a:p>
            <a:pPr lvl="1"/>
            <a:r>
              <a:rPr lang="en-US" sz="1600" dirty="0"/>
              <a:t>Less obvious and intuitive</a:t>
            </a:r>
          </a:p>
          <a:p>
            <a:pPr lvl="1"/>
            <a:r>
              <a:rPr lang="en-US" sz="1600" dirty="0"/>
              <a:t>Simplifies hardware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C3ED9-0367-DE4D-99F3-BAF967CCB72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3132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090" y="107360"/>
            <a:ext cx="5477924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FCD03-D9CB-5540-BCB2-76D88CC32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7410" y="862625"/>
            <a:ext cx="6720658" cy="2433488"/>
          </a:xfrm>
        </p:spPr>
        <p:txBody>
          <a:bodyPr/>
          <a:lstStyle/>
          <a:p>
            <a:r>
              <a:rPr lang="en-US" sz="1800" dirty="0"/>
              <a:t>The most significant bit still indicates the sign of the number.</a:t>
            </a:r>
          </a:p>
          <a:p>
            <a:pPr lvl="1"/>
            <a:r>
              <a:rPr lang="en-US" sz="1800" dirty="0"/>
              <a:t>0 → positive</a:t>
            </a:r>
          </a:p>
          <a:p>
            <a:pPr lvl="1"/>
            <a:r>
              <a:rPr lang="en-US" sz="1800" dirty="0"/>
              <a:t>1 → negative</a:t>
            </a:r>
          </a:p>
          <a:p>
            <a:r>
              <a:rPr lang="en-US" sz="1800" b="1" u="sng" dirty="0"/>
              <a:t>All n bits</a:t>
            </a:r>
            <a:r>
              <a:rPr lang="en-US" sz="1800" b="1" dirty="0"/>
              <a:t> </a:t>
            </a:r>
            <a:r>
              <a:rPr lang="en-US" sz="1800" dirty="0"/>
              <a:t>give the value of:</a:t>
            </a:r>
          </a:p>
          <a:p>
            <a:pPr lvl="1"/>
            <a:r>
              <a:rPr lang="en-US" sz="1800" dirty="0"/>
              <a:t>Positive numbers using unsigned binary representation.</a:t>
            </a:r>
          </a:p>
          <a:p>
            <a:pPr lvl="1"/>
            <a:r>
              <a:rPr lang="en-US" sz="1800" dirty="0"/>
              <a:t>Negative numbers using </a:t>
            </a:r>
            <a:r>
              <a:rPr lang="en-US" sz="1800" b="1" i="1" dirty="0"/>
              <a:t>complement</a:t>
            </a:r>
            <a:r>
              <a:rPr lang="en-US" sz="1800" dirty="0"/>
              <a:t> of unsigned binary.</a:t>
            </a:r>
          </a:p>
          <a:p>
            <a:pPr lvl="2"/>
            <a:r>
              <a:rPr lang="en-US" sz="1800" i="1" dirty="0"/>
              <a:t>Complement found by </a:t>
            </a:r>
            <a:r>
              <a:rPr lang="en-US" sz="1800" b="1" i="1" dirty="0"/>
              <a:t>flipping the bits and adding 1.</a:t>
            </a:r>
            <a:endParaRPr lang="en-US" sz="800" b="1" i="1" dirty="0"/>
          </a:p>
          <a:p>
            <a:pPr marL="1054100" lvl="2" indent="0">
              <a:buNone/>
            </a:pPr>
            <a:endParaRPr lang="en-US" sz="800" dirty="0"/>
          </a:p>
          <a:p>
            <a:r>
              <a:rPr lang="en-US" sz="1800" dirty="0"/>
              <a:t>Samples: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4288" y="4767651"/>
            <a:ext cx="547687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1798325" y="378752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0110 1010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71059-E319-5840-9BED-75BA8729E416}"/>
              </a:ext>
            </a:extLst>
          </p:cNvPr>
          <p:cNvSpPr txBox="1"/>
          <p:nvPr/>
        </p:nvSpPr>
        <p:spPr>
          <a:xfrm>
            <a:off x="5394637" y="378596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1001 0110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69AEF8E-39A0-3C4D-9268-C5B155BF1FF1}"/>
              </a:ext>
            </a:extLst>
          </p:cNvPr>
          <p:cNvGrpSpPr/>
          <p:nvPr/>
        </p:nvGrpSpPr>
        <p:grpSpPr>
          <a:xfrm>
            <a:off x="1861871" y="4060203"/>
            <a:ext cx="1986121" cy="755407"/>
            <a:chOff x="2335381" y="4371999"/>
            <a:chExt cx="1986121" cy="75540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9D5F1F-662F-8A42-AA23-C386B32CEA3A}"/>
                </a:ext>
              </a:extLst>
            </p:cNvPr>
            <p:cNvSpPr txBox="1"/>
            <p:nvPr/>
          </p:nvSpPr>
          <p:spPr>
            <a:xfrm>
              <a:off x="2822374" y="4604186"/>
              <a:ext cx="1499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Value in</a:t>
              </a:r>
            </a:p>
            <a:p>
              <a:r>
                <a:rPr lang="en-US" dirty="0"/>
                <a:t>Unsigned Binary</a:t>
              </a:r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1167B189-1F02-4B4D-BC07-CD2579A26634}"/>
                </a:ext>
              </a:extLst>
            </p:cNvPr>
            <p:cNvSpPr/>
            <p:nvPr/>
          </p:nvSpPr>
          <p:spPr>
            <a:xfrm rot="5400000">
              <a:off x="2869918" y="3837462"/>
              <a:ext cx="187829" cy="125690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90A66B1-85E1-B74C-AF67-68C9722DE546}"/>
              </a:ext>
            </a:extLst>
          </p:cNvPr>
          <p:cNvGrpSpPr/>
          <p:nvPr/>
        </p:nvGrpSpPr>
        <p:grpSpPr>
          <a:xfrm>
            <a:off x="503756" y="3785964"/>
            <a:ext cx="1548198" cy="563654"/>
            <a:chOff x="503756" y="3785964"/>
            <a:chExt cx="1548198" cy="563654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F65CB75-3F49-D644-8A9F-A605AE75A788}"/>
                </a:ext>
              </a:extLst>
            </p:cNvPr>
            <p:cNvSpPr/>
            <p:nvPr/>
          </p:nvSpPr>
          <p:spPr>
            <a:xfrm>
              <a:off x="1861871" y="3785964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3714BA-7714-B449-AE98-8099E8252194}"/>
                </a:ext>
              </a:extLst>
            </p:cNvPr>
            <p:cNvGrpSpPr/>
            <p:nvPr/>
          </p:nvGrpSpPr>
          <p:grpSpPr>
            <a:xfrm>
              <a:off x="503756" y="3826398"/>
              <a:ext cx="1358115" cy="523220"/>
              <a:chOff x="977266" y="3969208"/>
              <a:chExt cx="1358115" cy="52322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331429-B828-EF4B-BC55-3B0B67C5F182}"/>
                  </a:ext>
                </a:extLst>
              </p:cNvPr>
              <p:cNvSpPr txBox="1"/>
              <p:nvPr/>
            </p:nvSpPr>
            <p:spPr>
              <a:xfrm>
                <a:off x="977266" y="3969208"/>
                <a:ext cx="8210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Positive</a:t>
                </a:r>
              </a:p>
              <a:p>
                <a:r>
                  <a:rPr lang="en-US" dirty="0"/>
                  <a:t>Number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6BB99B8-B39D-034C-B348-E4053175FF6C}"/>
                  </a:ext>
                </a:extLst>
              </p:cNvPr>
              <p:cNvCxnSpPr>
                <a:cxnSpLocks/>
                <a:stCxn id="12" idx="1"/>
                <a:endCxn id="24" idx="3"/>
              </p:cNvCxnSpPr>
              <p:nvPr/>
            </p:nvCxnSpPr>
            <p:spPr>
              <a:xfrm flipH="1">
                <a:off x="1798325" y="4092398"/>
                <a:ext cx="537056" cy="138420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E096C3-0D84-CC42-994C-21DE547FDC09}"/>
              </a:ext>
            </a:extLst>
          </p:cNvPr>
          <p:cNvGrpSpPr/>
          <p:nvPr/>
        </p:nvGrpSpPr>
        <p:grpSpPr>
          <a:xfrm>
            <a:off x="3976148" y="3762394"/>
            <a:ext cx="1655227" cy="523220"/>
            <a:chOff x="3976148" y="3762394"/>
            <a:chExt cx="1655227" cy="52322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A29118F-C654-9048-A31D-A86C394090C9}"/>
                </a:ext>
              </a:extLst>
            </p:cNvPr>
            <p:cNvSpPr/>
            <p:nvPr/>
          </p:nvSpPr>
          <p:spPr>
            <a:xfrm>
              <a:off x="5441292" y="3800604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17CCBFF-E7DD-B64A-9CCA-5FCB61EB0FEC}"/>
                </a:ext>
              </a:extLst>
            </p:cNvPr>
            <p:cNvGrpSpPr/>
            <p:nvPr/>
          </p:nvGrpSpPr>
          <p:grpSpPr>
            <a:xfrm>
              <a:off x="3976148" y="3762394"/>
              <a:ext cx="1418489" cy="523220"/>
              <a:chOff x="4515983" y="4367666"/>
              <a:chExt cx="1418489" cy="52322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1A1FA1-AAD7-BA46-BDC5-CA957B5D7656}"/>
                  </a:ext>
                </a:extLst>
              </p:cNvPr>
              <p:cNvSpPr txBox="1"/>
              <p:nvPr/>
            </p:nvSpPr>
            <p:spPr>
              <a:xfrm>
                <a:off x="4515983" y="4367666"/>
                <a:ext cx="8915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Negative</a:t>
                </a:r>
              </a:p>
              <a:p>
                <a:r>
                  <a:rPr lang="en-US" dirty="0"/>
                  <a:t>Number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BEDB421-34B9-D541-BB42-92C2426BEF7F}"/>
                  </a:ext>
                </a:extLst>
              </p:cNvPr>
              <p:cNvCxnSpPr>
                <a:cxnSpLocks/>
                <a:stCxn id="10" idx="1"/>
                <a:endCxn id="26" idx="3"/>
              </p:cNvCxnSpPr>
              <p:nvPr/>
            </p:nvCxnSpPr>
            <p:spPr>
              <a:xfrm flipH="1">
                <a:off x="5407574" y="4575902"/>
                <a:ext cx="526898" cy="53374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187350-4911-7840-9803-FE4EF0DFB846}"/>
              </a:ext>
            </a:extLst>
          </p:cNvPr>
          <p:cNvGrpSpPr/>
          <p:nvPr/>
        </p:nvGrpSpPr>
        <p:grpSpPr>
          <a:xfrm>
            <a:off x="5441292" y="4105311"/>
            <a:ext cx="1846537" cy="970851"/>
            <a:chOff x="2561015" y="4371999"/>
            <a:chExt cx="1846537" cy="97085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4C126D-3475-964D-AB1F-9984EEE6D445}"/>
                </a:ext>
              </a:extLst>
            </p:cNvPr>
            <p:cNvSpPr txBox="1"/>
            <p:nvPr/>
          </p:nvSpPr>
          <p:spPr>
            <a:xfrm>
              <a:off x="2822374" y="4604186"/>
              <a:ext cx="158517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Value is unsigned</a:t>
              </a:r>
            </a:p>
            <a:p>
              <a:r>
                <a:rPr lang="en-US" dirty="0"/>
                <a:t>binary of the</a:t>
              </a:r>
            </a:p>
            <a:p>
              <a:r>
                <a:rPr lang="en-US" b="1" i="1" dirty="0"/>
                <a:t>complement</a:t>
              </a:r>
              <a:r>
                <a:rPr lang="en-US" dirty="0"/>
                <a:t>.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234BF9E2-87FC-6F43-B424-7BA6B0A57F0F}"/>
                </a:ext>
              </a:extLst>
            </p:cNvPr>
            <p:cNvSpPr/>
            <p:nvPr/>
          </p:nvSpPr>
          <p:spPr>
            <a:xfrm rot="5400000">
              <a:off x="3095551" y="3837463"/>
              <a:ext cx="187831" cy="125690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40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899741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90D7-0432-B448-BBFF-EC7A6D84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3558" y="1366756"/>
            <a:ext cx="4944300" cy="1659900"/>
          </a:xfrm>
        </p:spPr>
        <p:txBody>
          <a:bodyPr/>
          <a:lstStyle/>
          <a:p>
            <a:r>
              <a:rPr lang="en-US" sz="2000" dirty="0"/>
              <a:t>Binary to Decimal Examples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2031881" y="229154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0110 1010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60D900-C677-A24B-B0D4-3E1AEF4F8DAB}"/>
              </a:ext>
            </a:extLst>
          </p:cNvPr>
          <p:cNvSpPr txBox="1"/>
          <p:nvPr/>
        </p:nvSpPr>
        <p:spPr>
          <a:xfrm>
            <a:off x="1747304" y="277049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+ 0110 1010 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71059-E319-5840-9BED-75BA8729E416}"/>
              </a:ext>
            </a:extLst>
          </p:cNvPr>
          <p:cNvSpPr txBox="1"/>
          <p:nvPr/>
        </p:nvSpPr>
        <p:spPr>
          <a:xfrm>
            <a:off x="5381117" y="228998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1011 0011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514F1D-F4D8-F146-AA97-047D6A67BA85}"/>
              </a:ext>
            </a:extLst>
          </p:cNvPr>
          <p:cNvSpPr txBox="1"/>
          <p:nvPr/>
        </p:nvSpPr>
        <p:spPr>
          <a:xfrm>
            <a:off x="4977885" y="2743244"/>
            <a:ext cx="211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0100 1100 </a:t>
            </a:r>
          </a:p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u="sng" dirty="0">
                <a:latin typeface="Courier" pitchFamily="2" charset="0"/>
              </a:rPr>
              <a:t>+        1</a:t>
            </a:r>
          </a:p>
          <a:p>
            <a:r>
              <a:rPr lang="en-US" sz="1800" dirty="0">
                <a:latin typeface="Courier" pitchFamily="2" charset="0"/>
              </a:rPr>
              <a:t>-  0100 1101 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F65CB75-3F49-D644-8A9F-A605AE75A788}"/>
              </a:ext>
            </a:extLst>
          </p:cNvPr>
          <p:cNvSpPr/>
          <p:nvPr/>
        </p:nvSpPr>
        <p:spPr>
          <a:xfrm>
            <a:off x="2095427" y="2289984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4F647-C009-D347-BBF6-E81F6AFE9984}"/>
              </a:ext>
            </a:extLst>
          </p:cNvPr>
          <p:cNvSpPr txBox="1"/>
          <p:nvPr/>
        </p:nvSpPr>
        <p:spPr>
          <a:xfrm>
            <a:off x="1573422" y="3248409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+ (64+32+8+2)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39D7AD-2ED2-C842-BBFA-8982752BBFF2}"/>
              </a:ext>
            </a:extLst>
          </p:cNvPr>
          <p:cNvSpPr txBox="1"/>
          <p:nvPr/>
        </p:nvSpPr>
        <p:spPr>
          <a:xfrm>
            <a:off x="2676288" y="3723535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+ 106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5F0BD-865A-3740-8D5A-8F77C7AF36B1}"/>
              </a:ext>
            </a:extLst>
          </p:cNvPr>
          <p:cNvSpPr txBox="1"/>
          <p:nvPr/>
        </p:nvSpPr>
        <p:spPr>
          <a:xfrm>
            <a:off x="5182110" y="3747534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</a:t>
            </a:r>
            <a:r>
              <a:rPr lang="en-US" sz="1800" baseline="-25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(64+8+4+1)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4576E6-5E89-1D4B-AC26-C397E0C9460A}"/>
              </a:ext>
            </a:extLst>
          </p:cNvPr>
          <p:cNvSpPr txBox="1"/>
          <p:nvPr/>
        </p:nvSpPr>
        <p:spPr>
          <a:xfrm>
            <a:off x="6226561" y="421171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- 77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A29118F-C654-9048-A31D-A86C394090C9}"/>
              </a:ext>
            </a:extLst>
          </p:cNvPr>
          <p:cNvSpPr/>
          <p:nvPr/>
        </p:nvSpPr>
        <p:spPr>
          <a:xfrm>
            <a:off x="5409110" y="2304624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B5D3221-F769-B641-805F-5620136A87CD}"/>
              </a:ext>
            </a:extLst>
          </p:cNvPr>
          <p:cNvSpPr/>
          <p:nvPr/>
        </p:nvSpPr>
        <p:spPr>
          <a:xfrm>
            <a:off x="3423930" y="2892995"/>
            <a:ext cx="243002" cy="241184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6021FE5-1C44-4449-B804-FA9580F64E45}"/>
              </a:ext>
            </a:extLst>
          </p:cNvPr>
          <p:cNvSpPr/>
          <p:nvPr/>
        </p:nvSpPr>
        <p:spPr>
          <a:xfrm>
            <a:off x="6770111" y="3411372"/>
            <a:ext cx="226441" cy="223675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C16EEC-701C-4746-B0D6-4EB69DFB63AB}"/>
              </a:ext>
            </a:extLst>
          </p:cNvPr>
          <p:cNvGrpSpPr/>
          <p:nvPr/>
        </p:nvGrpSpPr>
        <p:grpSpPr>
          <a:xfrm>
            <a:off x="6962250" y="1042083"/>
            <a:ext cx="1983645" cy="2643671"/>
            <a:chOff x="7021884" y="1210037"/>
            <a:chExt cx="1983645" cy="264367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02D100F-EB23-6349-B79E-A18EF361EFF3}"/>
                </a:ext>
              </a:extLst>
            </p:cNvPr>
            <p:cNvSpPr txBox="1"/>
            <p:nvPr/>
          </p:nvSpPr>
          <p:spPr>
            <a:xfrm>
              <a:off x="7208242" y="1210037"/>
              <a:ext cx="179728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Negative. So, use</a:t>
              </a:r>
            </a:p>
            <a:p>
              <a:r>
                <a:rPr lang="en-US" b="1" i="1" dirty="0"/>
                <a:t>complement</a:t>
              </a:r>
              <a:r>
                <a:rPr lang="en-US" dirty="0"/>
                <a:t> to find</a:t>
              </a:r>
            </a:p>
            <a:p>
              <a:r>
                <a:rPr lang="en-US" dirty="0"/>
                <a:t>positive (i.e. flip bits </a:t>
              </a:r>
              <a:br>
                <a:rPr lang="en-US" dirty="0"/>
              </a:br>
              <a:r>
                <a:rPr lang="en-US" dirty="0"/>
                <a:t>and add 1)</a:t>
              </a: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93C87231-D704-6F40-8FF9-F26B4B4131E1}"/>
                </a:ext>
              </a:extLst>
            </p:cNvPr>
            <p:cNvSpPr/>
            <p:nvPr/>
          </p:nvSpPr>
          <p:spPr>
            <a:xfrm>
              <a:off x="7021884" y="3001195"/>
              <a:ext cx="163093" cy="85251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EEAE8A05-E38C-B340-BA37-81ABC68DCA6A}"/>
                </a:ext>
              </a:extLst>
            </p:cNvPr>
            <p:cNvSpPr/>
            <p:nvPr/>
          </p:nvSpPr>
          <p:spPr>
            <a:xfrm>
              <a:off x="7221894" y="2230016"/>
              <a:ext cx="699796" cy="1213804"/>
            </a:xfrm>
            <a:custGeom>
              <a:avLst/>
              <a:gdLst>
                <a:gd name="connsiteX0" fmla="*/ 699796 w 699796"/>
                <a:gd name="connsiteY0" fmla="*/ 0 h 1213804"/>
                <a:gd name="connsiteX1" fmla="*/ 681135 w 699796"/>
                <a:gd name="connsiteY1" fmla="*/ 74644 h 1213804"/>
                <a:gd name="connsiteX2" fmla="*/ 671804 w 699796"/>
                <a:gd name="connsiteY2" fmla="*/ 121298 h 1213804"/>
                <a:gd name="connsiteX3" fmla="*/ 653143 w 699796"/>
                <a:gd name="connsiteY3" fmla="*/ 177281 h 1213804"/>
                <a:gd name="connsiteX4" fmla="*/ 643813 w 699796"/>
                <a:gd name="connsiteY4" fmla="*/ 214604 h 1213804"/>
                <a:gd name="connsiteX5" fmla="*/ 634482 w 699796"/>
                <a:gd name="connsiteY5" fmla="*/ 242595 h 1213804"/>
                <a:gd name="connsiteX6" fmla="*/ 615821 w 699796"/>
                <a:gd name="connsiteY6" fmla="*/ 317240 h 1213804"/>
                <a:gd name="connsiteX7" fmla="*/ 606490 w 699796"/>
                <a:gd name="connsiteY7" fmla="*/ 363893 h 1213804"/>
                <a:gd name="connsiteX8" fmla="*/ 587829 w 699796"/>
                <a:gd name="connsiteY8" fmla="*/ 429208 h 1213804"/>
                <a:gd name="connsiteX9" fmla="*/ 550506 w 699796"/>
                <a:gd name="connsiteY9" fmla="*/ 569167 h 1213804"/>
                <a:gd name="connsiteX10" fmla="*/ 522515 w 699796"/>
                <a:gd name="connsiteY10" fmla="*/ 662473 h 1213804"/>
                <a:gd name="connsiteX11" fmla="*/ 503853 w 699796"/>
                <a:gd name="connsiteY11" fmla="*/ 690465 h 1213804"/>
                <a:gd name="connsiteX12" fmla="*/ 494523 w 699796"/>
                <a:gd name="connsiteY12" fmla="*/ 718457 h 1213804"/>
                <a:gd name="connsiteX13" fmla="*/ 447870 w 699796"/>
                <a:gd name="connsiteY13" fmla="*/ 783771 h 1213804"/>
                <a:gd name="connsiteX14" fmla="*/ 401217 w 699796"/>
                <a:gd name="connsiteY14" fmla="*/ 858416 h 1213804"/>
                <a:gd name="connsiteX15" fmla="*/ 391886 w 699796"/>
                <a:gd name="connsiteY15" fmla="*/ 886408 h 1213804"/>
                <a:gd name="connsiteX16" fmla="*/ 335902 w 699796"/>
                <a:gd name="connsiteY16" fmla="*/ 989044 h 1213804"/>
                <a:gd name="connsiteX17" fmla="*/ 307910 w 699796"/>
                <a:gd name="connsiteY17" fmla="*/ 1063689 h 1213804"/>
                <a:gd name="connsiteX18" fmla="*/ 279919 w 699796"/>
                <a:gd name="connsiteY18" fmla="*/ 1110342 h 1213804"/>
                <a:gd name="connsiteX19" fmla="*/ 242596 w 699796"/>
                <a:gd name="connsiteY19" fmla="*/ 1138334 h 1213804"/>
                <a:gd name="connsiteX20" fmla="*/ 177282 w 699796"/>
                <a:gd name="connsiteY20" fmla="*/ 1175657 h 1213804"/>
                <a:gd name="connsiteX21" fmla="*/ 130629 w 699796"/>
                <a:gd name="connsiteY21" fmla="*/ 1184987 h 1213804"/>
                <a:gd name="connsiteX22" fmla="*/ 55984 w 699796"/>
                <a:gd name="connsiteY22" fmla="*/ 1212979 h 1213804"/>
                <a:gd name="connsiteX23" fmla="*/ 0 w 699796"/>
                <a:gd name="connsiteY23" fmla="*/ 1212979 h 121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99796" h="1213804">
                  <a:moveTo>
                    <a:pt x="699796" y="0"/>
                  </a:moveTo>
                  <a:cubicBezTo>
                    <a:pt x="693576" y="24881"/>
                    <a:pt x="686902" y="49654"/>
                    <a:pt x="681135" y="74644"/>
                  </a:cubicBezTo>
                  <a:cubicBezTo>
                    <a:pt x="677569" y="90097"/>
                    <a:pt x="675977" y="105998"/>
                    <a:pt x="671804" y="121298"/>
                  </a:cubicBezTo>
                  <a:cubicBezTo>
                    <a:pt x="666628" y="140275"/>
                    <a:pt x="658795" y="158440"/>
                    <a:pt x="653143" y="177281"/>
                  </a:cubicBezTo>
                  <a:cubicBezTo>
                    <a:pt x="649458" y="189564"/>
                    <a:pt x="647336" y="202274"/>
                    <a:pt x="643813" y="214604"/>
                  </a:cubicBezTo>
                  <a:cubicBezTo>
                    <a:pt x="641111" y="224061"/>
                    <a:pt x="637070" y="233106"/>
                    <a:pt x="634482" y="242595"/>
                  </a:cubicBezTo>
                  <a:cubicBezTo>
                    <a:pt x="627734" y="267339"/>
                    <a:pt x="620851" y="292091"/>
                    <a:pt x="615821" y="317240"/>
                  </a:cubicBezTo>
                  <a:cubicBezTo>
                    <a:pt x="612711" y="332791"/>
                    <a:pt x="610337" y="348508"/>
                    <a:pt x="606490" y="363893"/>
                  </a:cubicBezTo>
                  <a:cubicBezTo>
                    <a:pt x="582013" y="461796"/>
                    <a:pt x="614004" y="307053"/>
                    <a:pt x="587829" y="429208"/>
                  </a:cubicBezTo>
                  <a:cubicBezTo>
                    <a:pt x="544201" y="632813"/>
                    <a:pt x="592398" y="443493"/>
                    <a:pt x="550506" y="569167"/>
                  </a:cubicBezTo>
                  <a:cubicBezTo>
                    <a:pt x="532410" y="623454"/>
                    <a:pt x="551360" y="597573"/>
                    <a:pt x="522515" y="662473"/>
                  </a:cubicBezTo>
                  <a:cubicBezTo>
                    <a:pt x="517960" y="672721"/>
                    <a:pt x="510074" y="681134"/>
                    <a:pt x="503853" y="690465"/>
                  </a:cubicBezTo>
                  <a:cubicBezTo>
                    <a:pt x="500743" y="699796"/>
                    <a:pt x="498921" y="709660"/>
                    <a:pt x="494523" y="718457"/>
                  </a:cubicBezTo>
                  <a:cubicBezTo>
                    <a:pt x="487196" y="733110"/>
                    <a:pt x="454909" y="773917"/>
                    <a:pt x="447870" y="783771"/>
                  </a:cubicBezTo>
                  <a:cubicBezTo>
                    <a:pt x="435529" y="801048"/>
                    <a:pt x="408487" y="843876"/>
                    <a:pt x="401217" y="858416"/>
                  </a:cubicBezTo>
                  <a:cubicBezTo>
                    <a:pt x="396819" y="867213"/>
                    <a:pt x="395956" y="877454"/>
                    <a:pt x="391886" y="886408"/>
                  </a:cubicBezTo>
                  <a:cubicBezTo>
                    <a:pt x="361642" y="952945"/>
                    <a:pt x="365121" y="945219"/>
                    <a:pt x="335902" y="989044"/>
                  </a:cubicBezTo>
                  <a:cubicBezTo>
                    <a:pt x="325242" y="1031686"/>
                    <a:pt x="330091" y="1023764"/>
                    <a:pt x="307910" y="1063689"/>
                  </a:cubicBezTo>
                  <a:cubicBezTo>
                    <a:pt x="299103" y="1079542"/>
                    <a:pt x="291861" y="1096694"/>
                    <a:pt x="279919" y="1110342"/>
                  </a:cubicBezTo>
                  <a:cubicBezTo>
                    <a:pt x="269678" y="1122045"/>
                    <a:pt x="255251" y="1129295"/>
                    <a:pt x="242596" y="1138334"/>
                  </a:cubicBezTo>
                  <a:cubicBezTo>
                    <a:pt x="224682" y="1151130"/>
                    <a:pt x="197779" y="1168825"/>
                    <a:pt x="177282" y="1175657"/>
                  </a:cubicBezTo>
                  <a:cubicBezTo>
                    <a:pt x="162237" y="1180672"/>
                    <a:pt x="146180" y="1181877"/>
                    <a:pt x="130629" y="1184987"/>
                  </a:cubicBezTo>
                  <a:cubicBezTo>
                    <a:pt x="102504" y="1199050"/>
                    <a:pt x="87746" y="1209803"/>
                    <a:pt x="55984" y="1212979"/>
                  </a:cubicBezTo>
                  <a:cubicBezTo>
                    <a:pt x="37415" y="1214836"/>
                    <a:pt x="18661" y="1212979"/>
                    <a:pt x="0" y="121297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Freeform 12">
            <a:extLst>
              <a:ext uri="{FF2B5EF4-FFF2-40B4-BE49-F238E27FC236}">
                <a16:creationId xmlns:a16="http://schemas.microsoft.com/office/drawing/2014/main" id="{2C584F44-75AD-F543-AE6C-4812A3E05DD4}"/>
              </a:ext>
            </a:extLst>
          </p:cNvPr>
          <p:cNvSpPr/>
          <p:nvPr/>
        </p:nvSpPr>
        <p:spPr>
          <a:xfrm>
            <a:off x="1203649" y="2425959"/>
            <a:ext cx="839755" cy="522573"/>
          </a:xfrm>
          <a:custGeom>
            <a:avLst/>
            <a:gdLst>
              <a:gd name="connsiteX0" fmla="*/ 839755 w 839755"/>
              <a:gd name="connsiteY0" fmla="*/ 37323 h 522573"/>
              <a:gd name="connsiteX1" fmla="*/ 503853 w 839755"/>
              <a:gd name="connsiteY1" fmla="*/ 18661 h 522573"/>
              <a:gd name="connsiteX2" fmla="*/ 401216 w 839755"/>
              <a:gd name="connsiteY2" fmla="*/ 0 h 522573"/>
              <a:gd name="connsiteX3" fmla="*/ 102637 w 839755"/>
              <a:gd name="connsiteY3" fmla="*/ 9331 h 522573"/>
              <a:gd name="connsiteX4" fmla="*/ 65314 w 839755"/>
              <a:gd name="connsiteY4" fmla="*/ 37323 h 522573"/>
              <a:gd name="connsiteX5" fmla="*/ 46653 w 839755"/>
              <a:gd name="connsiteY5" fmla="*/ 65314 h 522573"/>
              <a:gd name="connsiteX6" fmla="*/ 18661 w 839755"/>
              <a:gd name="connsiteY6" fmla="*/ 111968 h 522573"/>
              <a:gd name="connsiteX7" fmla="*/ 0 w 839755"/>
              <a:gd name="connsiteY7" fmla="*/ 186612 h 522573"/>
              <a:gd name="connsiteX8" fmla="*/ 9331 w 839755"/>
              <a:gd name="connsiteY8" fmla="*/ 326572 h 522573"/>
              <a:gd name="connsiteX9" fmla="*/ 37322 w 839755"/>
              <a:gd name="connsiteY9" fmla="*/ 373225 h 522573"/>
              <a:gd name="connsiteX10" fmla="*/ 65314 w 839755"/>
              <a:gd name="connsiteY10" fmla="*/ 410547 h 522573"/>
              <a:gd name="connsiteX11" fmla="*/ 111967 w 839755"/>
              <a:gd name="connsiteY11" fmla="*/ 438539 h 522573"/>
              <a:gd name="connsiteX12" fmla="*/ 205273 w 839755"/>
              <a:gd name="connsiteY12" fmla="*/ 457200 h 522573"/>
              <a:gd name="connsiteX13" fmla="*/ 345233 w 839755"/>
              <a:gd name="connsiteY13" fmla="*/ 475861 h 522573"/>
              <a:gd name="connsiteX14" fmla="*/ 466531 w 839755"/>
              <a:gd name="connsiteY14" fmla="*/ 494523 h 522573"/>
              <a:gd name="connsiteX15" fmla="*/ 587829 w 839755"/>
              <a:gd name="connsiteY15" fmla="*/ 522514 h 52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39755" h="522573">
                <a:moveTo>
                  <a:pt x="839755" y="37323"/>
                </a:moveTo>
                <a:cubicBezTo>
                  <a:pt x="727788" y="31102"/>
                  <a:pt x="615589" y="28171"/>
                  <a:pt x="503853" y="18661"/>
                </a:cubicBezTo>
                <a:cubicBezTo>
                  <a:pt x="469205" y="15712"/>
                  <a:pt x="435980" y="808"/>
                  <a:pt x="401216" y="0"/>
                </a:cubicBezTo>
                <a:lnTo>
                  <a:pt x="102637" y="9331"/>
                </a:lnTo>
                <a:cubicBezTo>
                  <a:pt x="90196" y="18662"/>
                  <a:pt x="76310" y="26327"/>
                  <a:pt x="65314" y="37323"/>
                </a:cubicBezTo>
                <a:cubicBezTo>
                  <a:pt x="57385" y="45252"/>
                  <a:pt x="52596" y="55805"/>
                  <a:pt x="46653" y="65314"/>
                </a:cubicBezTo>
                <a:cubicBezTo>
                  <a:pt x="37041" y="80693"/>
                  <a:pt x="26771" y="95747"/>
                  <a:pt x="18661" y="111968"/>
                </a:cubicBezTo>
                <a:cubicBezTo>
                  <a:pt x="9099" y="131093"/>
                  <a:pt x="3548" y="168872"/>
                  <a:pt x="0" y="186612"/>
                </a:cubicBezTo>
                <a:cubicBezTo>
                  <a:pt x="3110" y="233265"/>
                  <a:pt x="161" y="280723"/>
                  <a:pt x="9331" y="326572"/>
                </a:cubicBezTo>
                <a:cubicBezTo>
                  <a:pt x="12888" y="344355"/>
                  <a:pt x="27262" y="358135"/>
                  <a:pt x="37322" y="373225"/>
                </a:cubicBezTo>
                <a:cubicBezTo>
                  <a:pt x="45948" y="386164"/>
                  <a:pt x="53611" y="400307"/>
                  <a:pt x="65314" y="410547"/>
                </a:cubicBezTo>
                <a:cubicBezTo>
                  <a:pt x="78962" y="422489"/>
                  <a:pt x="95395" y="431173"/>
                  <a:pt x="111967" y="438539"/>
                </a:cubicBezTo>
                <a:cubicBezTo>
                  <a:pt x="128076" y="445699"/>
                  <a:pt x="195012" y="455734"/>
                  <a:pt x="205273" y="457200"/>
                </a:cubicBezTo>
                <a:lnTo>
                  <a:pt x="345233" y="475861"/>
                </a:lnTo>
                <a:cubicBezTo>
                  <a:pt x="385730" y="481646"/>
                  <a:pt x="426556" y="485833"/>
                  <a:pt x="466531" y="494523"/>
                </a:cubicBezTo>
                <a:cubicBezTo>
                  <a:pt x="607623" y="525195"/>
                  <a:pt x="516202" y="522514"/>
                  <a:pt x="587829" y="52251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8B5B0536-ABC4-3941-BC0D-6F1C209579B6}"/>
              </a:ext>
            </a:extLst>
          </p:cNvPr>
          <p:cNvSpPr/>
          <p:nvPr/>
        </p:nvSpPr>
        <p:spPr>
          <a:xfrm>
            <a:off x="4568053" y="2547257"/>
            <a:ext cx="839755" cy="923330"/>
          </a:xfrm>
          <a:custGeom>
            <a:avLst/>
            <a:gdLst>
              <a:gd name="connsiteX0" fmla="*/ 699796 w 699796"/>
              <a:gd name="connsiteY0" fmla="*/ 0 h 979714"/>
              <a:gd name="connsiteX1" fmla="*/ 606490 w 699796"/>
              <a:gd name="connsiteY1" fmla="*/ 55984 h 979714"/>
              <a:gd name="connsiteX2" fmla="*/ 569167 w 699796"/>
              <a:gd name="connsiteY2" fmla="*/ 83976 h 979714"/>
              <a:gd name="connsiteX3" fmla="*/ 513184 w 699796"/>
              <a:gd name="connsiteY3" fmla="*/ 111967 h 979714"/>
              <a:gd name="connsiteX4" fmla="*/ 363894 w 699796"/>
              <a:gd name="connsiteY4" fmla="*/ 214604 h 979714"/>
              <a:gd name="connsiteX5" fmla="*/ 251926 w 699796"/>
              <a:gd name="connsiteY5" fmla="*/ 345233 h 979714"/>
              <a:gd name="connsiteX6" fmla="*/ 167951 w 699796"/>
              <a:gd name="connsiteY6" fmla="*/ 457200 h 979714"/>
              <a:gd name="connsiteX7" fmla="*/ 121298 w 699796"/>
              <a:gd name="connsiteY7" fmla="*/ 522514 h 979714"/>
              <a:gd name="connsiteX8" fmla="*/ 93306 w 699796"/>
              <a:gd name="connsiteY8" fmla="*/ 587829 h 979714"/>
              <a:gd name="connsiteX9" fmla="*/ 65314 w 699796"/>
              <a:gd name="connsiteY9" fmla="*/ 634482 h 979714"/>
              <a:gd name="connsiteX10" fmla="*/ 46653 w 699796"/>
              <a:gd name="connsiteY10" fmla="*/ 690465 h 979714"/>
              <a:gd name="connsiteX11" fmla="*/ 0 w 699796"/>
              <a:gd name="connsiteY11" fmla="*/ 793102 h 979714"/>
              <a:gd name="connsiteX12" fmla="*/ 9331 w 699796"/>
              <a:gd name="connsiteY12" fmla="*/ 877078 h 979714"/>
              <a:gd name="connsiteX13" fmla="*/ 55984 w 699796"/>
              <a:gd name="connsiteY13" fmla="*/ 933061 h 979714"/>
              <a:gd name="connsiteX14" fmla="*/ 102637 w 699796"/>
              <a:gd name="connsiteY14" fmla="*/ 961053 h 979714"/>
              <a:gd name="connsiteX15" fmla="*/ 158620 w 699796"/>
              <a:gd name="connsiteY15" fmla="*/ 979714 h 979714"/>
              <a:gd name="connsiteX16" fmla="*/ 401216 w 699796"/>
              <a:gd name="connsiteY16" fmla="*/ 970384 h 97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9796" h="979714">
                <a:moveTo>
                  <a:pt x="699796" y="0"/>
                </a:moveTo>
                <a:cubicBezTo>
                  <a:pt x="668694" y="18661"/>
                  <a:pt x="637000" y="36370"/>
                  <a:pt x="606490" y="55984"/>
                </a:cubicBezTo>
                <a:cubicBezTo>
                  <a:pt x="593409" y="64393"/>
                  <a:pt x="582502" y="75975"/>
                  <a:pt x="569167" y="83976"/>
                </a:cubicBezTo>
                <a:cubicBezTo>
                  <a:pt x="551277" y="94710"/>
                  <a:pt x="531299" y="101616"/>
                  <a:pt x="513184" y="111967"/>
                </a:cubicBezTo>
                <a:cubicBezTo>
                  <a:pt x="468113" y="137722"/>
                  <a:pt x="402708" y="180642"/>
                  <a:pt x="363894" y="214604"/>
                </a:cubicBezTo>
                <a:cubicBezTo>
                  <a:pt x="275400" y="292036"/>
                  <a:pt x="307486" y="268303"/>
                  <a:pt x="251926" y="345233"/>
                </a:cubicBezTo>
                <a:cubicBezTo>
                  <a:pt x="224611" y="383054"/>
                  <a:pt x="195625" y="419642"/>
                  <a:pt x="167951" y="457200"/>
                </a:cubicBezTo>
                <a:cubicBezTo>
                  <a:pt x="152080" y="478739"/>
                  <a:pt x="131837" y="497922"/>
                  <a:pt x="121298" y="522514"/>
                </a:cubicBezTo>
                <a:cubicBezTo>
                  <a:pt x="111967" y="544286"/>
                  <a:pt x="103899" y="566643"/>
                  <a:pt x="93306" y="587829"/>
                </a:cubicBezTo>
                <a:cubicBezTo>
                  <a:pt x="85196" y="604050"/>
                  <a:pt x="72819" y="617972"/>
                  <a:pt x="65314" y="634482"/>
                </a:cubicBezTo>
                <a:cubicBezTo>
                  <a:pt x="57174" y="652389"/>
                  <a:pt x="54402" y="672385"/>
                  <a:pt x="46653" y="690465"/>
                </a:cubicBezTo>
                <a:cubicBezTo>
                  <a:pt x="-15931" y="836496"/>
                  <a:pt x="25505" y="716591"/>
                  <a:pt x="0" y="793102"/>
                </a:cubicBezTo>
                <a:cubicBezTo>
                  <a:pt x="3110" y="821094"/>
                  <a:pt x="2500" y="849755"/>
                  <a:pt x="9331" y="877078"/>
                </a:cubicBezTo>
                <a:cubicBezTo>
                  <a:pt x="12979" y="891669"/>
                  <a:pt x="46341" y="925829"/>
                  <a:pt x="55984" y="933061"/>
                </a:cubicBezTo>
                <a:cubicBezTo>
                  <a:pt x="70492" y="943942"/>
                  <a:pt x="86127" y="953548"/>
                  <a:pt x="102637" y="961053"/>
                </a:cubicBezTo>
                <a:cubicBezTo>
                  <a:pt x="120544" y="969193"/>
                  <a:pt x="158620" y="979714"/>
                  <a:pt x="158620" y="979714"/>
                </a:cubicBezTo>
                <a:cubicBezTo>
                  <a:pt x="388770" y="970125"/>
                  <a:pt x="307845" y="970384"/>
                  <a:pt x="401216" y="97038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A532EC5-1AFE-CE49-BA18-460189F36179}"/>
              </a:ext>
            </a:extLst>
          </p:cNvPr>
          <p:cNvGrpSpPr/>
          <p:nvPr/>
        </p:nvGrpSpPr>
        <p:grpSpPr>
          <a:xfrm>
            <a:off x="311595" y="3425007"/>
            <a:ext cx="1511964" cy="1418996"/>
            <a:chOff x="7221896" y="881612"/>
            <a:chExt cx="1511964" cy="141899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599F1-DE99-F442-B320-96DA259F2270}"/>
                </a:ext>
              </a:extLst>
            </p:cNvPr>
            <p:cNvSpPr txBox="1"/>
            <p:nvPr/>
          </p:nvSpPr>
          <p:spPr>
            <a:xfrm>
              <a:off x="7221896" y="1346501"/>
              <a:ext cx="151196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Positive. So, exactly the same as unsigned binary</a:t>
              </a: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E606185-7615-144C-9794-07DE36DB0DB1}"/>
                </a:ext>
              </a:extLst>
            </p:cNvPr>
            <p:cNvSpPr/>
            <p:nvPr/>
          </p:nvSpPr>
          <p:spPr>
            <a:xfrm flipH="1" flipV="1">
              <a:off x="7625036" y="881612"/>
              <a:ext cx="784936" cy="434859"/>
            </a:xfrm>
            <a:custGeom>
              <a:avLst/>
              <a:gdLst>
                <a:gd name="connsiteX0" fmla="*/ 699796 w 699796"/>
                <a:gd name="connsiteY0" fmla="*/ 0 h 1213804"/>
                <a:gd name="connsiteX1" fmla="*/ 681135 w 699796"/>
                <a:gd name="connsiteY1" fmla="*/ 74644 h 1213804"/>
                <a:gd name="connsiteX2" fmla="*/ 671804 w 699796"/>
                <a:gd name="connsiteY2" fmla="*/ 121298 h 1213804"/>
                <a:gd name="connsiteX3" fmla="*/ 653143 w 699796"/>
                <a:gd name="connsiteY3" fmla="*/ 177281 h 1213804"/>
                <a:gd name="connsiteX4" fmla="*/ 643813 w 699796"/>
                <a:gd name="connsiteY4" fmla="*/ 214604 h 1213804"/>
                <a:gd name="connsiteX5" fmla="*/ 634482 w 699796"/>
                <a:gd name="connsiteY5" fmla="*/ 242595 h 1213804"/>
                <a:gd name="connsiteX6" fmla="*/ 615821 w 699796"/>
                <a:gd name="connsiteY6" fmla="*/ 317240 h 1213804"/>
                <a:gd name="connsiteX7" fmla="*/ 606490 w 699796"/>
                <a:gd name="connsiteY7" fmla="*/ 363893 h 1213804"/>
                <a:gd name="connsiteX8" fmla="*/ 587829 w 699796"/>
                <a:gd name="connsiteY8" fmla="*/ 429208 h 1213804"/>
                <a:gd name="connsiteX9" fmla="*/ 550506 w 699796"/>
                <a:gd name="connsiteY9" fmla="*/ 569167 h 1213804"/>
                <a:gd name="connsiteX10" fmla="*/ 522515 w 699796"/>
                <a:gd name="connsiteY10" fmla="*/ 662473 h 1213804"/>
                <a:gd name="connsiteX11" fmla="*/ 503853 w 699796"/>
                <a:gd name="connsiteY11" fmla="*/ 690465 h 1213804"/>
                <a:gd name="connsiteX12" fmla="*/ 494523 w 699796"/>
                <a:gd name="connsiteY12" fmla="*/ 718457 h 1213804"/>
                <a:gd name="connsiteX13" fmla="*/ 447870 w 699796"/>
                <a:gd name="connsiteY13" fmla="*/ 783771 h 1213804"/>
                <a:gd name="connsiteX14" fmla="*/ 401217 w 699796"/>
                <a:gd name="connsiteY14" fmla="*/ 858416 h 1213804"/>
                <a:gd name="connsiteX15" fmla="*/ 391886 w 699796"/>
                <a:gd name="connsiteY15" fmla="*/ 886408 h 1213804"/>
                <a:gd name="connsiteX16" fmla="*/ 335902 w 699796"/>
                <a:gd name="connsiteY16" fmla="*/ 989044 h 1213804"/>
                <a:gd name="connsiteX17" fmla="*/ 307910 w 699796"/>
                <a:gd name="connsiteY17" fmla="*/ 1063689 h 1213804"/>
                <a:gd name="connsiteX18" fmla="*/ 279919 w 699796"/>
                <a:gd name="connsiteY18" fmla="*/ 1110342 h 1213804"/>
                <a:gd name="connsiteX19" fmla="*/ 242596 w 699796"/>
                <a:gd name="connsiteY19" fmla="*/ 1138334 h 1213804"/>
                <a:gd name="connsiteX20" fmla="*/ 177282 w 699796"/>
                <a:gd name="connsiteY20" fmla="*/ 1175657 h 1213804"/>
                <a:gd name="connsiteX21" fmla="*/ 130629 w 699796"/>
                <a:gd name="connsiteY21" fmla="*/ 1184987 h 1213804"/>
                <a:gd name="connsiteX22" fmla="*/ 55984 w 699796"/>
                <a:gd name="connsiteY22" fmla="*/ 1212979 h 1213804"/>
                <a:gd name="connsiteX23" fmla="*/ 0 w 699796"/>
                <a:gd name="connsiteY23" fmla="*/ 1212979 h 121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99796" h="1213804">
                  <a:moveTo>
                    <a:pt x="699796" y="0"/>
                  </a:moveTo>
                  <a:cubicBezTo>
                    <a:pt x="693576" y="24881"/>
                    <a:pt x="686902" y="49654"/>
                    <a:pt x="681135" y="74644"/>
                  </a:cubicBezTo>
                  <a:cubicBezTo>
                    <a:pt x="677569" y="90097"/>
                    <a:pt x="675977" y="105998"/>
                    <a:pt x="671804" y="121298"/>
                  </a:cubicBezTo>
                  <a:cubicBezTo>
                    <a:pt x="666628" y="140275"/>
                    <a:pt x="658795" y="158440"/>
                    <a:pt x="653143" y="177281"/>
                  </a:cubicBezTo>
                  <a:cubicBezTo>
                    <a:pt x="649458" y="189564"/>
                    <a:pt x="647336" y="202274"/>
                    <a:pt x="643813" y="214604"/>
                  </a:cubicBezTo>
                  <a:cubicBezTo>
                    <a:pt x="641111" y="224061"/>
                    <a:pt x="637070" y="233106"/>
                    <a:pt x="634482" y="242595"/>
                  </a:cubicBezTo>
                  <a:cubicBezTo>
                    <a:pt x="627734" y="267339"/>
                    <a:pt x="620851" y="292091"/>
                    <a:pt x="615821" y="317240"/>
                  </a:cubicBezTo>
                  <a:cubicBezTo>
                    <a:pt x="612711" y="332791"/>
                    <a:pt x="610337" y="348508"/>
                    <a:pt x="606490" y="363893"/>
                  </a:cubicBezTo>
                  <a:cubicBezTo>
                    <a:pt x="582013" y="461796"/>
                    <a:pt x="614004" y="307053"/>
                    <a:pt x="587829" y="429208"/>
                  </a:cubicBezTo>
                  <a:cubicBezTo>
                    <a:pt x="544201" y="632813"/>
                    <a:pt x="592398" y="443493"/>
                    <a:pt x="550506" y="569167"/>
                  </a:cubicBezTo>
                  <a:cubicBezTo>
                    <a:pt x="532410" y="623454"/>
                    <a:pt x="551360" y="597573"/>
                    <a:pt x="522515" y="662473"/>
                  </a:cubicBezTo>
                  <a:cubicBezTo>
                    <a:pt x="517960" y="672721"/>
                    <a:pt x="510074" y="681134"/>
                    <a:pt x="503853" y="690465"/>
                  </a:cubicBezTo>
                  <a:cubicBezTo>
                    <a:pt x="500743" y="699796"/>
                    <a:pt x="498921" y="709660"/>
                    <a:pt x="494523" y="718457"/>
                  </a:cubicBezTo>
                  <a:cubicBezTo>
                    <a:pt x="487196" y="733110"/>
                    <a:pt x="454909" y="773917"/>
                    <a:pt x="447870" y="783771"/>
                  </a:cubicBezTo>
                  <a:cubicBezTo>
                    <a:pt x="435529" y="801048"/>
                    <a:pt x="408487" y="843876"/>
                    <a:pt x="401217" y="858416"/>
                  </a:cubicBezTo>
                  <a:cubicBezTo>
                    <a:pt x="396819" y="867213"/>
                    <a:pt x="395956" y="877454"/>
                    <a:pt x="391886" y="886408"/>
                  </a:cubicBezTo>
                  <a:cubicBezTo>
                    <a:pt x="361642" y="952945"/>
                    <a:pt x="365121" y="945219"/>
                    <a:pt x="335902" y="989044"/>
                  </a:cubicBezTo>
                  <a:cubicBezTo>
                    <a:pt x="325242" y="1031686"/>
                    <a:pt x="330091" y="1023764"/>
                    <a:pt x="307910" y="1063689"/>
                  </a:cubicBezTo>
                  <a:cubicBezTo>
                    <a:pt x="299103" y="1079542"/>
                    <a:pt x="291861" y="1096694"/>
                    <a:pt x="279919" y="1110342"/>
                  </a:cubicBezTo>
                  <a:cubicBezTo>
                    <a:pt x="269678" y="1122045"/>
                    <a:pt x="255251" y="1129295"/>
                    <a:pt x="242596" y="1138334"/>
                  </a:cubicBezTo>
                  <a:cubicBezTo>
                    <a:pt x="224682" y="1151130"/>
                    <a:pt x="197779" y="1168825"/>
                    <a:pt x="177282" y="1175657"/>
                  </a:cubicBezTo>
                  <a:cubicBezTo>
                    <a:pt x="162237" y="1180672"/>
                    <a:pt x="146180" y="1181877"/>
                    <a:pt x="130629" y="1184987"/>
                  </a:cubicBezTo>
                  <a:cubicBezTo>
                    <a:pt x="102504" y="1199050"/>
                    <a:pt x="87746" y="1209803"/>
                    <a:pt x="55984" y="1212979"/>
                  </a:cubicBezTo>
                  <a:cubicBezTo>
                    <a:pt x="37415" y="1214836"/>
                    <a:pt x="18661" y="1212979"/>
                    <a:pt x="0" y="121297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9210186-121D-FE4B-86E5-664ACD9891FB}"/>
              </a:ext>
            </a:extLst>
          </p:cNvPr>
          <p:cNvGrpSpPr/>
          <p:nvPr/>
        </p:nvGrpSpPr>
        <p:grpSpPr>
          <a:xfrm>
            <a:off x="4060874" y="3932200"/>
            <a:ext cx="1511964" cy="979425"/>
            <a:chOff x="7301491" y="881612"/>
            <a:chExt cx="1511964" cy="97942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AF9EFEF-A57C-E844-AF38-8754432611B1}"/>
                </a:ext>
              </a:extLst>
            </p:cNvPr>
            <p:cNvSpPr txBox="1"/>
            <p:nvPr/>
          </p:nvSpPr>
          <p:spPr>
            <a:xfrm>
              <a:off x="7301491" y="1122373"/>
              <a:ext cx="15119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Now same as unsigned binary but include -</a:t>
              </a: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E8D78CB-686C-6746-8476-AA152BF273C6}"/>
                </a:ext>
              </a:extLst>
            </p:cNvPr>
            <p:cNvSpPr/>
            <p:nvPr/>
          </p:nvSpPr>
          <p:spPr>
            <a:xfrm flipH="1" flipV="1">
              <a:off x="7978702" y="881612"/>
              <a:ext cx="431269" cy="268902"/>
            </a:xfrm>
            <a:custGeom>
              <a:avLst/>
              <a:gdLst>
                <a:gd name="connsiteX0" fmla="*/ 699796 w 699796"/>
                <a:gd name="connsiteY0" fmla="*/ 0 h 1213804"/>
                <a:gd name="connsiteX1" fmla="*/ 681135 w 699796"/>
                <a:gd name="connsiteY1" fmla="*/ 74644 h 1213804"/>
                <a:gd name="connsiteX2" fmla="*/ 671804 w 699796"/>
                <a:gd name="connsiteY2" fmla="*/ 121298 h 1213804"/>
                <a:gd name="connsiteX3" fmla="*/ 653143 w 699796"/>
                <a:gd name="connsiteY3" fmla="*/ 177281 h 1213804"/>
                <a:gd name="connsiteX4" fmla="*/ 643813 w 699796"/>
                <a:gd name="connsiteY4" fmla="*/ 214604 h 1213804"/>
                <a:gd name="connsiteX5" fmla="*/ 634482 w 699796"/>
                <a:gd name="connsiteY5" fmla="*/ 242595 h 1213804"/>
                <a:gd name="connsiteX6" fmla="*/ 615821 w 699796"/>
                <a:gd name="connsiteY6" fmla="*/ 317240 h 1213804"/>
                <a:gd name="connsiteX7" fmla="*/ 606490 w 699796"/>
                <a:gd name="connsiteY7" fmla="*/ 363893 h 1213804"/>
                <a:gd name="connsiteX8" fmla="*/ 587829 w 699796"/>
                <a:gd name="connsiteY8" fmla="*/ 429208 h 1213804"/>
                <a:gd name="connsiteX9" fmla="*/ 550506 w 699796"/>
                <a:gd name="connsiteY9" fmla="*/ 569167 h 1213804"/>
                <a:gd name="connsiteX10" fmla="*/ 522515 w 699796"/>
                <a:gd name="connsiteY10" fmla="*/ 662473 h 1213804"/>
                <a:gd name="connsiteX11" fmla="*/ 503853 w 699796"/>
                <a:gd name="connsiteY11" fmla="*/ 690465 h 1213804"/>
                <a:gd name="connsiteX12" fmla="*/ 494523 w 699796"/>
                <a:gd name="connsiteY12" fmla="*/ 718457 h 1213804"/>
                <a:gd name="connsiteX13" fmla="*/ 447870 w 699796"/>
                <a:gd name="connsiteY13" fmla="*/ 783771 h 1213804"/>
                <a:gd name="connsiteX14" fmla="*/ 401217 w 699796"/>
                <a:gd name="connsiteY14" fmla="*/ 858416 h 1213804"/>
                <a:gd name="connsiteX15" fmla="*/ 391886 w 699796"/>
                <a:gd name="connsiteY15" fmla="*/ 886408 h 1213804"/>
                <a:gd name="connsiteX16" fmla="*/ 335902 w 699796"/>
                <a:gd name="connsiteY16" fmla="*/ 989044 h 1213804"/>
                <a:gd name="connsiteX17" fmla="*/ 307910 w 699796"/>
                <a:gd name="connsiteY17" fmla="*/ 1063689 h 1213804"/>
                <a:gd name="connsiteX18" fmla="*/ 279919 w 699796"/>
                <a:gd name="connsiteY18" fmla="*/ 1110342 h 1213804"/>
                <a:gd name="connsiteX19" fmla="*/ 242596 w 699796"/>
                <a:gd name="connsiteY19" fmla="*/ 1138334 h 1213804"/>
                <a:gd name="connsiteX20" fmla="*/ 177282 w 699796"/>
                <a:gd name="connsiteY20" fmla="*/ 1175657 h 1213804"/>
                <a:gd name="connsiteX21" fmla="*/ 130629 w 699796"/>
                <a:gd name="connsiteY21" fmla="*/ 1184987 h 1213804"/>
                <a:gd name="connsiteX22" fmla="*/ 55984 w 699796"/>
                <a:gd name="connsiteY22" fmla="*/ 1212979 h 1213804"/>
                <a:gd name="connsiteX23" fmla="*/ 0 w 699796"/>
                <a:gd name="connsiteY23" fmla="*/ 1212979 h 121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99796" h="1213804">
                  <a:moveTo>
                    <a:pt x="699796" y="0"/>
                  </a:moveTo>
                  <a:cubicBezTo>
                    <a:pt x="693576" y="24881"/>
                    <a:pt x="686902" y="49654"/>
                    <a:pt x="681135" y="74644"/>
                  </a:cubicBezTo>
                  <a:cubicBezTo>
                    <a:pt x="677569" y="90097"/>
                    <a:pt x="675977" y="105998"/>
                    <a:pt x="671804" y="121298"/>
                  </a:cubicBezTo>
                  <a:cubicBezTo>
                    <a:pt x="666628" y="140275"/>
                    <a:pt x="658795" y="158440"/>
                    <a:pt x="653143" y="177281"/>
                  </a:cubicBezTo>
                  <a:cubicBezTo>
                    <a:pt x="649458" y="189564"/>
                    <a:pt x="647336" y="202274"/>
                    <a:pt x="643813" y="214604"/>
                  </a:cubicBezTo>
                  <a:cubicBezTo>
                    <a:pt x="641111" y="224061"/>
                    <a:pt x="637070" y="233106"/>
                    <a:pt x="634482" y="242595"/>
                  </a:cubicBezTo>
                  <a:cubicBezTo>
                    <a:pt x="627734" y="267339"/>
                    <a:pt x="620851" y="292091"/>
                    <a:pt x="615821" y="317240"/>
                  </a:cubicBezTo>
                  <a:cubicBezTo>
                    <a:pt x="612711" y="332791"/>
                    <a:pt x="610337" y="348508"/>
                    <a:pt x="606490" y="363893"/>
                  </a:cubicBezTo>
                  <a:cubicBezTo>
                    <a:pt x="582013" y="461796"/>
                    <a:pt x="614004" y="307053"/>
                    <a:pt x="587829" y="429208"/>
                  </a:cubicBezTo>
                  <a:cubicBezTo>
                    <a:pt x="544201" y="632813"/>
                    <a:pt x="592398" y="443493"/>
                    <a:pt x="550506" y="569167"/>
                  </a:cubicBezTo>
                  <a:cubicBezTo>
                    <a:pt x="532410" y="623454"/>
                    <a:pt x="551360" y="597573"/>
                    <a:pt x="522515" y="662473"/>
                  </a:cubicBezTo>
                  <a:cubicBezTo>
                    <a:pt x="517960" y="672721"/>
                    <a:pt x="510074" y="681134"/>
                    <a:pt x="503853" y="690465"/>
                  </a:cubicBezTo>
                  <a:cubicBezTo>
                    <a:pt x="500743" y="699796"/>
                    <a:pt x="498921" y="709660"/>
                    <a:pt x="494523" y="718457"/>
                  </a:cubicBezTo>
                  <a:cubicBezTo>
                    <a:pt x="487196" y="733110"/>
                    <a:pt x="454909" y="773917"/>
                    <a:pt x="447870" y="783771"/>
                  </a:cubicBezTo>
                  <a:cubicBezTo>
                    <a:pt x="435529" y="801048"/>
                    <a:pt x="408487" y="843876"/>
                    <a:pt x="401217" y="858416"/>
                  </a:cubicBezTo>
                  <a:cubicBezTo>
                    <a:pt x="396819" y="867213"/>
                    <a:pt x="395956" y="877454"/>
                    <a:pt x="391886" y="886408"/>
                  </a:cubicBezTo>
                  <a:cubicBezTo>
                    <a:pt x="361642" y="952945"/>
                    <a:pt x="365121" y="945219"/>
                    <a:pt x="335902" y="989044"/>
                  </a:cubicBezTo>
                  <a:cubicBezTo>
                    <a:pt x="325242" y="1031686"/>
                    <a:pt x="330091" y="1023764"/>
                    <a:pt x="307910" y="1063689"/>
                  </a:cubicBezTo>
                  <a:cubicBezTo>
                    <a:pt x="299103" y="1079542"/>
                    <a:pt x="291861" y="1096694"/>
                    <a:pt x="279919" y="1110342"/>
                  </a:cubicBezTo>
                  <a:cubicBezTo>
                    <a:pt x="269678" y="1122045"/>
                    <a:pt x="255251" y="1129295"/>
                    <a:pt x="242596" y="1138334"/>
                  </a:cubicBezTo>
                  <a:cubicBezTo>
                    <a:pt x="224682" y="1151130"/>
                    <a:pt x="197779" y="1168825"/>
                    <a:pt x="177282" y="1175657"/>
                  </a:cubicBezTo>
                  <a:cubicBezTo>
                    <a:pt x="162237" y="1180672"/>
                    <a:pt x="146180" y="1181877"/>
                    <a:pt x="130629" y="1184987"/>
                  </a:cubicBezTo>
                  <a:cubicBezTo>
                    <a:pt x="102504" y="1199050"/>
                    <a:pt x="87746" y="1209803"/>
                    <a:pt x="55984" y="1212979"/>
                  </a:cubicBezTo>
                  <a:cubicBezTo>
                    <a:pt x="37415" y="1214836"/>
                    <a:pt x="18661" y="1212979"/>
                    <a:pt x="0" y="121297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445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16" grpId="0"/>
      <p:bldP spid="17" grpId="0"/>
      <p:bldP spid="19" grpId="0"/>
      <p:bldP spid="20" grpId="0"/>
      <p:bldP spid="22" grpId="0" animBg="1"/>
      <p:bldP spid="24" grpId="0" animBg="1"/>
      <p:bldP spid="25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1045-CF51-694C-8B38-FBC23FE2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095" y="260817"/>
            <a:ext cx="5808538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4EC2F-4D67-9F46-99A7-E20BB914A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2585" y="1006215"/>
            <a:ext cx="6646961" cy="2544900"/>
          </a:xfrm>
        </p:spPr>
        <p:txBody>
          <a:bodyPr/>
          <a:lstStyle/>
          <a:p>
            <a:r>
              <a:rPr lang="en-US" sz="2000" dirty="0"/>
              <a:t>Decimal to Binary Example (Positive base 10 Value)</a:t>
            </a:r>
          </a:p>
          <a:p>
            <a:pPr lvl="1"/>
            <a:r>
              <a:rPr lang="en-US" sz="1600" i="1" dirty="0"/>
              <a:t>Exactly the same as for n-bit unsigned.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FFDBD-006A-024E-85E5-5539522567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613C9-69C0-0445-80C4-D864E9C8F332}"/>
              </a:ext>
            </a:extLst>
          </p:cNvPr>
          <p:cNvSpPr txBox="1"/>
          <p:nvPr/>
        </p:nvSpPr>
        <p:spPr>
          <a:xfrm>
            <a:off x="1014062" y="222039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98</a:t>
            </a:r>
            <a:r>
              <a:rPr lang="en-US" sz="16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57C83-2C93-B247-92D6-DE3B8F16E809}"/>
              </a:ext>
            </a:extLst>
          </p:cNvPr>
          <p:cNvSpPr txBox="1"/>
          <p:nvPr/>
        </p:nvSpPr>
        <p:spPr>
          <a:xfrm>
            <a:off x="1169466" y="2681662"/>
            <a:ext cx="6805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*128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 + </a:t>
            </a:r>
            <a:r>
              <a:rPr lang="en-US" sz="1600" u="sng" dirty="0">
                <a:latin typeface="Courier" pitchFamily="2" charset="0"/>
              </a:rPr>
              <a:t> 1</a:t>
            </a:r>
            <a:r>
              <a:rPr lang="en-US" sz="1600" dirty="0">
                <a:latin typeface="Courier" pitchFamily="2" charset="0"/>
              </a:rPr>
              <a:t>*64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1</a:t>
            </a:r>
            <a:r>
              <a:rPr lang="en-US" sz="1600" dirty="0">
                <a:latin typeface="Courier" pitchFamily="2" charset="0"/>
              </a:rPr>
              <a:t>*32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*16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*8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_0</a:t>
            </a:r>
            <a:r>
              <a:rPr lang="en-US" sz="1600" dirty="0">
                <a:latin typeface="Courier" pitchFamily="2" charset="0"/>
              </a:rPr>
              <a:t>*4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 +</a:t>
            </a:r>
            <a:r>
              <a:rPr lang="en-US" sz="1600" u="sng" dirty="0">
                <a:latin typeface="Courier" pitchFamily="2" charset="0"/>
              </a:rPr>
              <a:t>_1</a:t>
            </a:r>
            <a:r>
              <a:rPr lang="en-US" sz="1600" dirty="0">
                <a:latin typeface="Courier" pitchFamily="2" charset="0"/>
              </a:rPr>
              <a:t>*2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_0</a:t>
            </a:r>
            <a:r>
              <a:rPr lang="en-US" sz="1600" dirty="0">
                <a:latin typeface="Courier" pitchFamily="2" charset="0"/>
              </a:rPr>
              <a:t>*1</a:t>
            </a:r>
            <a:endParaRPr lang="en-US" sz="1600" baseline="30000" dirty="0">
              <a:latin typeface="Courier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C856C6-33B9-4F49-8FEE-0854D501245C}"/>
              </a:ext>
            </a:extLst>
          </p:cNvPr>
          <p:cNvSpPr txBox="1"/>
          <p:nvPr/>
        </p:nvSpPr>
        <p:spPr>
          <a:xfrm>
            <a:off x="2738302" y="3251103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98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= 0110 0010</a:t>
            </a:r>
            <a:r>
              <a:rPr lang="en-US" sz="2000" baseline="-25000" dirty="0">
                <a:latin typeface="Courier" pitchFamily="2" charset="0"/>
              </a:rPr>
              <a:t>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5FDEF1-F55F-C043-AAEF-C39AB10179BE}"/>
              </a:ext>
            </a:extLst>
          </p:cNvPr>
          <p:cNvGrpSpPr/>
          <p:nvPr/>
        </p:nvGrpSpPr>
        <p:grpSpPr>
          <a:xfrm>
            <a:off x="8273114" y="2053233"/>
            <a:ext cx="554960" cy="1739747"/>
            <a:chOff x="8183109" y="2923107"/>
            <a:chExt cx="554960" cy="173974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E00997-F55E-3740-A4A8-5C3CB6C1373F}"/>
                </a:ext>
              </a:extLst>
            </p:cNvPr>
            <p:cNvSpPr txBox="1"/>
            <p:nvPr/>
          </p:nvSpPr>
          <p:spPr>
            <a:xfrm>
              <a:off x="8183109" y="2923107"/>
              <a:ext cx="5549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 pitchFamily="2" charset="0"/>
                </a:rPr>
                <a:t> 98</a:t>
              </a:r>
            </a:p>
            <a:p>
              <a:r>
                <a:rPr lang="en-US" sz="1600" u="sng" dirty="0">
                  <a:latin typeface="Courier" pitchFamily="2" charset="0"/>
                </a:rPr>
                <a:t>-64</a:t>
              </a:r>
            </a:p>
            <a:p>
              <a:r>
                <a:rPr lang="en-US" sz="1600" dirty="0">
                  <a:latin typeface="Courier" pitchFamily="2" charset="0"/>
                </a:rPr>
                <a:t> 34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03D53D-245D-8441-BDE3-4423FD80B8D7}"/>
                </a:ext>
              </a:extLst>
            </p:cNvPr>
            <p:cNvSpPr txBox="1"/>
            <p:nvPr/>
          </p:nvSpPr>
          <p:spPr>
            <a:xfrm>
              <a:off x="8183109" y="3626360"/>
              <a:ext cx="554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>
                  <a:latin typeface="Courier" pitchFamily="2" charset="0"/>
                </a:rPr>
                <a:t>-32</a:t>
              </a:r>
            </a:p>
            <a:p>
              <a:r>
                <a:rPr lang="en-US" sz="1600" dirty="0">
                  <a:latin typeface="Courier" pitchFamily="2" charset="0"/>
                </a:rPr>
                <a:t>  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FFDC97-91E1-394D-BAAA-D1BEBB7BB394}"/>
                </a:ext>
              </a:extLst>
            </p:cNvPr>
            <p:cNvSpPr txBox="1"/>
            <p:nvPr/>
          </p:nvSpPr>
          <p:spPr>
            <a:xfrm>
              <a:off x="8183109" y="4078079"/>
              <a:ext cx="554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>
                  <a:latin typeface="Courier" pitchFamily="2" charset="0"/>
                </a:rPr>
                <a:t>- 2</a:t>
              </a:r>
            </a:p>
            <a:p>
              <a:r>
                <a:rPr lang="en-US" sz="1600" dirty="0">
                  <a:latin typeface="Courier" pitchFamily="2" charset="0"/>
                </a:rPr>
                <a:t>  0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E4707F6-4FB9-484F-A0C1-96C9480C04AD}"/>
              </a:ext>
            </a:extLst>
          </p:cNvPr>
          <p:cNvSpPr txBox="1"/>
          <p:nvPr/>
        </p:nvSpPr>
        <p:spPr>
          <a:xfrm>
            <a:off x="2756963" y="3937230"/>
            <a:ext cx="285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98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= 0110 0010</a:t>
            </a:r>
            <a:r>
              <a:rPr lang="en-US" sz="2000" baseline="-25000" dirty="0">
                <a:latin typeface="Courier" pitchFamily="2" charset="0"/>
              </a:rPr>
              <a:t>2TC</a:t>
            </a:r>
          </a:p>
        </p:txBody>
      </p:sp>
    </p:spTree>
    <p:extLst>
      <p:ext uri="{BB962C8B-B14F-4D97-AF65-F5344CB8AC3E}">
        <p14:creationId xmlns:p14="http://schemas.microsoft.com/office/powerpoint/2010/main" val="67062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1045-CF51-694C-8B38-FBC23FE2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095" y="260817"/>
            <a:ext cx="5808538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4EC2F-4D67-9F46-99A7-E20BB914A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2585" y="1006215"/>
            <a:ext cx="6646961" cy="2544900"/>
          </a:xfrm>
        </p:spPr>
        <p:txBody>
          <a:bodyPr/>
          <a:lstStyle/>
          <a:p>
            <a:r>
              <a:rPr lang="en-US" sz="2000" dirty="0"/>
              <a:t>Decimal to Binary Example (Negative base 10 Value)</a:t>
            </a:r>
          </a:p>
          <a:p>
            <a:pPr lvl="1"/>
            <a:r>
              <a:rPr lang="en-US" sz="1600" i="1" dirty="0"/>
              <a:t>Find n-bit unsigned of positive, then flip bits and add 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FFDBD-006A-024E-85E5-5539522567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613C9-69C0-0445-80C4-D864E9C8F332}"/>
              </a:ext>
            </a:extLst>
          </p:cNvPr>
          <p:cNvSpPr txBox="1"/>
          <p:nvPr/>
        </p:nvSpPr>
        <p:spPr>
          <a:xfrm>
            <a:off x="1984250" y="240247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-102</a:t>
            </a:r>
            <a:r>
              <a:rPr lang="en-US" sz="16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C856C6-33B9-4F49-8FEE-0854D501245C}"/>
              </a:ext>
            </a:extLst>
          </p:cNvPr>
          <p:cNvSpPr txBox="1"/>
          <p:nvPr/>
        </p:nvSpPr>
        <p:spPr>
          <a:xfrm>
            <a:off x="3564951" y="2402473"/>
            <a:ext cx="2281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102</a:t>
            </a:r>
            <a:r>
              <a:rPr lang="en-US" sz="1600" baseline="-25000" dirty="0">
                <a:latin typeface="Courier" pitchFamily="2" charset="0"/>
              </a:rPr>
              <a:t>10</a:t>
            </a:r>
            <a:r>
              <a:rPr lang="en-US" sz="1600" dirty="0">
                <a:latin typeface="Courier" pitchFamily="2" charset="0"/>
              </a:rPr>
              <a:t> = 0110 0110</a:t>
            </a:r>
            <a:r>
              <a:rPr lang="en-US" sz="1600" baseline="-25000" dirty="0">
                <a:latin typeface="Courier" pitchFamily="2" charset="0"/>
              </a:rPr>
              <a:t>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B7FE19-BE29-3341-9615-B544CDED75D4}"/>
              </a:ext>
            </a:extLst>
          </p:cNvPr>
          <p:cNvGrpSpPr/>
          <p:nvPr/>
        </p:nvGrpSpPr>
        <p:grpSpPr>
          <a:xfrm>
            <a:off x="8295273" y="2046026"/>
            <a:ext cx="554960" cy="2196778"/>
            <a:chOff x="8295273" y="2046026"/>
            <a:chExt cx="554960" cy="219677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E00997-F55E-3740-A4A8-5C3CB6C1373F}"/>
                </a:ext>
              </a:extLst>
            </p:cNvPr>
            <p:cNvSpPr txBox="1"/>
            <p:nvPr/>
          </p:nvSpPr>
          <p:spPr>
            <a:xfrm>
              <a:off x="8295273" y="2046026"/>
              <a:ext cx="5549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 pitchFamily="2" charset="0"/>
                </a:rPr>
                <a:t>102</a:t>
              </a:r>
            </a:p>
            <a:p>
              <a:r>
                <a:rPr lang="en-US" sz="1600" u="sng" dirty="0">
                  <a:latin typeface="Courier" pitchFamily="2" charset="0"/>
                </a:rPr>
                <a:t>-64</a:t>
              </a:r>
            </a:p>
            <a:p>
              <a:r>
                <a:rPr lang="en-US" sz="1600" dirty="0">
                  <a:latin typeface="Courier" pitchFamily="2" charset="0"/>
                </a:rPr>
                <a:t> 38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03D53D-245D-8441-BDE3-4423FD80B8D7}"/>
                </a:ext>
              </a:extLst>
            </p:cNvPr>
            <p:cNvSpPr txBox="1"/>
            <p:nvPr/>
          </p:nvSpPr>
          <p:spPr>
            <a:xfrm>
              <a:off x="8295273" y="2749279"/>
              <a:ext cx="554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>
                  <a:latin typeface="Courier" pitchFamily="2" charset="0"/>
                </a:rPr>
                <a:t>-32</a:t>
              </a:r>
            </a:p>
            <a:p>
              <a:r>
                <a:rPr lang="en-US" sz="1600" dirty="0">
                  <a:latin typeface="Courier" pitchFamily="2" charset="0"/>
                </a:rPr>
                <a:t>  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FFDC97-91E1-394D-BAAA-D1BEBB7BB394}"/>
                </a:ext>
              </a:extLst>
            </p:cNvPr>
            <p:cNvSpPr txBox="1"/>
            <p:nvPr/>
          </p:nvSpPr>
          <p:spPr>
            <a:xfrm>
              <a:off x="8295273" y="3200998"/>
              <a:ext cx="554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>
                  <a:latin typeface="Courier" pitchFamily="2" charset="0"/>
                </a:rPr>
                <a:t>- 4</a:t>
              </a:r>
            </a:p>
            <a:p>
              <a:r>
                <a:rPr lang="en-US" sz="1600" dirty="0">
                  <a:latin typeface="Courier" pitchFamily="2" charset="0"/>
                </a:rPr>
                <a:t>  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310530-0A1D-3841-B321-AF6CB49D37B7}"/>
                </a:ext>
              </a:extLst>
            </p:cNvPr>
            <p:cNvSpPr txBox="1"/>
            <p:nvPr/>
          </p:nvSpPr>
          <p:spPr>
            <a:xfrm>
              <a:off x="8295273" y="3658029"/>
              <a:ext cx="554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>
                  <a:latin typeface="Courier" pitchFamily="2" charset="0"/>
                </a:rPr>
                <a:t>- 2</a:t>
              </a:r>
            </a:p>
            <a:p>
              <a:r>
                <a:rPr lang="en-US" sz="1600" dirty="0">
                  <a:latin typeface="Courier" pitchFamily="2" charset="0"/>
                </a:rPr>
                <a:t>  0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B2A2DE9-D43C-7241-B0DC-000E40DDA633}"/>
              </a:ext>
            </a:extLst>
          </p:cNvPr>
          <p:cNvSpPr/>
          <p:nvPr/>
        </p:nvSpPr>
        <p:spPr>
          <a:xfrm>
            <a:off x="4336282" y="3044233"/>
            <a:ext cx="16642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 1001 1001</a:t>
            </a:r>
            <a:endParaRPr lang="en-US" sz="1600" baseline="-25000" dirty="0">
              <a:latin typeface="Courier" pitchFamily="2" charset="0"/>
            </a:endParaRPr>
          </a:p>
          <a:p>
            <a:r>
              <a:rPr lang="en-US" sz="1600" u="sng" dirty="0">
                <a:latin typeface="Courier" pitchFamily="2" charset="0"/>
              </a:rPr>
              <a:t>+        1</a:t>
            </a:r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 1001 1010</a:t>
            </a:r>
            <a:r>
              <a:rPr lang="en-US" sz="1600" baseline="-25000" dirty="0">
                <a:latin typeface="Courier" pitchFamily="2" charset="0"/>
              </a:rPr>
              <a:t>2TC</a:t>
            </a:r>
            <a:endParaRPr lang="en-US" sz="16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4D9011-8A6A-2B47-B54C-62237F534879}"/>
              </a:ext>
            </a:extLst>
          </p:cNvPr>
          <p:cNvSpPr txBox="1"/>
          <p:nvPr/>
        </p:nvSpPr>
        <p:spPr>
          <a:xfrm>
            <a:off x="3018221" y="4178436"/>
            <a:ext cx="315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-102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= 1001 1010</a:t>
            </a:r>
            <a:r>
              <a:rPr lang="en-US" sz="2000" baseline="-25000" dirty="0">
                <a:latin typeface="Courier" pitchFamily="2" charset="0"/>
              </a:rPr>
              <a:t>2TC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0CC77E2-F802-F74B-91E8-6DE3C5F787B9}"/>
              </a:ext>
            </a:extLst>
          </p:cNvPr>
          <p:cNvGrpSpPr/>
          <p:nvPr/>
        </p:nvGrpSpPr>
        <p:grpSpPr>
          <a:xfrm>
            <a:off x="5918973" y="1958384"/>
            <a:ext cx="1994349" cy="1961257"/>
            <a:chOff x="6561893" y="1319605"/>
            <a:chExt cx="1994349" cy="19612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4B3195-2B29-5C40-B213-F7652E16E135}"/>
                </a:ext>
              </a:extLst>
            </p:cNvPr>
            <p:cNvSpPr txBox="1"/>
            <p:nvPr/>
          </p:nvSpPr>
          <p:spPr>
            <a:xfrm>
              <a:off x="7049098" y="1319605"/>
              <a:ext cx="150714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Flip bits and </a:t>
              </a:r>
            </a:p>
            <a:p>
              <a:r>
                <a:rPr lang="en-US" dirty="0"/>
                <a:t>add 1 to get </a:t>
              </a:r>
            </a:p>
            <a:p>
              <a:r>
                <a:rPr lang="en-US" dirty="0"/>
                <a:t>the complement.</a:t>
              </a:r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48F52BF3-E5F9-2E45-9AE4-657F7CFD9271}"/>
                </a:ext>
              </a:extLst>
            </p:cNvPr>
            <p:cNvSpPr/>
            <p:nvPr/>
          </p:nvSpPr>
          <p:spPr>
            <a:xfrm>
              <a:off x="6561893" y="2428349"/>
              <a:ext cx="163093" cy="85251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42DEE30-C252-1547-A874-EF31E212ACDB}"/>
                </a:ext>
              </a:extLst>
            </p:cNvPr>
            <p:cNvSpPr/>
            <p:nvPr/>
          </p:nvSpPr>
          <p:spPr>
            <a:xfrm>
              <a:off x="6762874" y="2058269"/>
              <a:ext cx="933989" cy="796336"/>
            </a:xfrm>
            <a:custGeom>
              <a:avLst/>
              <a:gdLst>
                <a:gd name="connsiteX0" fmla="*/ 699796 w 699796"/>
                <a:gd name="connsiteY0" fmla="*/ 0 h 1213804"/>
                <a:gd name="connsiteX1" fmla="*/ 681135 w 699796"/>
                <a:gd name="connsiteY1" fmla="*/ 74644 h 1213804"/>
                <a:gd name="connsiteX2" fmla="*/ 671804 w 699796"/>
                <a:gd name="connsiteY2" fmla="*/ 121298 h 1213804"/>
                <a:gd name="connsiteX3" fmla="*/ 653143 w 699796"/>
                <a:gd name="connsiteY3" fmla="*/ 177281 h 1213804"/>
                <a:gd name="connsiteX4" fmla="*/ 643813 w 699796"/>
                <a:gd name="connsiteY4" fmla="*/ 214604 h 1213804"/>
                <a:gd name="connsiteX5" fmla="*/ 634482 w 699796"/>
                <a:gd name="connsiteY5" fmla="*/ 242595 h 1213804"/>
                <a:gd name="connsiteX6" fmla="*/ 615821 w 699796"/>
                <a:gd name="connsiteY6" fmla="*/ 317240 h 1213804"/>
                <a:gd name="connsiteX7" fmla="*/ 606490 w 699796"/>
                <a:gd name="connsiteY7" fmla="*/ 363893 h 1213804"/>
                <a:gd name="connsiteX8" fmla="*/ 587829 w 699796"/>
                <a:gd name="connsiteY8" fmla="*/ 429208 h 1213804"/>
                <a:gd name="connsiteX9" fmla="*/ 550506 w 699796"/>
                <a:gd name="connsiteY9" fmla="*/ 569167 h 1213804"/>
                <a:gd name="connsiteX10" fmla="*/ 522515 w 699796"/>
                <a:gd name="connsiteY10" fmla="*/ 662473 h 1213804"/>
                <a:gd name="connsiteX11" fmla="*/ 503853 w 699796"/>
                <a:gd name="connsiteY11" fmla="*/ 690465 h 1213804"/>
                <a:gd name="connsiteX12" fmla="*/ 494523 w 699796"/>
                <a:gd name="connsiteY12" fmla="*/ 718457 h 1213804"/>
                <a:gd name="connsiteX13" fmla="*/ 447870 w 699796"/>
                <a:gd name="connsiteY13" fmla="*/ 783771 h 1213804"/>
                <a:gd name="connsiteX14" fmla="*/ 401217 w 699796"/>
                <a:gd name="connsiteY14" fmla="*/ 858416 h 1213804"/>
                <a:gd name="connsiteX15" fmla="*/ 391886 w 699796"/>
                <a:gd name="connsiteY15" fmla="*/ 886408 h 1213804"/>
                <a:gd name="connsiteX16" fmla="*/ 335902 w 699796"/>
                <a:gd name="connsiteY16" fmla="*/ 989044 h 1213804"/>
                <a:gd name="connsiteX17" fmla="*/ 307910 w 699796"/>
                <a:gd name="connsiteY17" fmla="*/ 1063689 h 1213804"/>
                <a:gd name="connsiteX18" fmla="*/ 279919 w 699796"/>
                <a:gd name="connsiteY18" fmla="*/ 1110342 h 1213804"/>
                <a:gd name="connsiteX19" fmla="*/ 242596 w 699796"/>
                <a:gd name="connsiteY19" fmla="*/ 1138334 h 1213804"/>
                <a:gd name="connsiteX20" fmla="*/ 177282 w 699796"/>
                <a:gd name="connsiteY20" fmla="*/ 1175657 h 1213804"/>
                <a:gd name="connsiteX21" fmla="*/ 130629 w 699796"/>
                <a:gd name="connsiteY21" fmla="*/ 1184987 h 1213804"/>
                <a:gd name="connsiteX22" fmla="*/ 55984 w 699796"/>
                <a:gd name="connsiteY22" fmla="*/ 1212979 h 1213804"/>
                <a:gd name="connsiteX23" fmla="*/ 0 w 699796"/>
                <a:gd name="connsiteY23" fmla="*/ 1212979 h 121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99796" h="1213804">
                  <a:moveTo>
                    <a:pt x="699796" y="0"/>
                  </a:moveTo>
                  <a:cubicBezTo>
                    <a:pt x="693576" y="24881"/>
                    <a:pt x="686902" y="49654"/>
                    <a:pt x="681135" y="74644"/>
                  </a:cubicBezTo>
                  <a:cubicBezTo>
                    <a:pt x="677569" y="90097"/>
                    <a:pt x="675977" y="105998"/>
                    <a:pt x="671804" y="121298"/>
                  </a:cubicBezTo>
                  <a:cubicBezTo>
                    <a:pt x="666628" y="140275"/>
                    <a:pt x="658795" y="158440"/>
                    <a:pt x="653143" y="177281"/>
                  </a:cubicBezTo>
                  <a:cubicBezTo>
                    <a:pt x="649458" y="189564"/>
                    <a:pt x="647336" y="202274"/>
                    <a:pt x="643813" y="214604"/>
                  </a:cubicBezTo>
                  <a:cubicBezTo>
                    <a:pt x="641111" y="224061"/>
                    <a:pt x="637070" y="233106"/>
                    <a:pt x="634482" y="242595"/>
                  </a:cubicBezTo>
                  <a:cubicBezTo>
                    <a:pt x="627734" y="267339"/>
                    <a:pt x="620851" y="292091"/>
                    <a:pt x="615821" y="317240"/>
                  </a:cubicBezTo>
                  <a:cubicBezTo>
                    <a:pt x="612711" y="332791"/>
                    <a:pt x="610337" y="348508"/>
                    <a:pt x="606490" y="363893"/>
                  </a:cubicBezTo>
                  <a:cubicBezTo>
                    <a:pt x="582013" y="461796"/>
                    <a:pt x="614004" y="307053"/>
                    <a:pt x="587829" y="429208"/>
                  </a:cubicBezTo>
                  <a:cubicBezTo>
                    <a:pt x="544201" y="632813"/>
                    <a:pt x="592398" y="443493"/>
                    <a:pt x="550506" y="569167"/>
                  </a:cubicBezTo>
                  <a:cubicBezTo>
                    <a:pt x="532410" y="623454"/>
                    <a:pt x="551360" y="597573"/>
                    <a:pt x="522515" y="662473"/>
                  </a:cubicBezTo>
                  <a:cubicBezTo>
                    <a:pt x="517960" y="672721"/>
                    <a:pt x="510074" y="681134"/>
                    <a:pt x="503853" y="690465"/>
                  </a:cubicBezTo>
                  <a:cubicBezTo>
                    <a:pt x="500743" y="699796"/>
                    <a:pt x="498921" y="709660"/>
                    <a:pt x="494523" y="718457"/>
                  </a:cubicBezTo>
                  <a:cubicBezTo>
                    <a:pt x="487196" y="733110"/>
                    <a:pt x="454909" y="773917"/>
                    <a:pt x="447870" y="783771"/>
                  </a:cubicBezTo>
                  <a:cubicBezTo>
                    <a:pt x="435529" y="801048"/>
                    <a:pt x="408487" y="843876"/>
                    <a:pt x="401217" y="858416"/>
                  </a:cubicBezTo>
                  <a:cubicBezTo>
                    <a:pt x="396819" y="867213"/>
                    <a:pt x="395956" y="877454"/>
                    <a:pt x="391886" y="886408"/>
                  </a:cubicBezTo>
                  <a:cubicBezTo>
                    <a:pt x="361642" y="952945"/>
                    <a:pt x="365121" y="945219"/>
                    <a:pt x="335902" y="989044"/>
                  </a:cubicBezTo>
                  <a:cubicBezTo>
                    <a:pt x="325242" y="1031686"/>
                    <a:pt x="330091" y="1023764"/>
                    <a:pt x="307910" y="1063689"/>
                  </a:cubicBezTo>
                  <a:cubicBezTo>
                    <a:pt x="299103" y="1079542"/>
                    <a:pt x="291861" y="1096694"/>
                    <a:pt x="279919" y="1110342"/>
                  </a:cubicBezTo>
                  <a:cubicBezTo>
                    <a:pt x="269678" y="1122045"/>
                    <a:pt x="255251" y="1129295"/>
                    <a:pt x="242596" y="1138334"/>
                  </a:cubicBezTo>
                  <a:cubicBezTo>
                    <a:pt x="224682" y="1151130"/>
                    <a:pt x="197779" y="1168825"/>
                    <a:pt x="177282" y="1175657"/>
                  </a:cubicBezTo>
                  <a:cubicBezTo>
                    <a:pt x="162237" y="1180672"/>
                    <a:pt x="146180" y="1181877"/>
                    <a:pt x="130629" y="1184987"/>
                  </a:cubicBezTo>
                  <a:cubicBezTo>
                    <a:pt x="102504" y="1199050"/>
                    <a:pt x="87746" y="1209803"/>
                    <a:pt x="55984" y="1212979"/>
                  </a:cubicBezTo>
                  <a:cubicBezTo>
                    <a:pt x="37415" y="1214836"/>
                    <a:pt x="18661" y="1212979"/>
                    <a:pt x="0" y="121297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953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8" y="509273"/>
            <a:ext cx="5852161" cy="645300"/>
          </a:xfrm>
        </p:spPr>
        <p:txBody>
          <a:bodyPr/>
          <a:lstStyle/>
          <a:p>
            <a:r>
              <a:rPr lang="en-US" sz="2800" dirty="0"/>
              <a:t>Sign Magnitude Representation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FCD03-D9CB-5540-BCB2-76D88CC32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6924" y="1252230"/>
            <a:ext cx="6330080" cy="1659900"/>
          </a:xfrm>
        </p:spPr>
        <p:txBody>
          <a:bodyPr/>
          <a:lstStyle/>
          <a:p>
            <a:r>
              <a:rPr lang="en-US" sz="1800" dirty="0"/>
              <a:t>The most significant bit indicates the sign of the number.</a:t>
            </a:r>
          </a:p>
          <a:p>
            <a:pPr lvl="1"/>
            <a:r>
              <a:rPr lang="en-US" sz="1800" dirty="0"/>
              <a:t>0 → positive</a:t>
            </a:r>
          </a:p>
          <a:p>
            <a:pPr lvl="1"/>
            <a:r>
              <a:rPr lang="en-US" sz="1800" dirty="0"/>
              <a:t>1 → negative</a:t>
            </a:r>
          </a:p>
          <a:p>
            <a:r>
              <a:rPr lang="en-US" sz="1800" b="1" u="sng" dirty="0"/>
              <a:t>The remaining n-1 bits</a:t>
            </a:r>
            <a:r>
              <a:rPr lang="en-US" sz="1800" dirty="0"/>
              <a:t> give the value using unsigned binary representation.</a:t>
            </a:r>
          </a:p>
          <a:p>
            <a:pPr lvl="2"/>
            <a:endParaRPr lang="en-US" sz="1800" dirty="0"/>
          </a:p>
          <a:p>
            <a:r>
              <a:rPr lang="en-US" sz="1800" dirty="0"/>
              <a:t>Samples: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1739989" y="369272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0010 1010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71059-E319-5840-9BED-75BA8729E416}"/>
              </a:ext>
            </a:extLst>
          </p:cNvPr>
          <p:cNvSpPr txBox="1"/>
          <p:nvPr/>
        </p:nvSpPr>
        <p:spPr>
          <a:xfrm>
            <a:off x="5546427" y="369116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1010 1010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69AEF8E-39A0-3C4D-9268-C5B155BF1FF1}"/>
              </a:ext>
            </a:extLst>
          </p:cNvPr>
          <p:cNvGrpSpPr/>
          <p:nvPr/>
        </p:nvGrpSpPr>
        <p:grpSpPr>
          <a:xfrm>
            <a:off x="1700628" y="3965403"/>
            <a:ext cx="1686679" cy="1060284"/>
            <a:chOff x="2232474" y="4371998"/>
            <a:chExt cx="1686679" cy="106028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9D5F1F-662F-8A42-AA23-C386B32CEA3A}"/>
                </a:ext>
              </a:extLst>
            </p:cNvPr>
            <p:cNvSpPr txBox="1"/>
            <p:nvPr/>
          </p:nvSpPr>
          <p:spPr>
            <a:xfrm>
              <a:off x="2232474" y="4601285"/>
              <a:ext cx="168667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Value in</a:t>
              </a:r>
            </a:p>
            <a:p>
              <a:pPr algn="ctr"/>
              <a:r>
                <a:rPr lang="en-US" sz="1600" dirty="0"/>
                <a:t>Unsigned Binary</a:t>
              </a:r>
            </a:p>
            <a:p>
              <a:pPr algn="ctr"/>
              <a:r>
                <a:rPr lang="en-US" sz="1600" b="1" dirty="0"/>
                <a:t>42</a:t>
              </a:r>
              <a:r>
                <a:rPr lang="en-US" sz="1600" b="1" baseline="-25000" dirty="0"/>
                <a:t>10</a:t>
              </a:r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1167B189-1F02-4B4D-BC07-CD2579A26634}"/>
                </a:ext>
              </a:extLst>
            </p:cNvPr>
            <p:cNvSpPr/>
            <p:nvPr/>
          </p:nvSpPr>
          <p:spPr>
            <a:xfrm rot="5400000">
              <a:off x="2985979" y="3947035"/>
              <a:ext cx="181341" cy="1031268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749E393-81BE-6C4C-8A08-0460504BDAC0}"/>
              </a:ext>
            </a:extLst>
          </p:cNvPr>
          <p:cNvGrpSpPr/>
          <p:nvPr/>
        </p:nvGrpSpPr>
        <p:grpSpPr>
          <a:xfrm>
            <a:off x="466334" y="3691165"/>
            <a:ext cx="1527284" cy="542334"/>
            <a:chOff x="466334" y="3691165"/>
            <a:chExt cx="1527284" cy="542334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F65CB75-3F49-D644-8A9F-A605AE75A788}"/>
                </a:ext>
              </a:extLst>
            </p:cNvPr>
            <p:cNvSpPr/>
            <p:nvPr/>
          </p:nvSpPr>
          <p:spPr>
            <a:xfrm>
              <a:off x="1803535" y="3691165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3714BA-7714-B449-AE98-8099E8252194}"/>
                </a:ext>
              </a:extLst>
            </p:cNvPr>
            <p:cNvGrpSpPr/>
            <p:nvPr/>
          </p:nvGrpSpPr>
          <p:grpSpPr>
            <a:xfrm>
              <a:off x="466334" y="3710279"/>
              <a:ext cx="1309209" cy="523220"/>
              <a:chOff x="998180" y="3710279"/>
              <a:chExt cx="1309209" cy="52322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331429-B828-EF4B-BC55-3B0B67C5F182}"/>
                  </a:ext>
                </a:extLst>
              </p:cNvPr>
              <p:cNvSpPr txBox="1"/>
              <p:nvPr/>
            </p:nvSpPr>
            <p:spPr>
              <a:xfrm>
                <a:off x="998180" y="3710279"/>
                <a:ext cx="8210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Positive</a:t>
                </a:r>
              </a:p>
              <a:p>
                <a:r>
                  <a:rPr lang="en-US" dirty="0"/>
                  <a:t>Number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6BB99B8-B39D-034C-B348-E4053175FF6C}"/>
                  </a:ext>
                </a:extLst>
              </p:cNvPr>
              <p:cNvCxnSpPr>
                <a:cxnSpLocks/>
                <a:stCxn id="12" idx="1"/>
                <a:endCxn id="24" idx="3"/>
              </p:cNvCxnSpPr>
              <p:nvPr/>
            </p:nvCxnSpPr>
            <p:spPr>
              <a:xfrm flipH="1">
                <a:off x="1819239" y="3864120"/>
                <a:ext cx="488150" cy="107769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1732E8B-C284-EA47-A7DC-589BD6CB1886}"/>
              </a:ext>
            </a:extLst>
          </p:cNvPr>
          <p:cNvGrpSpPr/>
          <p:nvPr/>
        </p:nvGrpSpPr>
        <p:grpSpPr>
          <a:xfrm>
            <a:off x="4279030" y="3705805"/>
            <a:ext cx="1504135" cy="523220"/>
            <a:chOff x="4279030" y="3705805"/>
            <a:chExt cx="1504135" cy="52322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A29118F-C654-9048-A31D-A86C394090C9}"/>
                </a:ext>
              </a:extLst>
            </p:cNvPr>
            <p:cNvSpPr/>
            <p:nvPr/>
          </p:nvSpPr>
          <p:spPr>
            <a:xfrm>
              <a:off x="5593082" y="3705805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17CCBFF-E7DD-B64A-9CCA-5FCB61EB0FEC}"/>
                </a:ext>
              </a:extLst>
            </p:cNvPr>
            <p:cNvGrpSpPr/>
            <p:nvPr/>
          </p:nvGrpSpPr>
          <p:grpSpPr>
            <a:xfrm>
              <a:off x="4279030" y="3705805"/>
              <a:ext cx="1296239" cy="523220"/>
              <a:chOff x="4335013" y="4112400"/>
              <a:chExt cx="1296239" cy="52322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1A1FA1-AAD7-BA46-BDC5-CA957B5D7656}"/>
                  </a:ext>
                </a:extLst>
              </p:cNvPr>
              <p:cNvSpPr txBox="1"/>
              <p:nvPr/>
            </p:nvSpPr>
            <p:spPr>
              <a:xfrm>
                <a:off x="4335013" y="4112400"/>
                <a:ext cx="8915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Negative</a:t>
                </a:r>
              </a:p>
              <a:p>
                <a:r>
                  <a:rPr lang="en-US" dirty="0"/>
                  <a:t>Number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BEDB421-34B9-D541-BB42-92C2426BEF7F}"/>
                  </a:ext>
                </a:extLst>
              </p:cNvPr>
              <p:cNvCxnSpPr>
                <a:cxnSpLocks/>
                <a:endCxn id="26" idx="3"/>
              </p:cNvCxnSpPr>
              <p:nvPr/>
            </p:nvCxnSpPr>
            <p:spPr>
              <a:xfrm flipH="1">
                <a:off x="5226604" y="4282426"/>
                <a:ext cx="404648" cy="91584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187350-4911-7840-9803-FE4EF0DFB846}"/>
              </a:ext>
            </a:extLst>
          </p:cNvPr>
          <p:cNvGrpSpPr/>
          <p:nvPr/>
        </p:nvGrpSpPr>
        <p:grpSpPr>
          <a:xfrm>
            <a:off x="5545873" y="3971889"/>
            <a:ext cx="1686679" cy="1053798"/>
            <a:chOff x="2291552" y="4371998"/>
            <a:chExt cx="1686679" cy="105379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4C126D-3475-964D-AB1F-9984EEE6D445}"/>
                </a:ext>
              </a:extLst>
            </p:cNvPr>
            <p:cNvSpPr txBox="1"/>
            <p:nvPr/>
          </p:nvSpPr>
          <p:spPr>
            <a:xfrm>
              <a:off x="2291552" y="4594799"/>
              <a:ext cx="168667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Value in</a:t>
              </a:r>
            </a:p>
            <a:p>
              <a:pPr algn="ctr"/>
              <a:r>
                <a:rPr lang="en-US" sz="1600" dirty="0"/>
                <a:t>Unsigned Binary</a:t>
              </a:r>
            </a:p>
            <a:p>
              <a:pPr algn="ctr"/>
              <a:r>
                <a:rPr lang="en-US" sz="1600" b="1" dirty="0"/>
                <a:t>- 42</a:t>
              </a:r>
              <a:r>
                <a:rPr lang="en-US" sz="1600" b="1" baseline="-25000" dirty="0"/>
                <a:t>10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234BF9E2-87FC-6F43-B424-7BA6B0A57F0F}"/>
                </a:ext>
              </a:extLst>
            </p:cNvPr>
            <p:cNvSpPr/>
            <p:nvPr/>
          </p:nvSpPr>
          <p:spPr>
            <a:xfrm rot="5400000">
              <a:off x="2985979" y="3947035"/>
              <a:ext cx="181341" cy="1031268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580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D3FAAAD-69C3-314E-9A0E-280DA124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129" y="108967"/>
            <a:ext cx="6243878" cy="645300"/>
          </a:xfrm>
        </p:spPr>
        <p:txBody>
          <a:bodyPr/>
          <a:lstStyle/>
          <a:p>
            <a:r>
              <a:rPr lang="en-US" sz="2800" dirty="0"/>
              <a:t>Sign Magnitude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6C574-43D4-3D47-AD5B-11FF9C2537D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008DC4-053A-F54F-BF6D-8C68F1114693}"/>
              </a:ext>
            </a:extLst>
          </p:cNvPr>
          <p:cNvGrpSpPr/>
          <p:nvPr/>
        </p:nvGrpSpPr>
        <p:grpSpPr>
          <a:xfrm>
            <a:off x="801180" y="3087936"/>
            <a:ext cx="3439887" cy="2006153"/>
            <a:chOff x="-66468" y="1700326"/>
            <a:chExt cx="3439887" cy="20061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C5D2D3-8C84-1E4C-AAFE-D9050211C8C7}"/>
                </a:ext>
              </a:extLst>
            </p:cNvPr>
            <p:cNvSpPr txBox="1"/>
            <p:nvPr/>
          </p:nvSpPr>
          <p:spPr>
            <a:xfrm>
              <a:off x="-66468" y="2383040"/>
              <a:ext cx="343988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8-bit sign magnitude binary representation for these base 10 values: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EBB2640-17F0-B945-BDD0-2A5659E75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8879" y="1700326"/>
              <a:ext cx="649191" cy="68271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E15694-2359-4749-B7A5-43CA4A66BD2F}"/>
              </a:ext>
            </a:extLst>
          </p:cNvPr>
          <p:cNvGrpSpPr/>
          <p:nvPr/>
        </p:nvGrpSpPr>
        <p:grpSpPr>
          <a:xfrm>
            <a:off x="801182" y="956820"/>
            <a:ext cx="3439887" cy="1698377"/>
            <a:chOff x="55452" y="1700326"/>
            <a:chExt cx="3439887" cy="16983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7F3869-779D-AB42-83DB-E8D4C9400FD1}"/>
                </a:ext>
              </a:extLst>
            </p:cNvPr>
            <p:cNvSpPr txBox="1"/>
            <p:nvPr/>
          </p:nvSpPr>
          <p:spPr>
            <a:xfrm>
              <a:off x="55452" y="2383040"/>
              <a:ext cx="34398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base 10 values for these sign magnitude binary values: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AB8DFF-A331-7543-BCF0-AB3D5DF18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0799" y="1700326"/>
              <a:ext cx="649191" cy="68271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09D0847-E1E9-0148-933D-10D94E1A616C}"/>
              </a:ext>
            </a:extLst>
          </p:cNvPr>
          <p:cNvSpPr txBox="1"/>
          <p:nvPr/>
        </p:nvSpPr>
        <p:spPr>
          <a:xfrm>
            <a:off x="4529649" y="111351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0110 1010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066F66-C3A0-6F4C-9B01-185E98269F30}"/>
              </a:ext>
            </a:extLst>
          </p:cNvPr>
          <p:cNvSpPr txBox="1"/>
          <p:nvPr/>
        </p:nvSpPr>
        <p:spPr>
          <a:xfrm>
            <a:off x="7191257" y="111351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1011 0010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80FD46-1CC8-7E48-9D6C-C1DD0A510FD3}"/>
              </a:ext>
            </a:extLst>
          </p:cNvPr>
          <p:cNvSpPr txBox="1"/>
          <p:nvPr/>
        </p:nvSpPr>
        <p:spPr>
          <a:xfrm>
            <a:off x="4634157" y="3203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73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EA5BF0-BE2A-5A4D-A70B-F2D3503823F3}"/>
              </a:ext>
            </a:extLst>
          </p:cNvPr>
          <p:cNvSpPr txBox="1"/>
          <p:nvPr/>
        </p:nvSpPr>
        <p:spPr>
          <a:xfrm>
            <a:off x="7191257" y="3203474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-52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8093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D3FAAAD-69C3-314E-9A0E-280DA124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129" y="108967"/>
            <a:ext cx="6243878" cy="645300"/>
          </a:xfrm>
        </p:spPr>
        <p:txBody>
          <a:bodyPr/>
          <a:lstStyle/>
          <a:p>
            <a:r>
              <a:rPr lang="en-US" sz="2800" dirty="0"/>
              <a:t>Sign Magnitude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6C574-43D4-3D47-AD5B-11FF9C2537D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E15694-2359-4749-B7A5-43CA4A66BD2F}"/>
              </a:ext>
            </a:extLst>
          </p:cNvPr>
          <p:cNvGrpSpPr/>
          <p:nvPr/>
        </p:nvGrpSpPr>
        <p:grpSpPr>
          <a:xfrm>
            <a:off x="801182" y="956820"/>
            <a:ext cx="3439887" cy="1698377"/>
            <a:chOff x="55452" y="1700326"/>
            <a:chExt cx="3439887" cy="16983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7F3869-779D-AB42-83DB-E8D4C9400FD1}"/>
                </a:ext>
              </a:extLst>
            </p:cNvPr>
            <p:cNvSpPr txBox="1"/>
            <p:nvPr/>
          </p:nvSpPr>
          <p:spPr>
            <a:xfrm>
              <a:off x="55452" y="2383040"/>
              <a:ext cx="34398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base 10 values for these sign magnitude binary values: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AB8DFF-A331-7543-BCF0-AB3D5DF18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0799" y="1700326"/>
              <a:ext cx="649191" cy="68271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09D0847-E1E9-0148-933D-10D94E1A616C}"/>
              </a:ext>
            </a:extLst>
          </p:cNvPr>
          <p:cNvSpPr txBox="1"/>
          <p:nvPr/>
        </p:nvSpPr>
        <p:spPr>
          <a:xfrm>
            <a:off x="4529649" y="111351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0110 1010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066F66-C3A0-6F4C-9B01-185E98269F30}"/>
              </a:ext>
            </a:extLst>
          </p:cNvPr>
          <p:cNvSpPr txBox="1"/>
          <p:nvPr/>
        </p:nvSpPr>
        <p:spPr>
          <a:xfrm>
            <a:off x="7191257" y="111351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1011 0010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80FD46-1CC8-7E48-9D6C-C1DD0A510FD3}"/>
              </a:ext>
            </a:extLst>
          </p:cNvPr>
          <p:cNvSpPr txBox="1"/>
          <p:nvPr/>
        </p:nvSpPr>
        <p:spPr>
          <a:xfrm>
            <a:off x="4634157" y="3203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73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EA5BF0-BE2A-5A4D-A70B-F2D3503823F3}"/>
              </a:ext>
            </a:extLst>
          </p:cNvPr>
          <p:cNvSpPr txBox="1"/>
          <p:nvPr/>
        </p:nvSpPr>
        <p:spPr>
          <a:xfrm>
            <a:off x="7191257" y="3203474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-52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05DB53-2BE2-524A-8006-C13133E5D523}"/>
              </a:ext>
            </a:extLst>
          </p:cNvPr>
          <p:cNvSpPr txBox="1"/>
          <p:nvPr/>
        </p:nvSpPr>
        <p:spPr>
          <a:xfrm>
            <a:off x="4268472" y="1497802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110 1010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63C8DB4-22C1-3B41-A6D1-B11629518A55}"/>
              </a:ext>
            </a:extLst>
          </p:cNvPr>
          <p:cNvSpPr/>
          <p:nvPr/>
        </p:nvSpPr>
        <p:spPr>
          <a:xfrm>
            <a:off x="4579343" y="1137025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72C48F-5DFB-DE45-8B18-65A884FED496}"/>
              </a:ext>
            </a:extLst>
          </p:cNvPr>
          <p:cNvSpPr txBox="1"/>
          <p:nvPr/>
        </p:nvSpPr>
        <p:spPr>
          <a:xfrm>
            <a:off x="4272475" y="1892361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(64+32+8+2)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65E405-DE3B-AF45-BD65-04FC3674B652}"/>
              </a:ext>
            </a:extLst>
          </p:cNvPr>
          <p:cNvSpPr txBox="1"/>
          <p:nvPr/>
        </p:nvSpPr>
        <p:spPr>
          <a:xfrm>
            <a:off x="4268472" y="227913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106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BF1DD5F-4FC6-8343-B3EB-6FBA5B9044FB}"/>
              </a:ext>
            </a:extLst>
          </p:cNvPr>
          <p:cNvSpPr/>
          <p:nvPr/>
        </p:nvSpPr>
        <p:spPr>
          <a:xfrm>
            <a:off x="5820130" y="1658087"/>
            <a:ext cx="179722" cy="215247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32C817-2339-B840-BDF8-04EF5FB5C334}"/>
              </a:ext>
            </a:extLst>
          </p:cNvPr>
          <p:cNvSpPr txBox="1"/>
          <p:nvPr/>
        </p:nvSpPr>
        <p:spPr>
          <a:xfrm>
            <a:off x="6915982" y="1497802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-011 0010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B5E5E8-0C67-4849-B7B5-DEF807371C9A}"/>
              </a:ext>
            </a:extLst>
          </p:cNvPr>
          <p:cNvSpPr txBox="1"/>
          <p:nvPr/>
        </p:nvSpPr>
        <p:spPr>
          <a:xfrm>
            <a:off x="6915982" y="1879485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-(32+16+2)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79FC1B-83C0-4E42-9F43-A5FCA760DCEA}"/>
              </a:ext>
            </a:extLst>
          </p:cNvPr>
          <p:cNvSpPr txBox="1"/>
          <p:nvPr/>
        </p:nvSpPr>
        <p:spPr>
          <a:xfrm>
            <a:off x="7053399" y="227612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-50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1A6D440-2B29-4E49-A0DB-D71F58BB4F80}"/>
              </a:ext>
            </a:extLst>
          </p:cNvPr>
          <p:cNvSpPr/>
          <p:nvPr/>
        </p:nvSpPr>
        <p:spPr>
          <a:xfrm>
            <a:off x="7229425" y="1137025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AE42FE-3323-554C-AC23-D8BD66A21BA9}"/>
              </a:ext>
            </a:extLst>
          </p:cNvPr>
          <p:cNvSpPr txBox="1"/>
          <p:nvPr/>
        </p:nvSpPr>
        <p:spPr>
          <a:xfrm>
            <a:off x="4630611" y="3637143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(64+8+1)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D157DB-E3BB-4342-A649-A0511388DCDC}"/>
              </a:ext>
            </a:extLst>
          </p:cNvPr>
          <p:cNvSpPr txBox="1"/>
          <p:nvPr/>
        </p:nvSpPr>
        <p:spPr>
          <a:xfrm>
            <a:off x="4663973" y="409545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0100 1001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DFB89F1-CE35-C74B-A482-B8CED35735AE}"/>
              </a:ext>
            </a:extLst>
          </p:cNvPr>
          <p:cNvSpPr/>
          <p:nvPr/>
        </p:nvSpPr>
        <p:spPr>
          <a:xfrm>
            <a:off x="8463181" y="1635549"/>
            <a:ext cx="179722" cy="215247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5653158-1B34-EC47-B477-ED294C7135AE}"/>
              </a:ext>
            </a:extLst>
          </p:cNvPr>
          <p:cNvSpPr/>
          <p:nvPr/>
        </p:nvSpPr>
        <p:spPr>
          <a:xfrm>
            <a:off x="4721713" y="4107161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1E619D-8CE4-3B42-A7D2-8C352CED91FB}"/>
              </a:ext>
            </a:extLst>
          </p:cNvPr>
          <p:cNvSpPr txBox="1"/>
          <p:nvPr/>
        </p:nvSpPr>
        <p:spPr>
          <a:xfrm>
            <a:off x="7191698" y="363714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-(32+16+4)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83FC41-CE5D-DB4D-AB33-5C20EE76228A}"/>
              </a:ext>
            </a:extLst>
          </p:cNvPr>
          <p:cNvSpPr txBox="1"/>
          <p:nvPr/>
        </p:nvSpPr>
        <p:spPr>
          <a:xfrm>
            <a:off x="7229425" y="409185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1011 0100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BCF3315-D276-9E41-8257-C18157C4C502}"/>
              </a:ext>
            </a:extLst>
          </p:cNvPr>
          <p:cNvSpPr/>
          <p:nvPr/>
        </p:nvSpPr>
        <p:spPr>
          <a:xfrm>
            <a:off x="7267593" y="4091511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ED59C0-E20E-874B-8E1E-A9CD09CA0FB7}"/>
              </a:ext>
            </a:extLst>
          </p:cNvPr>
          <p:cNvGrpSpPr/>
          <p:nvPr/>
        </p:nvGrpSpPr>
        <p:grpSpPr>
          <a:xfrm>
            <a:off x="801180" y="3087936"/>
            <a:ext cx="3439887" cy="2006153"/>
            <a:chOff x="-66468" y="1700326"/>
            <a:chExt cx="3439887" cy="200615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E26DC78-0A59-E84B-A738-3F8F62AB839B}"/>
                </a:ext>
              </a:extLst>
            </p:cNvPr>
            <p:cNvSpPr txBox="1"/>
            <p:nvPr/>
          </p:nvSpPr>
          <p:spPr>
            <a:xfrm>
              <a:off x="-66468" y="2383040"/>
              <a:ext cx="343988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8-bit sign magnitude binary representation for these base 10 values: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4856DAA-AB1B-934B-91B4-C6E7B9D54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8879" y="1700326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990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A83AC8-B9B0-FE41-B3C4-DEFC877CE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0130" y="560242"/>
            <a:ext cx="5771343" cy="1659900"/>
          </a:xfrm>
        </p:spPr>
        <p:txBody>
          <a:bodyPr/>
          <a:lstStyle/>
          <a:p>
            <a:r>
              <a:rPr lang="en-US" sz="2800" dirty="0"/>
              <a:t>Sign magnitude representation has some complications: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E7089-1E0D-DB4C-A461-4A25F5A841B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A5559220-66D6-CB4F-83FD-BE8AB2540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295" y="0"/>
            <a:ext cx="5771343" cy="645300"/>
          </a:xfrm>
        </p:spPr>
        <p:txBody>
          <a:bodyPr/>
          <a:lstStyle/>
          <a:p>
            <a:r>
              <a:rPr lang="en-US" sz="2800" dirty="0"/>
              <a:t>Sign Magnitude Representation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665514-1E5A-C445-8FAD-8CE31C095606}"/>
              </a:ext>
            </a:extLst>
          </p:cNvPr>
          <p:cNvSpPr txBox="1"/>
          <p:nvPr/>
        </p:nvSpPr>
        <p:spPr>
          <a:xfrm>
            <a:off x="510000" y="2452193"/>
            <a:ext cx="358264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What are the base 10 values of the following sign magnitude numbers?</a:t>
            </a:r>
            <a:br>
              <a:rPr lang="en-US" sz="1000" dirty="0">
                <a:latin typeface="Segoe Print" panose="02000800000000000000" pitchFamily="2" charset="0"/>
              </a:rPr>
            </a:br>
            <a:br>
              <a:rPr lang="en-US" sz="1000" dirty="0">
                <a:latin typeface="Segoe Print" panose="02000800000000000000" pitchFamily="2" charset="0"/>
              </a:rPr>
            </a:br>
            <a:r>
              <a:rPr lang="en-US" sz="2000" dirty="0">
                <a:latin typeface="Courier" pitchFamily="2" charset="0"/>
              </a:rPr>
              <a:t>0000 0000</a:t>
            </a:r>
            <a:r>
              <a:rPr lang="en-US" sz="2000" baseline="-25000" dirty="0">
                <a:latin typeface="Courier" pitchFamily="2" charset="0"/>
              </a:rPr>
              <a:t>2SM</a:t>
            </a:r>
          </a:p>
          <a:p>
            <a:pPr algn="ctr"/>
            <a:endParaRPr lang="en-US" sz="2000" dirty="0">
              <a:latin typeface="Segoe Print" panose="02000800000000000000" pitchFamily="2" charset="0"/>
            </a:endParaRPr>
          </a:p>
          <a:p>
            <a:pPr algn="ctr"/>
            <a:r>
              <a:rPr lang="en-US" sz="2000" dirty="0">
                <a:latin typeface="Courier" pitchFamily="2" charset="0"/>
              </a:rPr>
              <a:t>1000 0000</a:t>
            </a:r>
            <a:r>
              <a:rPr lang="en-US" sz="2000" baseline="-25000" dirty="0">
                <a:latin typeface="Courier" pitchFamily="2" charset="0"/>
              </a:rPr>
              <a:t>2SM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97B943-0090-D445-B288-315E60225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725" y="1724284"/>
            <a:ext cx="649191" cy="6827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62DC05-B441-3346-B8F2-1CE7067A1172}"/>
              </a:ext>
            </a:extLst>
          </p:cNvPr>
          <p:cNvSpPr txBox="1"/>
          <p:nvPr/>
        </p:nvSpPr>
        <p:spPr>
          <a:xfrm>
            <a:off x="4345577" y="2452193"/>
            <a:ext cx="358264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What is wrong with the following addition of sign magnitude numbers?</a:t>
            </a:r>
            <a:endParaRPr lang="en-US" sz="1000" dirty="0">
              <a:latin typeface="Segoe Print" panose="02000800000000000000" pitchFamily="2" charset="0"/>
            </a:endParaRPr>
          </a:p>
          <a:p>
            <a:pPr algn="ctr"/>
            <a:br>
              <a:rPr lang="en-US" sz="1000" dirty="0">
                <a:latin typeface="Segoe Print" panose="02000800000000000000" pitchFamily="2" charset="0"/>
              </a:rPr>
            </a:br>
            <a:r>
              <a:rPr lang="en-US" sz="2000" dirty="0">
                <a:latin typeface="Courier" pitchFamily="2" charset="0"/>
              </a:rPr>
              <a:t>  1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0010 1100</a:t>
            </a:r>
            <a:r>
              <a:rPr lang="en-US" sz="2000" baseline="-25000" dirty="0">
                <a:latin typeface="Courier" pitchFamily="2" charset="0"/>
              </a:rPr>
              <a:t>2SM</a:t>
            </a:r>
            <a:endParaRPr lang="en-US" sz="2000" dirty="0">
              <a:latin typeface="Courier" pitchFamily="2" charset="0"/>
            </a:endParaRPr>
          </a:p>
          <a:p>
            <a:pPr algn="ctr"/>
            <a:r>
              <a:rPr lang="en-US" sz="2000" u="sng" dirty="0">
                <a:latin typeface="Courier" pitchFamily="2" charset="0"/>
              </a:rPr>
              <a:t>+ 1010 1100</a:t>
            </a:r>
            <a:r>
              <a:rPr lang="en-US" sz="2000" baseline="-25000" dirty="0">
                <a:latin typeface="Courier" pitchFamily="2" charset="0"/>
              </a:rPr>
              <a:t>2SM</a:t>
            </a:r>
          </a:p>
          <a:p>
            <a:pPr algn="ctr"/>
            <a:r>
              <a:rPr lang="en-US" sz="2000" dirty="0">
                <a:latin typeface="Courier" pitchFamily="2" charset="0"/>
              </a:rPr>
              <a:t>1101 1000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41AD77-CA01-D745-9806-83A8BC592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302" y="1724284"/>
            <a:ext cx="649191" cy="6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5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309" y="0"/>
            <a:ext cx="6151627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FCD03-D9CB-5540-BCB2-76D88CC32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8740" y="625085"/>
            <a:ext cx="6845196" cy="2544900"/>
          </a:xfrm>
        </p:spPr>
        <p:txBody>
          <a:bodyPr/>
          <a:lstStyle/>
          <a:p>
            <a:r>
              <a:rPr lang="en-US" sz="1800" dirty="0"/>
              <a:t>The most significant bit still indicates the sign of the number.</a:t>
            </a:r>
          </a:p>
          <a:p>
            <a:pPr lvl="1"/>
            <a:r>
              <a:rPr lang="en-US" sz="1800" dirty="0"/>
              <a:t>0 → positive</a:t>
            </a:r>
          </a:p>
          <a:p>
            <a:pPr lvl="1"/>
            <a:r>
              <a:rPr lang="en-US" sz="1800" dirty="0"/>
              <a:t>1 → negative</a:t>
            </a:r>
          </a:p>
          <a:p>
            <a:r>
              <a:rPr lang="en-US" sz="1800" dirty="0"/>
              <a:t>Positive numbers use unsigned binary representation.</a:t>
            </a:r>
          </a:p>
          <a:p>
            <a:r>
              <a:rPr lang="en-US" sz="1800" dirty="0"/>
              <a:t>The negative (i.e. </a:t>
            </a:r>
            <a:r>
              <a:rPr lang="en-US" sz="1800" i="1" dirty="0"/>
              <a:t>complement</a:t>
            </a:r>
            <a:r>
              <a:rPr lang="en-US" sz="1800" dirty="0"/>
              <a:t>) of a number is found by:</a:t>
            </a:r>
          </a:p>
          <a:p>
            <a:pPr lvl="1"/>
            <a:r>
              <a:rPr lang="en-US" sz="1800" b="1" i="1" dirty="0"/>
              <a:t>Flipping the bits (0→1 or 1→0) and adding 1.</a:t>
            </a:r>
            <a:endParaRPr lang="en-US" sz="800" b="1" i="1" dirty="0"/>
          </a:p>
          <a:p>
            <a:pPr marL="1054100" lvl="2" indent="0">
              <a:buNone/>
            </a:pPr>
            <a:endParaRPr lang="en-US" sz="800" dirty="0"/>
          </a:p>
          <a:p>
            <a:r>
              <a:rPr lang="en-US" sz="1800" dirty="0"/>
              <a:t>Samples: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1500153" y="356886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0010 1010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69AEF8E-39A0-3C4D-9268-C5B155BF1FF1}"/>
              </a:ext>
            </a:extLst>
          </p:cNvPr>
          <p:cNvGrpSpPr/>
          <p:nvPr/>
        </p:nvGrpSpPr>
        <p:grpSpPr>
          <a:xfrm>
            <a:off x="1406377" y="3841545"/>
            <a:ext cx="1686679" cy="862937"/>
            <a:chOff x="2178059" y="4371999"/>
            <a:chExt cx="1686679" cy="86293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9D5F1F-662F-8A42-AA23-C386B32CEA3A}"/>
                </a:ext>
              </a:extLst>
            </p:cNvPr>
            <p:cNvSpPr txBox="1"/>
            <p:nvPr/>
          </p:nvSpPr>
          <p:spPr>
            <a:xfrm>
              <a:off x="2178059" y="4650161"/>
              <a:ext cx="16866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Unsigned Binary</a:t>
              </a:r>
            </a:p>
            <a:p>
              <a:pPr algn="ctr"/>
              <a:r>
                <a:rPr lang="en-US" sz="1600" b="1" dirty="0"/>
                <a:t>42</a:t>
              </a:r>
              <a:r>
                <a:rPr lang="en-US" sz="1600" b="1" baseline="-25000" dirty="0"/>
                <a:t>10</a:t>
              </a:r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1167B189-1F02-4B4D-BC07-CD2579A26634}"/>
                </a:ext>
              </a:extLst>
            </p:cNvPr>
            <p:cNvSpPr/>
            <p:nvPr/>
          </p:nvSpPr>
          <p:spPr>
            <a:xfrm rot="5400000">
              <a:off x="2869918" y="3837462"/>
              <a:ext cx="187829" cy="125690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90A66B1-85E1-B74C-AF67-68C9722DE546}"/>
              </a:ext>
            </a:extLst>
          </p:cNvPr>
          <p:cNvGrpSpPr/>
          <p:nvPr/>
        </p:nvGrpSpPr>
        <p:grpSpPr>
          <a:xfrm>
            <a:off x="205584" y="3567306"/>
            <a:ext cx="1548198" cy="563654"/>
            <a:chOff x="503756" y="3785964"/>
            <a:chExt cx="1548198" cy="563654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F65CB75-3F49-D644-8A9F-A605AE75A788}"/>
                </a:ext>
              </a:extLst>
            </p:cNvPr>
            <p:cNvSpPr/>
            <p:nvPr/>
          </p:nvSpPr>
          <p:spPr>
            <a:xfrm>
              <a:off x="1861871" y="3785964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3714BA-7714-B449-AE98-8099E8252194}"/>
                </a:ext>
              </a:extLst>
            </p:cNvPr>
            <p:cNvGrpSpPr/>
            <p:nvPr/>
          </p:nvGrpSpPr>
          <p:grpSpPr>
            <a:xfrm>
              <a:off x="503756" y="3826398"/>
              <a:ext cx="1358115" cy="523220"/>
              <a:chOff x="977266" y="3969208"/>
              <a:chExt cx="1358115" cy="52322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331429-B828-EF4B-BC55-3B0B67C5F182}"/>
                  </a:ext>
                </a:extLst>
              </p:cNvPr>
              <p:cNvSpPr txBox="1"/>
              <p:nvPr/>
            </p:nvSpPr>
            <p:spPr>
              <a:xfrm>
                <a:off x="977266" y="3969208"/>
                <a:ext cx="8210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Positive</a:t>
                </a:r>
              </a:p>
              <a:p>
                <a:r>
                  <a:rPr lang="en-US" dirty="0"/>
                  <a:t>Number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6BB99B8-B39D-034C-B348-E4053175FF6C}"/>
                  </a:ext>
                </a:extLst>
              </p:cNvPr>
              <p:cNvCxnSpPr>
                <a:cxnSpLocks/>
                <a:stCxn id="12" idx="1"/>
                <a:endCxn id="24" idx="3"/>
              </p:cNvCxnSpPr>
              <p:nvPr/>
            </p:nvCxnSpPr>
            <p:spPr>
              <a:xfrm flipH="1">
                <a:off x="1798325" y="4092398"/>
                <a:ext cx="537056" cy="138420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E096C3-0D84-CC42-994C-21DE547FDC09}"/>
              </a:ext>
            </a:extLst>
          </p:cNvPr>
          <p:cNvGrpSpPr/>
          <p:nvPr/>
        </p:nvGrpSpPr>
        <p:grpSpPr>
          <a:xfrm>
            <a:off x="3724243" y="4093935"/>
            <a:ext cx="1360753" cy="912553"/>
            <a:chOff x="4270622" y="3800604"/>
            <a:chExt cx="1360753" cy="912553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A29118F-C654-9048-A31D-A86C394090C9}"/>
                </a:ext>
              </a:extLst>
            </p:cNvPr>
            <p:cNvSpPr/>
            <p:nvPr/>
          </p:nvSpPr>
          <p:spPr>
            <a:xfrm>
              <a:off x="5441292" y="3800604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17CCBFF-E7DD-B64A-9CCA-5FCB61EB0FEC}"/>
                </a:ext>
              </a:extLst>
            </p:cNvPr>
            <p:cNvGrpSpPr/>
            <p:nvPr/>
          </p:nvGrpSpPr>
          <p:grpSpPr>
            <a:xfrm>
              <a:off x="4270622" y="4017612"/>
              <a:ext cx="1170672" cy="695545"/>
              <a:chOff x="4810457" y="4622884"/>
              <a:chExt cx="1170672" cy="695545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1A1FA1-AAD7-BA46-BDC5-CA957B5D7656}"/>
                  </a:ext>
                </a:extLst>
              </p:cNvPr>
              <p:cNvSpPr txBox="1"/>
              <p:nvPr/>
            </p:nvSpPr>
            <p:spPr>
              <a:xfrm>
                <a:off x="4810457" y="4795209"/>
                <a:ext cx="8915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Negative</a:t>
                </a:r>
              </a:p>
              <a:p>
                <a:r>
                  <a:rPr lang="en-US" dirty="0"/>
                  <a:t>Number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BEDB421-34B9-D541-BB42-92C2426BEF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73425" y="4622884"/>
                <a:ext cx="407704" cy="283746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CA753BF-F556-E44F-A1AF-39508579C98F}"/>
              </a:ext>
            </a:extLst>
          </p:cNvPr>
          <p:cNvGrpSpPr/>
          <p:nvPr/>
        </p:nvGrpSpPr>
        <p:grpSpPr>
          <a:xfrm>
            <a:off x="4881832" y="4439845"/>
            <a:ext cx="1256903" cy="616716"/>
            <a:chOff x="2335381" y="4371999"/>
            <a:chExt cx="1256903" cy="61671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60117E-B8D0-6E4F-9FC3-8E88C0B1361A}"/>
                </a:ext>
              </a:extLst>
            </p:cNvPr>
            <p:cNvSpPr txBox="1"/>
            <p:nvPr/>
          </p:nvSpPr>
          <p:spPr>
            <a:xfrm>
              <a:off x="2676592" y="4650161"/>
              <a:ext cx="689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- 42</a:t>
              </a:r>
              <a:r>
                <a:rPr lang="en-US" sz="1600" b="1" baseline="-25000" dirty="0"/>
                <a:t>10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F73EC77F-2AF3-DC4A-97BB-0DD5E946BEEE}"/>
                </a:ext>
              </a:extLst>
            </p:cNvPr>
            <p:cNvSpPr/>
            <p:nvPr/>
          </p:nvSpPr>
          <p:spPr>
            <a:xfrm rot="5400000">
              <a:off x="2869918" y="3837462"/>
              <a:ext cx="187829" cy="125690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2610B2-EBBE-C74E-9E08-A49E04302275}"/>
              </a:ext>
            </a:extLst>
          </p:cNvPr>
          <p:cNvGrpSpPr/>
          <p:nvPr/>
        </p:nvGrpSpPr>
        <p:grpSpPr>
          <a:xfrm>
            <a:off x="2862470" y="3299292"/>
            <a:ext cx="3740279" cy="1200329"/>
            <a:chOff x="2862470" y="3299292"/>
            <a:chExt cx="3740279" cy="120032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EA1E30-B419-6D4C-9EA3-698CBF91F611}"/>
                </a:ext>
              </a:extLst>
            </p:cNvPr>
            <p:cNvSpPr txBox="1"/>
            <p:nvPr/>
          </p:nvSpPr>
          <p:spPr>
            <a:xfrm>
              <a:off x="4439977" y="3299292"/>
              <a:ext cx="216277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          1</a:t>
              </a:r>
            </a:p>
            <a:p>
              <a:r>
                <a:rPr lang="en-US" sz="1800" dirty="0">
                  <a:latin typeface="Courier" pitchFamily="2" charset="0"/>
                </a:rPr>
                <a:t>   1101 0101 </a:t>
              </a:r>
            </a:p>
            <a:p>
              <a:r>
                <a:rPr lang="en-US" sz="1800" dirty="0">
                  <a:latin typeface="Courier" pitchFamily="2" charset="0"/>
                </a:rPr>
                <a:t>  </a:t>
              </a:r>
              <a:r>
                <a:rPr lang="en-US" sz="1800" u="sng" dirty="0">
                  <a:latin typeface="Courier" pitchFamily="2" charset="0"/>
                </a:rPr>
                <a:t>+        1</a:t>
              </a:r>
            </a:p>
            <a:p>
              <a:r>
                <a:rPr lang="en-US" sz="1800" dirty="0">
                  <a:latin typeface="Courier" pitchFamily="2" charset="0"/>
                </a:rPr>
                <a:t>   1101 0110</a:t>
              </a:r>
              <a:r>
                <a:rPr lang="en-US" sz="1800" baseline="-25000" dirty="0">
                  <a:latin typeface="Courier" pitchFamily="2" charset="0"/>
                </a:rPr>
                <a:t>2TC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05872F7-9CEF-AD47-BF49-A5F6411BCDBE}"/>
                </a:ext>
              </a:extLst>
            </p:cNvPr>
            <p:cNvSpPr/>
            <p:nvPr/>
          </p:nvSpPr>
          <p:spPr>
            <a:xfrm>
              <a:off x="2862470" y="3518452"/>
              <a:ext cx="1987826" cy="198882"/>
            </a:xfrm>
            <a:custGeom>
              <a:avLst/>
              <a:gdLst>
                <a:gd name="connsiteX0" fmla="*/ 0 w 1987826"/>
                <a:gd name="connsiteY0" fmla="*/ 139148 h 198882"/>
                <a:gd name="connsiteX1" fmla="*/ 89452 w 1987826"/>
                <a:gd name="connsiteY1" fmla="*/ 119270 h 198882"/>
                <a:gd name="connsiteX2" fmla="*/ 149087 w 1987826"/>
                <a:gd name="connsiteY2" fmla="*/ 99391 h 198882"/>
                <a:gd name="connsiteX3" fmla="*/ 178904 w 1987826"/>
                <a:gd name="connsiteY3" fmla="*/ 89452 h 198882"/>
                <a:gd name="connsiteX4" fmla="*/ 208721 w 1987826"/>
                <a:gd name="connsiteY4" fmla="*/ 79513 h 198882"/>
                <a:gd name="connsiteX5" fmla="*/ 248478 w 1987826"/>
                <a:gd name="connsiteY5" fmla="*/ 69574 h 198882"/>
                <a:gd name="connsiteX6" fmla="*/ 278295 w 1987826"/>
                <a:gd name="connsiteY6" fmla="*/ 59635 h 198882"/>
                <a:gd name="connsiteX7" fmla="*/ 377687 w 1987826"/>
                <a:gd name="connsiteY7" fmla="*/ 39757 h 198882"/>
                <a:gd name="connsiteX8" fmla="*/ 506895 w 1987826"/>
                <a:gd name="connsiteY8" fmla="*/ 19878 h 198882"/>
                <a:gd name="connsiteX9" fmla="*/ 536713 w 1987826"/>
                <a:gd name="connsiteY9" fmla="*/ 9939 h 198882"/>
                <a:gd name="connsiteX10" fmla="*/ 596347 w 1987826"/>
                <a:gd name="connsiteY10" fmla="*/ 0 h 198882"/>
                <a:gd name="connsiteX11" fmla="*/ 914400 w 1987826"/>
                <a:gd name="connsiteY11" fmla="*/ 9939 h 198882"/>
                <a:gd name="connsiteX12" fmla="*/ 1053547 w 1987826"/>
                <a:gd name="connsiteY12" fmla="*/ 49696 h 198882"/>
                <a:gd name="connsiteX13" fmla="*/ 1083365 w 1987826"/>
                <a:gd name="connsiteY13" fmla="*/ 69574 h 198882"/>
                <a:gd name="connsiteX14" fmla="*/ 1143000 w 1987826"/>
                <a:gd name="connsiteY14" fmla="*/ 89452 h 198882"/>
                <a:gd name="connsiteX15" fmla="*/ 1202634 w 1987826"/>
                <a:gd name="connsiteY15" fmla="*/ 109331 h 198882"/>
                <a:gd name="connsiteX16" fmla="*/ 1232452 w 1987826"/>
                <a:gd name="connsiteY16" fmla="*/ 119270 h 198882"/>
                <a:gd name="connsiteX17" fmla="*/ 1401417 w 1987826"/>
                <a:gd name="connsiteY17" fmla="*/ 149087 h 198882"/>
                <a:gd name="connsiteX18" fmla="*/ 1480930 w 1987826"/>
                <a:gd name="connsiteY18" fmla="*/ 159026 h 198882"/>
                <a:gd name="connsiteX19" fmla="*/ 1659834 w 1987826"/>
                <a:gd name="connsiteY19" fmla="*/ 178905 h 198882"/>
                <a:gd name="connsiteX20" fmla="*/ 1818860 w 1987826"/>
                <a:gd name="connsiteY20" fmla="*/ 188844 h 198882"/>
                <a:gd name="connsiteX21" fmla="*/ 1987826 w 1987826"/>
                <a:gd name="connsiteY21" fmla="*/ 198783 h 198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87826" h="198882">
                  <a:moveTo>
                    <a:pt x="0" y="139148"/>
                  </a:moveTo>
                  <a:cubicBezTo>
                    <a:pt x="28367" y="133475"/>
                    <a:pt x="61384" y="127691"/>
                    <a:pt x="89452" y="119270"/>
                  </a:cubicBezTo>
                  <a:cubicBezTo>
                    <a:pt x="109522" y="113249"/>
                    <a:pt x="129209" y="106017"/>
                    <a:pt x="149087" y="99391"/>
                  </a:cubicBezTo>
                  <a:lnTo>
                    <a:pt x="178904" y="89452"/>
                  </a:lnTo>
                  <a:cubicBezTo>
                    <a:pt x="188843" y="86139"/>
                    <a:pt x="198557" y="82054"/>
                    <a:pt x="208721" y="79513"/>
                  </a:cubicBezTo>
                  <a:cubicBezTo>
                    <a:pt x="221973" y="76200"/>
                    <a:pt x="235343" y="73327"/>
                    <a:pt x="248478" y="69574"/>
                  </a:cubicBezTo>
                  <a:cubicBezTo>
                    <a:pt x="258552" y="66696"/>
                    <a:pt x="268087" y="61991"/>
                    <a:pt x="278295" y="59635"/>
                  </a:cubicBezTo>
                  <a:cubicBezTo>
                    <a:pt x="311217" y="52038"/>
                    <a:pt x="344240" y="44535"/>
                    <a:pt x="377687" y="39757"/>
                  </a:cubicBezTo>
                  <a:cubicBezTo>
                    <a:pt x="399896" y="36584"/>
                    <a:pt x="482060" y="25397"/>
                    <a:pt x="506895" y="19878"/>
                  </a:cubicBezTo>
                  <a:cubicBezTo>
                    <a:pt x="517122" y="17605"/>
                    <a:pt x="526486" y="12212"/>
                    <a:pt x="536713" y="9939"/>
                  </a:cubicBezTo>
                  <a:cubicBezTo>
                    <a:pt x="556385" y="5567"/>
                    <a:pt x="576469" y="3313"/>
                    <a:pt x="596347" y="0"/>
                  </a:cubicBezTo>
                  <a:cubicBezTo>
                    <a:pt x="702365" y="3313"/>
                    <a:pt x="808628" y="2006"/>
                    <a:pt x="914400" y="9939"/>
                  </a:cubicBezTo>
                  <a:cubicBezTo>
                    <a:pt x="921865" y="10499"/>
                    <a:pt x="1038842" y="39893"/>
                    <a:pt x="1053547" y="49696"/>
                  </a:cubicBezTo>
                  <a:cubicBezTo>
                    <a:pt x="1063486" y="56322"/>
                    <a:pt x="1072449" y="64723"/>
                    <a:pt x="1083365" y="69574"/>
                  </a:cubicBezTo>
                  <a:cubicBezTo>
                    <a:pt x="1102513" y="78084"/>
                    <a:pt x="1123122" y="82826"/>
                    <a:pt x="1143000" y="89452"/>
                  </a:cubicBezTo>
                  <a:lnTo>
                    <a:pt x="1202634" y="109331"/>
                  </a:lnTo>
                  <a:cubicBezTo>
                    <a:pt x="1212573" y="112644"/>
                    <a:pt x="1222179" y="117215"/>
                    <a:pt x="1232452" y="119270"/>
                  </a:cubicBezTo>
                  <a:cubicBezTo>
                    <a:pt x="1290019" y="130783"/>
                    <a:pt x="1340998" y="141535"/>
                    <a:pt x="1401417" y="149087"/>
                  </a:cubicBezTo>
                  <a:lnTo>
                    <a:pt x="1480930" y="159026"/>
                  </a:lnTo>
                  <a:cubicBezTo>
                    <a:pt x="1540536" y="165904"/>
                    <a:pt x="1599949" y="175162"/>
                    <a:pt x="1659834" y="178905"/>
                  </a:cubicBezTo>
                  <a:lnTo>
                    <a:pt x="1818860" y="188844"/>
                  </a:lnTo>
                  <a:cubicBezTo>
                    <a:pt x="1977334" y="200583"/>
                    <a:pt x="1875656" y="198783"/>
                    <a:pt x="1987826" y="198783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72E5C9E-B6D3-C142-9FEB-C1C4D88A56C0}"/>
              </a:ext>
            </a:extLst>
          </p:cNvPr>
          <p:cNvGrpSpPr/>
          <p:nvPr/>
        </p:nvGrpSpPr>
        <p:grpSpPr>
          <a:xfrm>
            <a:off x="6695290" y="2637576"/>
            <a:ext cx="2335516" cy="2368912"/>
            <a:chOff x="1159823" y="1645344"/>
            <a:chExt cx="2335516" cy="236891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351AD7-0CD2-EB47-9151-45EC56561908}"/>
                </a:ext>
              </a:extLst>
            </p:cNvPr>
            <p:cNvSpPr txBox="1"/>
            <p:nvPr/>
          </p:nvSpPr>
          <p:spPr>
            <a:xfrm>
              <a:off x="1159823" y="2383040"/>
              <a:ext cx="233551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happens if we take the complement of a negative number?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1F47D0FF-4530-434B-8082-76459A220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2985" y="1645344"/>
              <a:ext cx="649191" cy="682714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6D1941F-2D3A-A84D-9CEB-590B588627B7}"/>
              </a:ext>
            </a:extLst>
          </p:cNvPr>
          <p:cNvSpPr txBox="1"/>
          <p:nvPr/>
        </p:nvSpPr>
        <p:spPr>
          <a:xfrm>
            <a:off x="3845842" y="2990576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Complement</a:t>
            </a:r>
          </a:p>
          <a:p>
            <a:pPr algn="ctr"/>
            <a:r>
              <a:rPr lang="en-US" dirty="0"/>
              <a:t>(flip bits, add 1)</a:t>
            </a:r>
          </a:p>
        </p:txBody>
      </p:sp>
    </p:spTree>
    <p:extLst>
      <p:ext uri="{BB962C8B-B14F-4D97-AF65-F5344CB8AC3E}">
        <p14:creationId xmlns:p14="http://schemas.microsoft.com/office/powerpoint/2010/main" val="119019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899741" cy="645300"/>
          </a:xfrm>
        </p:spPr>
        <p:txBody>
          <a:bodyPr/>
          <a:lstStyle/>
          <a:p>
            <a:r>
              <a:rPr lang="en-US" dirty="0"/>
              <a:t>8-bit Two’s Complement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90D7-0432-B448-BBFF-EC7A6D84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3558" y="1366756"/>
            <a:ext cx="4944300" cy="1659900"/>
          </a:xfrm>
        </p:spPr>
        <p:txBody>
          <a:bodyPr/>
          <a:lstStyle/>
          <a:p>
            <a:r>
              <a:rPr lang="en-US" sz="2000" dirty="0"/>
              <a:t>Binary to Decimal Examples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71059-E319-5840-9BED-75BA8729E416}"/>
              </a:ext>
            </a:extLst>
          </p:cNvPr>
          <p:cNvSpPr txBox="1"/>
          <p:nvPr/>
        </p:nvSpPr>
        <p:spPr>
          <a:xfrm>
            <a:off x="5642024" y="229876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1011 0011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F2F1DA-4C0C-832F-EB52-55BFEDB367BB}"/>
              </a:ext>
            </a:extLst>
          </p:cNvPr>
          <p:cNvSpPr txBox="1"/>
          <p:nvPr/>
        </p:nvSpPr>
        <p:spPr>
          <a:xfrm>
            <a:off x="1732699" y="229876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0110 1010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</p:spTree>
    <p:extLst>
      <p:ext uri="{BB962C8B-B14F-4D97-AF65-F5344CB8AC3E}">
        <p14:creationId xmlns:p14="http://schemas.microsoft.com/office/powerpoint/2010/main" val="186470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823732F-9019-C54D-BF5D-F2BF0C898B50}"/>
              </a:ext>
            </a:extLst>
          </p:cNvPr>
          <p:cNvGrpSpPr/>
          <p:nvPr/>
        </p:nvGrpSpPr>
        <p:grpSpPr>
          <a:xfrm>
            <a:off x="3569911" y="2145605"/>
            <a:ext cx="3645704" cy="1529754"/>
            <a:chOff x="3569911" y="2145605"/>
            <a:chExt cx="3645704" cy="152975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514F1D-F4D8-F146-AA97-047D6A67BA85}"/>
                </a:ext>
              </a:extLst>
            </p:cNvPr>
            <p:cNvSpPr txBox="1"/>
            <p:nvPr/>
          </p:nvSpPr>
          <p:spPr>
            <a:xfrm>
              <a:off x="5238792" y="2752029"/>
              <a:ext cx="19768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   0100 1100 </a:t>
              </a:r>
            </a:p>
            <a:p>
              <a:r>
                <a:rPr lang="en-US" sz="1800" dirty="0">
                  <a:latin typeface="Courier" pitchFamily="2" charset="0"/>
                </a:rPr>
                <a:t>  </a:t>
              </a:r>
              <a:r>
                <a:rPr lang="en-US" sz="1800" u="sng" dirty="0">
                  <a:latin typeface="Courier" pitchFamily="2" charset="0"/>
                </a:rPr>
                <a:t>+        1</a:t>
              </a:r>
            </a:p>
            <a:p>
              <a:r>
                <a:rPr lang="en-US" sz="1800" dirty="0">
                  <a:latin typeface="Courier" pitchFamily="2" charset="0"/>
                </a:rPr>
                <a:t>   0100 1101</a:t>
              </a:r>
              <a:r>
                <a:rPr lang="en-US" sz="1800" baseline="-25000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C533EC-8559-CC49-854E-05B924AB4A92}"/>
                </a:ext>
              </a:extLst>
            </p:cNvPr>
            <p:cNvSpPr txBox="1"/>
            <p:nvPr/>
          </p:nvSpPr>
          <p:spPr>
            <a:xfrm>
              <a:off x="3569911" y="2145605"/>
              <a:ext cx="12394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Find the</a:t>
              </a:r>
            </a:p>
            <a:p>
              <a:pPr algn="ctr"/>
              <a:r>
                <a:rPr lang="en-US" b="1" i="1" dirty="0"/>
                <a:t>complement</a:t>
              </a:r>
              <a:endParaRPr lang="en-US" dirty="0"/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29092B31-F924-FB42-95F1-FDBB9AA7C268}"/>
                </a:ext>
              </a:extLst>
            </p:cNvPr>
            <p:cNvSpPr/>
            <p:nvPr/>
          </p:nvSpPr>
          <p:spPr>
            <a:xfrm rot="10800000">
              <a:off x="5388352" y="2816573"/>
              <a:ext cx="163093" cy="85251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6176E88D-9458-0E44-9B65-60C014612B0D}"/>
                </a:ext>
              </a:extLst>
            </p:cNvPr>
            <p:cNvSpPr/>
            <p:nvPr/>
          </p:nvSpPr>
          <p:spPr>
            <a:xfrm flipH="1">
              <a:off x="4264658" y="2668101"/>
              <a:ext cx="1101649" cy="593625"/>
            </a:xfrm>
            <a:custGeom>
              <a:avLst/>
              <a:gdLst>
                <a:gd name="connsiteX0" fmla="*/ 699796 w 699796"/>
                <a:gd name="connsiteY0" fmla="*/ 0 h 1213804"/>
                <a:gd name="connsiteX1" fmla="*/ 681135 w 699796"/>
                <a:gd name="connsiteY1" fmla="*/ 74644 h 1213804"/>
                <a:gd name="connsiteX2" fmla="*/ 671804 w 699796"/>
                <a:gd name="connsiteY2" fmla="*/ 121298 h 1213804"/>
                <a:gd name="connsiteX3" fmla="*/ 653143 w 699796"/>
                <a:gd name="connsiteY3" fmla="*/ 177281 h 1213804"/>
                <a:gd name="connsiteX4" fmla="*/ 643813 w 699796"/>
                <a:gd name="connsiteY4" fmla="*/ 214604 h 1213804"/>
                <a:gd name="connsiteX5" fmla="*/ 634482 w 699796"/>
                <a:gd name="connsiteY5" fmla="*/ 242595 h 1213804"/>
                <a:gd name="connsiteX6" fmla="*/ 615821 w 699796"/>
                <a:gd name="connsiteY6" fmla="*/ 317240 h 1213804"/>
                <a:gd name="connsiteX7" fmla="*/ 606490 w 699796"/>
                <a:gd name="connsiteY7" fmla="*/ 363893 h 1213804"/>
                <a:gd name="connsiteX8" fmla="*/ 587829 w 699796"/>
                <a:gd name="connsiteY8" fmla="*/ 429208 h 1213804"/>
                <a:gd name="connsiteX9" fmla="*/ 550506 w 699796"/>
                <a:gd name="connsiteY9" fmla="*/ 569167 h 1213804"/>
                <a:gd name="connsiteX10" fmla="*/ 522515 w 699796"/>
                <a:gd name="connsiteY10" fmla="*/ 662473 h 1213804"/>
                <a:gd name="connsiteX11" fmla="*/ 503853 w 699796"/>
                <a:gd name="connsiteY11" fmla="*/ 690465 h 1213804"/>
                <a:gd name="connsiteX12" fmla="*/ 494523 w 699796"/>
                <a:gd name="connsiteY12" fmla="*/ 718457 h 1213804"/>
                <a:gd name="connsiteX13" fmla="*/ 447870 w 699796"/>
                <a:gd name="connsiteY13" fmla="*/ 783771 h 1213804"/>
                <a:gd name="connsiteX14" fmla="*/ 401217 w 699796"/>
                <a:gd name="connsiteY14" fmla="*/ 858416 h 1213804"/>
                <a:gd name="connsiteX15" fmla="*/ 391886 w 699796"/>
                <a:gd name="connsiteY15" fmla="*/ 886408 h 1213804"/>
                <a:gd name="connsiteX16" fmla="*/ 335902 w 699796"/>
                <a:gd name="connsiteY16" fmla="*/ 989044 h 1213804"/>
                <a:gd name="connsiteX17" fmla="*/ 307910 w 699796"/>
                <a:gd name="connsiteY17" fmla="*/ 1063689 h 1213804"/>
                <a:gd name="connsiteX18" fmla="*/ 279919 w 699796"/>
                <a:gd name="connsiteY18" fmla="*/ 1110342 h 1213804"/>
                <a:gd name="connsiteX19" fmla="*/ 242596 w 699796"/>
                <a:gd name="connsiteY19" fmla="*/ 1138334 h 1213804"/>
                <a:gd name="connsiteX20" fmla="*/ 177282 w 699796"/>
                <a:gd name="connsiteY20" fmla="*/ 1175657 h 1213804"/>
                <a:gd name="connsiteX21" fmla="*/ 130629 w 699796"/>
                <a:gd name="connsiteY21" fmla="*/ 1184987 h 1213804"/>
                <a:gd name="connsiteX22" fmla="*/ 55984 w 699796"/>
                <a:gd name="connsiteY22" fmla="*/ 1212979 h 1213804"/>
                <a:gd name="connsiteX23" fmla="*/ 0 w 699796"/>
                <a:gd name="connsiteY23" fmla="*/ 1212979 h 121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99796" h="1213804">
                  <a:moveTo>
                    <a:pt x="699796" y="0"/>
                  </a:moveTo>
                  <a:cubicBezTo>
                    <a:pt x="693576" y="24881"/>
                    <a:pt x="686902" y="49654"/>
                    <a:pt x="681135" y="74644"/>
                  </a:cubicBezTo>
                  <a:cubicBezTo>
                    <a:pt x="677569" y="90097"/>
                    <a:pt x="675977" y="105998"/>
                    <a:pt x="671804" y="121298"/>
                  </a:cubicBezTo>
                  <a:cubicBezTo>
                    <a:pt x="666628" y="140275"/>
                    <a:pt x="658795" y="158440"/>
                    <a:pt x="653143" y="177281"/>
                  </a:cubicBezTo>
                  <a:cubicBezTo>
                    <a:pt x="649458" y="189564"/>
                    <a:pt x="647336" y="202274"/>
                    <a:pt x="643813" y="214604"/>
                  </a:cubicBezTo>
                  <a:cubicBezTo>
                    <a:pt x="641111" y="224061"/>
                    <a:pt x="637070" y="233106"/>
                    <a:pt x="634482" y="242595"/>
                  </a:cubicBezTo>
                  <a:cubicBezTo>
                    <a:pt x="627734" y="267339"/>
                    <a:pt x="620851" y="292091"/>
                    <a:pt x="615821" y="317240"/>
                  </a:cubicBezTo>
                  <a:cubicBezTo>
                    <a:pt x="612711" y="332791"/>
                    <a:pt x="610337" y="348508"/>
                    <a:pt x="606490" y="363893"/>
                  </a:cubicBezTo>
                  <a:cubicBezTo>
                    <a:pt x="582013" y="461796"/>
                    <a:pt x="614004" y="307053"/>
                    <a:pt x="587829" y="429208"/>
                  </a:cubicBezTo>
                  <a:cubicBezTo>
                    <a:pt x="544201" y="632813"/>
                    <a:pt x="592398" y="443493"/>
                    <a:pt x="550506" y="569167"/>
                  </a:cubicBezTo>
                  <a:cubicBezTo>
                    <a:pt x="532410" y="623454"/>
                    <a:pt x="551360" y="597573"/>
                    <a:pt x="522515" y="662473"/>
                  </a:cubicBezTo>
                  <a:cubicBezTo>
                    <a:pt x="517960" y="672721"/>
                    <a:pt x="510074" y="681134"/>
                    <a:pt x="503853" y="690465"/>
                  </a:cubicBezTo>
                  <a:cubicBezTo>
                    <a:pt x="500743" y="699796"/>
                    <a:pt x="498921" y="709660"/>
                    <a:pt x="494523" y="718457"/>
                  </a:cubicBezTo>
                  <a:cubicBezTo>
                    <a:pt x="487196" y="733110"/>
                    <a:pt x="454909" y="773917"/>
                    <a:pt x="447870" y="783771"/>
                  </a:cubicBezTo>
                  <a:cubicBezTo>
                    <a:pt x="435529" y="801048"/>
                    <a:pt x="408487" y="843876"/>
                    <a:pt x="401217" y="858416"/>
                  </a:cubicBezTo>
                  <a:cubicBezTo>
                    <a:pt x="396819" y="867213"/>
                    <a:pt x="395956" y="877454"/>
                    <a:pt x="391886" y="886408"/>
                  </a:cubicBezTo>
                  <a:cubicBezTo>
                    <a:pt x="361642" y="952945"/>
                    <a:pt x="365121" y="945219"/>
                    <a:pt x="335902" y="989044"/>
                  </a:cubicBezTo>
                  <a:cubicBezTo>
                    <a:pt x="325242" y="1031686"/>
                    <a:pt x="330091" y="1023764"/>
                    <a:pt x="307910" y="1063689"/>
                  </a:cubicBezTo>
                  <a:cubicBezTo>
                    <a:pt x="299103" y="1079542"/>
                    <a:pt x="291861" y="1096694"/>
                    <a:pt x="279919" y="1110342"/>
                  </a:cubicBezTo>
                  <a:cubicBezTo>
                    <a:pt x="269678" y="1122045"/>
                    <a:pt x="255251" y="1129295"/>
                    <a:pt x="242596" y="1138334"/>
                  </a:cubicBezTo>
                  <a:cubicBezTo>
                    <a:pt x="224682" y="1151130"/>
                    <a:pt x="197779" y="1168825"/>
                    <a:pt x="177282" y="1175657"/>
                  </a:cubicBezTo>
                  <a:cubicBezTo>
                    <a:pt x="162237" y="1180672"/>
                    <a:pt x="146180" y="1181877"/>
                    <a:pt x="130629" y="1184987"/>
                  </a:cubicBezTo>
                  <a:cubicBezTo>
                    <a:pt x="102504" y="1199050"/>
                    <a:pt x="87746" y="1209803"/>
                    <a:pt x="55984" y="1212979"/>
                  </a:cubicBezTo>
                  <a:cubicBezTo>
                    <a:pt x="37415" y="1214836"/>
                    <a:pt x="18661" y="1212979"/>
                    <a:pt x="0" y="121297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899741" cy="645300"/>
          </a:xfrm>
        </p:spPr>
        <p:txBody>
          <a:bodyPr/>
          <a:lstStyle/>
          <a:p>
            <a:r>
              <a:rPr lang="en-US" dirty="0"/>
              <a:t>8-bit Two’s Complement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90D7-0432-B448-BBFF-EC7A6D84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3558" y="1366756"/>
            <a:ext cx="4944300" cy="1659900"/>
          </a:xfrm>
        </p:spPr>
        <p:txBody>
          <a:bodyPr/>
          <a:lstStyle/>
          <a:p>
            <a:r>
              <a:rPr lang="en-US" sz="2000" dirty="0"/>
              <a:t>Binary to Decimal Examples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1734117" y="231435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0110 1010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71059-E319-5840-9BED-75BA8729E416}"/>
              </a:ext>
            </a:extLst>
          </p:cNvPr>
          <p:cNvSpPr txBox="1"/>
          <p:nvPr/>
        </p:nvSpPr>
        <p:spPr>
          <a:xfrm>
            <a:off x="5642024" y="229876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1011 0011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4F647-C009-D347-BBF6-E81F6AFE9984}"/>
              </a:ext>
            </a:extLst>
          </p:cNvPr>
          <p:cNvSpPr txBox="1"/>
          <p:nvPr/>
        </p:nvSpPr>
        <p:spPr>
          <a:xfrm>
            <a:off x="1275658" y="3271221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(64+32+8+2)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39D7AD-2ED2-C842-BBFA-8982752BBFF2}"/>
              </a:ext>
            </a:extLst>
          </p:cNvPr>
          <p:cNvSpPr txBox="1"/>
          <p:nvPr/>
        </p:nvSpPr>
        <p:spPr>
          <a:xfrm>
            <a:off x="1734117" y="369517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106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5F0BD-865A-3740-8D5A-8F77C7AF36B1}"/>
              </a:ext>
            </a:extLst>
          </p:cNvPr>
          <p:cNvSpPr txBox="1"/>
          <p:nvPr/>
        </p:nvSpPr>
        <p:spPr>
          <a:xfrm>
            <a:off x="5366308" y="3769475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</a:t>
            </a:r>
            <a:r>
              <a:rPr lang="en-US" sz="1800" baseline="-25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(64+8+4+1)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4576E6-5E89-1D4B-AC26-C397E0C9460A}"/>
              </a:ext>
            </a:extLst>
          </p:cNvPr>
          <p:cNvSpPr txBox="1"/>
          <p:nvPr/>
        </p:nvSpPr>
        <p:spPr>
          <a:xfrm>
            <a:off x="5399076" y="421627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- 77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5BAF32-B30B-AC49-9309-0D45E4A9A301}"/>
              </a:ext>
            </a:extLst>
          </p:cNvPr>
          <p:cNvGrpSpPr/>
          <p:nvPr/>
        </p:nvGrpSpPr>
        <p:grpSpPr>
          <a:xfrm>
            <a:off x="5670017" y="1682271"/>
            <a:ext cx="2921821" cy="977048"/>
            <a:chOff x="5670017" y="1682271"/>
            <a:chExt cx="2921821" cy="977048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A29118F-C654-9048-A31D-A86C394090C9}"/>
                </a:ext>
              </a:extLst>
            </p:cNvPr>
            <p:cNvSpPr/>
            <p:nvPr/>
          </p:nvSpPr>
          <p:spPr>
            <a:xfrm>
              <a:off x="5670017" y="2313409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BC16EEC-701C-4746-B0D6-4EB69DFB63AB}"/>
                </a:ext>
              </a:extLst>
            </p:cNvPr>
            <p:cNvGrpSpPr/>
            <p:nvPr/>
          </p:nvGrpSpPr>
          <p:grpSpPr>
            <a:xfrm>
              <a:off x="5800004" y="1682271"/>
              <a:ext cx="2791834" cy="683503"/>
              <a:chOff x="5598731" y="1841440"/>
              <a:chExt cx="2791834" cy="69932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02D100F-EB23-6349-B79E-A18EF361EFF3}"/>
                  </a:ext>
                </a:extLst>
              </p:cNvPr>
              <p:cNvSpPr txBox="1"/>
              <p:nvPr/>
            </p:nvSpPr>
            <p:spPr>
              <a:xfrm>
                <a:off x="7449282" y="1841440"/>
                <a:ext cx="941283" cy="314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Negative.</a:t>
                </a:r>
              </a:p>
            </p:txBody>
          </p:sp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EEAE8A05-E38C-B340-BA37-81ABC68DCA6A}"/>
                  </a:ext>
                </a:extLst>
              </p:cNvPr>
              <p:cNvSpPr/>
              <p:nvPr/>
            </p:nvSpPr>
            <p:spPr>
              <a:xfrm rot="16748203" flipV="1">
                <a:off x="6092559" y="1375873"/>
                <a:ext cx="671059" cy="1658715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F48BC5C-25BE-B44B-9901-3F1F1FC8B860}"/>
              </a:ext>
            </a:extLst>
          </p:cNvPr>
          <p:cNvGrpSpPr/>
          <p:nvPr/>
        </p:nvGrpSpPr>
        <p:grpSpPr>
          <a:xfrm>
            <a:off x="-171696" y="2280033"/>
            <a:ext cx="2159442" cy="584404"/>
            <a:chOff x="-171696" y="2584836"/>
            <a:chExt cx="2159442" cy="584404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F65CB75-3F49-D644-8A9F-A605AE75A788}"/>
                </a:ext>
              </a:extLst>
            </p:cNvPr>
            <p:cNvSpPr/>
            <p:nvPr/>
          </p:nvSpPr>
          <p:spPr>
            <a:xfrm>
              <a:off x="1797663" y="2617599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A532EC5-1AFE-CE49-BA18-460189F36179}"/>
                </a:ext>
              </a:extLst>
            </p:cNvPr>
            <p:cNvGrpSpPr/>
            <p:nvPr/>
          </p:nvGrpSpPr>
          <p:grpSpPr>
            <a:xfrm>
              <a:off x="-171696" y="2584836"/>
              <a:ext cx="1847354" cy="584404"/>
              <a:chOff x="6906226" y="136425"/>
              <a:chExt cx="1847354" cy="584404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8599F1-DE99-F442-B320-96DA259F2270}"/>
                  </a:ext>
                </a:extLst>
              </p:cNvPr>
              <p:cNvSpPr txBox="1"/>
              <p:nvPr/>
            </p:nvSpPr>
            <p:spPr>
              <a:xfrm>
                <a:off x="6906226" y="197609"/>
                <a:ext cx="14561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Positive </a:t>
                </a:r>
                <a:br>
                  <a:rPr lang="en-US" dirty="0"/>
                </a:br>
                <a:endParaRPr lang="en-US" dirty="0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4E606185-7615-144C-9794-07DE36DB0DB1}"/>
                  </a:ext>
                </a:extLst>
              </p:cNvPr>
              <p:cNvSpPr/>
              <p:nvPr/>
            </p:nvSpPr>
            <p:spPr>
              <a:xfrm rot="12571662">
                <a:off x="8052178" y="136425"/>
                <a:ext cx="701402" cy="422065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5DD3EE-039F-0D48-A519-80A5B19F49CB}"/>
              </a:ext>
            </a:extLst>
          </p:cNvPr>
          <p:cNvGrpSpPr/>
          <p:nvPr/>
        </p:nvGrpSpPr>
        <p:grpSpPr>
          <a:xfrm>
            <a:off x="-262024" y="2793306"/>
            <a:ext cx="3505645" cy="990196"/>
            <a:chOff x="-262024" y="3098109"/>
            <a:chExt cx="3505645" cy="9901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60D900-C677-A24B-B0D4-3E1AEF4F8DAB}"/>
                </a:ext>
              </a:extLst>
            </p:cNvPr>
            <p:cNvSpPr txBox="1"/>
            <p:nvPr/>
          </p:nvSpPr>
          <p:spPr>
            <a:xfrm>
              <a:off x="1449540" y="3098109"/>
              <a:ext cx="1794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  0110 1010</a:t>
              </a:r>
              <a:r>
                <a:rPr lang="en-US" sz="1800" baseline="-25000" dirty="0">
                  <a:latin typeface="Courier" pitchFamily="2" charset="0"/>
                </a:rPr>
                <a:t>2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F8BD304-BF80-4048-9124-CD83CE4EBB83}"/>
                </a:ext>
              </a:extLst>
            </p:cNvPr>
            <p:cNvGrpSpPr/>
            <p:nvPr/>
          </p:nvGrpSpPr>
          <p:grpSpPr>
            <a:xfrm>
              <a:off x="-262024" y="3261726"/>
              <a:ext cx="1996138" cy="826579"/>
              <a:chOff x="6836588" y="300593"/>
              <a:chExt cx="1996138" cy="82657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53E999-B140-2F41-BC91-A364342703F9}"/>
                  </a:ext>
                </a:extLst>
              </p:cNvPr>
              <p:cNvSpPr txBox="1"/>
              <p:nvPr/>
            </p:nvSpPr>
            <p:spPr>
              <a:xfrm>
                <a:off x="6836588" y="388508"/>
                <a:ext cx="145619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Use </a:t>
                </a:r>
              </a:p>
              <a:p>
                <a:pPr algn="ctr"/>
                <a:r>
                  <a:rPr lang="en-US" dirty="0"/>
                  <a:t>unsigned </a:t>
                </a:r>
              </a:p>
              <a:p>
                <a:pPr algn="ctr"/>
                <a:r>
                  <a:rPr lang="en-US" dirty="0"/>
                  <a:t>binary</a:t>
                </a: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2346C375-DEA8-EC41-A702-87E5D4391B44}"/>
                  </a:ext>
                </a:extLst>
              </p:cNvPr>
              <p:cNvSpPr/>
              <p:nvPr/>
            </p:nvSpPr>
            <p:spPr>
              <a:xfrm flipH="1" flipV="1">
                <a:off x="7901557" y="300593"/>
                <a:ext cx="931169" cy="314298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F70CFE8-245D-7842-862B-F7D8FC490DAD}"/>
              </a:ext>
            </a:extLst>
          </p:cNvPr>
          <p:cNvGrpSpPr/>
          <p:nvPr/>
        </p:nvGrpSpPr>
        <p:grpSpPr>
          <a:xfrm>
            <a:off x="3712391" y="3284109"/>
            <a:ext cx="2178146" cy="1402418"/>
            <a:chOff x="3712391" y="3284109"/>
            <a:chExt cx="2178146" cy="140241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9210186-121D-FE4B-86E5-664ACD9891FB}"/>
                </a:ext>
              </a:extLst>
            </p:cNvPr>
            <p:cNvGrpSpPr/>
            <p:nvPr/>
          </p:nvGrpSpPr>
          <p:grpSpPr>
            <a:xfrm>
              <a:off x="3712391" y="3646522"/>
              <a:ext cx="2069187" cy="1040005"/>
              <a:chOff x="6692101" y="587149"/>
              <a:chExt cx="2069187" cy="1040005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AF9EFEF-A57C-E844-AF38-8754432611B1}"/>
                  </a:ext>
                </a:extLst>
              </p:cNvPr>
              <p:cNvSpPr txBox="1"/>
              <p:nvPr/>
            </p:nvSpPr>
            <p:spPr>
              <a:xfrm>
                <a:off x="6692101" y="673047"/>
                <a:ext cx="15119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Positive. </a:t>
                </a:r>
              </a:p>
              <a:p>
                <a:pPr algn="ctr"/>
                <a:r>
                  <a:rPr lang="en-US" dirty="0"/>
                  <a:t>Use unsigned binary… but include a -</a:t>
                </a: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3E8D78CB-686C-6746-8476-AA152BF273C6}"/>
                  </a:ext>
                </a:extLst>
              </p:cNvPr>
              <p:cNvSpPr/>
              <p:nvPr/>
            </p:nvSpPr>
            <p:spPr>
              <a:xfrm rot="16200000" flipH="1">
                <a:off x="8195051" y="261863"/>
                <a:ext cx="240951" cy="891523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CFE2900D-8E0F-2E4F-B166-20C0776945F3}"/>
                </a:ext>
              </a:extLst>
            </p:cNvPr>
            <p:cNvSpPr/>
            <p:nvPr/>
          </p:nvSpPr>
          <p:spPr>
            <a:xfrm>
              <a:off x="5700454" y="3284109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5973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1672</TotalTime>
  <Words>2829</Words>
  <Application>Microsoft Macintosh PowerPoint</Application>
  <PresentationFormat>On-screen Show (16:9)</PresentationFormat>
  <Paragraphs>526</Paragraphs>
  <Slides>23</Slides>
  <Notes>21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Courier</vt:lpstr>
      <vt:lpstr>Helvetica Neue</vt:lpstr>
      <vt:lpstr>Muli</vt:lpstr>
      <vt:lpstr>Nixie One</vt:lpstr>
      <vt:lpstr>Segoe Print</vt:lpstr>
      <vt:lpstr>Imogen template</vt:lpstr>
      <vt:lpstr>DA3 – Signed Binary Numbers</vt:lpstr>
      <vt:lpstr>Signed Binary Representations</vt:lpstr>
      <vt:lpstr>Sign Magnitude Representation</vt:lpstr>
      <vt:lpstr>Sign Magnitude Representation</vt:lpstr>
      <vt:lpstr>Sign Magnitude Representation</vt:lpstr>
      <vt:lpstr>Sign Magnitude Representation</vt:lpstr>
      <vt:lpstr>Two’s Complement Representation</vt:lpstr>
      <vt:lpstr>8-bit Two’s Complement Representation</vt:lpstr>
      <vt:lpstr>8-bit Two’s Complement Representation</vt:lpstr>
      <vt:lpstr>Two’s Complement Representation</vt:lpstr>
      <vt:lpstr>Two’s Complement Representation</vt:lpstr>
      <vt:lpstr>8-bit Two’s Complement Representation</vt:lpstr>
      <vt:lpstr>8-bit Two’s Complement Representation</vt:lpstr>
      <vt:lpstr>Two’s Complement Representation</vt:lpstr>
      <vt:lpstr>Two’s Complement Representation</vt:lpstr>
      <vt:lpstr>Acknowledgments</vt:lpstr>
      <vt:lpstr>Sign Magnitude Representation</vt:lpstr>
      <vt:lpstr>Sign Magnitude Representation</vt:lpstr>
      <vt:lpstr>Sign Magnitude Representation</vt:lpstr>
      <vt:lpstr>Two’s Complement Representation</vt:lpstr>
      <vt:lpstr>Two’s Complement Representation</vt:lpstr>
      <vt:lpstr>Two’s Complement Representation</vt:lpstr>
      <vt:lpstr>Two’s Complement Representation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– Signed Binary Numbers</dc:title>
  <dc:creator>Braught, Grant</dc:creator>
  <cp:lastModifiedBy>Braught, Grant</cp:lastModifiedBy>
  <cp:revision>177</cp:revision>
  <dcterms:created xsi:type="dcterms:W3CDTF">2020-08-31T00:00:31Z</dcterms:created>
  <dcterms:modified xsi:type="dcterms:W3CDTF">2023-02-06T15:22:58Z</dcterms:modified>
</cp:coreProperties>
</file>