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314" r:id="rId6"/>
    <p:sldId id="315" r:id="rId7"/>
    <p:sldId id="292" r:id="rId8"/>
    <p:sldId id="316" r:id="rId9"/>
    <p:sldId id="317" r:id="rId10"/>
    <p:sldId id="300" r:id="rId11"/>
    <p:sldId id="298" r:id="rId12"/>
    <p:sldId id="297" r:id="rId13"/>
    <p:sldId id="318" r:id="rId14"/>
    <p:sldId id="299" r:id="rId15"/>
    <p:sldId id="301" r:id="rId16"/>
    <p:sldId id="261" r:id="rId17"/>
    <p:sldId id="313" r:id="rId18"/>
    <p:sldId id="293" r:id="rId19"/>
    <p:sldId id="294" r:id="rId20"/>
    <p:sldId id="295" r:id="rId21"/>
    <p:sldId id="296" r:id="rId22"/>
    <p:sldId id="31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17"/>
    <p:restoredTop sz="79578"/>
  </p:normalViewPr>
  <p:slideViewPr>
    <p:cSldViewPr snapToGrid="0" snapToObjects="1">
      <p:cViewPr varScale="1">
        <p:scale>
          <a:sx n="113" d="100"/>
          <a:sy n="113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Three equivalent ways of representing the logic operations</a:t>
            </a:r>
          </a:p>
          <a:p>
            <a:r>
              <a:rPr lang="en-US" dirty="0"/>
              <a:t>  - Saw these in the activities due today.</a:t>
            </a:r>
          </a:p>
          <a:p>
            <a:endParaRPr lang="en-US" dirty="0"/>
          </a:p>
          <a:p>
            <a:r>
              <a:rPr lang="en-US" dirty="0"/>
              <a:t>Do basics then just point out complements.</a:t>
            </a:r>
          </a:p>
          <a:p>
            <a:r>
              <a:rPr lang="en-US" dirty="0"/>
              <a:t> - AND – 1 only when both inputs are 1</a:t>
            </a:r>
          </a:p>
          <a:p>
            <a:r>
              <a:rPr lang="en-US" dirty="0"/>
              <a:t> - OR – 1 when one or the other or both inputs are 1</a:t>
            </a:r>
          </a:p>
          <a:p>
            <a:r>
              <a:rPr lang="en-US" dirty="0"/>
              <a:t> - XOR – Exclusive OR</a:t>
            </a:r>
          </a:p>
          <a:p>
            <a:r>
              <a:rPr lang="en-US" dirty="0"/>
              <a:t>   - 1 when exactly one or the other of the inputs is 1.</a:t>
            </a:r>
          </a:p>
          <a:p>
            <a:endParaRPr lang="en-US" dirty="0"/>
          </a:p>
          <a:p>
            <a:r>
              <a:rPr lang="en-US" dirty="0"/>
              <a:t>Complements:</a:t>
            </a:r>
          </a:p>
          <a:p>
            <a:r>
              <a:rPr lang="en-US" dirty="0"/>
              <a:t>  - NAND – NOT AND</a:t>
            </a:r>
          </a:p>
          <a:p>
            <a:r>
              <a:rPr lang="en-US" dirty="0"/>
              <a:t>    - is 1 when AND is 0</a:t>
            </a:r>
          </a:p>
          <a:p>
            <a:r>
              <a:rPr lang="en-US" dirty="0"/>
              <a:t>  - NOR – NOT OR</a:t>
            </a:r>
          </a:p>
          <a:p>
            <a:r>
              <a:rPr lang="en-US" dirty="0"/>
              <a:t>  - XNOR – NOT XOR</a:t>
            </a:r>
          </a:p>
          <a:p>
            <a:r>
              <a:rPr lang="en-US" dirty="0"/>
              <a:t>    - Short name is a bit odd (Seems should be NXOR but it isn’t)</a:t>
            </a:r>
          </a:p>
          <a:p>
            <a:endParaRPr lang="en-US" dirty="0"/>
          </a:p>
          <a:p>
            <a:r>
              <a:rPr lang="en-US" dirty="0"/>
              <a:t>Point out NOT Bars in logic expressions. (different notations !, ~, ‘,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Discuss NOT bubbles on schematics.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is an expression that gives a 1 when</a:t>
            </a:r>
          </a:p>
          <a:p>
            <a:r>
              <a:rPr lang="en-US" dirty="0"/>
              <a:t> - AB is 00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- AB is 01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 - AB is 11</a:t>
            </a:r>
          </a:p>
          <a:p>
            <a:endParaRPr lang="en-US" dirty="0"/>
          </a:p>
          <a:p>
            <a:r>
              <a:rPr lang="en-US" dirty="0"/>
              <a:t>To do that we produce a term using A and B that will be 1 when A=0 and B=0.</a:t>
            </a:r>
          </a:p>
          <a:p>
            <a:r>
              <a:rPr lang="en-US" dirty="0"/>
              <a:t>  - That term is NOT A AND NOT B</a:t>
            </a:r>
          </a:p>
          <a:p>
            <a:r>
              <a:rPr lang="en-US" dirty="0"/>
              <a:t>  - If A=0 then NOT A = 1</a:t>
            </a:r>
          </a:p>
          <a:p>
            <a:r>
              <a:rPr lang="en-US" dirty="0"/>
              <a:t>  - Similarly if B=0 then NOT B = 1</a:t>
            </a:r>
          </a:p>
          <a:p>
            <a:r>
              <a:rPr lang="en-US" dirty="0"/>
              <a:t>  - We know that 1 AND 1 is 1.</a:t>
            </a:r>
          </a:p>
          <a:p>
            <a:r>
              <a:rPr lang="en-US" dirty="0"/>
              <a:t>  - So NOT A AND NOT B will be 1 only when A=0 and B=0.</a:t>
            </a:r>
          </a:p>
          <a:p>
            <a:endParaRPr lang="en-US" dirty="0"/>
          </a:p>
          <a:p>
            <a:r>
              <a:rPr lang="en-US" dirty="0"/>
              <a:t>We do the same thing for the other places where there is a 1</a:t>
            </a:r>
          </a:p>
          <a:p>
            <a:r>
              <a:rPr lang="en-US" dirty="0"/>
              <a:t>Then we use OR to put them together.</a:t>
            </a:r>
          </a:p>
          <a:p>
            <a:r>
              <a:rPr lang="en-US" dirty="0"/>
              <a:t>So Z will be 1 when </a:t>
            </a:r>
          </a:p>
          <a:p>
            <a:r>
              <a:rPr lang="en-US" dirty="0"/>
              <a:t> - NOT A AND NOT B = 1</a:t>
            </a:r>
          </a:p>
          <a:p>
            <a:r>
              <a:rPr lang="en-US" dirty="0"/>
              <a:t> - OR when NOT A AND B = 1</a:t>
            </a:r>
          </a:p>
          <a:p>
            <a:r>
              <a:rPr lang="en-US" dirty="0"/>
              <a:t> - OR when A AND B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term is:  (NOT M) AND N AND O</a:t>
            </a:r>
          </a:p>
        </p:txBody>
      </p:sp>
    </p:spTree>
    <p:extLst>
      <p:ext uri="{BB962C8B-B14F-4D97-AF65-F5344CB8AC3E}">
        <p14:creationId xmlns:p14="http://schemas.microsoft.com/office/powerpoint/2010/main" val="146859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 form is particularly nice because it gives a very straight forward way to build a circuit.</a:t>
            </a:r>
          </a:p>
          <a:p>
            <a:endParaRPr lang="en-US" dirty="0"/>
          </a:p>
          <a:p>
            <a:r>
              <a:rPr lang="en-US" dirty="0"/>
              <a:t>- Pick out the inputs and draw lines.</a:t>
            </a:r>
          </a:p>
          <a:p>
            <a:r>
              <a:rPr lang="en-US" dirty="0"/>
              <a:t>- Add a NOT version of each input</a:t>
            </a:r>
          </a:p>
          <a:p>
            <a:r>
              <a:rPr lang="en-US" dirty="0"/>
              <a:t>- Then compute each of the product terms using an AND gate</a:t>
            </a:r>
          </a:p>
          <a:p>
            <a:r>
              <a:rPr lang="en-US" dirty="0"/>
              <a:t>- OR all of the product terms together to get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noticed on last slide an OR with 3 inputs…</a:t>
            </a:r>
          </a:p>
          <a:p>
            <a:endParaRPr lang="en-US" dirty="0"/>
          </a:p>
          <a:p>
            <a:r>
              <a:rPr lang="en-US" dirty="0"/>
              <a:t>Similarly, if our product terms had A, B and C in them</a:t>
            </a:r>
          </a:p>
          <a:p>
            <a:r>
              <a:rPr lang="en-US" dirty="0"/>
              <a:t>Then we would need AND gates with 3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information is a description of what each input and output does.</a:t>
            </a:r>
          </a:p>
          <a:p>
            <a:r>
              <a:rPr lang="en-US" dirty="0"/>
              <a:t>Irrelevant, which gates and further, which transistors are used and how they are connected.</a:t>
            </a:r>
          </a:p>
          <a:p>
            <a:endParaRPr lang="en-US" dirty="0"/>
          </a:p>
          <a:p>
            <a:r>
              <a:rPr lang="en-US" dirty="0"/>
              <a:t>For example, this chip will set the output </a:t>
            </a:r>
          </a:p>
          <a:p>
            <a:r>
              <a:rPr lang="en-US" dirty="0"/>
              <a:t>  EVEN = 1 if an even number A-I are 1’s</a:t>
            </a:r>
          </a:p>
          <a:p>
            <a:r>
              <a:rPr lang="en-US" dirty="0"/>
              <a:t>  ODD = 1 if an odd number of A-I are 1’s</a:t>
            </a:r>
          </a:p>
          <a:p>
            <a:endParaRPr lang="en-US" dirty="0"/>
          </a:p>
          <a:p>
            <a:r>
              <a:rPr lang="en-US" dirty="0"/>
              <a:t>Don’t need to know the details of how it works, just how to use it!</a:t>
            </a:r>
          </a:p>
          <a:p>
            <a:endParaRPr lang="en-US" dirty="0"/>
          </a:p>
          <a:p>
            <a:r>
              <a:rPr lang="en-US" dirty="0"/>
              <a:t>But just for fun, you’ll build a small version of the even part of this circuit in the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</p:txBody>
      </p:sp>
    </p:spTree>
    <p:extLst>
      <p:ext uri="{BB962C8B-B14F-4D97-AF65-F5344CB8AC3E}">
        <p14:creationId xmlns:p14="http://schemas.microsoft.com/office/powerpoint/2010/main" val="276313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to us as users of a gate what transistors are inside</a:t>
            </a:r>
          </a:p>
          <a:p>
            <a:r>
              <a:rPr lang="en-US" dirty="0"/>
              <a:t>  - at least most of the time.</a:t>
            </a:r>
          </a:p>
          <a:p>
            <a:endParaRPr lang="en-US" dirty="0"/>
          </a:p>
          <a:p>
            <a:r>
              <a:rPr lang="en-US" dirty="0"/>
              <a:t>In fact, there are many other technologies that could be used to build a NOT gate:</a:t>
            </a:r>
          </a:p>
          <a:p>
            <a:r>
              <a:rPr lang="en-US" dirty="0"/>
              <a:t>  - Even electromechanical relays or vacuum tubes.</a:t>
            </a:r>
          </a:p>
          <a:p>
            <a:r>
              <a:rPr lang="en-US" dirty="0"/>
              <a:t>  - Check that Wikipedia page on Inverter that you looked at in the HW for today</a:t>
            </a:r>
          </a:p>
          <a:p>
            <a:r>
              <a:rPr lang="en-US" dirty="0"/>
              <a:t>    - It shows a number of different transistor based implementations of NOT gates.</a:t>
            </a:r>
          </a:p>
          <a:p>
            <a:r>
              <a:rPr lang="en-US" dirty="0"/>
              <a:t>  - We focus on CMOS because it is probably the easiest to understand and the most common.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apply logic values at the inputs…</a:t>
            </a:r>
          </a:p>
          <a:p>
            <a:r>
              <a:rPr lang="en-US" dirty="0"/>
              <a:t>The logic gates each transform their inputs into the appropriate output</a:t>
            </a:r>
          </a:p>
          <a:p>
            <a:r>
              <a:rPr lang="en-US" dirty="0"/>
              <a:t>Those outputs are routed further along in the circuit</a:t>
            </a:r>
          </a:p>
          <a:p>
            <a:r>
              <a:rPr lang="en-US" dirty="0"/>
              <a:t>Until a final output is generated.</a:t>
            </a:r>
          </a:p>
          <a:p>
            <a:endParaRPr lang="en-US" dirty="0"/>
          </a:p>
          <a:p>
            <a:r>
              <a:rPr lang="en-US" dirty="0"/>
              <a:t>What we will see is that once we have some facility with these types of circuits</a:t>
            </a:r>
          </a:p>
          <a:p>
            <a:r>
              <a:rPr lang="en-US" dirty="0"/>
              <a:t>We can design them to do specific computations that are useful to us.</a:t>
            </a:r>
          </a:p>
          <a:p>
            <a:r>
              <a:rPr lang="en-US" dirty="0"/>
              <a:t>  - e.g. addition, multiplication,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Do row 2.</a:t>
            </a:r>
          </a:p>
          <a:p>
            <a:endParaRPr lang="en-US" dirty="0"/>
          </a:p>
          <a:p>
            <a:r>
              <a:rPr lang="en-US" dirty="0"/>
              <a:t>Ask them to do Row 3. </a:t>
            </a:r>
          </a:p>
          <a:p>
            <a:r>
              <a:rPr lang="en-US" dirty="0"/>
              <a:t>  - compare with neighbor</a:t>
            </a:r>
          </a:p>
          <a:p>
            <a:r>
              <a:rPr lang="en-US" dirty="0"/>
              <a:t>  - confirm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Do row 2.</a:t>
            </a:r>
          </a:p>
          <a:p>
            <a:endParaRPr lang="en-US" dirty="0"/>
          </a:p>
          <a:p>
            <a:r>
              <a:rPr lang="en-US" dirty="0"/>
              <a:t>Ask for Row 3. </a:t>
            </a:r>
          </a:p>
          <a:p>
            <a:r>
              <a:rPr lang="en-US" dirty="0"/>
              <a:t>Can check yourself later with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that we can represent behavior of a circuit as a truth table</a:t>
            </a:r>
          </a:p>
          <a:p>
            <a:r>
              <a:rPr lang="en-US" dirty="0"/>
              <a:t>Can also represent it using an expression.</a:t>
            </a:r>
          </a:p>
          <a:p>
            <a:endParaRPr lang="en-US" dirty="0"/>
          </a:p>
          <a:p>
            <a:r>
              <a:rPr lang="en-US" dirty="0"/>
              <a:t>Substitution Method:</a:t>
            </a:r>
          </a:p>
          <a:p>
            <a:r>
              <a:rPr lang="en-US" dirty="0"/>
              <a:t>  - Label each intermediate result with a new variable.</a:t>
            </a:r>
          </a:p>
          <a:p>
            <a:r>
              <a:rPr lang="en-US" dirty="0"/>
              <a:t>  - Write an expression for each intermediate variable in terms of the inputs</a:t>
            </a:r>
          </a:p>
          <a:p>
            <a:r>
              <a:rPr lang="en-US" dirty="0"/>
              <a:t>  - Write an expression for the output in terms of the intermediate variables.</a:t>
            </a:r>
          </a:p>
          <a:p>
            <a:r>
              <a:rPr lang="en-US" dirty="0"/>
              <a:t>  - Perform substitution until the output expressed in terms of the inputs.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more inputs, and more gates there will be… </a:t>
            </a:r>
          </a:p>
          <a:p>
            <a:r>
              <a:rPr lang="en-US" dirty="0"/>
              <a:t>  - more intermediate labels</a:t>
            </a:r>
          </a:p>
          <a:p>
            <a:r>
              <a:rPr lang="en-US" dirty="0"/>
              <a:t>  - more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it piece by piece.</a:t>
            </a:r>
          </a:p>
          <a:p>
            <a:endParaRPr lang="en-US" dirty="0"/>
          </a:p>
          <a:p>
            <a:r>
              <a:rPr lang="en-US" dirty="0"/>
              <a:t>Direct Implementation:</a:t>
            </a:r>
          </a:p>
          <a:p>
            <a:r>
              <a:rPr lang="en-US" dirty="0"/>
              <a:t>  - Find all input variables and add them to the circuit.</a:t>
            </a:r>
          </a:p>
          <a:p>
            <a:r>
              <a:rPr lang="en-US" dirty="0"/>
              <a:t>    - Identify terms in the expression that map to logic gates</a:t>
            </a:r>
          </a:p>
          <a:p>
            <a:r>
              <a:rPr lang="en-US" dirty="0"/>
              <a:t>    - Add them to the circuit</a:t>
            </a:r>
          </a:p>
          <a:p>
            <a:r>
              <a:rPr lang="en-US" dirty="0"/>
              <a:t>    - Combine those results with additional logic gates</a:t>
            </a:r>
          </a:p>
          <a:p>
            <a:endParaRPr lang="en-US" dirty="0"/>
          </a:p>
          <a:p>
            <a:r>
              <a:rPr lang="en-US" dirty="0"/>
              <a:t>Notice last two gates could also have been combined into a  NOR.</a:t>
            </a:r>
          </a:p>
        </p:txBody>
      </p:sp>
    </p:spTree>
    <p:extLst>
      <p:ext uri="{BB962C8B-B14F-4D97-AF65-F5344CB8AC3E}">
        <p14:creationId xmlns:p14="http://schemas.microsoft.com/office/powerpoint/2010/main" val="107449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get the sense by now that these are all equivalent.</a:t>
            </a:r>
          </a:p>
          <a:p>
            <a:r>
              <a:rPr lang="en-US" dirty="0"/>
              <a:t>  - We have done some of these… and all are possible</a:t>
            </a:r>
          </a:p>
          <a:p>
            <a:r>
              <a:rPr lang="en-US" dirty="0"/>
              <a:t>  - Not all are routinely done.</a:t>
            </a:r>
          </a:p>
          <a:p>
            <a:endParaRPr lang="en-US" dirty="0"/>
          </a:p>
          <a:p>
            <a:r>
              <a:rPr lang="en-US" dirty="0"/>
              <a:t>From expression to truth table, can do it directly.</a:t>
            </a:r>
          </a:p>
          <a:p>
            <a:r>
              <a:rPr lang="en-US" dirty="0"/>
              <a:t>  - A lot like building a circuit.</a:t>
            </a:r>
          </a:p>
          <a:p>
            <a:endParaRPr lang="en-US" dirty="0"/>
          </a:p>
          <a:p>
            <a:r>
              <a:rPr lang="en-US" dirty="0"/>
              <a:t>Truth table to circuit is possible but usually not done directly.</a:t>
            </a:r>
          </a:p>
          <a:p>
            <a:r>
              <a:rPr lang="en-US" dirty="0"/>
              <a:t>Instead we go around the other way.</a:t>
            </a:r>
          </a:p>
          <a:p>
            <a:r>
              <a:rPr lang="en-US" dirty="0"/>
              <a:t>  - Truth table to expression (haven’t seen that yet, but we will in a moment).</a:t>
            </a:r>
          </a:p>
          <a:p>
            <a:r>
              <a:rPr lang="en-US" dirty="0"/>
              <a:t>  - Expression to circuit.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em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d-tech.com.tw/product_info.php/" TargetMode="External"/><Relationship Id="rId3" Type="http://schemas.openxmlformats.org/officeDocument/2006/relationships/hyperlink" Target="https://www.ti.com/lit/ds/sdls152/sdls152.pdf" TargetMode="External"/><Relationship Id="rId7" Type="http://schemas.openxmlformats.org/officeDocument/2006/relationships/image" Target="../media/image3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es.com/en-us/teaching-resource/logic-gate-symbols-for-powerpoint-11139006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94AA-E422-7345-BA7B-E4725ABB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– Logic Gates to </a:t>
            </a:r>
            <a:br>
              <a:rPr lang="en-US" dirty="0"/>
            </a:br>
            <a:r>
              <a:rPr lang="en-US" dirty="0"/>
              <a:t>		Logic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71DEA-6D42-6A4F-9DEF-D1CAEDAC0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/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blipFill>
                <a:blip r:embed="rId3"/>
                <a:stretch>
                  <a:fillRect l="-3608" r="-257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235CAB-588E-2441-8BCA-9196146C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79" y="92357"/>
            <a:ext cx="5883287" cy="645300"/>
          </a:xfrm>
        </p:spPr>
        <p:txBody>
          <a:bodyPr/>
          <a:lstStyle/>
          <a:p>
            <a:r>
              <a:rPr lang="en-US" dirty="0"/>
              <a:t>Logic Expressions to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25C-5B47-0142-BFC2-31C546A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447" y="762647"/>
            <a:ext cx="6450648" cy="1659900"/>
          </a:xfrm>
        </p:spPr>
        <p:txBody>
          <a:bodyPr/>
          <a:lstStyle/>
          <a:p>
            <a:r>
              <a:rPr lang="en-US" sz="2000" dirty="0"/>
              <a:t>We can do a </a:t>
            </a:r>
            <a:r>
              <a:rPr lang="en-US" sz="2000" b="1" i="1" dirty="0"/>
              <a:t>Direct Implementation </a:t>
            </a:r>
            <a:r>
              <a:rPr lang="en-US" sz="2000" dirty="0"/>
              <a:t>of a Boolean function described by a logic expression as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5C6B-FBB2-504D-9C1D-A88BDF64D0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041C6-7A07-BF42-93D0-A9D4CB64B8B6}"/>
              </a:ext>
            </a:extLst>
          </p:cNvPr>
          <p:cNvGrpSpPr/>
          <p:nvPr/>
        </p:nvGrpSpPr>
        <p:grpSpPr>
          <a:xfrm>
            <a:off x="4141212" y="2243860"/>
            <a:ext cx="1487075" cy="439538"/>
            <a:chOff x="4141212" y="2243860"/>
            <a:chExt cx="1487075" cy="43953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1DD583F-6AC9-C448-B3C7-A81F464DE0B1}"/>
                </a:ext>
              </a:extLst>
            </p:cNvPr>
            <p:cNvSpPr/>
            <p:nvPr/>
          </p:nvSpPr>
          <p:spPr>
            <a:xfrm>
              <a:off x="4141212" y="2270134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13B2BD-8543-7049-85AF-C87EACB7DD31}"/>
                </a:ext>
              </a:extLst>
            </p:cNvPr>
            <p:cNvSpPr/>
            <p:nvPr/>
          </p:nvSpPr>
          <p:spPr>
            <a:xfrm>
              <a:off x="5271072" y="2243860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6AEA9-A46F-5242-80A4-8315FD823B5C}"/>
              </a:ext>
            </a:extLst>
          </p:cNvPr>
          <p:cNvGrpSpPr/>
          <p:nvPr/>
        </p:nvGrpSpPr>
        <p:grpSpPr>
          <a:xfrm>
            <a:off x="1714447" y="3258401"/>
            <a:ext cx="304892" cy="1281261"/>
            <a:chOff x="1975945" y="3258401"/>
            <a:chExt cx="304892" cy="1281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EBCCC-5A8A-8A47-ACF2-AECB77F9D9A9}"/>
                </a:ext>
              </a:extLst>
            </p:cNvPr>
            <p:cNvSpPr txBox="1"/>
            <p:nvPr/>
          </p:nvSpPr>
          <p:spPr>
            <a:xfrm>
              <a:off x="1975945" y="42318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72EDB-90F3-364B-8F9E-21CC0C06AFBE}"/>
                </a:ext>
              </a:extLst>
            </p:cNvPr>
            <p:cNvSpPr txBox="1"/>
            <p:nvPr/>
          </p:nvSpPr>
          <p:spPr>
            <a:xfrm>
              <a:off x="1975945" y="325840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A7164E-A402-7E42-9759-47B57157317B}"/>
              </a:ext>
            </a:extLst>
          </p:cNvPr>
          <p:cNvSpPr/>
          <p:nvPr/>
        </p:nvSpPr>
        <p:spPr>
          <a:xfrm>
            <a:off x="4130701" y="2182821"/>
            <a:ext cx="430788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9B060-9C01-2E4A-954F-3AD7E03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2019339" y="3175902"/>
            <a:ext cx="1493427" cy="476503"/>
            <a:chOff x="-537708" y="5807937"/>
            <a:chExt cx="2365014" cy="7528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A4E52-A615-B94E-B9E0-98AE693D2B48}"/>
                </a:ext>
              </a:extLst>
            </p:cNvPr>
            <p:cNvCxnSpPr>
              <a:cxnSpLocks/>
              <a:stCxn id="10" idx="3"/>
              <a:endCxn id="23" idx="3"/>
            </p:cNvCxnSpPr>
            <p:nvPr/>
          </p:nvCxnSpPr>
          <p:spPr>
            <a:xfrm>
              <a:off x="-537708" y="6181430"/>
              <a:ext cx="1323152" cy="2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26A3E3-CD40-754E-9406-04DD0468DB1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9BFDB3-0A31-464F-9E81-36B9BC1176DB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435BA12-FF3E-2D4D-8CBB-8C2AF04514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587850A-8552-2E41-95BD-AC2CA65C290C}"/>
              </a:ext>
            </a:extLst>
          </p:cNvPr>
          <p:cNvSpPr/>
          <p:nvPr/>
        </p:nvSpPr>
        <p:spPr>
          <a:xfrm>
            <a:off x="4903345" y="2230572"/>
            <a:ext cx="724941" cy="4132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72BBF-B2B4-5243-A07D-3CDAABFE64EA}"/>
              </a:ext>
            </a:extLst>
          </p:cNvPr>
          <p:cNvGrpSpPr/>
          <p:nvPr/>
        </p:nvGrpSpPr>
        <p:grpSpPr>
          <a:xfrm>
            <a:off x="2019339" y="3375130"/>
            <a:ext cx="1743499" cy="1157098"/>
            <a:chOff x="2019339" y="3375130"/>
            <a:chExt cx="1743499" cy="1157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25DD3-7D5E-9A43-9495-F598E2A08B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9339" y="4099670"/>
              <a:ext cx="1743499" cy="432558"/>
              <a:chOff x="2622370" y="1715660"/>
              <a:chExt cx="2987201" cy="74111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397F5E2-55D5-EA4F-8D5E-9EBC42FB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370" y="2266409"/>
                <a:ext cx="1835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F949EC-D0C6-3545-A843-1E8D1EA49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687" y="1903060"/>
                <a:ext cx="1043316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FA400-8355-AF4E-A566-3C2DD735E52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D8C827BB-14C1-AF42-AB4B-FB196F286CCE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44A6F6-165E-B44B-A175-1CD89D7F4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772" y="3407582"/>
              <a:ext cx="0" cy="80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2588B0-E0EA-654E-A06C-021B7E4D5145}"/>
                </a:ext>
              </a:extLst>
            </p:cNvPr>
            <p:cNvSpPr/>
            <p:nvPr/>
          </p:nvSpPr>
          <p:spPr>
            <a:xfrm>
              <a:off x="2450251" y="3375130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2A2F65-FB81-8843-AC6E-E00F1C83B37B}"/>
              </a:ext>
            </a:extLst>
          </p:cNvPr>
          <p:cNvSpPr/>
          <p:nvPr/>
        </p:nvSpPr>
        <p:spPr>
          <a:xfrm>
            <a:off x="4130701" y="2196566"/>
            <a:ext cx="1486495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C0237-331D-C245-9E5D-C875DCFD8F9D}"/>
              </a:ext>
            </a:extLst>
          </p:cNvPr>
          <p:cNvGrpSpPr/>
          <p:nvPr/>
        </p:nvGrpSpPr>
        <p:grpSpPr>
          <a:xfrm>
            <a:off x="3512766" y="3418092"/>
            <a:ext cx="1501866" cy="899579"/>
            <a:chOff x="3512766" y="3418092"/>
            <a:chExt cx="1501866" cy="899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E801D-D6C9-8B4C-AA8D-39761DF7E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00232" y="3601110"/>
              <a:ext cx="914400" cy="413735"/>
              <a:chOff x="3675121" y="3048834"/>
              <a:chExt cx="1599238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7F1A4-51DD-BD42-ADBE-890383CE528C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E00BDA-FADA-4B4F-877D-DCDE8C1D81B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ECB774-4599-8F4A-9C6A-7529AE577B60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2CC723-D996-AF40-8F0F-2C6B820795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E8E5FFCF-B6B7-7446-9E11-F928E0C2FC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B2F3DF2E-E602-C743-A59D-DB621EA1F30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5315E8-1936-2E4D-8D14-0F048352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66" y="3418092"/>
              <a:ext cx="587466" cy="6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CFA07A-76AC-CC4D-83E3-4CDA2B99E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585" y="4315949"/>
              <a:ext cx="438627" cy="1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AB7F51-4928-B846-879C-479B9B18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232" y="3428316"/>
              <a:ext cx="0" cy="278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2AC01D-93F8-C247-B597-FF3F3C47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3" y="3914500"/>
              <a:ext cx="0" cy="401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19E3F5-C259-8942-83E0-AD8E9F596A14}"/>
              </a:ext>
            </a:extLst>
          </p:cNvPr>
          <p:cNvSpPr/>
          <p:nvPr/>
        </p:nvSpPr>
        <p:spPr>
          <a:xfrm>
            <a:off x="4116133" y="2078224"/>
            <a:ext cx="1551267" cy="6261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15E22F-3EC8-6A4B-B698-DBF0B31E9C75}"/>
              </a:ext>
            </a:extLst>
          </p:cNvPr>
          <p:cNvGrpSpPr/>
          <p:nvPr/>
        </p:nvGrpSpPr>
        <p:grpSpPr>
          <a:xfrm>
            <a:off x="4972043" y="3566178"/>
            <a:ext cx="1284566" cy="476503"/>
            <a:chOff x="4972043" y="3566178"/>
            <a:chExt cx="1284566" cy="4765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9ABAC5-2A50-894B-926C-23CDC4368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72043" y="3566178"/>
              <a:ext cx="979507" cy="476503"/>
              <a:chOff x="276144" y="5807937"/>
              <a:chExt cx="1551162" cy="75287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5119AC-BD77-1845-ACB7-457D4FF0D59D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>
                <a:off x="276144" y="6184375"/>
                <a:ext cx="509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AE0936-F884-3945-BE99-B0A2DBECDCAE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D0964E-DD09-774B-9F64-E42E07C6A4DD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A61DAEFD-CDCE-D94E-AE26-A2D90D67432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EBF450-BD26-A34E-BC01-1DFACE3A5461}"/>
                </a:ext>
              </a:extLst>
            </p:cNvPr>
            <p:cNvSpPr txBox="1"/>
            <p:nvPr/>
          </p:nvSpPr>
          <p:spPr>
            <a:xfrm>
              <a:off x="5962939" y="36576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43" grpId="0" animBg="1"/>
      <p:bldP spid="4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527-C8E0-EA4D-9EC9-C2DDD2C2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45" y="77585"/>
            <a:ext cx="4944300" cy="645300"/>
          </a:xfrm>
        </p:spPr>
        <p:txBody>
          <a:bodyPr/>
          <a:lstStyle/>
          <a:p>
            <a:r>
              <a:rPr lang="en-US" dirty="0"/>
              <a:t>Equivalent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10D-9197-DA49-9CE6-D07D61A4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659" y="765115"/>
            <a:ext cx="6211563" cy="1659900"/>
          </a:xfrm>
        </p:spPr>
        <p:txBody>
          <a:bodyPr/>
          <a:lstStyle/>
          <a:p>
            <a:r>
              <a:rPr lang="en-US" sz="2000" dirty="0"/>
              <a:t>Any Boolean Function can be expressed equivalently as a </a:t>
            </a:r>
            <a:r>
              <a:rPr lang="en-US" sz="2000" b="1" i="1" dirty="0"/>
              <a:t>Logic Circuit </a:t>
            </a:r>
            <a:r>
              <a:rPr lang="en-US" sz="2000" dirty="0"/>
              <a:t>(a.k.a. </a:t>
            </a:r>
            <a:r>
              <a:rPr lang="en-US" sz="2000" b="1" i="1" dirty="0"/>
              <a:t>Schematic Diagram)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as a </a:t>
            </a:r>
            <a:r>
              <a:rPr lang="en-US" sz="2000" b="1" i="1" dirty="0"/>
              <a:t>Truth Table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or as a </a:t>
            </a:r>
            <a:r>
              <a:rPr lang="en-US" sz="2000" b="1" i="1" dirty="0"/>
              <a:t>Logic Expression</a:t>
            </a:r>
            <a:r>
              <a:rPr lang="en-US" sz="2000" i="1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08A-0001-8942-8D74-72463F92BB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5E86F-7E95-B045-92C4-21FF23C2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9" y="3737939"/>
            <a:ext cx="2870704" cy="98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/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blipFill>
                <a:blip r:embed="rId4"/>
                <a:stretch>
                  <a:fillRect l="-3876" r="-31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4A7E2F7C-7B8C-1740-9F53-B19EB27FEF3B}"/>
              </a:ext>
            </a:extLst>
          </p:cNvPr>
          <p:cNvSpPr/>
          <p:nvPr/>
        </p:nvSpPr>
        <p:spPr>
          <a:xfrm>
            <a:off x="2405417" y="2963917"/>
            <a:ext cx="1262693" cy="640080"/>
          </a:xfrm>
          <a:custGeom>
            <a:avLst/>
            <a:gdLst>
              <a:gd name="connsiteX0" fmla="*/ 15943 w 1262693"/>
              <a:gd name="connsiteY0" fmla="*/ 640080 h 640080"/>
              <a:gd name="connsiteX1" fmla="*/ 15943 w 1262693"/>
              <a:gd name="connsiteY1" fmla="*/ 440711 h 640080"/>
              <a:gd name="connsiteX2" fmla="*/ 29952 w 1262693"/>
              <a:gd name="connsiteY2" fmla="*/ 388245 h 640080"/>
              <a:gd name="connsiteX3" fmla="*/ 57968 w 1262693"/>
              <a:gd name="connsiteY3" fmla="*/ 356766 h 640080"/>
              <a:gd name="connsiteX4" fmla="*/ 71977 w 1262693"/>
              <a:gd name="connsiteY4" fmla="*/ 325286 h 640080"/>
              <a:gd name="connsiteX5" fmla="*/ 128010 w 1262693"/>
              <a:gd name="connsiteY5" fmla="*/ 262328 h 640080"/>
              <a:gd name="connsiteX6" fmla="*/ 142018 w 1262693"/>
              <a:gd name="connsiteY6" fmla="*/ 230848 h 640080"/>
              <a:gd name="connsiteX7" fmla="*/ 198053 w 1262693"/>
              <a:gd name="connsiteY7" fmla="*/ 167890 h 640080"/>
              <a:gd name="connsiteX8" fmla="*/ 226069 w 1262693"/>
              <a:gd name="connsiteY8" fmla="*/ 136411 h 640080"/>
              <a:gd name="connsiteX9" fmla="*/ 254086 w 1262693"/>
              <a:gd name="connsiteY9" fmla="*/ 104931 h 640080"/>
              <a:gd name="connsiteX10" fmla="*/ 296111 w 1262693"/>
              <a:gd name="connsiteY10" fmla="*/ 94437 h 640080"/>
              <a:gd name="connsiteX11" fmla="*/ 380162 w 1262693"/>
              <a:gd name="connsiteY11" fmla="*/ 52465 h 640080"/>
              <a:gd name="connsiteX12" fmla="*/ 478221 w 1262693"/>
              <a:gd name="connsiteY12" fmla="*/ 31479 h 640080"/>
              <a:gd name="connsiteX13" fmla="*/ 520247 w 1262693"/>
              <a:gd name="connsiteY13" fmla="*/ 20986 h 640080"/>
              <a:gd name="connsiteX14" fmla="*/ 926491 w 1262693"/>
              <a:gd name="connsiteY14" fmla="*/ 0 h 640080"/>
              <a:gd name="connsiteX15" fmla="*/ 1262693 w 126269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2693" h="640080" extrusionOk="0">
                <a:moveTo>
                  <a:pt x="15943" y="640080"/>
                </a:moveTo>
                <a:cubicBezTo>
                  <a:pt x="-9013" y="539367"/>
                  <a:pt x="-6094" y="579508"/>
                  <a:pt x="15943" y="440711"/>
                </a:cubicBezTo>
                <a:cubicBezTo>
                  <a:pt x="21246" y="423548"/>
                  <a:pt x="20090" y="404993"/>
                  <a:pt x="29952" y="388245"/>
                </a:cubicBezTo>
                <a:cubicBezTo>
                  <a:pt x="35557" y="376736"/>
                  <a:pt x="50152" y="369631"/>
                  <a:pt x="57968" y="356766"/>
                </a:cubicBezTo>
                <a:cubicBezTo>
                  <a:pt x="63631" y="346358"/>
                  <a:pt x="66410" y="335722"/>
                  <a:pt x="71977" y="325286"/>
                </a:cubicBezTo>
                <a:cubicBezTo>
                  <a:pt x="88331" y="303239"/>
                  <a:pt x="128010" y="262328"/>
                  <a:pt x="128010" y="262328"/>
                </a:cubicBezTo>
                <a:cubicBezTo>
                  <a:pt x="131006" y="251579"/>
                  <a:pt x="134418" y="240923"/>
                  <a:pt x="142018" y="230848"/>
                </a:cubicBezTo>
                <a:cubicBezTo>
                  <a:pt x="157932" y="204618"/>
                  <a:pt x="177869" y="190969"/>
                  <a:pt x="198053" y="167890"/>
                </a:cubicBezTo>
                <a:cubicBezTo>
                  <a:pt x="208109" y="154985"/>
                  <a:pt x="214625" y="152720"/>
                  <a:pt x="226069" y="136411"/>
                </a:cubicBezTo>
                <a:cubicBezTo>
                  <a:pt x="233325" y="125581"/>
                  <a:pt x="238775" y="109461"/>
                  <a:pt x="254086" y="104931"/>
                </a:cubicBezTo>
                <a:cubicBezTo>
                  <a:pt x="268811" y="102500"/>
                  <a:pt x="283344" y="101273"/>
                  <a:pt x="296111" y="94437"/>
                </a:cubicBezTo>
                <a:cubicBezTo>
                  <a:pt x="327962" y="85912"/>
                  <a:pt x="348859" y="61226"/>
                  <a:pt x="380162" y="52465"/>
                </a:cubicBezTo>
                <a:cubicBezTo>
                  <a:pt x="490281" y="19114"/>
                  <a:pt x="355672" y="55106"/>
                  <a:pt x="478221" y="31479"/>
                </a:cubicBezTo>
                <a:cubicBezTo>
                  <a:pt x="490777" y="28710"/>
                  <a:pt x="504791" y="22190"/>
                  <a:pt x="520247" y="20986"/>
                </a:cubicBezTo>
                <a:cubicBezTo>
                  <a:pt x="631583" y="6426"/>
                  <a:pt x="829243" y="-7743"/>
                  <a:pt x="926491" y="0"/>
                </a:cubicBezTo>
                <a:cubicBezTo>
                  <a:pt x="1170193" y="-661"/>
                  <a:pt x="1039135" y="20965"/>
                  <a:pt x="126269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14A202E-FBB0-704A-9301-E0399CE4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535" y="3777144"/>
            <a:ext cx="1096494" cy="1336953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E8269D26-6079-1748-B4DA-48D8C0B2A44A}"/>
              </a:ext>
            </a:extLst>
          </p:cNvPr>
          <p:cNvSpPr/>
          <p:nvPr/>
        </p:nvSpPr>
        <p:spPr>
          <a:xfrm rot="4426849">
            <a:off x="5490083" y="3030093"/>
            <a:ext cx="947383" cy="640080"/>
          </a:xfrm>
          <a:custGeom>
            <a:avLst/>
            <a:gdLst>
              <a:gd name="connsiteX0" fmla="*/ 11962 w 947383"/>
              <a:gd name="connsiteY0" fmla="*/ 640080 h 640080"/>
              <a:gd name="connsiteX1" fmla="*/ 11962 w 947383"/>
              <a:gd name="connsiteY1" fmla="*/ 440711 h 640080"/>
              <a:gd name="connsiteX2" fmla="*/ 22473 w 947383"/>
              <a:gd name="connsiteY2" fmla="*/ 388245 h 640080"/>
              <a:gd name="connsiteX3" fmla="*/ 43493 w 947383"/>
              <a:gd name="connsiteY3" fmla="*/ 356766 h 640080"/>
              <a:gd name="connsiteX4" fmla="*/ 54004 w 947383"/>
              <a:gd name="connsiteY4" fmla="*/ 325286 h 640080"/>
              <a:gd name="connsiteX5" fmla="*/ 96045 w 947383"/>
              <a:gd name="connsiteY5" fmla="*/ 262328 h 640080"/>
              <a:gd name="connsiteX6" fmla="*/ 106555 w 947383"/>
              <a:gd name="connsiteY6" fmla="*/ 230848 h 640080"/>
              <a:gd name="connsiteX7" fmla="*/ 148597 w 947383"/>
              <a:gd name="connsiteY7" fmla="*/ 167890 h 640080"/>
              <a:gd name="connsiteX8" fmla="*/ 169617 w 947383"/>
              <a:gd name="connsiteY8" fmla="*/ 136411 h 640080"/>
              <a:gd name="connsiteX9" fmla="*/ 190638 w 947383"/>
              <a:gd name="connsiteY9" fmla="*/ 104931 h 640080"/>
              <a:gd name="connsiteX10" fmla="*/ 222169 w 947383"/>
              <a:gd name="connsiteY10" fmla="*/ 94437 h 640080"/>
              <a:gd name="connsiteX11" fmla="*/ 285231 w 947383"/>
              <a:gd name="connsiteY11" fmla="*/ 52465 h 640080"/>
              <a:gd name="connsiteX12" fmla="*/ 358804 w 947383"/>
              <a:gd name="connsiteY12" fmla="*/ 31479 h 640080"/>
              <a:gd name="connsiteX13" fmla="*/ 390335 w 947383"/>
              <a:gd name="connsiteY13" fmla="*/ 20986 h 640080"/>
              <a:gd name="connsiteX14" fmla="*/ 695135 w 947383"/>
              <a:gd name="connsiteY14" fmla="*/ 0 h 640080"/>
              <a:gd name="connsiteX15" fmla="*/ 947383 w 94738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383" h="640080" extrusionOk="0">
                <a:moveTo>
                  <a:pt x="11962" y="640080"/>
                </a:moveTo>
                <a:cubicBezTo>
                  <a:pt x="-9699" y="538011"/>
                  <a:pt x="-4010" y="579153"/>
                  <a:pt x="11962" y="440711"/>
                </a:cubicBezTo>
                <a:cubicBezTo>
                  <a:pt x="16466" y="423518"/>
                  <a:pt x="15745" y="404959"/>
                  <a:pt x="22473" y="388245"/>
                </a:cubicBezTo>
                <a:cubicBezTo>
                  <a:pt x="25661" y="377655"/>
                  <a:pt x="37661" y="369055"/>
                  <a:pt x="43493" y="356766"/>
                </a:cubicBezTo>
                <a:cubicBezTo>
                  <a:pt x="46904" y="346029"/>
                  <a:pt x="49767" y="335502"/>
                  <a:pt x="54004" y="325286"/>
                </a:cubicBezTo>
                <a:cubicBezTo>
                  <a:pt x="66274" y="303239"/>
                  <a:pt x="96045" y="262328"/>
                  <a:pt x="96045" y="262328"/>
                </a:cubicBezTo>
                <a:cubicBezTo>
                  <a:pt x="97366" y="251501"/>
                  <a:pt x="99992" y="241632"/>
                  <a:pt x="106555" y="230848"/>
                </a:cubicBezTo>
                <a:cubicBezTo>
                  <a:pt x="118442" y="205154"/>
                  <a:pt x="134209" y="189396"/>
                  <a:pt x="148597" y="167890"/>
                </a:cubicBezTo>
                <a:cubicBezTo>
                  <a:pt x="160578" y="153466"/>
                  <a:pt x="162222" y="143191"/>
                  <a:pt x="169617" y="136411"/>
                </a:cubicBezTo>
                <a:cubicBezTo>
                  <a:pt x="176373" y="125877"/>
                  <a:pt x="179900" y="109939"/>
                  <a:pt x="190638" y="104931"/>
                </a:cubicBezTo>
                <a:cubicBezTo>
                  <a:pt x="201248" y="101582"/>
                  <a:pt x="212673" y="101765"/>
                  <a:pt x="222169" y="94437"/>
                </a:cubicBezTo>
                <a:cubicBezTo>
                  <a:pt x="245373" y="83914"/>
                  <a:pt x="261861" y="61172"/>
                  <a:pt x="285231" y="52465"/>
                </a:cubicBezTo>
                <a:cubicBezTo>
                  <a:pt x="374477" y="15360"/>
                  <a:pt x="267836" y="51179"/>
                  <a:pt x="358804" y="31479"/>
                </a:cubicBezTo>
                <a:cubicBezTo>
                  <a:pt x="368956" y="28522"/>
                  <a:pt x="379155" y="22630"/>
                  <a:pt x="390335" y="20986"/>
                </a:cubicBezTo>
                <a:cubicBezTo>
                  <a:pt x="464498" y="5821"/>
                  <a:pt x="625131" y="1082"/>
                  <a:pt x="695135" y="0"/>
                </a:cubicBezTo>
                <a:cubicBezTo>
                  <a:pt x="878062" y="1660"/>
                  <a:pt x="784800" y="15344"/>
                  <a:pt x="94738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4A88032-8F92-254C-9E9C-D991C7D31ED8}"/>
              </a:ext>
            </a:extLst>
          </p:cNvPr>
          <p:cNvSpPr/>
          <p:nvPr/>
        </p:nvSpPr>
        <p:spPr>
          <a:xfrm>
            <a:off x="3815255" y="4267200"/>
            <a:ext cx="2256280" cy="429768"/>
          </a:xfrm>
          <a:custGeom>
            <a:avLst/>
            <a:gdLst>
              <a:gd name="connsiteX0" fmla="*/ 0 w 2256280"/>
              <a:gd name="connsiteY0" fmla="*/ 0 h 429768"/>
              <a:gd name="connsiteX1" fmla="*/ 23346 w 2256280"/>
              <a:gd name="connsiteY1" fmla="*/ 52411 h 429768"/>
              <a:gd name="connsiteX2" fmla="*/ 58365 w 2256280"/>
              <a:gd name="connsiteY2" fmla="*/ 73374 h 429768"/>
              <a:gd name="connsiteX3" fmla="*/ 93384 w 2256280"/>
              <a:gd name="connsiteY3" fmla="*/ 104821 h 429768"/>
              <a:gd name="connsiteX4" fmla="*/ 198442 w 2256280"/>
              <a:gd name="connsiteY4" fmla="*/ 136267 h 429768"/>
              <a:gd name="connsiteX5" fmla="*/ 303499 w 2256280"/>
              <a:gd name="connsiteY5" fmla="*/ 178196 h 429768"/>
              <a:gd name="connsiteX6" fmla="*/ 385211 w 2256280"/>
              <a:gd name="connsiteY6" fmla="*/ 199161 h 429768"/>
              <a:gd name="connsiteX7" fmla="*/ 431903 w 2256280"/>
              <a:gd name="connsiteY7" fmla="*/ 220124 h 429768"/>
              <a:gd name="connsiteX8" fmla="*/ 478595 w 2256280"/>
              <a:gd name="connsiteY8" fmla="*/ 230607 h 429768"/>
              <a:gd name="connsiteX9" fmla="*/ 571980 w 2256280"/>
              <a:gd name="connsiteY9" fmla="*/ 262054 h 429768"/>
              <a:gd name="connsiteX10" fmla="*/ 606999 w 2256280"/>
              <a:gd name="connsiteY10" fmla="*/ 283017 h 429768"/>
              <a:gd name="connsiteX11" fmla="*/ 688711 w 2256280"/>
              <a:gd name="connsiteY11" fmla="*/ 303982 h 429768"/>
              <a:gd name="connsiteX12" fmla="*/ 723730 w 2256280"/>
              <a:gd name="connsiteY12" fmla="*/ 314464 h 429768"/>
              <a:gd name="connsiteX13" fmla="*/ 782095 w 2256280"/>
              <a:gd name="connsiteY13" fmla="*/ 335428 h 429768"/>
              <a:gd name="connsiteX14" fmla="*/ 922171 w 2256280"/>
              <a:gd name="connsiteY14" fmla="*/ 356393 h 429768"/>
              <a:gd name="connsiteX15" fmla="*/ 980537 w 2256280"/>
              <a:gd name="connsiteY15" fmla="*/ 366875 h 429768"/>
              <a:gd name="connsiteX16" fmla="*/ 1073922 w 2256280"/>
              <a:gd name="connsiteY16" fmla="*/ 387839 h 429768"/>
              <a:gd name="connsiteX17" fmla="*/ 1260690 w 2256280"/>
              <a:gd name="connsiteY17" fmla="*/ 398321 h 429768"/>
              <a:gd name="connsiteX18" fmla="*/ 1389094 w 2256280"/>
              <a:gd name="connsiteY18" fmla="*/ 408803 h 429768"/>
              <a:gd name="connsiteX19" fmla="*/ 1669247 w 2256280"/>
              <a:gd name="connsiteY19" fmla="*/ 429768 h 429768"/>
              <a:gd name="connsiteX20" fmla="*/ 2136170 w 2256280"/>
              <a:gd name="connsiteY20" fmla="*/ 419286 h 429768"/>
              <a:gd name="connsiteX21" fmla="*/ 2194535 w 2256280"/>
              <a:gd name="connsiteY21" fmla="*/ 408803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6280" h="429768" extrusionOk="0">
                <a:moveTo>
                  <a:pt x="0" y="0"/>
                </a:moveTo>
                <a:cubicBezTo>
                  <a:pt x="7227" y="17128"/>
                  <a:pt x="9331" y="37789"/>
                  <a:pt x="23346" y="52411"/>
                </a:cubicBezTo>
                <a:cubicBezTo>
                  <a:pt x="32586" y="62891"/>
                  <a:pt x="45611" y="65372"/>
                  <a:pt x="58365" y="73374"/>
                </a:cubicBezTo>
                <a:cubicBezTo>
                  <a:pt x="69884" y="84000"/>
                  <a:pt x="78703" y="99007"/>
                  <a:pt x="93384" y="104821"/>
                </a:cubicBezTo>
                <a:cubicBezTo>
                  <a:pt x="186248" y="150557"/>
                  <a:pt x="131815" y="106451"/>
                  <a:pt x="198442" y="136267"/>
                </a:cubicBezTo>
                <a:cubicBezTo>
                  <a:pt x="239491" y="154576"/>
                  <a:pt x="260212" y="161877"/>
                  <a:pt x="303499" y="178196"/>
                </a:cubicBezTo>
                <a:cubicBezTo>
                  <a:pt x="346439" y="191269"/>
                  <a:pt x="345260" y="184570"/>
                  <a:pt x="385211" y="199161"/>
                </a:cubicBezTo>
                <a:cubicBezTo>
                  <a:pt x="401085" y="204176"/>
                  <a:pt x="414008" y="216865"/>
                  <a:pt x="431903" y="220124"/>
                </a:cubicBezTo>
                <a:cubicBezTo>
                  <a:pt x="448308" y="225958"/>
                  <a:pt x="465440" y="225998"/>
                  <a:pt x="478595" y="230607"/>
                </a:cubicBezTo>
                <a:cubicBezTo>
                  <a:pt x="590185" y="270021"/>
                  <a:pt x="457606" y="239625"/>
                  <a:pt x="571980" y="262054"/>
                </a:cubicBezTo>
                <a:cubicBezTo>
                  <a:pt x="584236" y="269912"/>
                  <a:pt x="594562" y="278528"/>
                  <a:pt x="606999" y="283017"/>
                </a:cubicBezTo>
                <a:cubicBezTo>
                  <a:pt x="626465" y="292632"/>
                  <a:pt x="672255" y="300737"/>
                  <a:pt x="688711" y="303982"/>
                </a:cubicBezTo>
                <a:cubicBezTo>
                  <a:pt x="700937" y="306672"/>
                  <a:pt x="712431" y="309546"/>
                  <a:pt x="723730" y="314464"/>
                </a:cubicBezTo>
                <a:cubicBezTo>
                  <a:pt x="740479" y="321542"/>
                  <a:pt x="760432" y="330245"/>
                  <a:pt x="782095" y="335428"/>
                </a:cubicBezTo>
                <a:cubicBezTo>
                  <a:pt x="826228" y="345026"/>
                  <a:pt x="873236" y="342924"/>
                  <a:pt x="922171" y="356393"/>
                </a:cubicBezTo>
                <a:cubicBezTo>
                  <a:pt x="941783" y="357756"/>
                  <a:pt x="959161" y="364061"/>
                  <a:pt x="980537" y="366875"/>
                </a:cubicBezTo>
                <a:cubicBezTo>
                  <a:pt x="1011154" y="374511"/>
                  <a:pt x="1046051" y="389128"/>
                  <a:pt x="1073922" y="387839"/>
                </a:cubicBezTo>
                <a:cubicBezTo>
                  <a:pt x="1157746" y="396238"/>
                  <a:pt x="1178214" y="408145"/>
                  <a:pt x="1260690" y="398321"/>
                </a:cubicBezTo>
                <a:cubicBezTo>
                  <a:pt x="1300140" y="406586"/>
                  <a:pt x="1342882" y="406131"/>
                  <a:pt x="1389094" y="408803"/>
                </a:cubicBezTo>
                <a:cubicBezTo>
                  <a:pt x="1663879" y="440766"/>
                  <a:pt x="1479156" y="414757"/>
                  <a:pt x="1669247" y="429768"/>
                </a:cubicBezTo>
                <a:cubicBezTo>
                  <a:pt x="1828517" y="405521"/>
                  <a:pt x="1957426" y="424320"/>
                  <a:pt x="2136170" y="419286"/>
                </a:cubicBezTo>
                <a:cubicBezTo>
                  <a:pt x="2419866" y="413219"/>
                  <a:pt x="2107441" y="421780"/>
                  <a:pt x="2194535" y="40880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31539"/>
                      <a:gd name="connsiteY0" fmla="*/ 0 h 430924"/>
                      <a:gd name="connsiteX1" fmla="*/ 21021 w 2031539"/>
                      <a:gd name="connsiteY1" fmla="*/ 52552 h 430924"/>
                      <a:gd name="connsiteX2" fmla="*/ 52552 w 2031539"/>
                      <a:gd name="connsiteY2" fmla="*/ 73572 h 430924"/>
                      <a:gd name="connsiteX3" fmla="*/ 84083 w 2031539"/>
                      <a:gd name="connsiteY3" fmla="*/ 105103 h 430924"/>
                      <a:gd name="connsiteX4" fmla="*/ 178676 w 2031539"/>
                      <a:gd name="connsiteY4" fmla="*/ 136634 h 430924"/>
                      <a:gd name="connsiteX5" fmla="*/ 273269 w 2031539"/>
                      <a:gd name="connsiteY5" fmla="*/ 178676 h 430924"/>
                      <a:gd name="connsiteX6" fmla="*/ 346842 w 2031539"/>
                      <a:gd name="connsiteY6" fmla="*/ 199697 h 430924"/>
                      <a:gd name="connsiteX7" fmla="*/ 388883 w 2031539"/>
                      <a:gd name="connsiteY7" fmla="*/ 220717 h 430924"/>
                      <a:gd name="connsiteX8" fmla="*/ 430924 w 2031539"/>
                      <a:gd name="connsiteY8" fmla="*/ 231228 h 430924"/>
                      <a:gd name="connsiteX9" fmla="*/ 515007 w 2031539"/>
                      <a:gd name="connsiteY9" fmla="*/ 262759 h 430924"/>
                      <a:gd name="connsiteX10" fmla="*/ 546538 w 2031539"/>
                      <a:gd name="connsiteY10" fmla="*/ 283779 h 430924"/>
                      <a:gd name="connsiteX11" fmla="*/ 620111 w 2031539"/>
                      <a:gd name="connsiteY11" fmla="*/ 304800 h 430924"/>
                      <a:gd name="connsiteX12" fmla="*/ 651642 w 2031539"/>
                      <a:gd name="connsiteY12" fmla="*/ 315310 h 430924"/>
                      <a:gd name="connsiteX13" fmla="*/ 704193 w 2031539"/>
                      <a:gd name="connsiteY13" fmla="*/ 336331 h 430924"/>
                      <a:gd name="connsiteX14" fmla="*/ 830317 w 2031539"/>
                      <a:gd name="connsiteY14" fmla="*/ 357352 h 430924"/>
                      <a:gd name="connsiteX15" fmla="*/ 882869 w 2031539"/>
                      <a:gd name="connsiteY15" fmla="*/ 367862 h 430924"/>
                      <a:gd name="connsiteX16" fmla="*/ 966952 w 2031539"/>
                      <a:gd name="connsiteY16" fmla="*/ 388883 h 430924"/>
                      <a:gd name="connsiteX17" fmla="*/ 1135117 w 2031539"/>
                      <a:gd name="connsiteY17" fmla="*/ 399393 h 430924"/>
                      <a:gd name="connsiteX18" fmla="*/ 1250731 w 2031539"/>
                      <a:gd name="connsiteY18" fmla="*/ 409903 h 430924"/>
                      <a:gd name="connsiteX19" fmla="*/ 1502979 w 2031539"/>
                      <a:gd name="connsiteY19" fmla="*/ 430924 h 430924"/>
                      <a:gd name="connsiteX20" fmla="*/ 1923393 w 2031539"/>
                      <a:gd name="connsiteY20" fmla="*/ 420414 h 430924"/>
                      <a:gd name="connsiteX21" fmla="*/ 1975945 w 2031539"/>
                      <a:gd name="connsiteY21" fmla="*/ 409903 h 430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031539" h="430924">
                        <a:moveTo>
                          <a:pt x="0" y="0"/>
                        </a:moveTo>
                        <a:cubicBezTo>
                          <a:pt x="7007" y="17517"/>
                          <a:pt x="10055" y="37200"/>
                          <a:pt x="21021" y="52552"/>
                        </a:cubicBezTo>
                        <a:cubicBezTo>
                          <a:pt x="28363" y="62831"/>
                          <a:pt x="42848" y="65485"/>
                          <a:pt x="52552" y="73572"/>
                        </a:cubicBezTo>
                        <a:cubicBezTo>
                          <a:pt x="63971" y="83088"/>
                          <a:pt x="71090" y="97884"/>
                          <a:pt x="84083" y="105103"/>
                        </a:cubicBezTo>
                        <a:cubicBezTo>
                          <a:pt x="178726" y="157683"/>
                          <a:pt x="115589" y="105090"/>
                          <a:pt x="178676" y="136634"/>
                        </a:cubicBezTo>
                        <a:cubicBezTo>
                          <a:pt x="215303" y="154948"/>
                          <a:pt x="233010" y="165256"/>
                          <a:pt x="273269" y="178676"/>
                        </a:cubicBezTo>
                        <a:cubicBezTo>
                          <a:pt x="313288" y="192016"/>
                          <a:pt x="311402" y="184508"/>
                          <a:pt x="346842" y="199697"/>
                        </a:cubicBezTo>
                        <a:cubicBezTo>
                          <a:pt x="361243" y="205869"/>
                          <a:pt x="374213" y="215216"/>
                          <a:pt x="388883" y="220717"/>
                        </a:cubicBezTo>
                        <a:cubicBezTo>
                          <a:pt x="402408" y="225789"/>
                          <a:pt x="417399" y="226156"/>
                          <a:pt x="430924" y="231228"/>
                        </a:cubicBezTo>
                        <a:cubicBezTo>
                          <a:pt x="540847" y="272449"/>
                          <a:pt x="407095" y="235779"/>
                          <a:pt x="515007" y="262759"/>
                        </a:cubicBezTo>
                        <a:cubicBezTo>
                          <a:pt x="525517" y="269766"/>
                          <a:pt x="535240" y="278130"/>
                          <a:pt x="546538" y="283779"/>
                        </a:cubicBezTo>
                        <a:cubicBezTo>
                          <a:pt x="563344" y="292182"/>
                          <a:pt x="604387" y="300308"/>
                          <a:pt x="620111" y="304800"/>
                        </a:cubicBezTo>
                        <a:cubicBezTo>
                          <a:pt x="630764" y="307843"/>
                          <a:pt x="641269" y="311420"/>
                          <a:pt x="651642" y="315310"/>
                        </a:cubicBezTo>
                        <a:cubicBezTo>
                          <a:pt x="669307" y="321935"/>
                          <a:pt x="685828" y="332010"/>
                          <a:pt x="704193" y="336331"/>
                        </a:cubicBezTo>
                        <a:cubicBezTo>
                          <a:pt x="745681" y="346093"/>
                          <a:pt x="788523" y="348994"/>
                          <a:pt x="830317" y="357352"/>
                        </a:cubicBezTo>
                        <a:cubicBezTo>
                          <a:pt x="847834" y="360855"/>
                          <a:pt x="865462" y="363845"/>
                          <a:pt x="882869" y="367862"/>
                        </a:cubicBezTo>
                        <a:cubicBezTo>
                          <a:pt x="911019" y="374358"/>
                          <a:pt x="938118" y="387081"/>
                          <a:pt x="966952" y="388883"/>
                        </a:cubicBezTo>
                        <a:lnTo>
                          <a:pt x="1135117" y="399393"/>
                        </a:lnTo>
                        <a:cubicBezTo>
                          <a:pt x="1173708" y="402252"/>
                          <a:pt x="1212140" y="407044"/>
                          <a:pt x="1250731" y="409903"/>
                        </a:cubicBezTo>
                        <a:cubicBezTo>
                          <a:pt x="1491706" y="427753"/>
                          <a:pt x="1340727" y="410643"/>
                          <a:pt x="1502979" y="430924"/>
                        </a:cubicBezTo>
                        <a:cubicBezTo>
                          <a:pt x="1643117" y="427421"/>
                          <a:pt x="1783356" y="426779"/>
                          <a:pt x="1923393" y="420414"/>
                        </a:cubicBezTo>
                        <a:cubicBezTo>
                          <a:pt x="2173326" y="409053"/>
                          <a:pt x="1901396" y="409903"/>
                          <a:pt x="1975945" y="40990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F9172-40A8-6C4D-A235-12376E02EBD1}"/>
              </a:ext>
            </a:extLst>
          </p:cNvPr>
          <p:cNvSpPr txBox="1"/>
          <p:nvPr/>
        </p:nvSpPr>
        <p:spPr>
          <a:xfrm rot="21161072">
            <a:off x="5518933" y="2451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4"/>
                </a:solidFill>
              </a:rPr>
              <a:t>?</a:t>
            </a:r>
            <a:endParaRPr lang="en-US" b="1" i="1" dirty="0"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D3B2A2-4EAA-D743-BB55-6195D5662903}"/>
              </a:ext>
            </a:extLst>
          </p:cNvPr>
          <p:cNvGrpSpPr/>
          <p:nvPr/>
        </p:nvGrpSpPr>
        <p:grpSpPr>
          <a:xfrm>
            <a:off x="2205792" y="2604559"/>
            <a:ext cx="3889575" cy="2300973"/>
            <a:chOff x="2205792" y="2604559"/>
            <a:chExt cx="3889575" cy="23009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373B99-7DED-DE49-84C4-1E196CC7DAD0}"/>
                </a:ext>
              </a:extLst>
            </p:cNvPr>
            <p:cNvSpPr txBox="1"/>
            <p:nvPr/>
          </p:nvSpPr>
          <p:spPr>
            <a:xfrm>
              <a:off x="3144982" y="260455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3767B4-D848-DB40-884A-EE5E91F7A734}"/>
                </a:ext>
              </a:extLst>
            </p:cNvPr>
            <p:cNvSpPr txBox="1"/>
            <p:nvPr/>
          </p:nvSpPr>
          <p:spPr>
            <a:xfrm>
              <a:off x="5500332" y="432075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68EA00-3E4C-3C4C-9546-A7B793845E39}"/>
                </a:ext>
              </a:extLst>
            </p:cNvPr>
            <p:cNvSpPr txBox="1"/>
            <p:nvPr/>
          </p:nvSpPr>
          <p:spPr>
            <a:xfrm>
              <a:off x="2205792" y="305774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101746-C715-5148-9C50-C6CFDF2739A8}"/>
              </a:ext>
            </a:extLst>
          </p:cNvPr>
          <p:cNvSpPr txBox="1"/>
          <p:nvPr/>
        </p:nvSpPr>
        <p:spPr>
          <a:xfrm>
            <a:off x="6093929" y="31423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1A330-F740-D446-A999-2E276D71B47B}"/>
              </a:ext>
            </a:extLst>
          </p:cNvPr>
          <p:cNvSpPr txBox="1"/>
          <p:nvPr/>
        </p:nvSpPr>
        <p:spPr>
          <a:xfrm rot="21161072">
            <a:off x="3757730" y="40478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50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D3C-B797-E842-84C9-7A8B0A3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552824"/>
            <a:ext cx="1225660" cy="200191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350F8-1100-E543-8748-4154917FB8D5}"/>
              </a:ext>
            </a:extLst>
          </p:cNvPr>
          <p:cNvSpPr/>
          <p:nvPr/>
        </p:nvSpPr>
        <p:spPr>
          <a:xfrm>
            <a:off x="571472" y="3061338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08CC6-26F1-B645-A918-2A14239E61D0}"/>
              </a:ext>
            </a:extLst>
          </p:cNvPr>
          <p:cNvGrpSpPr/>
          <p:nvPr/>
        </p:nvGrpSpPr>
        <p:grpSpPr>
          <a:xfrm>
            <a:off x="1580329" y="2496988"/>
            <a:ext cx="1225660" cy="649497"/>
            <a:chOff x="1580329" y="2515914"/>
            <a:chExt cx="2262974" cy="649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/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blipFill>
                  <a:blip r:embed="rId4"/>
                  <a:stretch>
                    <a:fillRect l="-37143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72343-878C-5644-8085-AB32EBFBEFF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80329" y="2824364"/>
              <a:ext cx="1439479" cy="341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196089-0F3B-0742-8503-1A8D6788ACD2}"/>
              </a:ext>
            </a:extLst>
          </p:cNvPr>
          <p:cNvSpPr/>
          <p:nvPr/>
        </p:nvSpPr>
        <p:spPr>
          <a:xfrm>
            <a:off x="578609" y="3396011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9D3489-E20A-914B-864E-CC9D03C5C1F5}"/>
              </a:ext>
            </a:extLst>
          </p:cNvPr>
          <p:cNvGrpSpPr/>
          <p:nvPr/>
        </p:nvGrpSpPr>
        <p:grpSpPr>
          <a:xfrm>
            <a:off x="1587467" y="3333874"/>
            <a:ext cx="1225660" cy="616900"/>
            <a:chOff x="1587466" y="3352800"/>
            <a:chExt cx="2255837" cy="61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/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blipFill>
                  <a:blip r:embed="rId5"/>
                  <a:stretch>
                    <a:fillRect l="-40000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3E50C-890B-1947-95C6-2C81540F566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1587466" y="3500084"/>
              <a:ext cx="1432342" cy="161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89261" y="4087707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4D342-BE82-DA4E-807B-A361F1BC691F}"/>
              </a:ext>
            </a:extLst>
          </p:cNvPr>
          <p:cNvGrpSpPr/>
          <p:nvPr/>
        </p:nvGrpSpPr>
        <p:grpSpPr>
          <a:xfrm>
            <a:off x="1598118" y="4170760"/>
            <a:ext cx="1225661" cy="615553"/>
            <a:chOff x="1598118" y="4189686"/>
            <a:chExt cx="2233772" cy="615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/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40000" r="-8571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517786-86CF-B340-A6DC-635C44395DF1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1598118" y="4191780"/>
              <a:ext cx="1421690" cy="305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/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blipFill>
                <a:blip r:embed="rId7"/>
                <a:stretch>
                  <a:fillRect l="-3858" r="-26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/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will be 1 </a:t>
                </a:r>
                <a:br>
                  <a:rPr lang="en-US" sz="2000" dirty="0"/>
                </a:br>
                <a:r>
                  <a:rPr lang="en-US" sz="2000" dirty="0"/>
                  <a:t>if and only if A=0 and B=0, </a:t>
                </a:r>
                <a:br>
                  <a:rPr lang="en-US" sz="2000" dirty="0"/>
                </a:b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which is 1.</a:t>
                </a:r>
              </a:p>
            </p:txBody>
          </p:sp>
        </mc:Choice>
        <mc:Fallback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5" grpId="0" animBg="1"/>
      <p:bldP spid="3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136887" y="475244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BBE59-385A-7F4E-9C40-4B28ABE4A990}"/>
              </a:ext>
            </a:extLst>
          </p:cNvPr>
          <p:cNvGrpSpPr/>
          <p:nvPr/>
        </p:nvGrpSpPr>
        <p:grpSpPr>
          <a:xfrm>
            <a:off x="1288874" y="2954040"/>
            <a:ext cx="3109826" cy="1569660"/>
            <a:chOff x="4780446" y="907022"/>
            <a:chExt cx="327041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90C2C-9A62-B54E-8F9D-04EC5FF30F1E}"/>
                </a:ext>
              </a:extLst>
            </p:cNvPr>
            <p:cNvSpPr txBox="1"/>
            <p:nvPr/>
          </p:nvSpPr>
          <p:spPr>
            <a:xfrm>
              <a:off x="5463161" y="907022"/>
              <a:ext cx="2587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Give a logic expression in SOP form for output P of the Boolean function expressed by this truth table.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F03335-FCA5-AF42-91D9-1DD08CE9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E7058A7-8919-1B48-851B-9189EFE4AFAA}"/>
              </a:ext>
            </a:extLst>
          </p:cNvPr>
          <p:cNvSpPr/>
          <p:nvPr/>
        </p:nvSpPr>
        <p:spPr>
          <a:xfrm>
            <a:off x="5143387" y="4101872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64EC1-698C-B943-945C-E5D73597C9A1}"/>
              </a:ext>
            </a:extLst>
          </p:cNvPr>
          <p:cNvSpPr/>
          <p:nvPr/>
        </p:nvSpPr>
        <p:spPr>
          <a:xfrm>
            <a:off x="5143387" y="346733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5FA9-473C-CF45-B3B9-E3ECD30D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87" y="2089726"/>
            <a:ext cx="1598721" cy="31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37A1162-ED6A-9E4B-B166-78E166C631B8}"/>
              </a:ext>
            </a:extLst>
          </p:cNvPr>
          <p:cNvGrpSpPr/>
          <p:nvPr/>
        </p:nvGrpSpPr>
        <p:grpSpPr>
          <a:xfrm>
            <a:off x="1972033" y="2129656"/>
            <a:ext cx="1293733" cy="2757654"/>
            <a:chOff x="1972033" y="2129656"/>
            <a:chExt cx="1293733" cy="27576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495BA2-0268-734C-8CAB-45719D7A7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063140" y="2269452"/>
              <a:ext cx="376523" cy="196210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A35F04-2FC9-C54B-B83C-47AD7A588D4A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52A4B7-DC63-BC4A-8A0A-EC869B081CB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3E5BF0-476B-284B-9BE5-3B909558B10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E1639A2-F301-7540-8A85-D48E51806915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21583-2F63-6E45-9342-BD07CF8DD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075" y="2189805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22049D-F1CF-D641-B728-3209B4B9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267" y="2536274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C525A-71EF-6D4B-9832-15849651F2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979399" y="2279961"/>
              <a:ext cx="376523" cy="196210"/>
              <a:chOff x="379248" y="5807937"/>
              <a:chExt cx="1448058" cy="7528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C480C4-04B8-4145-A0F2-7EADCF011A64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CFF95EA-98F3-5746-BC2A-1E69371263D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ABEE0B-B884-E94A-A736-7B133F5D9B75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89645F9E-6893-2643-B89A-CE4350D4F7A0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79813-BF6B-4649-835E-E87C1D379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334" y="2200314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AE33D5-A87E-5849-B05E-2002A022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26" y="2546783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F049A-52BE-E14D-A053-73A99DC5EF95}"/>
                </a:ext>
              </a:extLst>
            </p:cNvPr>
            <p:cNvSpPr/>
            <p:nvPr/>
          </p:nvSpPr>
          <p:spPr>
            <a:xfrm>
              <a:off x="1972033" y="212965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BFD43E-45FB-5342-A6A2-B50F9AEFF7E0}"/>
                </a:ext>
              </a:extLst>
            </p:cNvPr>
            <p:cNvSpPr/>
            <p:nvPr/>
          </p:nvSpPr>
          <p:spPr>
            <a:xfrm>
              <a:off x="2902198" y="215593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F0E2B-B813-334E-BC6C-40214174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06" y="0"/>
            <a:ext cx="7190584" cy="645300"/>
          </a:xfrm>
        </p:spPr>
        <p:txBody>
          <a:bodyPr/>
          <a:lstStyle/>
          <a:p>
            <a:r>
              <a:rPr lang="en-US" dirty="0"/>
              <a:t>SOP Logic Expression to a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662-1202-F44F-89EF-1D11CB2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8" y="511757"/>
            <a:ext cx="6972191" cy="1659900"/>
          </a:xfrm>
        </p:spPr>
        <p:txBody>
          <a:bodyPr/>
          <a:lstStyle/>
          <a:p>
            <a:r>
              <a:rPr lang="en-US" sz="2000" dirty="0"/>
              <a:t>A Logic Expression in SOP form can be converted directly to an equivalent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07B7-2BF5-B141-B124-BF4B7E9483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/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blipFill>
                <a:blip r:embed="rId3"/>
                <a:stretch>
                  <a:fillRect l="-3797" r="-295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E779129-1266-944D-AA95-1C15FD2331FF}"/>
              </a:ext>
            </a:extLst>
          </p:cNvPr>
          <p:cNvGrpSpPr/>
          <p:nvPr/>
        </p:nvGrpSpPr>
        <p:grpSpPr>
          <a:xfrm>
            <a:off x="1869425" y="1781241"/>
            <a:ext cx="1268004" cy="3106069"/>
            <a:chOff x="1869425" y="1781241"/>
            <a:chExt cx="1268004" cy="310606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FB11AA-E575-2E4D-B064-D7D17436C216}"/>
                </a:ext>
              </a:extLst>
            </p:cNvPr>
            <p:cNvGrpSpPr/>
            <p:nvPr/>
          </p:nvGrpSpPr>
          <p:grpSpPr>
            <a:xfrm>
              <a:off x="1869425" y="1781241"/>
              <a:ext cx="1268004" cy="337865"/>
              <a:chOff x="1869425" y="1781241"/>
              <a:chExt cx="1268004" cy="3378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092BF-4C4C-824E-AC26-6DBE0CE4946B}"/>
                  </a:ext>
                </a:extLst>
              </p:cNvPr>
              <p:cNvSpPr txBox="1"/>
              <p:nvPr/>
            </p:nvSpPr>
            <p:spPr>
              <a:xfrm>
                <a:off x="1869425" y="178124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9E1FD-074D-BC4C-B72A-87883A49A005}"/>
                  </a:ext>
                </a:extLst>
              </p:cNvPr>
              <p:cNvSpPr txBox="1"/>
              <p:nvPr/>
            </p:nvSpPr>
            <p:spPr>
              <a:xfrm>
                <a:off x="2832537" y="1811329"/>
                <a:ext cx="30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4FBE4-AE05-8740-9D4C-EE96CE1E28C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21871" y="2089018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8E965-6953-684F-8066-5910FF9D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130" y="2099527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F32A29-A910-2944-B168-39B729061A6D}"/>
              </a:ext>
            </a:extLst>
          </p:cNvPr>
          <p:cNvGrpSpPr/>
          <p:nvPr/>
        </p:nvGrpSpPr>
        <p:grpSpPr>
          <a:xfrm>
            <a:off x="2208514" y="2697577"/>
            <a:ext cx="3073341" cy="533468"/>
            <a:chOff x="2208514" y="2697577"/>
            <a:chExt cx="3073341" cy="5334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E52A7-144B-FD4B-8E7F-BB68293018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7288" y="2798487"/>
              <a:ext cx="3024567" cy="432558"/>
              <a:chOff x="1526323" y="1715660"/>
              <a:chExt cx="5182102" cy="74111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7F8556-1D79-2648-A460-2653B6B6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91" y="2266407"/>
                <a:ext cx="1381412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D590A-6626-6941-ADB8-4DE737633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23" y="1903060"/>
                <a:ext cx="29316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38AF90-265E-254F-AD30-C0E674626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19" y="2086968"/>
                <a:ext cx="1362106" cy="13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elay 36">
                <a:extLst>
                  <a:ext uri="{FF2B5EF4-FFF2-40B4-BE49-F238E27FC236}">
                    <a16:creationId xmlns:a16="http://schemas.microsoft.com/office/drawing/2014/main" id="{EEA9DD18-ABE1-AC49-854F-225B73D2792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213D86-7ED0-5A48-84FB-D1BDF37162F6}"/>
                </a:ext>
              </a:extLst>
            </p:cNvPr>
            <p:cNvSpPr/>
            <p:nvPr/>
          </p:nvSpPr>
          <p:spPr>
            <a:xfrm>
              <a:off x="2208514" y="287063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3B3C5C-B18A-1743-A3BC-6BBDA6723113}"/>
                </a:ext>
              </a:extLst>
            </p:cNvPr>
            <p:cNvSpPr/>
            <p:nvPr/>
          </p:nvSpPr>
          <p:spPr>
            <a:xfrm>
              <a:off x="3117659" y="3086095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/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162987-84BD-F94D-9F7F-18A929336B45}"/>
              </a:ext>
            </a:extLst>
          </p:cNvPr>
          <p:cNvGrpSpPr/>
          <p:nvPr/>
        </p:nvGrpSpPr>
        <p:grpSpPr>
          <a:xfrm>
            <a:off x="2203262" y="3503929"/>
            <a:ext cx="3110496" cy="541536"/>
            <a:chOff x="2203262" y="3503929"/>
            <a:chExt cx="3110496" cy="5415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2E9913-C8C7-904A-8D55-8AD1A8D009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9115" y="3612907"/>
              <a:ext cx="3074643" cy="432558"/>
              <a:chOff x="1468493" y="1715660"/>
              <a:chExt cx="5267899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496210-8FFF-9A40-9EF1-33505F60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484" y="2266407"/>
                <a:ext cx="177951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F40922B-713D-6646-95DE-9792F65D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493" y="1903060"/>
                <a:ext cx="298951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BE715-EF9F-DF45-A051-C6D79F4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113"/>
                <a:ext cx="1390073" cy="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87E4E952-1E1A-6D4C-873C-7192D5776FF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/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B1BE42-E1A4-5843-B86D-94B17C684A0B}"/>
                </a:ext>
              </a:extLst>
            </p:cNvPr>
            <p:cNvSpPr/>
            <p:nvPr/>
          </p:nvSpPr>
          <p:spPr>
            <a:xfrm>
              <a:off x="2203262" y="366416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93986-BBE5-D74C-9CB1-41AC1CCE6F98}"/>
                </a:ext>
              </a:extLst>
            </p:cNvPr>
            <p:cNvSpPr/>
            <p:nvPr/>
          </p:nvSpPr>
          <p:spPr>
            <a:xfrm>
              <a:off x="2896939" y="38848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E70020-994C-6A46-AFDC-393A0CA9ED7E}"/>
              </a:ext>
            </a:extLst>
          </p:cNvPr>
          <p:cNvGrpSpPr/>
          <p:nvPr/>
        </p:nvGrpSpPr>
        <p:grpSpPr>
          <a:xfrm>
            <a:off x="1972034" y="4327122"/>
            <a:ext cx="3341724" cy="532764"/>
            <a:chOff x="1972034" y="4327122"/>
            <a:chExt cx="3341724" cy="5327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C2D9CB-A127-0C4E-A83E-5FA895DC55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668" y="4427328"/>
              <a:ext cx="3299090" cy="432558"/>
              <a:chOff x="1102574" y="1715660"/>
              <a:chExt cx="5652452" cy="74111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F69756-4102-1945-9C1C-A3FE9118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2434" y="2266407"/>
                <a:ext cx="178556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A7C4E6-15CC-2342-8508-7645CFC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74" y="1903058"/>
                <a:ext cx="3355429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5BF257-BBCC-5E4A-BDEF-2776CF9A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6"/>
                <a:ext cx="1408707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elay 52">
                <a:extLst>
                  <a:ext uri="{FF2B5EF4-FFF2-40B4-BE49-F238E27FC236}">
                    <a16:creationId xmlns:a16="http://schemas.microsoft.com/office/drawing/2014/main" id="{C535AB9C-0F96-8C41-B889-474D825134B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/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6685E0-26E0-0F49-9CD6-7219C0383F7B}"/>
                </a:ext>
              </a:extLst>
            </p:cNvPr>
            <p:cNvSpPr/>
            <p:nvPr/>
          </p:nvSpPr>
          <p:spPr>
            <a:xfrm>
              <a:off x="1972034" y="44944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314A6B-BA5A-BC42-B4AC-55025FC21DFA}"/>
                </a:ext>
              </a:extLst>
            </p:cNvPr>
            <p:cNvSpPr/>
            <p:nvPr/>
          </p:nvSpPr>
          <p:spPr>
            <a:xfrm>
              <a:off x="2902199" y="470993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1C454C-B708-D940-BE92-FB944FF48E94}"/>
              </a:ext>
            </a:extLst>
          </p:cNvPr>
          <p:cNvGrpSpPr/>
          <p:nvPr/>
        </p:nvGrpSpPr>
        <p:grpSpPr>
          <a:xfrm>
            <a:off x="5281855" y="3016569"/>
            <a:ext cx="1605795" cy="1627038"/>
            <a:chOff x="5281855" y="3016569"/>
            <a:chExt cx="1605795" cy="16270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B53145-3DF1-C14D-B65F-7F1D9DFFE8F9}"/>
                </a:ext>
              </a:extLst>
            </p:cNvPr>
            <p:cNvGrpSpPr/>
            <p:nvPr/>
          </p:nvGrpSpPr>
          <p:grpSpPr>
            <a:xfrm>
              <a:off x="5281855" y="3431711"/>
              <a:ext cx="1278248" cy="794950"/>
              <a:chOff x="5079342" y="3451227"/>
              <a:chExt cx="1278248" cy="79495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6B7DF77-D5CB-FC48-8F5D-BF62DF9AA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9342" y="3451227"/>
                <a:ext cx="1278248" cy="794950"/>
                <a:chOff x="3038770" y="3048834"/>
                <a:chExt cx="2235589" cy="72360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85A4A2-E5AE-524F-8B14-6582A16D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554" y="3596939"/>
                  <a:ext cx="9956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FAD142-46E1-C940-98CB-3EA79C39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770" y="3233589"/>
                  <a:ext cx="1051459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D58C91D-2517-374C-8B7A-94481974376E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9137807-3695-BC46-8DB4-43BB802A312F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70" name="Stored Data 71">
                    <a:extLst>
                      <a:ext uri="{FF2B5EF4-FFF2-40B4-BE49-F238E27FC236}">
                        <a16:creationId xmlns:a16="http://schemas.microsoft.com/office/drawing/2014/main" id="{C23F3BDC-A940-B44C-96EA-949120E5E1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Stored Data 71">
                    <a:extLst>
                      <a:ext uri="{FF2B5EF4-FFF2-40B4-BE49-F238E27FC236}">
                        <a16:creationId xmlns:a16="http://schemas.microsoft.com/office/drawing/2014/main" id="{56E7BC04-BABB-1541-B806-FF727E6B70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61BAB0-0C8D-B846-9F41-848D3A71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342" y="3845099"/>
                <a:ext cx="606452" cy="3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35B0F6-2810-2A4B-AEBC-7CDF27EF57B8}"/>
                </a:ext>
              </a:extLst>
            </p:cNvPr>
            <p:cNvSpPr txBox="1"/>
            <p:nvPr/>
          </p:nvSpPr>
          <p:spPr>
            <a:xfrm>
              <a:off x="6593980" y="367169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FB848B-20A7-E241-B457-EECED9F5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875" y="4028534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C654A-09D1-0F47-9869-DAC0B4DDB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1855" y="3016569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65B217-45CC-C54D-A762-FFA3A92AFB70}"/>
              </a:ext>
            </a:extLst>
          </p:cNvPr>
          <p:cNvGrpSpPr/>
          <p:nvPr/>
        </p:nvGrpSpPr>
        <p:grpSpPr>
          <a:xfrm>
            <a:off x="6846259" y="1510068"/>
            <a:ext cx="443477" cy="293084"/>
            <a:chOff x="5965722" y="1261710"/>
            <a:chExt cx="443477" cy="29308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DBF2D5C-A0B6-F34B-A52A-AEFACC188940}"/>
                </a:ext>
              </a:extLst>
            </p:cNvPr>
            <p:cNvSpPr/>
            <p:nvPr/>
          </p:nvSpPr>
          <p:spPr>
            <a:xfrm>
              <a:off x="5965722" y="1261710"/>
              <a:ext cx="20110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1940C8-C802-104F-AEB8-B30242118AAA}"/>
                </a:ext>
              </a:extLst>
            </p:cNvPr>
            <p:cNvSpPr/>
            <p:nvPr/>
          </p:nvSpPr>
          <p:spPr>
            <a:xfrm>
              <a:off x="6200871" y="1261711"/>
              <a:ext cx="20832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D8F1C3-7B91-AB42-9AFC-4D454473E851}"/>
              </a:ext>
            </a:extLst>
          </p:cNvPr>
          <p:cNvGrpSpPr/>
          <p:nvPr/>
        </p:nvGrpSpPr>
        <p:grpSpPr>
          <a:xfrm>
            <a:off x="5063653" y="1441726"/>
            <a:ext cx="469311" cy="361425"/>
            <a:chOff x="4183116" y="1193368"/>
            <a:chExt cx="469311" cy="361425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8DE3B62-6E0B-2843-8488-D7BF6440B869}"/>
                </a:ext>
              </a:extLst>
            </p:cNvPr>
            <p:cNvSpPr/>
            <p:nvPr/>
          </p:nvSpPr>
          <p:spPr>
            <a:xfrm>
              <a:off x="4183116" y="1201154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11AB4E0-3D4B-CB46-85E8-7A1DD85235C2}"/>
                </a:ext>
              </a:extLst>
            </p:cNvPr>
            <p:cNvSpPr/>
            <p:nvPr/>
          </p:nvSpPr>
          <p:spPr>
            <a:xfrm>
              <a:off x="4451320" y="1193368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99278C9-C1AE-0E42-BF05-95360C178680}"/>
              </a:ext>
            </a:extLst>
          </p:cNvPr>
          <p:cNvSpPr/>
          <p:nvPr/>
        </p:nvSpPr>
        <p:spPr>
          <a:xfrm>
            <a:off x="4995777" y="142221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5C82E4B-1062-E947-9B5C-F7183E72CE64}"/>
              </a:ext>
            </a:extLst>
          </p:cNvPr>
          <p:cNvSpPr/>
          <p:nvPr/>
        </p:nvSpPr>
        <p:spPr>
          <a:xfrm>
            <a:off x="5893585" y="142842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AA71BBD-EB2F-3B48-89B0-F4B140E23761}"/>
              </a:ext>
            </a:extLst>
          </p:cNvPr>
          <p:cNvSpPr/>
          <p:nvPr/>
        </p:nvSpPr>
        <p:spPr>
          <a:xfrm>
            <a:off x="6776080" y="143305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C865C01-2A98-0843-A96C-944636A3B8CB}"/>
              </a:ext>
            </a:extLst>
          </p:cNvPr>
          <p:cNvSpPr/>
          <p:nvPr/>
        </p:nvSpPr>
        <p:spPr>
          <a:xfrm>
            <a:off x="4995777" y="1428422"/>
            <a:ext cx="2414522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1" grpId="0" animBg="1"/>
      <p:bldP spid="101" grpId="1" animBg="1"/>
      <p:bldP spid="103" grpId="0" animBg="1"/>
      <p:bldP spid="103" grpId="2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DCC-E0F2-0041-844C-6C4EAAF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AND/OR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1D01-8A2D-1C40-9E98-8343C5F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01" y="1370661"/>
            <a:ext cx="4944300" cy="1659900"/>
          </a:xfrm>
        </p:spPr>
        <p:txBody>
          <a:bodyPr/>
          <a:lstStyle/>
          <a:p>
            <a:r>
              <a:rPr lang="en-US" sz="2000" dirty="0"/>
              <a:t>The AND and OR gates have natural extensions to more than two inputs.</a:t>
            </a:r>
          </a:p>
          <a:p>
            <a:endParaRPr lang="en-US" sz="2000" dirty="0"/>
          </a:p>
          <a:p>
            <a:pPr lvl="1"/>
            <a:r>
              <a:rPr lang="en-US" sz="2000" dirty="0"/>
              <a:t>AND – output will be 1 if all inputs are 1, and 0 otherwise.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 – output will be 1 if at least 1 input is 1, and 0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081-DE9E-BC46-AEA4-9B25EDFF96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9284FC-F0CB-914F-92B2-B22AE3734988}"/>
              </a:ext>
            </a:extLst>
          </p:cNvPr>
          <p:cNvGrpSpPr/>
          <p:nvPr/>
        </p:nvGrpSpPr>
        <p:grpSpPr>
          <a:xfrm>
            <a:off x="5896264" y="2457332"/>
            <a:ext cx="919113" cy="882275"/>
            <a:chOff x="3923742" y="1295401"/>
            <a:chExt cx="919113" cy="882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CD841-44D4-3E47-BFEE-2B39C5351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4AF496-BD9C-5A48-BA5C-A59C67C38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77963-197C-7D4F-AA91-D5A3FF6212A1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A0F763E7-166A-784B-8B8B-2772C9C67776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2C156-B9F4-4641-BCAE-29E7DE3C1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79B8B-9F22-3641-8236-C022260A3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4D3B44-3479-384D-970C-F45A7AE1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9EA93-7ECB-3A42-BFDC-0661C812691A}"/>
              </a:ext>
            </a:extLst>
          </p:cNvPr>
          <p:cNvGrpSpPr/>
          <p:nvPr/>
        </p:nvGrpSpPr>
        <p:grpSpPr>
          <a:xfrm>
            <a:off x="5896264" y="3744593"/>
            <a:ext cx="928324" cy="882275"/>
            <a:chOff x="5391629" y="1357497"/>
            <a:chExt cx="928324" cy="882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5C50DD-FA69-0049-BD02-87A4EC52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7CD3-5732-5E42-BD40-5B43AF88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ADAB7-2C0C-E440-B015-F2468F96B794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1A-5D4F-224A-B025-B9E3671F4460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id="{8ECBC93B-EBA2-FD4D-A163-16AC206643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ECF37A1C-06B2-8D40-BF9C-E8A809B775E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C6BF3-6D07-B446-9209-D8AC6681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30484A-2CAC-8A4E-A735-47800DA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242-854A-384B-80B6-F97D21AF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33138"/>
            <a:ext cx="4944300" cy="645300"/>
          </a:xfrm>
        </p:spPr>
        <p:txBody>
          <a:bodyPr/>
          <a:lstStyle/>
          <a:p>
            <a:r>
              <a:rPr lang="en-US" dirty="0"/>
              <a:t>Abstracting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C09-BE73-2149-B63E-50422D7C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277" y="904815"/>
            <a:ext cx="4781401" cy="2544900"/>
          </a:xfrm>
        </p:spPr>
        <p:txBody>
          <a:bodyPr>
            <a:normAutofit/>
          </a:bodyPr>
          <a:lstStyle/>
          <a:p>
            <a:r>
              <a:rPr lang="en-US" sz="1800" dirty="0"/>
              <a:t>Logic circuits can be packaged into abstractions called </a:t>
            </a:r>
            <a:r>
              <a:rPr lang="en-US" sz="1800" i="1" dirty="0"/>
              <a:t>integrated circuits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9 Bit even/odd parity generator/checker</a:t>
            </a:r>
          </a:p>
          <a:p>
            <a:pPr lvl="2"/>
            <a:r>
              <a:rPr lang="en-US" sz="1800" dirty="0">
                <a:hlinkClick r:id="rId3"/>
              </a:rPr>
              <a:t>https://www.ti.com/lit/ds/sdls152/sdls152.pdf</a:t>
            </a:r>
            <a:r>
              <a:rPr lang="en-US" sz="1800" dirty="0"/>
              <a:t> (for the curious)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4008F-4E94-D146-B592-88ECA0FD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1" y="3241038"/>
            <a:ext cx="4417360" cy="173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D8E2-55E5-0241-B5EA-09566422E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40" y="3014661"/>
            <a:ext cx="905506" cy="452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E2AC0-F5D2-CE44-9855-8F3C6CF4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" y="3399082"/>
            <a:ext cx="1711144" cy="1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6AC53-8EAF-9E49-BF8D-EC8D1B857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83" y="926472"/>
            <a:ext cx="2476500" cy="18573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1DEF5-00E4-FB43-98D6-BC039136BE8A}"/>
              </a:ext>
            </a:extLst>
          </p:cNvPr>
          <p:cNvSpPr txBox="1"/>
          <p:nvPr/>
        </p:nvSpPr>
        <p:spPr>
          <a:xfrm>
            <a:off x="6311380" y="2592871"/>
            <a:ext cx="276229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Image from: </a:t>
            </a:r>
            <a:r>
              <a:rPr lang="en-US" sz="788" dirty="0">
                <a:hlinkClick r:id="rId8"/>
              </a:rPr>
              <a:t>http://www.yd-tech.com.tw/product_info.php/</a:t>
            </a:r>
            <a:endParaRPr lang="en-US" sz="788" dirty="0"/>
          </a:p>
          <a:p>
            <a:r>
              <a:rPr lang="en-US" sz="788" dirty="0" err="1"/>
              <a:t>products_id</a:t>
            </a:r>
            <a:r>
              <a:rPr lang="en-US" sz="788" dirty="0"/>
              <a:t>/63503</a:t>
            </a:r>
          </a:p>
        </p:txBody>
      </p:sp>
    </p:spTree>
    <p:extLst>
      <p:ext uri="{BB962C8B-B14F-4D97-AF65-F5344CB8AC3E}">
        <p14:creationId xmlns:p14="http://schemas.microsoft.com/office/powerpoint/2010/main" val="2882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410B6-58C6-2744-836F-CB8A5E34F852}"/>
              </a:ext>
            </a:extLst>
          </p:cNvPr>
          <p:cNvGrpSpPr/>
          <p:nvPr/>
        </p:nvGrpSpPr>
        <p:grpSpPr>
          <a:xfrm>
            <a:off x="3923742" y="1295401"/>
            <a:ext cx="919113" cy="882275"/>
            <a:chOff x="3923742" y="1295401"/>
            <a:chExt cx="919113" cy="8822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E315D9-D940-2F4E-B19B-AF3F37F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B5DC90-947E-4743-B23E-CA3FBFF6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C71C94-96E0-174D-A6FF-A5E3D7637165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1E8914C8-8E8B-2A4B-B767-92843A2C22F5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183E0C-41E0-3D4F-BAED-D3B137559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710120-70A7-4A42-8F78-E8AB79F3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FDE711-7844-C44B-A81D-1F3A5042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026A84-6E33-B84C-B3D8-0AE52647156C}"/>
              </a:ext>
            </a:extLst>
          </p:cNvPr>
          <p:cNvGrpSpPr/>
          <p:nvPr/>
        </p:nvGrpSpPr>
        <p:grpSpPr>
          <a:xfrm>
            <a:off x="5391629" y="1357497"/>
            <a:ext cx="928324" cy="882275"/>
            <a:chOff x="5391629" y="1357497"/>
            <a:chExt cx="928324" cy="88227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68829-7AE7-CB46-A051-22852090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A6AFC1-5248-8A40-B0ED-BA6FBAC13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F773F6-E16C-5843-B6F2-917DF29C3D17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E03389-9BD1-0549-9992-B22359D0C5A9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id="{F666BA3B-18C1-7948-929E-0E5EEEDF3CE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>
                <a:extLst>
                  <a:ext uri="{FF2B5EF4-FFF2-40B4-BE49-F238E27FC236}">
                    <a16:creationId xmlns:a16="http://schemas.microsoft.com/office/drawing/2014/main" id="{0F032D5C-3B08-A14A-BFD9-9F55F222F94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49F78F-16DE-D149-974B-3A7A428F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85859F-1955-B649-BC9A-48C66C03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3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8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9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0 0 1</a:t>
              </a:r>
            </a:p>
            <a:p>
              <a:r>
                <a:rPr lang="en-US" dirty="0">
                  <a:latin typeface="Courier" pitchFamily="2" charset="0"/>
                </a:rPr>
                <a:t>0 1 0</a:t>
              </a:r>
            </a:p>
            <a:p>
              <a:r>
                <a:rPr lang="en-US" dirty="0">
                  <a:latin typeface="Courier" pitchFamily="2" charset="0"/>
                </a:rPr>
                <a:t>1 0 0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60379-EDC9-D24E-B50D-885CD2C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547750"/>
            <a:ext cx="4944300" cy="645300"/>
          </a:xfrm>
        </p:spPr>
        <p:txBody>
          <a:bodyPr/>
          <a:lstStyle/>
          <a:p>
            <a:r>
              <a:rPr lang="en-US" dirty="0"/>
              <a:t>The Basic Logic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6DF1-A252-F446-86AE-7D79FD74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17" y="3039313"/>
            <a:ext cx="3827983" cy="754938"/>
          </a:xfrm>
        </p:spPr>
        <p:txBody>
          <a:bodyPr/>
          <a:lstStyle/>
          <a:p>
            <a:r>
              <a:rPr lang="en-US" sz="1800" dirty="0"/>
              <a:t>Each logic operation can be represented using: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i="1" dirty="0"/>
              <a:t>schematic symbol (gate)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i="1" dirty="0"/>
              <a:t>logic expression,</a:t>
            </a:r>
            <a:br>
              <a:rPr lang="en-US" sz="1800" b="1" i="1" dirty="0"/>
            </a:br>
            <a:r>
              <a:rPr lang="en-US" sz="1800" dirty="0"/>
              <a:t>or a </a:t>
            </a:r>
            <a:r>
              <a:rPr lang="en-US" sz="1800" b="1" i="1" dirty="0"/>
              <a:t>truth table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FC54BD-B79E-BD49-99F6-7A0AB81E79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B6075-7803-0B41-9AC2-FDA249DD9F9C}"/>
              </a:ext>
            </a:extLst>
          </p:cNvPr>
          <p:cNvSpPr txBox="1"/>
          <p:nvPr/>
        </p:nvSpPr>
        <p:spPr>
          <a:xfrm>
            <a:off x="364066" y="4928056"/>
            <a:ext cx="6075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Logic Gate Schematic Symbols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https://www.tes.com/en-us/teaching-resource/logic-gate-symbols-for-powerpoint-11139006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å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80AA1C-E15D-5B49-9B39-F90FFF0E4CBF}"/>
              </a:ext>
            </a:extLst>
          </p:cNvPr>
          <p:cNvGrpSpPr/>
          <p:nvPr/>
        </p:nvGrpSpPr>
        <p:grpSpPr>
          <a:xfrm>
            <a:off x="1701942" y="660283"/>
            <a:ext cx="1274091" cy="523220"/>
            <a:chOff x="1701942" y="660283"/>
            <a:chExt cx="1274091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08BE1E-FDF7-9849-8B5A-263A2C4A8CAE}"/>
                </a:ext>
              </a:extLst>
            </p:cNvPr>
            <p:cNvSpPr txBox="1"/>
            <p:nvPr/>
          </p:nvSpPr>
          <p:spPr>
            <a:xfrm>
              <a:off x="1701942" y="660283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</a:t>
              </a:r>
            </a:p>
            <a:p>
              <a:r>
                <a:rPr lang="en-US" dirty="0"/>
                <a:t>Symbol</a:t>
              </a: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87E474-E421-F54D-8C7C-6D87134446C2}"/>
                </a:ext>
              </a:extLst>
            </p:cNvPr>
            <p:cNvSpPr/>
            <p:nvPr/>
          </p:nvSpPr>
          <p:spPr>
            <a:xfrm>
              <a:off x="2455262" y="774108"/>
              <a:ext cx="520771" cy="232875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50E1BF6-B69E-B749-B8F1-773D86D781AD}"/>
              </a:ext>
            </a:extLst>
          </p:cNvPr>
          <p:cNvGrpSpPr/>
          <p:nvPr/>
        </p:nvGrpSpPr>
        <p:grpSpPr>
          <a:xfrm>
            <a:off x="1511630" y="1175071"/>
            <a:ext cx="1841169" cy="707419"/>
            <a:chOff x="1511630" y="1175071"/>
            <a:chExt cx="1841169" cy="70741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F8ADB02-62F2-7346-8F60-C9C3DA302857}"/>
                </a:ext>
              </a:extLst>
            </p:cNvPr>
            <p:cNvSpPr txBox="1"/>
            <p:nvPr/>
          </p:nvSpPr>
          <p:spPr>
            <a:xfrm>
              <a:off x="1511630" y="1359270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</a:t>
              </a:r>
            </a:p>
            <a:p>
              <a:r>
                <a:rPr lang="en-US" dirty="0"/>
                <a:t>Expression</a:t>
              </a: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D0E81C4-15DA-6B46-BF37-7FD1BD74B7E9}"/>
                </a:ext>
              </a:extLst>
            </p:cNvPr>
            <p:cNvSpPr/>
            <p:nvPr/>
          </p:nvSpPr>
          <p:spPr>
            <a:xfrm>
              <a:off x="2191448" y="1175071"/>
              <a:ext cx="1161351" cy="396827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1B0FC44-C70B-EA4E-A54F-0449E56F72E1}"/>
              </a:ext>
            </a:extLst>
          </p:cNvPr>
          <p:cNvGrpSpPr/>
          <p:nvPr/>
        </p:nvGrpSpPr>
        <p:grpSpPr>
          <a:xfrm>
            <a:off x="2047194" y="1705927"/>
            <a:ext cx="1305605" cy="806276"/>
            <a:chOff x="2047194" y="1705927"/>
            <a:chExt cx="1305605" cy="80627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D26A25-0429-1D4E-9C45-7F1DF3D3B7D4}"/>
                </a:ext>
              </a:extLst>
            </p:cNvPr>
            <p:cNvSpPr txBox="1"/>
            <p:nvPr/>
          </p:nvSpPr>
          <p:spPr>
            <a:xfrm>
              <a:off x="2047194" y="1988983"/>
              <a:ext cx="612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3D3343-B7C2-AE45-BC94-1D63AFCF4364}"/>
                </a:ext>
              </a:extLst>
            </p:cNvPr>
            <p:cNvSpPr/>
            <p:nvPr/>
          </p:nvSpPr>
          <p:spPr>
            <a:xfrm>
              <a:off x="2582758" y="1705927"/>
              <a:ext cx="770041" cy="544666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7B690-C06D-FA41-BA67-61FEC2BE7845}"/>
              </a:ext>
            </a:extLst>
          </p:cNvPr>
          <p:cNvGrpSpPr/>
          <p:nvPr/>
        </p:nvGrpSpPr>
        <p:grpSpPr>
          <a:xfrm>
            <a:off x="2979485" y="490056"/>
            <a:ext cx="1378677" cy="1608744"/>
            <a:chOff x="2331785" y="539559"/>
            <a:chExt cx="1378677" cy="1608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033D16-BCDC-1B4F-888F-C25C146A29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71288-86E5-DB46-916F-212712DBB21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B64526-E4C3-7B4B-B740-5818EDF6CA3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D2E65C-377B-0C43-AA25-3684A03D2EC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B2BF9DAA-2FB6-6B46-BB5B-E3407D31461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081FE4-FD4E-C142-9005-41807E439E90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D7D90-9E76-BA49-8416-D6A7161A89F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02904-0FCD-6C47-9BFF-7AB80808C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913D32-72EF-5641-B229-8D0F101EFD20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388D5-C987-0C49-BE23-FA20CDC06D5A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E6D0F4-2B87-1F4E-A28E-479CB0495746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0C186D-5D07-2248-9F18-37DD61D8709B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4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4D56-0E8F-5B46-925B-CA63EF7CE43D}"/>
              </a:ext>
            </a:extLst>
          </p:cNvPr>
          <p:cNvGrpSpPr/>
          <p:nvPr/>
        </p:nvGrpSpPr>
        <p:grpSpPr>
          <a:xfrm>
            <a:off x="4487743" y="490056"/>
            <a:ext cx="1350321" cy="2037605"/>
            <a:chOff x="3762536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60B3BE-EC53-D341-96D4-3144DA17F1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9B2110E-7E71-F74C-8937-E518CD0FFCC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2F045-F16A-F04E-98E5-5DAAC5D44EA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9B9B-5032-E643-A9DA-1BE5FFB3D96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6C0BD2BC-81DD-844A-9E17-B4513A4C09C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152A14-41CD-BF47-BF65-BEF89F6191F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15D9DE-4278-474E-B097-2EB4F8D2621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252838-A03F-3E4B-87C0-FB828D4508A2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C4BDD3-2779-9048-8AFD-49D4D8A24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85C3C7-4638-E84A-86FE-00B177F2C881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5A6BF-BC20-7148-9992-6F3A2DFB6C95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BB2F7-7733-F046-AAB9-B0C6B5805118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301095-150C-D24B-8FF5-CCA108826A2E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83FB4-2F83-2F45-840C-5EBD529E93ED}"/>
              </a:ext>
            </a:extLst>
          </p:cNvPr>
          <p:cNvGrpSpPr/>
          <p:nvPr/>
        </p:nvGrpSpPr>
        <p:grpSpPr>
          <a:xfrm>
            <a:off x="5962478" y="490056"/>
            <a:ext cx="1350321" cy="2045518"/>
            <a:chOff x="5209713" y="528156"/>
            <a:chExt cx="1350321" cy="204551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F2CBD-7BA9-F446-9F65-682631F6D3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A4A9B2D-64F3-C842-A252-D2974590FD49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408DD3-414B-4A40-BE18-ACDE02A5317E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525C86E-EECD-9248-B000-C25C91D72C41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A3F9074-A898-C648-B50A-21FF2DB1555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7" name="Stored Data 71">
                  <a:extLst>
                    <a:ext uri="{FF2B5EF4-FFF2-40B4-BE49-F238E27FC236}">
                      <a16:creationId xmlns:a16="http://schemas.microsoft.com/office/drawing/2014/main" id="{F747428F-6DC2-F047-B7D2-876E4CAFE9F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Stored Data 71">
                  <a:extLst>
                    <a:ext uri="{FF2B5EF4-FFF2-40B4-BE49-F238E27FC236}">
                      <a16:creationId xmlns:a16="http://schemas.microsoft.com/office/drawing/2014/main" id="{DF87CC22-B4B3-1A47-A7D1-29324EE954E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503644-5D40-FB4C-94E7-9AC0CC6D5B64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4DC72-4AFC-EC4B-86BD-BCBAE24701B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1ABDF4-8F5A-1849-8D70-876AC2C434F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D1EB63-8FFD-0044-8A74-AFE27EA03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65C576-A105-D04B-AC64-1C05268B9472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6D5456-AD39-5E4A-B5E8-92FDBD508F80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50BCC3-B94A-D043-AE99-8F9A573B0C6E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475867-429B-F24F-AA1E-692005586271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2FB37F-9B0D-E54B-8ED8-DE58480490B6}"/>
              </a:ext>
            </a:extLst>
          </p:cNvPr>
          <p:cNvGrpSpPr/>
          <p:nvPr/>
        </p:nvGrpSpPr>
        <p:grpSpPr>
          <a:xfrm>
            <a:off x="7429645" y="490056"/>
            <a:ext cx="1350321" cy="2037605"/>
            <a:chOff x="6749960" y="536069"/>
            <a:chExt cx="1350321" cy="20376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42873B-48A6-7E4E-99DA-5AB802EF2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D5DAA-7CBC-BE43-9C71-827CD3389B50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0D2DA0-8587-8748-B8E8-CCEDC93C94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BFDFA5-306B-DC46-994D-098CE59633D6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4DC412DD-3424-614E-A743-C46274AC94C3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Stored Data 71">
                <a:extLst>
                  <a:ext uri="{FF2B5EF4-FFF2-40B4-BE49-F238E27FC236}">
                    <a16:creationId xmlns:a16="http://schemas.microsoft.com/office/drawing/2014/main" id="{1388B01A-7932-D448-AED1-FFD7F39FD982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5BA2D38D-6308-8247-A503-4F36FA83FAF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BE965E-7140-F34B-A76A-989583408E0F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CCDB59-7A5A-574D-ABC0-FC2BFF72237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1469831-53E1-DF4E-8C21-1A406379608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5B52C4-06C6-2948-8DA9-0B713674A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DC26C4-8F78-2541-8676-99B56C35723E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FB0037-8066-144B-A53A-265D79AD47E6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A0AF40-B2C3-C348-B026-3FE5FA189A03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2BE33BA-3D0B-5E46-9056-8CDFE6609EC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DBF824C-E33A-B44D-BCC4-7D54EFB36B23}"/>
              </a:ext>
            </a:extLst>
          </p:cNvPr>
          <p:cNvSpPr txBox="1"/>
          <p:nvPr/>
        </p:nvSpPr>
        <p:spPr>
          <a:xfrm>
            <a:off x="3381665" y="1773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2C3137-B463-964A-BAC3-91602828EFB6}"/>
              </a:ext>
            </a:extLst>
          </p:cNvPr>
          <p:cNvSpPr txBox="1"/>
          <p:nvPr/>
        </p:nvSpPr>
        <p:spPr>
          <a:xfrm>
            <a:off x="4861585" y="1773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5C873C-94A4-B949-9C45-BE5551B07EE6}"/>
              </a:ext>
            </a:extLst>
          </p:cNvPr>
          <p:cNvSpPr txBox="1"/>
          <p:nvPr/>
        </p:nvSpPr>
        <p:spPr>
          <a:xfrm>
            <a:off x="6269281" y="1773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473A1E-35A8-8A4E-AB42-AE98A69C79F5}"/>
              </a:ext>
            </a:extLst>
          </p:cNvPr>
          <p:cNvSpPr txBox="1"/>
          <p:nvPr/>
        </p:nvSpPr>
        <p:spPr>
          <a:xfrm>
            <a:off x="7748434" y="1773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02FD0-DB47-0548-8D39-EE84B39E2077}"/>
              </a:ext>
            </a:extLst>
          </p:cNvPr>
          <p:cNvGrpSpPr/>
          <p:nvPr/>
        </p:nvGrpSpPr>
        <p:grpSpPr>
          <a:xfrm>
            <a:off x="4535368" y="2587547"/>
            <a:ext cx="4292223" cy="2306853"/>
            <a:chOff x="3840043" y="2711372"/>
            <a:chExt cx="4292223" cy="23068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AA96B2-46D2-444A-ABB6-4408F5EF5904}"/>
                </a:ext>
              </a:extLst>
            </p:cNvPr>
            <p:cNvGrpSpPr/>
            <p:nvPr/>
          </p:nvGrpSpPr>
          <p:grpSpPr>
            <a:xfrm>
              <a:off x="3840043" y="2952045"/>
              <a:ext cx="1350321" cy="2066180"/>
              <a:chOff x="2268787" y="2927940"/>
              <a:chExt cx="1350321" cy="206618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9A299C-98B7-7F45-9D3C-EBCDDF2456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6805" y="2971571"/>
                <a:ext cx="914400" cy="402959"/>
                <a:chOff x="3279279" y="4177246"/>
                <a:chExt cx="1681757" cy="74111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7E4B875-6B0B-2641-8362-4DA312717917}"/>
                    </a:ext>
                  </a:extLst>
                </p:cNvPr>
                <p:cNvCxnSpPr/>
                <p:nvPr/>
              </p:nvCxnSpPr>
              <p:spPr>
                <a:xfrm flipV="1">
                  <a:off x="3279279" y="4734370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0D8FABA-51D1-1646-9D58-663B3B937ED1}"/>
                    </a:ext>
                  </a:extLst>
                </p:cNvPr>
                <p:cNvCxnSpPr/>
                <p:nvPr/>
              </p:nvCxnSpPr>
              <p:spPr>
                <a:xfrm flipV="1">
                  <a:off x="3279279" y="4371022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9B0BB42-AB7E-FB46-9A5A-F65FBAFA97DF}"/>
                    </a:ext>
                  </a:extLst>
                </p:cNvPr>
                <p:cNvGrpSpPr/>
                <p:nvPr/>
              </p:nvGrpSpPr>
              <p:grpSpPr>
                <a:xfrm>
                  <a:off x="4584720" y="4496209"/>
                  <a:ext cx="376316" cy="117436"/>
                  <a:chOff x="1490775" y="1289057"/>
                  <a:chExt cx="376316" cy="117436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7DA8CBC-EB0C-FF46-95D4-621716196E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C7A7A4B-1059-4E40-B325-9EF3E89345CD}"/>
                      </a:ext>
                    </a:extLst>
                  </p:cNvPr>
                  <p:cNvSpPr/>
                  <p:nvPr/>
                </p:nvSpPr>
                <p:spPr>
                  <a:xfrm>
                    <a:off x="149077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" name="Delay 91">
                  <a:extLst>
                    <a:ext uri="{FF2B5EF4-FFF2-40B4-BE49-F238E27FC236}">
                      <a16:creationId xmlns:a16="http://schemas.microsoft.com/office/drawing/2014/main" id="{CC7A6A7C-2B14-254B-9DD9-A5F9A9467F60}"/>
                    </a:ext>
                  </a:extLst>
                </p:cNvPr>
                <p:cNvSpPr/>
                <p:nvPr/>
              </p:nvSpPr>
              <p:spPr>
                <a:xfrm>
                  <a:off x="3694386" y="4177246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6C8091-9EC3-8C47-8922-3A5AD410BCC7}"/>
                  </a:ext>
                </a:extLst>
              </p:cNvPr>
              <p:cNvGrpSpPr/>
              <p:nvPr/>
            </p:nvGrpSpPr>
            <p:grpSpPr>
              <a:xfrm>
                <a:off x="2510382" y="3824569"/>
                <a:ext cx="829073" cy="1169551"/>
                <a:chOff x="851338" y="3037490"/>
                <a:chExt cx="829073" cy="116955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B2E9255-2CB5-814B-9EBF-59D26B13B09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1 0 1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C4375E-DC9C-CF4B-BDBF-B5D691BFB47F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C64AE3-1D8E-F844-A022-7CC88C1E2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304B1A-7B4E-9B42-B134-71910A460FFC}"/>
                  </a:ext>
                </a:extLst>
              </p:cNvPr>
              <p:cNvSpPr txBox="1"/>
              <p:nvPr/>
            </p:nvSpPr>
            <p:spPr>
              <a:xfrm>
                <a:off x="2268787" y="292794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80B31F-A821-CE45-9DE9-3BF94D27CFAE}"/>
                  </a:ext>
                </a:extLst>
              </p:cNvPr>
              <p:cNvSpPr txBox="1"/>
              <p:nvPr/>
            </p:nvSpPr>
            <p:spPr>
              <a:xfrm>
                <a:off x="2273199" y="313025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91D08A-132E-9446-98CD-3571D7D20D2D}"/>
                  </a:ext>
                </a:extLst>
              </p:cNvPr>
              <p:cNvSpPr txBox="1"/>
              <p:nvPr/>
            </p:nvSpPr>
            <p:spPr>
              <a:xfrm>
                <a:off x="3339864" y="303725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DFBA833-20FC-E647-B189-4BEB516F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4F3622-CFDB-3049-A071-BA3B416B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40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B64694-0141-5343-AA67-9BFD65BFCE60}"/>
                </a:ext>
              </a:extLst>
            </p:cNvPr>
            <p:cNvGrpSpPr/>
            <p:nvPr/>
          </p:nvGrpSpPr>
          <p:grpSpPr>
            <a:xfrm>
              <a:off x="5314778" y="2955716"/>
              <a:ext cx="1350321" cy="2011688"/>
              <a:chOff x="3850208" y="2978701"/>
              <a:chExt cx="1350321" cy="20116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E2E45-C79B-DC4E-BE74-58FA8AD52C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65727" y="3027935"/>
                <a:ext cx="914400" cy="384810"/>
                <a:chOff x="7186131" y="5434727"/>
                <a:chExt cx="1719449" cy="72360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D18666A-6F4E-794A-B9DE-DA619A2D2CF6}"/>
                    </a:ext>
                  </a:extLst>
                </p:cNvPr>
                <p:cNvGrpSpPr/>
                <p:nvPr/>
              </p:nvGrpSpPr>
              <p:grpSpPr>
                <a:xfrm>
                  <a:off x="7186131" y="5434727"/>
                  <a:ext cx="1332140" cy="723601"/>
                  <a:chOff x="3675121" y="5435921"/>
                  <a:chExt cx="1332140" cy="723601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1A092CB3-10D6-F649-AE4A-429B7BEF0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C2F8E8E-3546-B340-83F3-DA6C316F2E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Stored Data 71">
                    <a:extLst>
                      <a:ext uri="{FF2B5EF4-FFF2-40B4-BE49-F238E27FC236}">
                        <a16:creationId xmlns:a16="http://schemas.microsoft.com/office/drawing/2014/main" id="{A0D1DC43-97C7-8248-84D0-DAB4CD90C0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Stored Data 71">
                    <a:extLst>
                      <a:ext uri="{FF2B5EF4-FFF2-40B4-BE49-F238E27FC236}">
                        <a16:creationId xmlns:a16="http://schemas.microsoft.com/office/drawing/2014/main" id="{838BC280-D9F3-DF45-8E6B-B3EFA2AFE7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A29506-5713-614D-A276-6385A2F70E85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3F8F92A-C006-2647-8529-A69CFECFD7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2F794A3-0876-0442-AC4B-01CDC005C6DB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6DA7B0A-D3E7-2C4E-A0B7-203DF0036985}"/>
                  </a:ext>
                </a:extLst>
              </p:cNvPr>
              <p:cNvGrpSpPr/>
              <p:nvPr/>
            </p:nvGrpSpPr>
            <p:grpSpPr>
              <a:xfrm>
                <a:off x="4097714" y="3820838"/>
                <a:ext cx="829073" cy="1169551"/>
                <a:chOff x="851338" y="3037490"/>
                <a:chExt cx="829073" cy="1169551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743990-3585-3744-9A2D-734388391CD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0C404D0-E5A3-9446-852D-7ABE56F84514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13AE8F-7E66-A544-BD75-E5598F5E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E8ACBF-5389-3B44-B8E3-0BE78F823F99}"/>
                  </a:ext>
                </a:extLst>
              </p:cNvPr>
              <p:cNvSpPr txBox="1"/>
              <p:nvPr/>
            </p:nvSpPr>
            <p:spPr>
              <a:xfrm>
                <a:off x="3850208" y="297870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CBFFB3-ED74-B546-BF50-F3B724CF4CA3}"/>
                  </a:ext>
                </a:extLst>
              </p:cNvPr>
              <p:cNvSpPr txBox="1"/>
              <p:nvPr/>
            </p:nvSpPr>
            <p:spPr>
              <a:xfrm>
                <a:off x="3854620" y="318101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FBDD225-9E8B-AC48-AFC3-0E4BF205A873}"/>
                  </a:ext>
                </a:extLst>
              </p:cNvPr>
              <p:cNvSpPr txBox="1"/>
              <p:nvPr/>
            </p:nvSpPr>
            <p:spPr>
              <a:xfrm>
                <a:off x="4921285" y="3088011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7DC7A3A-949D-5347-94B4-95D68353D4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E45DE54-09B0-DB48-9B37-552493A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85" r="-298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33EEC8-5358-3948-9287-515F260BAD2B}"/>
                </a:ext>
              </a:extLst>
            </p:cNvPr>
            <p:cNvGrpSpPr/>
            <p:nvPr/>
          </p:nvGrpSpPr>
          <p:grpSpPr>
            <a:xfrm>
              <a:off x="6781945" y="2952045"/>
              <a:ext cx="1350321" cy="2015359"/>
              <a:chOff x="5394205" y="2984957"/>
              <a:chExt cx="1350321" cy="201535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5B37F24-7732-F041-94C9-FA86C95B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5052" y="3037250"/>
                <a:ext cx="914400" cy="384243"/>
                <a:chOff x="7186131" y="5434009"/>
                <a:chExt cx="1719449" cy="72431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DBEBADA-0049-5146-BE84-88E458771B3A}"/>
                    </a:ext>
                  </a:extLst>
                </p:cNvPr>
                <p:cNvGrpSpPr/>
                <p:nvPr/>
              </p:nvGrpSpPr>
              <p:grpSpPr>
                <a:xfrm>
                  <a:off x="7186131" y="5434009"/>
                  <a:ext cx="1332140" cy="724319"/>
                  <a:chOff x="3675121" y="5435203"/>
                  <a:chExt cx="1332140" cy="724319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B387D31-5F29-8B4B-83BB-31A0F9A55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172F80-3538-F84B-85AE-132A2CB5E6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Stored Data 71">
                    <a:extLst>
                      <a:ext uri="{FF2B5EF4-FFF2-40B4-BE49-F238E27FC236}">
                        <a16:creationId xmlns:a16="http://schemas.microsoft.com/office/drawing/2014/main" id="{307CE592-D430-E44B-9711-CA839413E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Stored Data 71">
                    <a:extLst>
                      <a:ext uri="{FF2B5EF4-FFF2-40B4-BE49-F238E27FC236}">
                        <a16:creationId xmlns:a16="http://schemas.microsoft.com/office/drawing/2014/main" id="{8C1A5E27-8B8C-1F49-8BAF-2A39CC09C8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Stored Data 71">
                    <a:extLst>
                      <a:ext uri="{FF2B5EF4-FFF2-40B4-BE49-F238E27FC236}">
                        <a16:creationId xmlns:a16="http://schemas.microsoft.com/office/drawing/2014/main" id="{B1F7854D-B512-784E-8AA0-7A78F63F1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11116" y="5435203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BE5FA4A-A0D0-4448-9D18-AF08B35975B9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1F147C1-47B7-794E-9617-9525409092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6688D80-7A60-E043-9FCC-235F743DA357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39A753-4975-A848-B9A3-7551FBB9F94B}"/>
                  </a:ext>
                </a:extLst>
              </p:cNvPr>
              <p:cNvGrpSpPr/>
              <p:nvPr/>
            </p:nvGrpSpPr>
            <p:grpSpPr>
              <a:xfrm>
                <a:off x="5643012" y="3830765"/>
                <a:ext cx="829073" cy="1169551"/>
                <a:chOff x="851338" y="3037490"/>
                <a:chExt cx="829073" cy="1169551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EB7D661-923C-3844-B1A9-4C15F3517BC0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1 1 1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0C9689B-6153-8346-B1E7-E228AB787177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AD3CD31-CA2D-6740-94C4-46E021E87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514886-DBD6-AD4B-989C-3A3E119F418B}"/>
                  </a:ext>
                </a:extLst>
              </p:cNvPr>
              <p:cNvSpPr txBox="1"/>
              <p:nvPr/>
            </p:nvSpPr>
            <p:spPr>
              <a:xfrm>
                <a:off x="5394205" y="298495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502DEC-04D1-EA48-ABA6-5E327643B04D}"/>
                  </a:ext>
                </a:extLst>
              </p:cNvPr>
              <p:cNvSpPr txBox="1"/>
              <p:nvPr/>
            </p:nvSpPr>
            <p:spPr>
              <a:xfrm>
                <a:off x="5398617" y="318726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3F1CB1-69CC-FC48-B9E3-BF34E091A8B6}"/>
                  </a:ext>
                </a:extLst>
              </p:cNvPr>
              <p:cNvSpPr txBox="1"/>
              <p:nvPr/>
            </p:nvSpPr>
            <p:spPr>
              <a:xfrm>
                <a:off x="6465282" y="309426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3E73556-B5AD-E74D-8749-A5B7FE453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DCAF1-F097-304E-B532-814B37EF5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F842A63-361F-A445-A484-F35F25E81636}"/>
                </a:ext>
              </a:extLst>
            </p:cNvPr>
            <p:cNvSpPr txBox="1"/>
            <p:nvPr/>
          </p:nvSpPr>
          <p:spPr>
            <a:xfrm>
              <a:off x="4213885" y="2711372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33CF7-16F2-8847-B4FB-A6B36C7D0BB8}"/>
                </a:ext>
              </a:extLst>
            </p:cNvPr>
            <p:cNvSpPr txBox="1"/>
            <p:nvPr/>
          </p:nvSpPr>
          <p:spPr>
            <a:xfrm>
              <a:off x="5621581" y="271137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42859-A13D-7346-8E5E-A84BBCACCD60}"/>
                </a:ext>
              </a:extLst>
            </p:cNvPr>
            <p:cNvSpPr txBox="1"/>
            <p:nvPr/>
          </p:nvSpPr>
          <p:spPr>
            <a:xfrm>
              <a:off x="7100734" y="271137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iangle 46">
            <a:extLst>
              <a:ext uri="{FF2B5EF4-FFF2-40B4-BE49-F238E27FC236}">
                <a16:creationId xmlns:a16="http://schemas.microsoft.com/office/drawing/2014/main" id="{4021525B-F544-9444-A5A0-49EBBD1EBC9F}"/>
              </a:ext>
            </a:extLst>
          </p:cNvPr>
          <p:cNvSpPr/>
          <p:nvPr/>
        </p:nvSpPr>
        <p:spPr>
          <a:xfrm rot="5400000">
            <a:off x="1517209" y="1215578"/>
            <a:ext cx="4336933" cy="3314182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687-C91B-4448-8E5B-39EC3E5BF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22BAC-55F0-2C46-9E86-4F2478C2FDBE}"/>
              </a:ext>
            </a:extLst>
          </p:cNvPr>
          <p:cNvSpPr/>
          <p:nvPr/>
        </p:nvSpPr>
        <p:spPr>
          <a:xfrm>
            <a:off x="2443650" y="1748041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A4BF3-1011-6942-89B1-1119BE820A38}"/>
              </a:ext>
            </a:extLst>
          </p:cNvPr>
          <p:cNvCxnSpPr>
            <a:cxnSpLocks/>
          </p:cNvCxnSpPr>
          <p:nvPr/>
        </p:nvCxnSpPr>
        <p:spPr>
          <a:xfrm>
            <a:off x="2079286" y="2123128"/>
            <a:ext cx="5430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31A93-004E-8447-B1BB-2A98DDB1A80C}"/>
              </a:ext>
            </a:extLst>
          </p:cNvPr>
          <p:cNvGrpSpPr/>
          <p:nvPr/>
        </p:nvGrpSpPr>
        <p:grpSpPr>
          <a:xfrm>
            <a:off x="2758960" y="1495793"/>
            <a:ext cx="94594" cy="427641"/>
            <a:chOff x="3394841" y="2091559"/>
            <a:chExt cx="94594" cy="4276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E9073E-7FA4-8D4A-9E8B-F4F3AEA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914D78-9D4F-6B43-B9EC-ABB0189F4472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985E6-23CF-084B-A912-3B6369FE6C34}"/>
              </a:ext>
            </a:extLst>
          </p:cNvPr>
          <p:cNvGrpSpPr/>
          <p:nvPr/>
        </p:nvGrpSpPr>
        <p:grpSpPr>
          <a:xfrm rot="10800000">
            <a:off x="2758960" y="2336289"/>
            <a:ext cx="94594" cy="427641"/>
            <a:chOff x="3394841" y="2091559"/>
            <a:chExt cx="94594" cy="4276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8C051-6DC9-FE4C-9CF2-53966374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4DA333-9827-9E4E-A17B-29D468F23227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9CF6D3-DC33-F440-89AB-151F90051A5E}"/>
              </a:ext>
            </a:extLst>
          </p:cNvPr>
          <p:cNvSpPr txBox="1"/>
          <p:nvPr/>
        </p:nvSpPr>
        <p:spPr>
          <a:xfrm>
            <a:off x="2827276" y="18051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26CBF-D85E-3747-99B6-2C8C1DF344DA}"/>
              </a:ext>
            </a:extLst>
          </p:cNvPr>
          <p:cNvSpPr txBox="1"/>
          <p:nvPr/>
        </p:nvSpPr>
        <p:spPr>
          <a:xfrm>
            <a:off x="2758959" y="15372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32CE3-314B-B244-949D-7B17C1C6F6AA}"/>
              </a:ext>
            </a:extLst>
          </p:cNvPr>
          <p:cNvSpPr txBox="1"/>
          <p:nvPr/>
        </p:nvSpPr>
        <p:spPr>
          <a:xfrm>
            <a:off x="2758959" y="24483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3FF-A37A-464F-8095-BFF1B2B0C196}"/>
              </a:ext>
            </a:extLst>
          </p:cNvPr>
          <p:cNvSpPr txBox="1"/>
          <p:nvPr/>
        </p:nvSpPr>
        <p:spPr>
          <a:xfrm>
            <a:off x="2228668" y="191292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167F6-54BE-8C4D-946B-E039C5E2BBD9}"/>
              </a:ext>
            </a:extLst>
          </p:cNvPr>
          <p:cNvSpPr/>
          <p:nvPr/>
        </p:nvSpPr>
        <p:spPr>
          <a:xfrm>
            <a:off x="2443148" y="3203422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BD9BC-7E80-F143-A000-A0532E084184}"/>
              </a:ext>
            </a:extLst>
          </p:cNvPr>
          <p:cNvCxnSpPr>
            <a:cxnSpLocks/>
          </p:cNvCxnSpPr>
          <p:nvPr/>
        </p:nvCxnSpPr>
        <p:spPr>
          <a:xfrm>
            <a:off x="2079286" y="3578509"/>
            <a:ext cx="54253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65716-7A68-8E4F-9CD5-AF353BC8750A}"/>
              </a:ext>
            </a:extLst>
          </p:cNvPr>
          <p:cNvGrpSpPr/>
          <p:nvPr/>
        </p:nvGrpSpPr>
        <p:grpSpPr>
          <a:xfrm>
            <a:off x="2758458" y="2951174"/>
            <a:ext cx="94594" cy="427641"/>
            <a:chOff x="3394841" y="2091559"/>
            <a:chExt cx="94594" cy="427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34B31-2A9F-B24E-B4FD-D95BFC5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7D78F8-1605-4040-99D3-ABD64E6A5726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9D8C-C423-A44A-8EB7-411E0C2CB13B}"/>
              </a:ext>
            </a:extLst>
          </p:cNvPr>
          <p:cNvGrpSpPr/>
          <p:nvPr/>
        </p:nvGrpSpPr>
        <p:grpSpPr>
          <a:xfrm rot="10800000">
            <a:off x="2758458" y="3791670"/>
            <a:ext cx="94594" cy="427641"/>
            <a:chOff x="3394841" y="2091559"/>
            <a:chExt cx="94594" cy="4276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CF05B9-289D-E046-ACC5-1D81B56A764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DB4578-C153-9B4D-B95F-9D7646A4CA6C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120F79-FC54-4448-B304-E535348CDC15}"/>
              </a:ext>
            </a:extLst>
          </p:cNvPr>
          <p:cNvSpPr txBox="1"/>
          <p:nvPr/>
        </p:nvSpPr>
        <p:spPr>
          <a:xfrm>
            <a:off x="2826774" y="32605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B649B-6DBE-004E-AC49-CDA5AD604D36}"/>
              </a:ext>
            </a:extLst>
          </p:cNvPr>
          <p:cNvSpPr txBox="1"/>
          <p:nvPr/>
        </p:nvSpPr>
        <p:spPr>
          <a:xfrm>
            <a:off x="2758457" y="388626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0DE6C-101C-1B41-8A7B-62BF41660851}"/>
              </a:ext>
            </a:extLst>
          </p:cNvPr>
          <p:cNvSpPr txBox="1"/>
          <p:nvPr/>
        </p:nvSpPr>
        <p:spPr>
          <a:xfrm>
            <a:off x="2754450" y="300034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6C3A-93AF-E34A-82A4-CCA24B5AD52F}"/>
              </a:ext>
            </a:extLst>
          </p:cNvPr>
          <p:cNvSpPr txBox="1"/>
          <p:nvPr/>
        </p:nvSpPr>
        <p:spPr>
          <a:xfrm>
            <a:off x="2218158" y="337191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C60EB-0A03-7D48-8130-68F0B0737058}"/>
              </a:ext>
            </a:extLst>
          </p:cNvPr>
          <p:cNvCxnSpPr/>
          <p:nvPr/>
        </p:nvCxnSpPr>
        <p:spPr>
          <a:xfrm>
            <a:off x="2805754" y="2614827"/>
            <a:ext cx="0" cy="396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AF6F5C-A27B-254E-B514-94A0DBEBD15E}"/>
              </a:ext>
            </a:extLst>
          </p:cNvPr>
          <p:cNvCxnSpPr>
            <a:cxnSpLocks/>
          </p:cNvCxnSpPr>
          <p:nvPr/>
        </p:nvCxnSpPr>
        <p:spPr>
          <a:xfrm flipH="1">
            <a:off x="2079286" y="2123128"/>
            <a:ext cx="6510" cy="145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EB310D-0355-5E42-BF86-FCA54A9BEB1D}"/>
              </a:ext>
            </a:extLst>
          </p:cNvPr>
          <p:cNvCxnSpPr>
            <a:cxnSpLocks/>
          </p:cNvCxnSpPr>
          <p:nvPr/>
        </p:nvCxnSpPr>
        <p:spPr>
          <a:xfrm flipH="1">
            <a:off x="1629850" y="2859370"/>
            <a:ext cx="4559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B1FEC1-868E-334F-AC60-C621ADB2BC60}"/>
              </a:ext>
            </a:extLst>
          </p:cNvPr>
          <p:cNvCxnSpPr>
            <a:cxnSpLocks/>
            <a:stCxn id="34" idx="2"/>
            <a:endCxn id="44" idx="6"/>
          </p:cNvCxnSpPr>
          <p:nvPr/>
        </p:nvCxnSpPr>
        <p:spPr>
          <a:xfrm flipH="1">
            <a:off x="2858808" y="2853604"/>
            <a:ext cx="2843048" cy="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13170A-06E9-9943-9D4E-0695714F1556}"/>
              </a:ext>
            </a:extLst>
          </p:cNvPr>
          <p:cNvSpPr txBox="1"/>
          <p:nvPr/>
        </p:nvSpPr>
        <p:spPr>
          <a:xfrm>
            <a:off x="2663728" y="4193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1248-8499-734E-8225-04EC33C7B11C}"/>
              </a:ext>
            </a:extLst>
          </p:cNvPr>
          <p:cNvSpPr txBox="1"/>
          <p:nvPr/>
        </p:nvSpPr>
        <p:spPr>
          <a:xfrm>
            <a:off x="2657794" y="1175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8974E-F9F1-4D4B-8DEF-975781185E6C}"/>
              </a:ext>
            </a:extLst>
          </p:cNvPr>
          <p:cNvSpPr/>
          <p:nvPr/>
        </p:nvSpPr>
        <p:spPr>
          <a:xfrm>
            <a:off x="1587062" y="282206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1F3A14-E610-644E-A547-CEDD0FF55463}"/>
              </a:ext>
            </a:extLst>
          </p:cNvPr>
          <p:cNvSpPr/>
          <p:nvPr/>
        </p:nvSpPr>
        <p:spPr>
          <a:xfrm>
            <a:off x="5701856" y="280630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6144-FE46-1A43-96C2-BAA3F7ADB788}"/>
              </a:ext>
            </a:extLst>
          </p:cNvPr>
          <p:cNvSpPr txBox="1"/>
          <p:nvPr/>
        </p:nvSpPr>
        <p:spPr>
          <a:xfrm>
            <a:off x="1304508" y="27102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4F616-F4FF-1944-8D73-1105F080355F}"/>
              </a:ext>
            </a:extLst>
          </p:cNvPr>
          <p:cNvSpPr txBox="1"/>
          <p:nvPr/>
        </p:nvSpPr>
        <p:spPr>
          <a:xfrm>
            <a:off x="5713563" y="26945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651358-3E46-294A-8ACB-FDA08E7D609F}"/>
              </a:ext>
            </a:extLst>
          </p:cNvPr>
          <p:cNvSpPr/>
          <p:nvPr/>
        </p:nvSpPr>
        <p:spPr>
          <a:xfrm>
            <a:off x="2033747" y="28168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980FF-6D03-094E-8AA7-A87FF8C347AB}"/>
              </a:ext>
            </a:extLst>
          </p:cNvPr>
          <p:cNvSpPr/>
          <p:nvPr/>
        </p:nvSpPr>
        <p:spPr>
          <a:xfrm>
            <a:off x="2764214" y="28115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43FB7-D6DE-1B44-BCB0-C4CA981E3BCE}"/>
              </a:ext>
            </a:extLst>
          </p:cNvPr>
          <p:cNvSpPr/>
          <p:nvPr/>
        </p:nvSpPr>
        <p:spPr>
          <a:xfrm>
            <a:off x="5294231" y="2781912"/>
            <a:ext cx="153889" cy="15388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0DF2-C812-0E43-9D70-C08D2B0BF3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209D38-EC5B-CF4E-99CF-40A6AEBBBFE4}"/>
              </a:ext>
            </a:extLst>
          </p:cNvPr>
          <p:cNvGrpSpPr/>
          <p:nvPr/>
        </p:nvGrpSpPr>
        <p:grpSpPr>
          <a:xfrm>
            <a:off x="2220404" y="58276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B4ED5E-1FDE-D644-811F-639AD0333C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4675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E213DD-AF58-2B47-A9C5-02A6409F3E92}"/>
                </a:ext>
              </a:extLst>
            </p:cNvPr>
            <p:cNvCxnSpPr/>
            <p:nvPr/>
          </p:nvCxnSpPr>
          <p:spPr>
            <a:xfrm flipV="1">
              <a:off x="3693351" y="2528179"/>
              <a:ext cx="22570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2742E-1E0C-8F4C-96EF-71DEE70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525E20-4031-004E-A8AA-C169416B8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8FB76-CFEB-D549-BC2B-7C1135BF5333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DB6A691-1E1A-294B-974A-2FFBDD3F470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08BE28-37CC-1F47-A6F5-145EBCF5FD5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179D3-B5B5-CE47-9F02-DFAB5DD72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A83ED-06F0-6B49-91A8-7066596A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B4939-71E5-B348-9CB3-3C7C7947BAF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0DB91-E6C1-204D-B6C1-301009EA3CD8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882FB-61B5-5348-ABB5-C3D9793B41C0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E0C32-CE0D-0145-9FA4-371AEC4020E4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A522E6-D29E-8440-81C2-1C9658521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D4728E-6B4B-A94C-8E79-19547BE24A76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B5772B9-342E-6A4B-BBDA-A5602DE41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89C5C2C-3D2E-9B45-B4EF-FECE72122D0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tored Data 71">
                  <a:extLst>
                    <a:ext uri="{FF2B5EF4-FFF2-40B4-BE49-F238E27FC236}">
                      <a16:creationId xmlns:a16="http://schemas.microsoft.com/office/drawing/2014/main" id="{E579EA32-16B3-694F-8766-DC48E802EBF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Stored Data 71">
                  <a:extLst>
                    <a:ext uri="{FF2B5EF4-FFF2-40B4-BE49-F238E27FC236}">
                      <a16:creationId xmlns:a16="http://schemas.microsoft.com/office/drawing/2014/main" id="{D35FE11B-74EA-534E-89B2-0B72EC68005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EB78C41-E679-024A-8CBC-7848A8A14FE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109257-45B9-4E42-8F89-DA5EF188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A67C80-F214-3E49-B5AE-8FE14B40DE1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E643C7-FAE7-0048-845F-11431024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4BC0-17EE-B34A-9499-00A427190E48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F7F236-AA51-F642-A7E6-9EF6B395654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CD7C51-6776-BA4A-BFE5-19A2E067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elay 60">
                <a:extLst>
                  <a:ext uri="{FF2B5EF4-FFF2-40B4-BE49-F238E27FC236}">
                    <a16:creationId xmlns:a16="http://schemas.microsoft.com/office/drawing/2014/main" id="{72755580-D6AF-C54C-AADA-E125EC1FBFC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2B3264-1C6C-244C-9F8F-6DF52F36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" y="2369167"/>
            <a:ext cx="4298092" cy="206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94881-4A16-F440-B88F-34DF3E96BB84}"/>
              </a:ext>
            </a:extLst>
          </p:cNvPr>
          <p:cNvSpPr txBox="1"/>
          <p:nvPr/>
        </p:nvSpPr>
        <p:spPr>
          <a:xfrm>
            <a:off x="288131" y="4401853"/>
            <a:ext cx="338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Officer781,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0BD83-122D-4C47-ABC4-9B6A6D46E8E1}"/>
              </a:ext>
            </a:extLst>
          </p:cNvPr>
          <p:cNvGrpSpPr/>
          <p:nvPr/>
        </p:nvGrpSpPr>
        <p:grpSpPr>
          <a:xfrm>
            <a:off x="4384936" y="2036638"/>
            <a:ext cx="3548179" cy="1290198"/>
            <a:chOff x="4384936" y="2036638"/>
            <a:chExt cx="3548179" cy="12901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071991-E9FA-7840-9F88-7D48BF381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418D2-9C54-8C4B-A3A0-58BDDC8E7546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5547B7-2665-D448-8C9E-5597C086E27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D5EC1BC-DE45-CF44-9596-51F51EB9D448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4CFF15AE-5D0E-2D40-B912-CB8D93EDAF73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6552B9BD-13EF-FD44-BF57-848783D2D1C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5FFA8C-2AEC-BC49-B5CE-62D058088D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39D925-C0E0-014A-B285-4F277CCA5A1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F142A93-C9E1-C343-A721-91BC72CDB5EC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AD44E3-7BE4-6445-A97D-816BA4AE7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BE5CB1C-94F7-3340-B7CC-014DC160B6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3BC6B-BEE8-B542-AE94-AFFD9823F4D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23A236C-8169-B645-A00E-E6E8890B928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elay 65">
                <a:extLst>
                  <a:ext uri="{FF2B5EF4-FFF2-40B4-BE49-F238E27FC236}">
                    <a16:creationId xmlns:a16="http://schemas.microsoft.com/office/drawing/2014/main" id="{AB7BDE31-9CC8-9B4B-B591-E83022DC36F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0F7AE-0BEC-0540-B092-80DDA014E5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2BD55D6-59AC-4348-A2CB-75FF44411D24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B76C84-C294-2246-8E30-A151E42F87A2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43DF63-68A2-704C-9F05-867723F40B7A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4D8C1C-41A7-374A-87F9-B6B1F12A9584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2" name="Stored Data 71">
                  <a:extLst>
                    <a:ext uri="{FF2B5EF4-FFF2-40B4-BE49-F238E27FC236}">
                      <a16:creationId xmlns:a16="http://schemas.microsoft.com/office/drawing/2014/main" id="{0D82953F-268D-A64D-9CBB-D021A937C9F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Stored Data 71">
                  <a:extLst>
                    <a:ext uri="{FF2B5EF4-FFF2-40B4-BE49-F238E27FC236}">
                      <a16:creationId xmlns:a16="http://schemas.microsoft.com/office/drawing/2014/main" id="{E8CB6AD1-3614-A44E-B772-B5DEAA96D27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F12F7B-9AE0-3947-9954-B9366DE9D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6ADF1E-7D23-734B-AA7F-FA641FB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204403-CA04-FA4F-AEE8-07C11C80A0E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7CC690-6E0F-0843-8D03-251220FC20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3897D9-7359-F447-AC7C-4C4FCFA84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F6B396-8FA8-1546-9526-FFF6A9664DE3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C61F40-126B-8A4B-97CE-FA06898CE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E9BA68-23A4-7E4F-8930-0B13461475EA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56C49E9-0D6C-E24A-9EC1-3792C2C09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9EABA3-44BA-0D4D-9BA5-DF3316B4D9D5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407D23-907B-D047-8A87-7BDA04CBA7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4103CF-A0E0-7647-8491-2DF5938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24138-E2CA-1C40-85CC-4949FF12C69D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F77E9E-A7FF-2149-BDBF-4C89D373E73E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0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DD97-F514-E242-BF30-66F907BF2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CCEBD0-2A4D-4B45-AEF6-2525DAA99CCA}"/>
              </a:ext>
            </a:extLst>
          </p:cNvPr>
          <p:cNvGrpSpPr/>
          <p:nvPr/>
        </p:nvGrpSpPr>
        <p:grpSpPr>
          <a:xfrm>
            <a:off x="3180670" y="1563849"/>
            <a:ext cx="1043876" cy="2031325"/>
            <a:chOff x="1047070" y="3336204"/>
            <a:chExt cx="1043876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BD4F-DC57-8C42-93C9-11E49446A51C}"/>
                </a:ext>
              </a:extLst>
            </p:cNvPr>
            <p:cNvSpPr txBox="1"/>
            <p:nvPr/>
          </p:nvSpPr>
          <p:spPr>
            <a:xfrm>
              <a:off x="1047070" y="3336204"/>
              <a:ext cx="1043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 S T  P</a:t>
              </a:r>
            </a:p>
            <a:p>
              <a:r>
                <a:rPr lang="en-US" dirty="0">
                  <a:latin typeface="Courier" pitchFamily="2" charset="0"/>
                </a:rPr>
                <a:t>0 0 0  0</a:t>
              </a:r>
            </a:p>
            <a:p>
              <a:r>
                <a:rPr lang="en-US" dirty="0">
                  <a:latin typeface="Courier" pitchFamily="2" charset="0"/>
                </a:rPr>
                <a:t>0 0 1  0</a:t>
              </a:r>
            </a:p>
            <a:p>
              <a:r>
                <a:rPr lang="en-US" dirty="0">
                  <a:latin typeface="Courier" pitchFamily="2" charset="0"/>
                </a:rPr>
                <a:t>0 1 0  0</a:t>
              </a:r>
            </a:p>
            <a:p>
              <a:r>
                <a:rPr lang="en-US" dirty="0">
                  <a:latin typeface="Courier" pitchFamily="2" charset="0"/>
                </a:rPr>
                <a:t>0 1 1  1</a:t>
              </a:r>
            </a:p>
            <a:p>
              <a:r>
                <a:rPr lang="en-US" dirty="0">
                  <a:latin typeface="Courier" pitchFamily="2" charset="0"/>
                </a:rPr>
                <a:t>1 0 0  0</a:t>
              </a:r>
            </a:p>
            <a:p>
              <a:r>
                <a:rPr lang="en-US" dirty="0">
                  <a:latin typeface="Courier" pitchFamily="2" charset="0"/>
                </a:rPr>
                <a:t>1 0 1  1</a:t>
              </a:r>
            </a:p>
            <a:p>
              <a:r>
                <a:rPr lang="en-US" dirty="0">
                  <a:latin typeface="Courier" pitchFamily="2" charset="0"/>
                </a:rPr>
                <a:t>1 1 0  0</a:t>
              </a:r>
            </a:p>
            <a:p>
              <a:r>
                <a:rPr lang="en-US" dirty="0">
                  <a:latin typeface="Courier" pitchFamily="2" charset="0"/>
                </a:rPr>
                <a:t>1 1 1  1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C2DBD3-8FB0-F24F-B68A-4AF33B40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012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C4428-C868-9540-95AD-55ED1998B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749" y="3411228"/>
              <a:ext cx="0" cy="1956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2921-1D79-FB40-89A7-BDC0BF9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are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B939-2BE2-324E-B98E-A744C803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6719942" cy="1659900"/>
          </a:xfrm>
        </p:spPr>
        <p:txBody>
          <a:bodyPr/>
          <a:lstStyle/>
          <a:p>
            <a:r>
              <a:rPr lang="en-US" sz="2000" i="1" dirty="0"/>
              <a:t>Logic gates </a:t>
            </a:r>
            <a:r>
              <a:rPr lang="en-US" sz="2000" dirty="0"/>
              <a:t>are an abstraction for a configuration of transistors that compute a logic function.</a:t>
            </a:r>
          </a:p>
          <a:p>
            <a:pPr lvl="1"/>
            <a:r>
              <a:rPr lang="en-US" sz="2000" dirty="0"/>
              <a:t>Relevant: Inputs and the function being computed.</a:t>
            </a:r>
          </a:p>
          <a:p>
            <a:pPr lvl="1"/>
            <a:r>
              <a:rPr lang="en-US" sz="2000" dirty="0"/>
              <a:t>Irrelevant: The actual transistor circuit.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C80-EFFE-DC4A-A9E6-C433CD824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B37EE4-BDFE-F940-9A29-7FD18BBCCFA4}"/>
              </a:ext>
            </a:extLst>
          </p:cNvPr>
          <p:cNvGrpSpPr/>
          <p:nvPr/>
        </p:nvGrpSpPr>
        <p:grpSpPr>
          <a:xfrm>
            <a:off x="2335222" y="2972853"/>
            <a:ext cx="1378677" cy="1921427"/>
            <a:chOff x="1123096" y="2909038"/>
            <a:chExt cx="1378677" cy="1921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0F672-5045-DB43-9F3D-C39D93AFF938}"/>
                </a:ext>
              </a:extLst>
            </p:cNvPr>
            <p:cNvGrpSpPr/>
            <p:nvPr/>
          </p:nvGrpSpPr>
          <p:grpSpPr>
            <a:xfrm>
              <a:off x="1123096" y="3221721"/>
              <a:ext cx="1378677" cy="1608744"/>
              <a:chOff x="2331785" y="539559"/>
              <a:chExt cx="1378677" cy="16087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A44E86-84F7-8045-87E4-F07646AF29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5090" y="539559"/>
                <a:ext cx="914400" cy="476503"/>
                <a:chOff x="379248" y="5807937"/>
                <a:chExt cx="1448058" cy="75287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288537-FA8A-C040-95EF-FA209B26284E}"/>
                    </a:ext>
                  </a:extLst>
                </p:cNvPr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F09891-EA6A-574B-8F6E-ABC97CD371A2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2C68A5D-3DF3-C047-824E-C895F6A23778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6067E3E3-E148-8147-B337-6FCAF2B1F52D}"/>
                    </a:ext>
                  </a:extLst>
                </p:cNvPr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55EF503-593E-034E-BA8D-4A6193944262}"/>
                  </a:ext>
                </a:extLst>
              </p:cNvPr>
              <p:cNvGrpSpPr/>
              <p:nvPr/>
            </p:nvGrpSpPr>
            <p:grpSpPr>
              <a:xfrm>
                <a:off x="2731454" y="1409639"/>
                <a:ext cx="506870" cy="738664"/>
                <a:chOff x="2085589" y="3037490"/>
                <a:chExt cx="506870" cy="73866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0931BB-785A-3C48-94AD-32B5153B4238}"/>
                    </a:ext>
                  </a:extLst>
                </p:cNvPr>
                <p:cNvSpPr txBox="1"/>
                <p:nvPr/>
              </p:nvSpPr>
              <p:spPr>
                <a:xfrm>
                  <a:off x="2085589" y="3037490"/>
                  <a:ext cx="50687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34CF6E-422C-F044-A75E-38D2E3CC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259" y="3268717"/>
                  <a:ext cx="360171" cy="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8941DF1-C969-204A-9229-4D6FFF55F56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 flipV="1">
                  <a:off x="2328045" y="3111064"/>
                  <a:ext cx="10979" cy="6650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A18027-EC17-6843-AD55-0D8683D52D2A}"/>
                  </a:ext>
                </a:extLst>
              </p:cNvPr>
              <p:cNvSpPr txBox="1"/>
              <p:nvPr/>
            </p:nvSpPr>
            <p:spPr>
              <a:xfrm>
                <a:off x="2331785" y="6377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564A3-503E-FC49-97E9-BCAA79EF5A38}"/>
                  </a:ext>
                </a:extLst>
              </p:cNvPr>
              <p:cNvSpPr txBox="1"/>
              <p:nvPr/>
            </p:nvSpPr>
            <p:spPr>
              <a:xfrm>
                <a:off x="3431218" y="63791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00" r="-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B5E15-C64F-E847-AB6B-1E2D53D62D18}"/>
                </a:ext>
              </a:extLst>
            </p:cNvPr>
            <p:cNvSpPr txBox="1"/>
            <p:nvPr/>
          </p:nvSpPr>
          <p:spPr>
            <a:xfrm>
              <a:off x="1525276" y="290903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766D434-AB9A-9C4B-8713-974DF7C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32" y="2909038"/>
            <a:ext cx="2227755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1730-9C6E-3640-B515-AF57BA31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16" y="1309810"/>
            <a:ext cx="6735426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Combinational</a:t>
            </a:r>
            <a:r>
              <a:rPr lang="en-US" sz="2000" dirty="0"/>
              <a:t> </a:t>
            </a:r>
            <a:r>
              <a:rPr lang="en-US" sz="2000" i="1" dirty="0"/>
              <a:t>Logic Circuit </a:t>
            </a:r>
            <a:r>
              <a:rPr lang="en-US" sz="2000" dirty="0"/>
              <a:t>is a collection of </a:t>
            </a:r>
            <a:r>
              <a:rPr lang="en-US" sz="2000" i="1" dirty="0"/>
              <a:t>logic gates</a:t>
            </a:r>
            <a:r>
              <a:rPr lang="en-US" sz="2000" dirty="0"/>
              <a:t> that are wired together to perform a computation.</a:t>
            </a:r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Combinational Logic circuits compute </a:t>
            </a:r>
            <a:r>
              <a:rPr lang="en-US" sz="2000" i="1" dirty="0"/>
              <a:t>Boolean Functions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Boolean Function is a function that maps as collection of Boolean input(s) (i.e. true/false, 1/0, +3V/ground) to a Boolean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D28C-91DA-B348-89A7-D7187D5E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6" y="372933"/>
            <a:ext cx="4944300" cy="6453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32A-6921-1B48-8545-8CBCAD2C17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B77CD-D1F8-1C47-A294-E1EFB0977605}"/>
              </a:ext>
            </a:extLst>
          </p:cNvPr>
          <p:cNvSpPr txBox="1"/>
          <p:nvPr/>
        </p:nvSpPr>
        <p:spPr>
          <a:xfrm>
            <a:off x="2841781" y="2317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E3271-97AA-244E-B9E4-C0C1C28603EB}"/>
              </a:ext>
            </a:extLst>
          </p:cNvPr>
          <p:cNvSpPr txBox="1"/>
          <p:nvPr/>
        </p:nvSpPr>
        <p:spPr>
          <a:xfrm>
            <a:off x="2836449" y="315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161E6-E948-B542-A5D0-BE05C947EB22}"/>
              </a:ext>
            </a:extLst>
          </p:cNvPr>
          <p:cNvSpPr txBox="1"/>
          <p:nvPr/>
        </p:nvSpPr>
        <p:spPr>
          <a:xfrm>
            <a:off x="4260130" y="2323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BB794-464F-8A4B-8D9F-706AF0414151}"/>
              </a:ext>
            </a:extLst>
          </p:cNvPr>
          <p:cNvSpPr txBox="1"/>
          <p:nvPr/>
        </p:nvSpPr>
        <p:spPr>
          <a:xfrm>
            <a:off x="4286351" y="3075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95EB-91B5-0C46-80E9-6A6E25F77305}"/>
              </a:ext>
            </a:extLst>
          </p:cNvPr>
          <p:cNvSpPr txBox="1"/>
          <p:nvPr/>
        </p:nvSpPr>
        <p:spPr>
          <a:xfrm>
            <a:off x="5755536" y="2407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22DCD2-25DF-C84D-9C40-A6C3BFF0D75B}"/>
              </a:ext>
            </a:extLst>
          </p:cNvPr>
          <p:cNvGrpSpPr/>
          <p:nvPr/>
        </p:nvGrpSpPr>
        <p:grpSpPr>
          <a:xfrm>
            <a:off x="2529644" y="2363058"/>
            <a:ext cx="3797465" cy="1241680"/>
            <a:chOff x="2838688" y="1632635"/>
            <a:chExt cx="3797465" cy="12416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050A88-C544-9C44-8DB3-012424CAD1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BD3596-B96E-654C-80FF-39426FBD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E6F230-45BB-E444-98B8-A2A4FB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21D0C9-0EF6-694F-85C8-D2E306A80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D9C346-8644-0545-9249-189A12624804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FA2BD40C-3D0B-2E46-BFB7-EE0410C26BD0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895F9C-CE25-B343-811B-C2549A546857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F7CAAC-A836-624F-B751-7F402A8F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9B6DAE-E309-004E-BA59-112C761BA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3ACBB6-6B92-1B4B-819B-1FE14FA1B2A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CEFD8-9CE7-0346-A676-15BA1EE3B999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26E2103-1FB4-F04F-882E-729C6FEC3ACA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BCF5C0-39E5-774C-803C-625057FBB5A7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FCE902-B58F-9B41-8B1D-34E41358CD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66A419-521B-8D42-A3EB-6E6BAF3370CD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8C55C92-43E1-A247-9237-658E4B45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CE21A57-BEB6-F245-9005-AE15934B2C8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Stored Data 71">
                  <a:extLst>
                    <a:ext uri="{FF2B5EF4-FFF2-40B4-BE49-F238E27FC236}">
                      <a16:creationId xmlns:a16="http://schemas.microsoft.com/office/drawing/2014/main" id="{FEC0FFD6-81EB-AD4A-BE87-57C56DE3A79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Stored Data 71">
                  <a:extLst>
                    <a:ext uri="{FF2B5EF4-FFF2-40B4-BE49-F238E27FC236}">
                      <a16:creationId xmlns:a16="http://schemas.microsoft.com/office/drawing/2014/main" id="{E49FCE59-B2CC-7C47-839C-D3774FD736E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1D450EB-DEFE-BB41-AFDC-9349DFF55FBF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056F48D-C69B-1546-B95C-3065CA4DD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9E7B7A2-39C6-104E-BA19-533ADD36C859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3ADD39-A9EA-A34F-8A98-9373504BE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E511B7-E913-D04D-8F7F-D478CF3C6A8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3E7A794-2322-2D42-97DD-F125844E414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FB5FE96-2224-8745-8D9B-7CAEB81DF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>
                <a:extLst>
                  <a:ext uri="{FF2B5EF4-FFF2-40B4-BE49-F238E27FC236}">
                    <a16:creationId xmlns:a16="http://schemas.microsoft.com/office/drawing/2014/main" id="{3EEA5226-7E32-7C4C-B7D0-FC17FE4AD79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75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532" y="1357762"/>
            <a:ext cx="6745681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83608" y="2786309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410562" y="2824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405230" y="36598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58659" y="3463704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828911" y="2830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55132" y="35819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324317" y="2914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431181" y="33794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98425" y="2869644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AE7D7E-DEA0-DD4A-80F3-FA3F9AE19997}"/>
              </a:ext>
            </a:extLst>
          </p:cNvPr>
          <p:cNvGrpSpPr/>
          <p:nvPr/>
        </p:nvGrpSpPr>
        <p:grpSpPr>
          <a:xfrm>
            <a:off x="2870902" y="4190027"/>
            <a:ext cx="2912706" cy="830997"/>
            <a:chOff x="4780446" y="907022"/>
            <a:chExt cx="2912706" cy="8309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C37C4-4078-2F49-8C4A-87C1EBA31CB7}"/>
                </a:ext>
              </a:extLst>
            </p:cNvPr>
            <p:cNvSpPr txBox="1"/>
            <p:nvPr/>
          </p:nvSpPr>
          <p:spPr>
            <a:xfrm>
              <a:off x="5463160" y="907022"/>
              <a:ext cx="2229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will be generated for the input 1 0?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DF496D7-75BF-334B-B1A8-9AF6B547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532" y="1357762"/>
            <a:ext cx="6745681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38452" y="3079823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365406" y="3118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360074" y="3953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13503" y="3757218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783755" y="3123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09976" y="3875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279161" y="320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386025" y="36729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7BED64-B84C-0748-B880-8CBE03FE54E5}"/>
              </a:ext>
            </a:extLst>
          </p:cNvPr>
          <p:cNvGrpSpPr/>
          <p:nvPr/>
        </p:nvGrpSpPr>
        <p:grpSpPr>
          <a:xfrm>
            <a:off x="6380771" y="3383888"/>
            <a:ext cx="347658" cy="1288235"/>
            <a:chOff x="6380771" y="3383888"/>
            <a:chExt cx="347658" cy="12882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508D69-7917-9E4E-8E39-506F3CC7F1D5}"/>
                </a:ext>
              </a:extLst>
            </p:cNvPr>
            <p:cNvSpPr txBox="1"/>
            <p:nvPr/>
          </p:nvSpPr>
          <p:spPr>
            <a:xfrm>
              <a:off x="6380771" y="3383888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192678-9422-C04C-8FA7-5D85CBBD25E9}"/>
                </a:ext>
              </a:extLst>
            </p:cNvPr>
            <p:cNvSpPr txBox="1"/>
            <p:nvPr/>
          </p:nvSpPr>
          <p:spPr>
            <a:xfrm>
              <a:off x="6389875" y="39919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DFDF0C-6D91-0A49-AEB3-C9314851B650}"/>
                </a:ext>
              </a:extLst>
            </p:cNvPr>
            <p:cNvSpPr txBox="1"/>
            <p:nvPr/>
          </p:nvSpPr>
          <p:spPr>
            <a:xfrm>
              <a:off x="6386029" y="427201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" pitchFamily="2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DD8-BB20-2447-ACF7-458AB531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51657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0C7-CA96-3A49-8138-C9E9AAF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93874"/>
            <a:ext cx="6609790" cy="1659900"/>
          </a:xfrm>
        </p:spPr>
        <p:txBody>
          <a:bodyPr/>
          <a:lstStyle/>
          <a:p>
            <a:r>
              <a:rPr lang="en-US" sz="2000" dirty="0"/>
              <a:t>The Boolean function computed by a combinational logic circuit can also be expressed by a </a:t>
            </a:r>
            <a:r>
              <a:rPr lang="en-US" sz="2000" i="1" dirty="0"/>
              <a:t>Logic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1815-CA7D-B040-866A-F777DACADA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1A1D6-48AA-EE4B-8066-83F11C5E3FC0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D84078-0BB9-114E-935B-107913206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321A1-A5BF-324A-8C6F-65491A62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5A2CB2-6004-4341-91AB-87FA8E7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A03556-EB93-944C-9ACE-EA03D2C6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8294F-5035-0E4E-B2FC-80CC88CCB958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4D60E8F-3AFE-B547-9DEF-2CB3F7F0D628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EF423-965B-5946-8DED-0CC3ECA71103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E550F4-6D6B-854D-B888-5316CBB0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96D1EA-110D-B543-BF81-AC9AC921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33E8E-1878-D246-8E25-DA07EC309BE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8803E4-A1BC-F64B-B37C-ABA3DE45E2C6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60E15D-FA25-3945-ABB3-03BE03286665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BBAB8-BFF3-DA4B-8E32-4C5CA37BD05A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3CD82C-CD78-764D-BD94-2DCCCAB3CD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56C496-2B01-BC4A-9EDA-864AE225ED04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2060F8A-1F2C-0247-8CB7-8ABB0328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F407913-9E79-4C43-817D-339433D0FB1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4E5421C1-3C85-9D4A-952E-6207497B515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id="{7DCE9031-D656-5F42-9009-711E3A41FE85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5551EE-B664-6B4B-B3DE-8B2D190B890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30B039-36AA-E349-B9FC-758E0B94A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E6FC9F8-70BE-CE47-8838-2C611B80BDE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40FD9D-629D-8241-8A86-783626A514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16401-50CD-084B-A1AE-73073CDB7DF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0CFE36-F889-924B-8FD1-B44D0F608F9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9B256-464F-FC4A-8660-B267B94F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23">
                <a:extLst>
                  <a:ext uri="{FF2B5EF4-FFF2-40B4-BE49-F238E27FC236}">
                    <a16:creationId xmlns:a16="http://schemas.microsoft.com/office/drawing/2014/main" id="{7E86BA4D-4778-7F42-AA96-ACB40C3C428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4C7672-208C-CB48-BA3A-6556FF16C767}"/>
              </a:ext>
            </a:extLst>
          </p:cNvPr>
          <p:cNvSpPr txBox="1"/>
          <p:nvPr/>
        </p:nvSpPr>
        <p:spPr>
          <a:xfrm>
            <a:off x="2784721" y="31103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CC9E7-84AA-CA4C-AEAC-3875D730257B}"/>
              </a:ext>
            </a:extLst>
          </p:cNvPr>
          <p:cNvSpPr txBox="1"/>
          <p:nvPr/>
        </p:nvSpPr>
        <p:spPr>
          <a:xfrm>
            <a:off x="2883217" y="38720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/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blipFill>
                <a:blip r:embed="rId3"/>
                <a:stretch>
                  <a:fillRect l="-2667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/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blipFill>
                <a:blip r:embed="rId4"/>
                <a:stretch>
                  <a:fillRect l="-5682" r="-34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/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blipFill>
                <a:blip r:embed="rId5"/>
                <a:stretch>
                  <a:fillRect l="-3478" r="-347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/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blipFill>
                <a:blip r:embed="rId6"/>
                <a:stretch>
                  <a:fillRect l="-3478" r="-347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/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blipFill>
                <a:blip r:embed="rId7"/>
                <a:stretch>
                  <a:fillRect l="-3077" r="-23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F3C75B-4793-1A4B-9D93-ED9E7B232EB6}"/>
              </a:ext>
            </a:extLst>
          </p:cNvPr>
          <p:cNvSpPr/>
          <p:nvPr/>
        </p:nvSpPr>
        <p:spPr>
          <a:xfrm>
            <a:off x="5539088" y="4508132"/>
            <a:ext cx="1725885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31181" y="373274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5" y="2740371"/>
            <a:ext cx="3830885" cy="830997"/>
            <a:chOff x="4780446" y="907022"/>
            <a:chExt cx="4028706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345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A2D163A-2EE9-C44B-8332-A0DD735BAB4C}"/>
              </a:ext>
            </a:extLst>
          </p:cNvPr>
          <p:cNvSpPr txBox="1">
            <a:spLocks/>
          </p:cNvSpPr>
          <p:nvPr/>
        </p:nvSpPr>
        <p:spPr bwMode="auto">
          <a:xfrm>
            <a:off x="1546108" y="772029"/>
            <a:ext cx="6407900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/>
              <a:t>We’ll call this method of finding the Logic Expression for a Logic Circuit the </a:t>
            </a:r>
            <a:r>
              <a:rPr lang="en-US" sz="2000" b="1" i="1" kern="0"/>
              <a:t>Substitution Method</a:t>
            </a:r>
          </a:p>
          <a:p>
            <a:pPr lvl="1"/>
            <a:r>
              <a:rPr lang="en-US" sz="1600" kern="0"/>
              <a:t>Label intermediate results</a:t>
            </a:r>
          </a:p>
          <a:p>
            <a:pPr lvl="1"/>
            <a:r>
              <a:rPr lang="en-US" sz="1600" kern="0"/>
              <a:t>Write expressions for each label</a:t>
            </a:r>
          </a:p>
          <a:p>
            <a:pPr lvl="1"/>
            <a:r>
              <a:rPr lang="en-US" sz="1600" kern="0"/>
              <a:t>Write the output in terms of labels</a:t>
            </a:r>
          </a:p>
          <a:p>
            <a:pPr lvl="1"/>
            <a:r>
              <a:rPr lang="en-US" sz="1600" kern="0"/>
              <a:t>Use substitution to express the output in terms of the inputs.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3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4700-B800-9149-9556-B257F66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108" y="772029"/>
            <a:ext cx="6407900" cy="1659900"/>
          </a:xfrm>
        </p:spPr>
        <p:txBody>
          <a:bodyPr/>
          <a:lstStyle/>
          <a:p>
            <a:r>
              <a:rPr lang="en-US" sz="2000" dirty="0"/>
              <a:t>We’ll call this method of finding the Logic Expression for a Logic Circuit the </a:t>
            </a:r>
            <a:r>
              <a:rPr lang="en-US" sz="2000" b="1" i="1" dirty="0"/>
              <a:t>Substitution Method</a:t>
            </a:r>
          </a:p>
          <a:p>
            <a:pPr lvl="1"/>
            <a:r>
              <a:rPr lang="en-US" sz="1600" dirty="0"/>
              <a:t>Label intermediate results</a:t>
            </a:r>
          </a:p>
          <a:p>
            <a:pPr lvl="1"/>
            <a:r>
              <a:rPr lang="en-US" sz="1600" dirty="0"/>
              <a:t>Write expressions for each label</a:t>
            </a:r>
          </a:p>
          <a:p>
            <a:pPr lvl="1"/>
            <a:r>
              <a:rPr lang="en-US" sz="1600" dirty="0"/>
              <a:t>Write the output in terms of labels</a:t>
            </a:r>
          </a:p>
          <a:p>
            <a:pPr lvl="1"/>
            <a:r>
              <a:rPr lang="en-US" sz="1600" dirty="0"/>
              <a:t>Use substitution to express the output in terms of the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23975" y="374070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4" y="2740371"/>
            <a:ext cx="3914700" cy="830997"/>
            <a:chOff x="4780446" y="907022"/>
            <a:chExt cx="4116850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43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7AF774-0D10-9342-85F6-54F0C9E5AF66}"/>
              </a:ext>
            </a:extLst>
          </p:cNvPr>
          <p:cNvSpPr txBox="1"/>
          <p:nvPr/>
        </p:nvSpPr>
        <p:spPr>
          <a:xfrm>
            <a:off x="2855800" y="36905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90907-40C6-974C-B9BE-0DB1A3867592}"/>
              </a:ext>
            </a:extLst>
          </p:cNvPr>
          <p:cNvSpPr txBox="1"/>
          <p:nvPr/>
        </p:nvSpPr>
        <p:spPr>
          <a:xfrm>
            <a:off x="2839109" y="44974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/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/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/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/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03DA467-AF0A-5A43-B3F4-715746524E3F}"/>
              </a:ext>
            </a:extLst>
          </p:cNvPr>
          <p:cNvSpPr/>
          <p:nvPr/>
        </p:nvSpPr>
        <p:spPr>
          <a:xfrm>
            <a:off x="4915007" y="4284267"/>
            <a:ext cx="2520387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3119</TotalTime>
  <Words>2444</Words>
  <Application>Microsoft Macintosh PowerPoint</Application>
  <PresentationFormat>On-screen Show (16:9)</PresentationFormat>
  <Paragraphs>490</Paragraphs>
  <Slides>22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Muli</vt:lpstr>
      <vt:lpstr>Nixie One</vt:lpstr>
      <vt:lpstr>Arial</vt:lpstr>
      <vt:lpstr>Cambria Math</vt:lpstr>
      <vt:lpstr>Courier</vt:lpstr>
      <vt:lpstr>Helvetica Neue</vt:lpstr>
      <vt:lpstr>Segoe Print</vt:lpstr>
      <vt:lpstr>Imogen template</vt:lpstr>
      <vt:lpstr>03 – Logic Gates to    Logic Circuits</vt:lpstr>
      <vt:lpstr>The Basic Logic Operations</vt:lpstr>
      <vt:lpstr>Logic Gates are Abstractions</vt:lpstr>
      <vt:lpstr>Combinational Logic Circuits</vt:lpstr>
      <vt:lpstr>Logic Circuits to Truth Tables</vt:lpstr>
      <vt:lpstr>Logic Circuits to Truth Tables</vt:lpstr>
      <vt:lpstr>Logic Circuits to Logic Expressions</vt:lpstr>
      <vt:lpstr>Logic Circuits to Logic Expressions</vt:lpstr>
      <vt:lpstr>Logic Circuits to Logic Expressions</vt:lpstr>
      <vt:lpstr>Logic Expressions to Logic Circuits</vt:lpstr>
      <vt:lpstr>Equivalent Representations</vt:lpstr>
      <vt:lpstr>Truth Table to SOP Logic Expression</vt:lpstr>
      <vt:lpstr>Truth Table to SOP Logic Expression</vt:lpstr>
      <vt:lpstr>SOP Logic Expression to a Schematic</vt:lpstr>
      <vt:lpstr>Extending the AND/OR Gates</vt:lpstr>
      <vt:lpstr>Abstracting Logic Circuits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Logic Gates to    Logic Circuits</dc:title>
  <dc:creator>Braught, Grant</dc:creator>
  <cp:lastModifiedBy>Braught, Grant</cp:lastModifiedBy>
  <cp:revision>138</cp:revision>
  <dcterms:created xsi:type="dcterms:W3CDTF">2020-08-20T11:36:16Z</dcterms:created>
  <dcterms:modified xsi:type="dcterms:W3CDTF">2022-01-27T22:00:10Z</dcterms:modified>
</cp:coreProperties>
</file>