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3" r:id="rId3"/>
    <p:sldId id="314" r:id="rId4"/>
    <p:sldId id="294" r:id="rId5"/>
    <p:sldId id="295" r:id="rId6"/>
    <p:sldId id="300" r:id="rId7"/>
    <p:sldId id="296" r:id="rId8"/>
    <p:sldId id="297" r:id="rId9"/>
    <p:sldId id="298" r:id="rId10"/>
    <p:sldId id="299" r:id="rId11"/>
    <p:sldId id="301" r:id="rId12"/>
    <p:sldId id="313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6667"/>
  </p:normalViewPr>
  <p:slideViewPr>
    <p:cSldViewPr snapToGrid="0" snapToObjects="1">
      <p:cViewPr varScale="1">
        <p:scale>
          <a:sx n="129" d="100"/>
          <a:sy n="129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different approaches to getting the instructions in a HLL turned into ML that the machine can execute.</a:t>
            </a:r>
          </a:p>
          <a:p>
            <a:endParaRPr lang="en-US" dirty="0"/>
          </a:p>
          <a:p>
            <a:r>
              <a:rPr lang="en-US" dirty="0"/>
              <a:t>Don’t describe each… rather… the main point is that </a:t>
            </a:r>
          </a:p>
          <a:p>
            <a:r>
              <a:rPr lang="en-US" dirty="0"/>
              <a:t>These are different ways of implementing the abstract machine</a:t>
            </a:r>
          </a:p>
          <a:p>
            <a:r>
              <a:rPr lang="en-US" dirty="0"/>
              <a:t>  - any language can be implemented in any one of these ways.</a:t>
            </a:r>
          </a:p>
          <a:p>
            <a:endParaRPr lang="en-US" dirty="0"/>
          </a:p>
          <a:p>
            <a:r>
              <a:rPr lang="en-US" dirty="0"/>
              <a:t>Similar to the way there were multiple ways of implementing the abstract memory cell.</a:t>
            </a:r>
          </a:p>
          <a:p>
            <a:r>
              <a:rPr lang="en-US" dirty="0"/>
              <a:t> - SRAM and DRAM</a:t>
            </a:r>
          </a:p>
          <a:p>
            <a:r>
              <a:rPr lang="en-US" dirty="0"/>
              <a:t> - Abstract level behavior is the same.</a:t>
            </a:r>
          </a:p>
          <a:p>
            <a:r>
              <a:rPr lang="en-US" dirty="0"/>
              <a:t> - The mechanism by which that is achieved is different.</a:t>
            </a:r>
          </a:p>
          <a:p>
            <a:endParaRPr lang="en-US" dirty="0"/>
          </a:p>
          <a:p>
            <a:r>
              <a:rPr lang="en-US" dirty="0"/>
              <a:t>Similarly we saw logic gates with CMOS technology</a:t>
            </a:r>
          </a:p>
          <a:p>
            <a:r>
              <a:rPr lang="en-US" dirty="0"/>
              <a:t>Can also build all of the same stuff using different types of transistors using TTL technology</a:t>
            </a:r>
          </a:p>
          <a:p>
            <a:endParaRPr lang="en-US" dirty="0"/>
          </a:p>
          <a:p>
            <a:r>
              <a:rPr lang="en-US" dirty="0"/>
              <a:t>But just like with other abstractions the way we build it may show through…</a:t>
            </a:r>
          </a:p>
          <a:p>
            <a:r>
              <a:rPr lang="en-US" dirty="0"/>
              <a:t>  Some of the details of each of these will be in the activities along with </a:t>
            </a:r>
          </a:p>
          <a:p>
            <a:r>
              <a:rPr lang="en-US" dirty="0"/>
              <a:t>  the pros and cons of each</a:t>
            </a:r>
          </a:p>
        </p:txBody>
      </p:sp>
    </p:spTree>
    <p:extLst>
      <p:ext uri="{BB962C8B-B14F-4D97-AF65-F5344CB8AC3E}">
        <p14:creationId xmlns:p14="http://schemas.microsoft.com/office/powerpoint/2010/main" val="351690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7CF4FD-BDE9-264E-87E3-F004D6412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L07/08 – An Interpreter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41E92-3969-594A-AD3E-F3E3E6D2C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19364" y="4356140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329CC-BB39-BD40-AA7F-0818FE4728A7}"/>
              </a:ext>
            </a:extLst>
          </p:cNvPr>
          <p:cNvSpPr txBox="1"/>
          <p:nvPr/>
        </p:nvSpPr>
        <p:spPr>
          <a:xfrm rot="21303841">
            <a:off x="3291146" y="3651450"/>
            <a:ext cx="9316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15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25AD7FF-081D-554C-857A-D1C07DD447CF}"/>
              </a:ext>
            </a:extLst>
          </p:cNvPr>
          <p:cNvCxnSpPr>
            <a:cxnSpLocks/>
          </p:cNvCxnSpPr>
          <p:nvPr/>
        </p:nvCxnSpPr>
        <p:spPr>
          <a:xfrm flipV="1">
            <a:off x="2336334" y="4040155"/>
            <a:ext cx="1012262" cy="463733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4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EE39F-2609-9D4D-914C-0B39464B72E3}"/>
              </a:ext>
            </a:extLst>
          </p:cNvPr>
          <p:cNvGrpSpPr/>
          <p:nvPr/>
        </p:nvGrpSpPr>
        <p:grpSpPr>
          <a:xfrm>
            <a:off x="1637821" y="1534759"/>
            <a:ext cx="6741070" cy="3307991"/>
            <a:chOff x="1637821" y="1534759"/>
            <a:chExt cx="6741070" cy="330799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734BC0-0FFA-7C4E-BEAF-AC3FAC751E0D}"/>
                </a:ext>
              </a:extLst>
            </p:cNvPr>
            <p:cNvSpPr/>
            <p:nvPr/>
          </p:nvSpPr>
          <p:spPr>
            <a:xfrm>
              <a:off x="1637821" y="4547256"/>
              <a:ext cx="2934179" cy="295494"/>
            </a:xfrm>
            <a:prstGeom prst="roundRect">
              <a:avLst>
                <a:gd name="adj" fmla="val 8838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674AC7A-4861-A049-B757-22F0CBE37ED1}"/>
                </a:ext>
              </a:extLst>
            </p:cNvPr>
            <p:cNvSpPr/>
            <p:nvPr/>
          </p:nvSpPr>
          <p:spPr>
            <a:xfrm>
              <a:off x="7809723" y="1534759"/>
              <a:ext cx="569168" cy="295494"/>
            </a:xfrm>
            <a:prstGeom prst="roundRect">
              <a:avLst>
                <a:gd name="adj" fmla="val 8838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034ACBA-A819-1943-AEA2-12853E4FA378}"/>
              </a:ext>
            </a:extLst>
          </p:cNvPr>
          <p:cNvSpPr txBox="1"/>
          <p:nvPr/>
        </p:nvSpPr>
        <p:spPr>
          <a:xfrm>
            <a:off x="6094240" y="603838"/>
            <a:ext cx="2634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35C76E-855F-A34F-B1BE-2B2F828B94F1}"/>
              </a:ext>
            </a:extLst>
          </p:cNvPr>
          <p:cNvGrpSpPr/>
          <p:nvPr/>
        </p:nvGrpSpPr>
        <p:grpSpPr>
          <a:xfrm>
            <a:off x="1637821" y="1535425"/>
            <a:ext cx="7075534" cy="2843972"/>
            <a:chOff x="1637821" y="1535425"/>
            <a:chExt cx="7075534" cy="28439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7673FE-CAD6-CE4E-A6F4-E6BEEAD7B3A8}"/>
                </a:ext>
              </a:extLst>
            </p:cNvPr>
            <p:cNvSpPr/>
            <p:nvPr/>
          </p:nvSpPr>
          <p:spPr>
            <a:xfrm>
              <a:off x="5892581" y="1535425"/>
              <a:ext cx="2820774" cy="295494"/>
            </a:xfrm>
            <a:prstGeom prst="roundRect">
              <a:avLst>
                <a:gd name="adj" fmla="val 8838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5768129-A924-0E4B-9781-C6E80D67E206}"/>
                </a:ext>
              </a:extLst>
            </p:cNvPr>
            <p:cNvSpPr/>
            <p:nvPr/>
          </p:nvSpPr>
          <p:spPr>
            <a:xfrm>
              <a:off x="1637821" y="4083903"/>
              <a:ext cx="2934179" cy="295494"/>
            </a:xfrm>
            <a:prstGeom prst="roundRect">
              <a:avLst>
                <a:gd name="adj" fmla="val 8838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56638A-7AD8-3F46-BAF1-9B32EB8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C07E8-AED9-8543-8F55-BB478F22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228" y="1421247"/>
            <a:ext cx="4755356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latin typeface="Courier" pitchFamily="2" charset="0"/>
              </a:rPr>
              <a:t>Map</a:t>
            </a:r>
            <a:r>
              <a:rPr lang="en-US" sz="2000" dirty="0"/>
              <a:t> in Java maps </a:t>
            </a:r>
            <a:r>
              <a:rPr lang="en-US" sz="2000" b="1" i="1" dirty="0"/>
              <a:t>keys</a:t>
            </a:r>
            <a:r>
              <a:rPr lang="en-US" sz="2000" dirty="0"/>
              <a:t> to </a:t>
            </a:r>
            <a:r>
              <a:rPr lang="en-US" sz="2000" b="1" i="1" dirty="0"/>
              <a:t>values</a:t>
            </a:r>
          </a:p>
          <a:p>
            <a:pPr lvl="1"/>
            <a:r>
              <a:rPr lang="en-US" sz="1800" dirty="0"/>
              <a:t>like a Dictionary in Python.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A2D4-02BD-694F-9C64-C94FBE473A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70B0-73FA-9349-A3CD-3B2C698C677E}"/>
              </a:ext>
            </a:extLst>
          </p:cNvPr>
          <p:cNvSpPr/>
          <p:nvPr/>
        </p:nvSpPr>
        <p:spPr>
          <a:xfrm>
            <a:off x="1732700" y="2571750"/>
            <a:ext cx="5032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Map&lt;String, Integer&gt; </a:t>
            </a:r>
            <a:r>
              <a:rPr lang="en-US" sz="1600" dirty="0" err="1">
                <a:solidFill>
                  <a:srgbClr val="6A3E3E"/>
                </a:solidFill>
                <a:latin typeface="Courier" pitchFamily="2" charset="0"/>
              </a:rPr>
              <a:t>varMap</a:t>
            </a:r>
            <a:r>
              <a:rPr lang="en-US" sz="1600" dirty="0">
                <a:latin typeface="Courier" pitchFamily="2" charset="0"/>
              </a:rPr>
              <a:t> = </a:t>
            </a:r>
          </a:p>
          <a:p>
            <a:r>
              <a:rPr lang="en-US" sz="1600" dirty="0">
                <a:solidFill>
                  <a:srgbClr val="7F0055"/>
                </a:solidFill>
                <a:latin typeface="Courier" pitchFamily="2" charset="0"/>
              </a:rPr>
              <a:t>	new</a:t>
            </a:r>
            <a:r>
              <a:rPr lang="en-US" sz="1600" dirty="0">
                <a:latin typeface="Courier" pitchFamily="2" charset="0"/>
              </a:rPr>
              <a:t> HashMap&lt;String, Integer&gt;();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String var = “X”;</a:t>
            </a:r>
          </a:p>
          <a:p>
            <a:r>
              <a:rPr lang="en-US" sz="1600" dirty="0">
                <a:latin typeface="Courier" pitchFamily="2" charset="0"/>
              </a:rPr>
              <a:t>i</a:t>
            </a:r>
            <a:r>
              <a:rPr lang="en-US" sz="1600" dirty="0">
                <a:effectLst/>
                <a:latin typeface="Courier" pitchFamily="2" charset="0"/>
              </a:rPr>
              <a:t>nt </a:t>
            </a:r>
            <a:r>
              <a:rPr lang="en-US" sz="1600" dirty="0" err="1">
                <a:effectLst/>
                <a:latin typeface="Courier" pitchFamily="2" charset="0"/>
              </a:rPr>
              <a:t>val</a:t>
            </a:r>
            <a:r>
              <a:rPr lang="en-US" sz="1600" dirty="0">
                <a:effectLst/>
                <a:latin typeface="Courier" pitchFamily="2" charset="0"/>
              </a:rPr>
              <a:t> = 5;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effectLst/>
                <a:latin typeface="Courier" pitchFamily="2" charset="0"/>
              </a:rPr>
              <a:t>varMap.pu</a:t>
            </a:r>
            <a:r>
              <a:rPr lang="en-US" sz="1600" dirty="0" err="1">
                <a:latin typeface="Courier" pitchFamily="2" charset="0"/>
              </a:rPr>
              <a:t>t</a:t>
            </a:r>
            <a:r>
              <a:rPr lang="en-US" sz="1600" dirty="0">
                <a:latin typeface="Courier" pitchFamily="2" charset="0"/>
              </a:rPr>
              <a:t>(var, </a:t>
            </a:r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varMap.get</a:t>
            </a:r>
            <a:r>
              <a:rPr lang="en-US" sz="1600" dirty="0">
                <a:latin typeface="Courier" pitchFamily="2" charset="0"/>
              </a:rPr>
              <a:t>(var);</a:t>
            </a:r>
            <a:endParaRPr lang="en-US" sz="16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2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E3ECBB-1139-3843-B994-4E8C2B54F752}"/>
              </a:ext>
            </a:extLst>
          </p:cNvPr>
          <p:cNvSpPr/>
          <p:nvPr/>
        </p:nvSpPr>
        <p:spPr>
          <a:xfrm>
            <a:off x="3330485" y="2640563"/>
            <a:ext cx="2127923" cy="1881698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dirty="0"/>
              <a:t>Huge Idea: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388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15" grpId="0" animBg="1"/>
      <p:bldP spid="2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C3F711-5FB1-3149-86D6-F0D56D38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52" y="190501"/>
            <a:ext cx="4944300" cy="6453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Silli</a:t>
            </a:r>
            <a:r>
              <a:rPr lang="en-US" dirty="0"/>
              <a:t> Little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7FF2-7370-7C4B-9262-C7B1A1F7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3623" y="1029362"/>
            <a:ext cx="6508557" cy="1659900"/>
          </a:xfrm>
        </p:spPr>
        <p:txBody>
          <a:bodyPr/>
          <a:lstStyle/>
          <a:p>
            <a:r>
              <a:rPr lang="en-US" sz="2000" b="1" dirty="0"/>
              <a:t>S</a:t>
            </a:r>
            <a:r>
              <a:rPr lang="en-US" sz="2000" dirty="0"/>
              <a:t>imple </a:t>
            </a:r>
            <a:r>
              <a:rPr lang="en-US" sz="2000" b="1" dirty="0"/>
              <a:t>I</a:t>
            </a:r>
            <a:r>
              <a:rPr lang="en-US" sz="2000" dirty="0"/>
              <a:t>nstruction </a:t>
            </a:r>
            <a:r>
              <a:rPr lang="en-US" sz="2000" b="1" dirty="0"/>
              <a:t>L</a:t>
            </a:r>
            <a:r>
              <a:rPr lang="en-US" sz="2000" dirty="0"/>
              <a:t>anguage for </a:t>
            </a:r>
            <a:r>
              <a:rPr lang="en-US" sz="2000" b="1" dirty="0"/>
              <a:t>L</a:t>
            </a:r>
            <a:r>
              <a:rPr lang="en-US" sz="2000" dirty="0"/>
              <a:t>earning </a:t>
            </a:r>
            <a:r>
              <a:rPr lang="en-US" sz="2000" b="1" dirty="0"/>
              <a:t>I</a:t>
            </a:r>
            <a:r>
              <a:rPr lang="en-US" sz="2000" dirty="0"/>
              <a:t>nterpreters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699E-B3BC-984B-BC5B-E3209244C0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35B2-6B1B-E941-8024-60AA03C8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35" y="1719600"/>
            <a:ext cx="2336670" cy="32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E38C22-A9D5-FE49-BA40-913B59B0629D}"/>
              </a:ext>
            </a:extLst>
          </p:cNvPr>
          <p:cNvSpPr/>
          <p:nvPr/>
        </p:nvSpPr>
        <p:spPr>
          <a:xfrm>
            <a:off x="953007" y="232902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ED5A4F-5385-BC4C-99C4-DB7FAAB14266}"/>
              </a:ext>
            </a:extLst>
          </p:cNvPr>
          <p:cNvSpPr/>
          <p:nvPr/>
        </p:nvSpPr>
        <p:spPr>
          <a:xfrm>
            <a:off x="947355" y="2615186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53007" y="2910209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</p:spTree>
    <p:extLst>
      <p:ext uri="{BB962C8B-B14F-4D97-AF65-F5344CB8AC3E}">
        <p14:creationId xmlns:p14="http://schemas.microsoft.com/office/powerpoint/2010/main" val="36678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228134" y="2649035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039886"/>
            <a:ext cx="849826" cy="38709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5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7" y="3047127"/>
            <a:ext cx="765982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5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900" y="3047127"/>
            <a:ext cx="765979" cy="379849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9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55915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919626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3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317718"/>
            <a:ext cx="765980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3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28693" y="3959834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Variable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</p:spTree>
    <p:extLst>
      <p:ext uri="{BB962C8B-B14F-4D97-AF65-F5344CB8AC3E}">
        <p14:creationId xmlns:p14="http://schemas.microsoft.com/office/powerpoint/2010/main" val="84378511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129</TotalTime>
  <Words>738</Words>
  <Application>Microsoft Macintosh PowerPoint</Application>
  <PresentationFormat>On-screen Show (16:9)</PresentationFormat>
  <Paragraphs>214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L07/08 – An Interpreter</vt:lpstr>
      <vt:lpstr>Program Execution</vt:lpstr>
      <vt:lpstr>A Silli Little Language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The Java Map Interface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L07 – An Interpreter</dc:title>
  <dc:creator>Braught, Grant</dc:creator>
  <cp:lastModifiedBy>Braught, Grant</cp:lastModifiedBy>
  <cp:revision>14</cp:revision>
  <dcterms:created xsi:type="dcterms:W3CDTF">2020-10-03T15:53:54Z</dcterms:created>
  <dcterms:modified xsi:type="dcterms:W3CDTF">2022-03-23T18:42:39Z</dcterms:modified>
</cp:coreProperties>
</file>