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46" r:id="rId3"/>
    <p:sldId id="358" r:id="rId4"/>
    <p:sldId id="356" r:id="rId5"/>
    <p:sldId id="360" r:id="rId6"/>
    <p:sldId id="353" r:id="rId7"/>
    <p:sldId id="354" r:id="rId8"/>
    <p:sldId id="357" r:id="rId9"/>
    <p:sldId id="373" r:id="rId10"/>
    <p:sldId id="370" r:id="rId11"/>
    <p:sldId id="372" r:id="rId12"/>
    <p:sldId id="374" r:id="rId13"/>
    <p:sldId id="375" r:id="rId14"/>
    <p:sldId id="376" r:id="rId15"/>
    <p:sldId id="34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/>
    <p:restoredTop sz="75312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an API endpoint that returns the data we can make an HTML page that makes a request to that endpoint. </a:t>
            </a:r>
          </a:p>
          <a:p>
            <a:endParaRPr lang="en-US" dirty="0"/>
          </a:p>
          <a:p>
            <a:r>
              <a:rPr lang="en-US" dirty="0"/>
              <a:t>Here is a page that will make a call to the /sample API</a:t>
            </a:r>
          </a:p>
          <a:p>
            <a:r>
              <a:rPr lang="en-US" dirty="0"/>
              <a:t>  - When the button is clicked the page will send the API request</a:t>
            </a:r>
          </a:p>
          <a:p>
            <a:r>
              <a:rPr lang="en-US" dirty="0"/>
              <a:t>  - When the response is received</a:t>
            </a:r>
          </a:p>
          <a:p>
            <a:r>
              <a:rPr lang="en-US" dirty="0"/>
              <a:t>    - The JavaScript in the page will update the DOM to include the content.</a:t>
            </a:r>
          </a:p>
          <a:p>
            <a:endParaRPr lang="en-US" dirty="0"/>
          </a:p>
          <a:p>
            <a:r>
              <a:rPr lang="en-US" dirty="0"/>
              <a:t>The orange highlight shows the HTML code for the button.</a:t>
            </a:r>
          </a:p>
          <a:p>
            <a:r>
              <a:rPr lang="en-US" dirty="0"/>
              <a:t>  - It includes the call to the </a:t>
            </a:r>
            <a:r>
              <a:rPr lang="en-US" dirty="0" err="1"/>
              <a:t>sampleRequest</a:t>
            </a:r>
            <a:r>
              <a:rPr lang="en-US" dirty="0"/>
              <a:t>() function</a:t>
            </a:r>
          </a:p>
          <a:p>
            <a:r>
              <a:rPr lang="en-US" dirty="0"/>
              <a:t>    - That is the function that makes the request and renders the result</a:t>
            </a:r>
          </a:p>
          <a:p>
            <a:r>
              <a:rPr lang="en-US" dirty="0"/>
              <a:t>    - It is given on the next slide.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blue highlight shows the HTML code for the rest of the page.</a:t>
            </a:r>
          </a:p>
          <a:p>
            <a:r>
              <a:rPr lang="en-US" dirty="0"/>
              <a:t>  - There are span’s for the message, semester and each course.</a:t>
            </a:r>
          </a:p>
          <a:p>
            <a:r>
              <a:rPr lang="en-US" dirty="0"/>
              <a:t>    - each one has an id attribute that will allows the JavaScript to insert content from the JSON response.</a:t>
            </a:r>
          </a:p>
          <a:p>
            <a:r>
              <a:rPr lang="en-US" dirty="0"/>
              <a:t>    - This is just like we saw in the Web API’s class period.</a:t>
            </a:r>
          </a:p>
          <a:p>
            <a:endParaRPr lang="en-US" dirty="0"/>
          </a:p>
          <a:p>
            <a:r>
              <a:rPr lang="en-US" dirty="0"/>
              <a:t>You can find the code for this page in our container in the file: comp256/api2.html</a:t>
            </a:r>
          </a:p>
        </p:txBody>
      </p:sp>
    </p:spTree>
    <p:extLst>
      <p:ext uri="{BB962C8B-B14F-4D97-AF65-F5344CB8AC3E}">
        <p14:creationId xmlns:p14="http://schemas.microsoft.com/office/powerpoint/2010/main" val="253170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that when the button is clicked it will call the </a:t>
            </a:r>
            <a:r>
              <a:rPr lang="en-US" dirty="0" err="1"/>
              <a:t>sampleRequest</a:t>
            </a:r>
            <a:r>
              <a:rPr lang="en-US" dirty="0"/>
              <a:t>() function.</a:t>
            </a:r>
          </a:p>
          <a:p>
            <a:r>
              <a:rPr lang="en-US" dirty="0"/>
              <a:t>  - That function is shown here.</a:t>
            </a:r>
          </a:p>
          <a:p>
            <a:r>
              <a:rPr lang="en-US" dirty="0"/>
              <a:t>  -  The code in this function</a:t>
            </a:r>
          </a:p>
          <a:p>
            <a:r>
              <a:rPr lang="en-US" dirty="0"/>
              <a:t>     - In the orange highlighted parts: </a:t>
            </a:r>
          </a:p>
          <a:p>
            <a:r>
              <a:rPr lang="en-US" dirty="0"/>
              <a:t>       - Makes the API request using AJAX (See WA4 for a review)</a:t>
            </a:r>
          </a:p>
          <a:p>
            <a:r>
              <a:rPr lang="en-US" dirty="0"/>
              <a:t>       - Sends the request </a:t>
            </a:r>
          </a:p>
          <a:p>
            <a:r>
              <a:rPr lang="en-US" dirty="0"/>
              <a:t>     - In the blue highlighted parts:</a:t>
            </a:r>
          </a:p>
          <a:p>
            <a:r>
              <a:rPr lang="en-US" dirty="0"/>
              <a:t>       - Processes the JSON response and places content from the JSON into the DOM.</a:t>
            </a:r>
          </a:p>
          <a:p>
            <a:r>
              <a:rPr lang="en-US" dirty="0"/>
              <a:t>       - This uses the same techniques that we saw in the WA4 class on Web APIs.</a:t>
            </a:r>
          </a:p>
          <a:p>
            <a:r>
              <a:rPr lang="en-US" dirty="0"/>
              <a:t>       - Here:</a:t>
            </a:r>
          </a:p>
          <a:p>
            <a:r>
              <a:rPr lang="en-US" dirty="0"/>
              <a:t>         - We get the span element with the id ”message”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(content) to be the message field of the JSON response</a:t>
            </a:r>
          </a:p>
          <a:p>
            <a:r>
              <a:rPr lang="en-US" dirty="0"/>
              <a:t>             - That is “Just Some Sample Data”  - go back 2 slides to see the JSON again to refresh your memory.</a:t>
            </a:r>
          </a:p>
          <a:p>
            <a:r>
              <a:rPr lang="en-US" dirty="0"/>
              <a:t>         - We then get the span element with the id “semester”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to be “Spring 2022”, from the semester field of the JSON response</a:t>
            </a:r>
          </a:p>
          <a:p>
            <a:r>
              <a:rPr lang="en-US" dirty="0"/>
              <a:t>         - Finally, we get the li element with the id course0</a:t>
            </a:r>
          </a:p>
          <a:p>
            <a:r>
              <a:rPr lang="en-US" dirty="0"/>
              <a:t>           - we set its </a:t>
            </a:r>
            <a:r>
              <a:rPr lang="en-US" dirty="0" err="1"/>
              <a:t>innerHTML</a:t>
            </a:r>
            <a:r>
              <a:rPr lang="en-US" dirty="0"/>
              <a:t> to be a new string built from the fields in class[0] in the JSON response</a:t>
            </a:r>
          </a:p>
          <a:p>
            <a:r>
              <a:rPr lang="en-US" dirty="0"/>
              <a:t>           - The class field and the time field are combined to produce the content for the li element.</a:t>
            </a:r>
          </a:p>
          <a:p>
            <a:r>
              <a:rPr lang="en-US" dirty="0"/>
              <a:t>             - This illustrates that it is possible to use the JSON content in any way we want.</a:t>
            </a:r>
          </a:p>
          <a:p>
            <a:r>
              <a:rPr lang="en-US" dirty="0"/>
              <a:t>             - We are not limited to just using the individual fields.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www/api2.html</a:t>
            </a:r>
          </a:p>
          <a:p>
            <a:endParaRPr lang="en-US" dirty="0"/>
          </a:p>
          <a:p>
            <a:r>
              <a:rPr lang="en-US" dirty="0"/>
              <a:t>Notice that the given code only displays one of the two courses.</a:t>
            </a:r>
          </a:p>
          <a:p>
            <a:r>
              <a:rPr lang="en-US" dirty="0"/>
              <a:t>How would we modify the code to display the second course?</a:t>
            </a:r>
          </a:p>
        </p:txBody>
      </p:sp>
    </p:spTree>
    <p:extLst>
      <p:ext uri="{BB962C8B-B14F-4D97-AF65-F5344CB8AC3E}">
        <p14:creationId xmlns:p14="http://schemas.microsoft.com/office/powerpoint/2010/main" val="297970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/sample example illustrated how an API endpoint can return a JSON object and how a web page with JavaScript can make a request and then use the JSON response that it receives.  This was a nice first example but did not actually contain any dynamic content.</a:t>
            </a:r>
          </a:p>
          <a:p>
            <a:endParaRPr lang="en-US" dirty="0"/>
          </a:p>
          <a:p>
            <a:r>
              <a:rPr lang="en-US" dirty="0"/>
              <a:t>Let’s now see how an API endpoint can use data from a database to generate its response.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that we are creating an endpoint for /customers/</a:t>
            </a:r>
            <a:r>
              <a:rPr lang="en-US" dirty="0" err="1"/>
              <a:t>bycountry</a:t>
            </a:r>
            <a:endParaRPr lang="en-US" dirty="0"/>
          </a:p>
          <a:p>
            <a:r>
              <a:rPr lang="en-US" dirty="0"/>
              <a:t>    - We can make a request to that end point in a browser just like we had for Open Weather and /sample</a:t>
            </a:r>
          </a:p>
          <a:p>
            <a:r>
              <a:rPr lang="en-US" dirty="0"/>
              <a:t>      - When we do we get a JOSN response.</a:t>
            </a:r>
          </a:p>
          <a:p>
            <a:r>
              <a:rPr lang="en-US" dirty="0"/>
              <a:t>      - That response is what was generated by the rest of the code in the endpoint function.</a:t>
            </a:r>
          </a:p>
          <a:p>
            <a:r>
              <a:rPr lang="en-US" dirty="0"/>
              <a:t>    - If we change the value in the country query parameter to say UK or US</a:t>
            </a:r>
          </a:p>
          <a:p>
            <a:r>
              <a:rPr lang="en-US" dirty="0"/>
              <a:t>      - then we will get the list of customers from those locations.</a:t>
            </a:r>
          </a:p>
          <a:p>
            <a:r>
              <a:rPr lang="en-US" dirty="0"/>
              <a:t>      - Notice that the JSON response contains one object for each customer in the country.</a:t>
            </a:r>
          </a:p>
          <a:p>
            <a:r>
              <a:rPr lang="en-US" dirty="0"/>
              <a:t>    - So we can see that the API request hander is generating dynamic content based on the request.</a:t>
            </a:r>
          </a:p>
          <a:p>
            <a:endParaRPr lang="en-US" dirty="0"/>
          </a:p>
          <a:p>
            <a:r>
              <a:rPr lang="en-US" dirty="0"/>
              <a:t>The purple highlight </a:t>
            </a:r>
          </a:p>
          <a:p>
            <a:r>
              <a:rPr lang="en-US" dirty="0"/>
              <a:t>  - Shows how we get the value of the country from the query parameters</a:t>
            </a:r>
          </a:p>
          <a:p>
            <a:r>
              <a:rPr lang="en-US" dirty="0"/>
              <a:t>  - Using the requests on the right, the country variable in the JavaScript would be Spain (or UK or US)</a:t>
            </a:r>
          </a:p>
          <a:p>
            <a:endParaRPr lang="en-US" dirty="0"/>
          </a:p>
          <a:p>
            <a:r>
              <a:rPr lang="en-US" dirty="0"/>
              <a:t>The yellow highlight</a:t>
            </a:r>
          </a:p>
          <a:p>
            <a:r>
              <a:rPr lang="en-US" dirty="0"/>
              <a:t>  - Shows how we can construct a string containing an SQL query.</a:t>
            </a:r>
          </a:p>
          <a:p>
            <a:r>
              <a:rPr lang="en-US" dirty="0"/>
              <a:t>  - It looks pretty much like the SQL queries you were entering into the </a:t>
            </a:r>
            <a:r>
              <a:rPr lang="en-US" dirty="0" err="1"/>
              <a:t>sqlite</a:t>
            </a:r>
            <a:r>
              <a:rPr lang="en-US" dirty="0"/>
              <a:t> prompt in the previous assignment.</a:t>
            </a:r>
          </a:p>
          <a:p>
            <a:r>
              <a:rPr lang="en-US" dirty="0"/>
              <a:t>  - We just have to be careful when building the string</a:t>
            </a:r>
          </a:p>
          <a:p>
            <a:r>
              <a:rPr lang="en-US" dirty="0"/>
              <a:t>    - Make sure there are spaces between CompanyName and FROM and between Customers and WHERE</a:t>
            </a:r>
          </a:p>
          <a:p>
            <a:r>
              <a:rPr lang="en-US" dirty="0"/>
              <a:t>    - Be careful to place ‘ ‘ around the country (e.g. ‘Spain’).</a:t>
            </a:r>
          </a:p>
          <a:p>
            <a:endParaRPr lang="en-US" dirty="0"/>
          </a:p>
          <a:p>
            <a:r>
              <a:rPr lang="en-US" dirty="0"/>
              <a:t>The green highlight </a:t>
            </a:r>
          </a:p>
          <a:p>
            <a:r>
              <a:rPr lang="en-US" dirty="0"/>
              <a:t>  - uses an object (</a:t>
            </a:r>
            <a:r>
              <a:rPr lang="en-US" dirty="0" err="1"/>
              <a:t>db</a:t>
            </a:r>
            <a:r>
              <a:rPr lang="en-US" dirty="0"/>
              <a:t>) to ask that the SQL statement be executed using the database</a:t>
            </a:r>
          </a:p>
          <a:p>
            <a:r>
              <a:rPr lang="en-US" dirty="0"/>
              <a:t>    - </a:t>
            </a:r>
            <a:r>
              <a:rPr lang="en-US" dirty="0" err="1"/>
              <a:t>db.all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[], …)</a:t>
            </a:r>
          </a:p>
          <a:p>
            <a:endParaRPr lang="en-US" dirty="0"/>
          </a:p>
          <a:p>
            <a:r>
              <a:rPr lang="en-US" dirty="0"/>
              <a:t>When that SQL statement completes </a:t>
            </a:r>
          </a:p>
          <a:p>
            <a:r>
              <a:rPr lang="en-US" dirty="0"/>
              <a:t>  - The code inside the { … } is executed</a:t>
            </a:r>
          </a:p>
          <a:p>
            <a:r>
              <a:rPr lang="en-US" dirty="0"/>
              <a:t>    - This is asynchronous, like we saw on the client side with making the request.</a:t>
            </a:r>
          </a:p>
          <a:p>
            <a:r>
              <a:rPr lang="en-US" dirty="0"/>
              <a:t>    - This code does not execute right away, but it waits until the SQL request has been processed by the database.</a:t>
            </a:r>
          </a:p>
          <a:p>
            <a:r>
              <a:rPr lang="en-US" dirty="0"/>
              <a:t>  - The code inside the {…}</a:t>
            </a:r>
          </a:p>
          <a:p>
            <a:r>
              <a:rPr lang="en-US" dirty="0"/>
              <a:t>    - Checks to see if an error occurred (e.g. the SQL statement was invalid).</a:t>
            </a:r>
          </a:p>
          <a:p>
            <a:r>
              <a:rPr lang="en-US" dirty="0"/>
              <a:t>       - If there was it prints that information to the terminal</a:t>
            </a:r>
          </a:p>
          <a:p>
            <a:r>
              <a:rPr lang="en-US" dirty="0"/>
              <a:t>    - If there was no error then the code</a:t>
            </a:r>
          </a:p>
          <a:p>
            <a:r>
              <a:rPr lang="en-US" dirty="0"/>
              <a:t>      - Builds the JSON object that will be the response.</a:t>
            </a:r>
          </a:p>
          <a:p>
            <a:r>
              <a:rPr lang="en-US" dirty="0"/>
              <a:t>      - Some of this is just creating fields and assigning values</a:t>
            </a:r>
          </a:p>
          <a:p>
            <a:r>
              <a:rPr lang="en-US" dirty="0"/>
              <a:t>        - E.g. “name”: “Customers by Country”,</a:t>
            </a:r>
          </a:p>
          <a:p>
            <a:r>
              <a:rPr lang="en-US" dirty="0"/>
              <a:t>        - E.g. “country”: country,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uses the rows parameter </a:t>
            </a:r>
          </a:p>
          <a:p>
            <a:r>
              <a:rPr lang="en-US" dirty="0"/>
              <a:t>  - the </a:t>
            </a:r>
            <a:r>
              <a:rPr lang="en-US" dirty="0" err="1"/>
              <a:t>db.all</a:t>
            </a:r>
            <a:r>
              <a:rPr lang="en-US" dirty="0"/>
              <a:t> function ensures that rows is an array that contains all of the results from the SQL query.</a:t>
            </a:r>
          </a:p>
          <a:p>
            <a:r>
              <a:rPr lang="en-US" dirty="0"/>
              <a:t>  - the rows array contains one object for each record selected by the SQL statement.</a:t>
            </a:r>
          </a:p>
          <a:p>
            <a:r>
              <a:rPr lang="en-US" dirty="0"/>
              <a:t>    - In the example here, rows will contain 5 objects because there are 5 customers in Spain.</a:t>
            </a:r>
          </a:p>
          <a:p>
            <a:r>
              <a:rPr lang="en-US" dirty="0"/>
              <a:t>  - Looking at the JSON on the right</a:t>
            </a:r>
          </a:p>
          <a:p>
            <a:r>
              <a:rPr lang="en-US" dirty="0"/>
              <a:t>    - the “count”: field has the value 5</a:t>
            </a:r>
          </a:p>
          <a:p>
            <a:r>
              <a:rPr lang="en-US" dirty="0"/>
              <a:t>      - This is because the rows array contained 5 records and “count” was set to </a:t>
            </a:r>
            <a:r>
              <a:rPr lang="en-US" dirty="0" err="1"/>
              <a:t>rows.length</a:t>
            </a:r>
            <a:endParaRPr lang="en-US" dirty="0"/>
          </a:p>
          <a:p>
            <a:r>
              <a:rPr lang="en-US" dirty="0"/>
              <a:t>    - the ”data”: field is an array containing 5 objects</a:t>
            </a:r>
          </a:p>
          <a:p>
            <a:r>
              <a:rPr lang="en-US" dirty="0"/>
              <a:t>      - This is because the “data” field was set to be the rows array.</a:t>
            </a:r>
          </a:p>
          <a:p>
            <a:r>
              <a:rPr lang="en-US" dirty="0"/>
              <a:t>      - Each object in the “data” array contains a field for the ”CompanyName”</a:t>
            </a:r>
          </a:p>
          <a:p>
            <a:r>
              <a:rPr lang="en-US" dirty="0"/>
              <a:t>        - Because that is what was selected in the SQL statement.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</a:t>
            </a:r>
            <a:r>
              <a:rPr lang="en-US" dirty="0" err="1"/>
              <a:t>northwindAPI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would we modify this code if we also wanted to have the objects in the ”data” field in the JSON response contain the City where the customer is located?</a:t>
            </a:r>
          </a:p>
          <a:p>
            <a:r>
              <a:rPr lang="en-US" dirty="0"/>
              <a:t>  - Hint: The attributes that are selected by the SQL become fields  in the objects in rows.</a:t>
            </a:r>
          </a:p>
        </p:txBody>
      </p:sp>
    </p:spTree>
    <p:extLst>
      <p:ext uri="{BB962C8B-B14F-4D97-AF65-F5344CB8AC3E}">
        <p14:creationId xmlns:p14="http://schemas.microsoft.com/office/powerpoint/2010/main" val="242396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other API’s we can make a page to make a request of the /customers/</a:t>
            </a:r>
            <a:r>
              <a:rPr lang="en-US" dirty="0" err="1"/>
              <a:t>bycountry</a:t>
            </a:r>
            <a:r>
              <a:rPr lang="en-US" dirty="0"/>
              <a:t> API endpoint.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the HTML code for creating the button.</a:t>
            </a:r>
          </a:p>
          <a:p>
            <a:r>
              <a:rPr lang="en-US" dirty="0"/>
              <a:t>    - The </a:t>
            </a:r>
            <a:r>
              <a:rPr lang="en-US" dirty="0" err="1"/>
              <a:t>getCusomtersFromAPI</a:t>
            </a:r>
            <a:r>
              <a:rPr lang="en-US" dirty="0"/>
              <a:t> function is called when the button is clicked.</a:t>
            </a:r>
          </a:p>
          <a:p>
            <a:r>
              <a:rPr lang="en-US" dirty="0"/>
              <a:t>    - The code for that function is on the next slide.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Shows the HTML code that creates the elements that will be used to display the results of the request.</a:t>
            </a:r>
          </a:p>
          <a:p>
            <a:r>
              <a:rPr lang="en-US" dirty="0"/>
              <a:t>  - There are span elements with id’s </a:t>
            </a:r>
          </a:p>
          <a:p>
            <a:r>
              <a:rPr lang="en-US" dirty="0"/>
              <a:t>    - to display the country (customer-country) and </a:t>
            </a:r>
          </a:p>
          <a:p>
            <a:r>
              <a:rPr lang="en-US" dirty="0"/>
              <a:t>    - to display the total number of customers.</a:t>
            </a:r>
          </a:p>
          <a:p>
            <a:r>
              <a:rPr lang="en-US" dirty="0"/>
              <a:t>  - There is a ul element (customer-list) </a:t>
            </a:r>
          </a:p>
          <a:p>
            <a:r>
              <a:rPr lang="en-US" dirty="0"/>
              <a:t>    - This list is initially empty, because we don’t know how many customers there are.</a:t>
            </a:r>
          </a:p>
          <a:p>
            <a:r>
              <a:rPr lang="en-US" dirty="0"/>
              <a:t>    - Eventually it will a list element (li) for each customer.</a:t>
            </a:r>
          </a:p>
          <a:p>
            <a:r>
              <a:rPr lang="en-US" dirty="0"/>
              <a:t>      - these li elements will be created and added to the DOM by the </a:t>
            </a:r>
            <a:r>
              <a:rPr lang="en-US" dirty="0" err="1"/>
              <a:t>getCustomersFromAPI</a:t>
            </a:r>
            <a:r>
              <a:rPr lang="en-US" dirty="0"/>
              <a:t> function</a:t>
            </a:r>
          </a:p>
          <a:p>
            <a:r>
              <a:rPr lang="en-US" dirty="0"/>
              <a:t>      - This is just like what we did when adding foods to the list in the JavaScript homework.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page in our container in the file: comp256/api3.html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JavaScript to make the API request and to process the response, is very similar to past examples.</a:t>
            </a:r>
          </a:p>
          <a:p>
            <a:endParaRPr lang="en-US" dirty="0"/>
          </a:p>
          <a:p>
            <a:r>
              <a:rPr lang="en-US" dirty="0"/>
              <a:t>The orange highlight</a:t>
            </a:r>
          </a:p>
          <a:p>
            <a:r>
              <a:rPr lang="en-US" dirty="0"/>
              <a:t>  - Shows code that is run when the button is clicked.</a:t>
            </a:r>
          </a:p>
          <a:p>
            <a:r>
              <a:rPr lang="en-US" dirty="0"/>
              <a:t>  - It creates the API request to the /customers/</a:t>
            </a:r>
            <a:r>
              <a:rPr lang="en-US" dirty="0" err="1"/>
              <a:t>bycountry</a:t>
            </a:r>
            <a:r>
              <a:rPr lang="en-US" dirty="0"/>
              <a:t> endpoint with the query parameter country=Spain.</a:t>
            </a:r>
          </a:p>
          <a:p>
            <a:r>
              <a:rPr lang="en-US" dirty="0"/>
              <a:t>  - then it sends it (</a:t>
            </a:r>
            <a:r>
              <a:rPr lang="en-US" dirty="0" err="1"/>
              <a:t>xhttp.send</a:t>
            </a:r>
            <a:r>
              <a:rPr lang="en-US" dirty="0"/>
              <a:t>()).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Is the code that runs (asynchronously) when the response is returned from the server.</a:t>
            </a:r>
          </a:p>
          <a:p>
            <a:r>
              <a:rPr lang="en-US" dirty="0"/>
              <a:t>  - It gets the span with the id “customer-country”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“country” field of the JSON response.</a:t>
            </a:r>
          </a:p>
          <a:p>
            <a:r>
              <a:rPr lang="en-US" dirty="0"/>
              <a:t>  - It gets the span with the id “num-customers”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“count” field of the JSON response.</a:t>
            </a:r>
          </a:p>
          <a:p>
            <a:r>
              <a:rPr lang="en-US" dirty="0"/>
              <a:t>  - It gets the ul element with the id “customer-list”</a:t>
            </a:r>
          </a:p>
          <a:p>
            <a:r>
              <a:rPr lang="en-US" dirty="0"/>
              <a:t>    - For every element of the data array in the JSON response</a:t>
            </a:r>
          </a:p>
          <a:p>
            <a:r>
              <a:rPr lang="en-US" dirty="0"/>
              <a:t>      - create a new li element</a:t>
            </a:r>
          </a:p>
          <a:p>
            <a:r>
              <a:rPr lang="en-US" dirty="0"/>
              <a:t>      - set its </a:t>
            </a:r>
            <a:r>
              <a:rPr lang="en-US" dirty="0" err="1"/>
              <a:t>innerHTML</a:t>
            </a:r>
            <a:r>
              <a:rPr lang="en-US" dirty="0"/>
              <a:t> to be the name of the customer.</a:t>
            </a:r>
          </a:p>
          <a:p>
            <a:r>
              <a:rPr lang="en-US" dirty="0"/>
              <a:t>      - add that new li element as a child of the ul element in the DOM.</a:t>
            </a:r>
          </a:p>
          <a:p>
            <a:r>
              <a:rPr lang="en-US" dirty="0"/>
              <a:t>    - So in the end, the ul element will have one li for each of the customers in the data array.</a:t>
            </a:r>
          </a:p>
          <a:p>
            <a:r>
              <a:rPr lang="en-US" dirty="0"/>
              <a:t>      - when those are added the browser will re-render the page and the customer names appear in the page.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comp256/api3.html</a:t>
            </a:r>
          </a:p>
          <a:p>
            <a:endParaRPr lang="en-US" dirty="0"/>
          </a:p>
          <a:p>
            <a:r>
              <a:rPr lang="en-US" dirty="0"/>
              <a:t>Imagine the JSON response contains the City for each customer as well.</a:t>
            </a:r>
          </a:p>
          <a:p>
            <a:r>
              <a:rPr lang="en-US" dirty="0"/>
              <a:t>  - What would we need to to to display the city name for the customers?</a:t>
            </a:r>
          </a:p>
          <a:p>
            <a:r>
              <a:rPr lang="en-US" dirty="0"/>
              <a:t>  - Hint: Its a lot like how the class times were handled in the /sample example earlier.</a:t>
            </a:r>
          </a:p>
        </p:txBody>
      </p:sp>
    </p:spTree>
    <p:extLst>
      <p:ext uri="{BB962C8B-B14F-4D97-AF65-F5344CB8AC3E}">
        <p14:creationId xmlns:p14="http://schemas.microsoft.com/office/powerpoint/2010/main" val="293301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Back-end languages</a:t>
            </a:r>
          </a:p>
          <a:p>
            <a:endParaRPr lang="en-US" dirty="0"/>
          </a:p>
          <a:p>
            <a:r>
              <a:rPr lang="en-US" dirty="0"/>
              <a:t>The web server as we have seen it </a:t>
            </a:r>
          </a:p>
          <a:p>
            <a:r>
              <a:rPr lang="en-US" dirty="0"/>
              <a:t>  - serves up html/</a:t>
            </a:r>
            <a:r>
              <a:rPr lang="en-US" dirty="0" err="1"/>
              <a:t>css</a:t>
            </a:r>
            <a:r>
              <a:rPr lang="en-US" dirty="0"/>
              <a:t>/JavaScript in response to requests from the front-end.</a:t>
            </a:r>
          </a:p>
          <a:p>
            <a:r>
              <a:rPr lang="en-US" dirty="0"/>
              <a:t>  - That has been static content in the web pages (.html files) thus far.</a:t>
            </a:r>
          </a:p>
          <a:p>
            <a:endParaRPr lang="en-US" dirty="0"/>
          </a:p>
          <a:p>
            <a:r>
              <a:rPr lang="en-US" dirty="0"/>
              <a:t>But we saw when looking at API’s is that some requests contain dynamic content.</a:t>
            </a:r>
          </a:p>
          <a:p>
            <a:r>
              <a:rPr lang="en-US" dirty="0"/>
              <a:t>  - We saw we can request weather data for a zip code</a:t>
            </a:r>
          </a:p>
          <a:p>
            <a:r>
              <a:rPr lang="en-US" dirty="0"/>
              <a:t>  - the server will not have a separate file for each zip code sitting there</a:t>
            </a:r>
          </a:p>
          <a:p>
            <a:r>
              <a:rPr lang="en-US" dirty="0"/>
              <a:t>  - it generates that information dynamically by running programs.</a:t>
            </a:r>
          </a:p>
          <a:p>
            <a:r>
              <a:rPr lang="en-US" dirty="0"/>
              <a:t>    - And almost always those programs get their data from a database.</a:t>
            </a:r>
          </a:p>
          <a:p>
            <a:r>
              <a:rPr lang="en-US" dirty="0"/>
              <a:t>    - As we saw last class getting data from the database (at least and RDBMS) uses SQL.</a:t>
            </a:r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can divide back-end content into two broad categories:</a:t>
            </a:r>
          </a:p>
          <a:p>
            <a:r>
              <a:rPr lang="en-US" dirty="0"/>
              <a:t>  Static</a:t>
            </a:r>
          </a:p>
          <a:p>
            <a:r>
              <a:rPr lang="en-US" dirty="0"/>
              <a:t>  Dynamic</a:t>
            </a:r>
          </a:p>
          <a:p>
            <a:endParaRPr lang="en-US" dirty="0"/>
          </a:p>
          <a:p>
            <a:r>
              <a:rPr lang="en-US" dirty="0"/>
              <a:t>Static Content: Web server serves static content all on its own.</a:t>
            </a:r>
          </a:p>
          <a:p>
            <a:r>
              <a:rPr lang="en-US" dirty="0"/>
              <a:t>  - These are just files that sit on the server</a:t>
            </a:r>
          </a:p>
          <a:p>
            <a:r>
              <a:rPr lang="en-US" dirty="0"/>
              <a:t>    - They contain HTML/CSS/JS source code</a:t>
            </a:r>
          </a:p>
          <a:p>
            <a:r>
              <a:rPr lang="en-US" dirty="0"/>
              <a:t>    - They may be images, sounds, videos or JSON/XML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  - they are sent back to the client as is.</a:t>
            </a:r>
          </a:p>
          <a:p>
            <a:r>
              <a:rPr lang="en-US" dirty="0"/>
              <a:t>  - The URLs from the client requests a specific file</a:t>
            </a:r>
          </a:p>
          <a:p>
            <a:r>
              <a:rPr lang="en-US" dirty="0"/>
              <a:t>    - Server receives the request</a:t>
            </a:r>
          </a:p>
          <a:p>
            <a:r>
              <a:rPr lang="en-US" dirty="0"/>
              <a:t>    - reads the file</a:t>
            </a:r>
          </a:p>
          <a:p>
            <a:r>
              <a:rPr lang="en-US" dirty="0"/>
              <a:t>    - returns the result</a:t>
            </a:r>
          </a:p>
          <a:p>
            <a:r>
              <a:rPr lang="en-US" dirty="0"/>
              <a:t>    - This is what the web server you will be writing in lab does.</a:t>
            </a:r>
          </a:p>
          <a:p>
            <a:r>
              <a:rPr lang="en-US" dirty="0"/>
              <a:t>      - Cannot be customized or changed on the fly (i.e. everyone gets the same thing)</a:t>
            </a:r>
          </a:p>
          <a:p>
            <a:endParaRPr lang="en-US" dirty="0"/>
          </a:p>
          <a:p>
            <a:r>
              <a:rPr lang="en-US" dirty="0"/>
              <a:t>Dynamic Content: Web server hands off the request to a program that is run on the server.</a:t>
            </a:r>
          </a:p>
          <a:p>
            <a:r>
              <a:rPr lang="en-US" dirty="0"/>
              <a:t>  - That program processes the request and generates a response </a:t>
            </a:r>
          </a:p>
          <a:p>
            <a:r>
              <a:rPr lang="en-US" dirty="0"/>
              <a:t>  - The content of the response can be, and often is, exactly the same type of stuff as static content.</a:t>
            </a:r>
          </a:p>
          <a:p>
            <a:r>
              <a:rPr lang="en-US" dirty="0"/>
              <a:t>  - But here the content here does not entirely exist in a file</a:t>
            </a:r>
          </a:p>
          <a:p>
            <a:r>
              <a:rPr lang="en-US" dirty="0"/>
              <a:t>  - Instead, the back-end program runs and produces the content</a:t>
            </a:r>
          </a:p>
          <a:p>
            <a:r>
              <a:rPr lang="en-US" dirty="0"/>
              <a:t>  - This allows the content to be customized to each request. </a:t>
            </a:r>
          </a:p>
          <a:p>
            <a:r>
              <a:rPr lang="en-US" dirty="0"/>
              <a:t>    - using date / time / location / profiles / query parameters,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Typically, the running program uses a database to get the information it uses to generate the response.</a:t>
            </a:r>
          </a:p>
          <a:p>
            <a:endParaRPr lang="en-US" dirty="0"/>
          </a:p>
          <a:p>
            <a:r>
              <a:rPr lang="en-US" dirty="0"/>
              <a:t>All of the content types are the same.</a:t>
            </a:r>
          </a:p>
          <a:p>
            <a:r>
              <a:rPr lang="en-US" dirty="0"/>
              <a:t>  - just where it comes from is different</a:t>
            </a:r>
          </a:p>
          <a:p>
            <a:r>
              <a:rPr lang="en-US" dirty="0"/>
              <a:t>  - Static – it is just read from a file as is.</a:t>
            </a:r>
          </a:p>
          <a:p>
            <a:r>
              <a:rPr lang="en-US" dirty="0"/>
              <a:t>  - Dynamic – it is generated by a running back-end program</a:t>
            </a:r>
          </a:p>
          <a:p>
            <a:r>
              <a:rPr lang="en-US" dirty="0"/>
              <a:t>    - Which might include reading some content from a file and adapting.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just described dynamic back-end content is generated by a program running on the server.</a:t>
            </a:r>
          </a:p>
          <a:p>
            <a:r>
              <a:rPr lang="en-US" dirty="0"/>
              <a:t>There are three general ways in which this is accomplished:</a:t>
            </a:r>
          </a:p>
          <a:p>
            <a:r>
              <a:rPr lang="en-US" dirty="0"/>
              <a:t>  - Page Generation</a:t>
            </a:r>
          </a:p>
          <a:p>
            <a:r>
              <a:rPr lang="en-US" dirty="0"/>
              <a:t>  - Server Pages</a:t>
            </a:r>
          </a:p>
          <a:p>
            <a:r>
              <a:rPr lang="en-US" dirty="0"/>
              <a:t>  - API Endpoint Handlers</a:t>
            </a:r>
          </a:p>
          <a:p>
            <a:endParaRPr lang="en-US" dirty="0"/>
          </a:p>
          <a:p>
            <a:r>
              <a:rPr lang="en-US" dirty="0"/>
              <a:t>We’ll look at each of these.</a:t>
            </a:r>
          </a:p>
          <a:p>
            <a:r>
              <a:rPr lang="en-US" dirty="0"/>
              <a:t>  - We will briefly see Page Generation and Server Pages</a:t>
            </a:r>
          </a:p>
          <a:p>
            <a:r>
              <a:rPr lang="en-US" dirty="0"/>
              <a:t>    - Really just want the concept</a:t>
            </a:r>
          </a:p>
          <a:p>
            <a:r>
              <a:rPr lang="en-US" dirty="0"/>
              <a:t>  - We’ll dig more into API Endpoint Handlers</a:t>
            </a:r>
          </a:p>
          <a:p>
            <a:r>
              <a:rPr lang="en-US" dirty="0"/>
              <a:t>    - This is the most common approach used for modern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0346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generation is the oldest technique for creating dynamic content</a:t>
            </a:r>
          </a:p>
          <a:p>
            <a:r>
              <a:rPr lang="en-US" dirty="0"/>
              <a:t>  - Nearly as old as the web.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The most basic way to do this is called CGI</a:t>
            </a:r>
          </a:p>
          <a:p>
            <a:r>
              <a:rPr lang="en-US" dirty="0"/>
              <a:t>  - Common Gateway Interface</a:t>
            </a:r>
          </a:p>
          <a:p>
            <a:r>
              <a:rPr lang="en-US" dirty="0"/>
              <a:t>    - that is a way by which a web server will recognize certain URL’s as programs to be run rather than pages to return.</a:t>
            </a:r>
          </a:p>
          <a:p>
            <a:r>
              <a:rPr lang="en-US" dirty="0"/>
              <a:t>    - When the server receives a request for one of these URLs</a:t>
            </a:r>
          </a:p>
          <a:p>
            <a:r>
              <a:rPr lang="en-US" dirty="0"/>
              <a:t>      - it simply runs the program </a:t>
            </a:r>
          </a:p>
          <a:p>
            <a:r>
              <a:rPr lang="en-US" dirty="0"/>
              <a:t>      - returns whatever output the program generates as the response.</a:t>
            </a:r>
          </a:p>
          <a:p>
            <a:r>
              <a:rPr lang="en-US" dirty="0"/>
              <a:t>      - The program can do whatever it needs to do.</a:t>
            </a:r>
          </a:p>
          <a:p>
            <a:r>
              <a:rPr lang="en-US" dirty="0"/>
              <a:t>        - Perform a computation</a:t>
            </a:r>
          </a:p>
          <a:p>
            <a:r>
              <a:rPr lang="en-US" dirty="0"/>
              <a:t>        - Read files</a:t>
            </a:r>
          </a:p>
          <a:p>
            <a:r>
              <a:rPr lang="en-US" dirty="0"/>
              <a:t>        - Access a database</a:t>
            </a:r>
          </a:p>
          <a:p>
            <a:r>
              <a:rPr lang="en-US" dirty="0"/>
              <a:t>    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example here is in the language Perl that is common for these scripts.</a:t>
            </a:r>
          </a:p>
          <a:p>
            <a:r>
              <a:rPr lang="en-US" dirty="0"/>
              <a:t>  - But they can literally be written in any language</a:t>
            </a:r>
          </a:p>
          <a:p>
            <a:endParaRPr lang="en-US" dirty="0"/>
          </a:p>
          <a:p>
            <a:r>
              <a:rPr lang="en-US" dirty="0"/>
              <a:t>The CGI Figure illustrates this process:</a:t>
            </a:r>
          </a:p>
          <a:p>
            <a:r>
              <a:rPr lang="en-US" dirty="0"/>
              <a:t>  - A client sends a request for a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  - if the server recognizes that URL as a program to run instead of for a static page </a:t>
            </a:r>
          </a:p>
          <a:p>
            <a:r>
              <a:rPr lang="en-US" dirty="0"/>
              <a:t>  - The server will make a system call to OS asking it to run the script corresponding to the URL</a:t>
            </a:r>
          </a:p>
          <a:p>
            <a:r>
              <a:rPr lang="en-US" dirty="0"/>
              <a:t>    - May be run as a process or maybe a thread – depends on the specific tech being used.</a:t>
            </a:r>
          </a:p>
          <a:p>
            <a:r>
              <a:rPr lang="en-US" dirty="0"/>
              <a:t>  - That script may then use database to get content for the page.</a:t>
            </a:r>
          </a:p>
          <a:p>
            <a:r>
              <a:rPr lang="en-US" dirty="0"/>
              <a:t>  - The script generates a full HTML page including any content from the database.</a:t>
            </a:r>
          </a:p>
          <a:p>
            <a:endParaRPr lang="en-US" dirty="0"/>
          </a:p>
          <a:p>
            <a:r>
              <a:rPr lang="en-US" dirty="0"/>
              <a:t>Java Servlets are the same idea</a:t>
            </a:r>
          </a:p>
          <a:p>
            <a:r>
              <a:rPr lang="en-US" dirty="0"/>
              <a:t>  - the mechanism is a little different</a:t>
            </a:r>
          </a:p>
          <a:p>
            <a:r>
              <a:rPr lang="en-US" dirty="0"/>
              <a:t>  - but they are a java class that generates a web page as its output.</a:t>
            </a:r>
          </a:p>
          <a:p>
            <a:r>
              <a:rPr lang="en-US" dirty="0"/>
              <a:t>  - server plug-ins know how to find and run the Java class.</a:t>
            </a:r>
          </a:p>
          <a:p>
            <a:endParaRPr lang="en-US" dirty="0"/>
          </a:p>
          <a:p>
            <a:r>
              <a:rPr lang="en-US" dirty="0"/>
              <a:t>As you can imagine it gets to be quite tedious writing these pages…</a:t>
            </a:r>
          </a:p>
          <a:p>
            <a:r>
              <a:rPr lang="en-US" dirty="0"/>
              <a:t>  - That’s where server pages come in…</a:t>
            </a:r>
          </a:p>
        </p:txBody>
      </p:sp>
    </p:spTree>
    <p:extLst>
      <p:ext uri="{BB962C8B-B14F-4D97-AF65-F5344CB8AC3E}">
        <p14:creationId xmlns:p14="http://schemas.microsoft.com/office/powerpoint/2010/main" val="202056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server pages you embed small bits of script inside of otherwise static pages.</a:t>
            </a:r>
          </a:p>
          <a:p>
            <a:endParaRPr lang="en-US" dirty="0"/>
          </a:p>
          <a:p>
            <a:r>
              <a:rPr lang="en-US" dirty="0"/>
              <a:t>When a client requests a server page</a:t>
            </a:r>
          </a:p>
          <a:p>
            <a:r>
              <a:rPr lang="en-US" dirty="0"/>
              <a:t>  - The server processes the page</a:t>
            </a:r>
          </a:p>
          <a:p>
            <a:r>
              <a:rPr lang="en-US" dirty="0"/>
              <a:t>    - It runs any bits of embedded script </a:t>
            </a:r>
          </a:p>
          <a:p>
            <a:r>
              <a:rPr lang="en-US" dirty="0"/>
              <a:t>    - and then substitutes the output of the script for the script source code in the HTML page.</a:t>
            </a:r>
          </a:p>
          <a:p>
            <a:r>
              <a:rPr lang="en-US" dirty="0"/>
              <a:t>  - This saves the developer from writing print statements for the entire page as they had to with page generation,.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dirty="0" err="1"/>
              <a:t>out.println</a:t>
            </a:r>
            <a:r>
              <a:rPr lang="en-US" dirty="0"/>
              <a:t>(…)</a:t>
            </a:r>
          </a:p>
          <a:p>
            <a:r>
              <a:rPr lang="en-US" dirty="0"/>
              <a:t>  - not </a:t>
            </a:r>
            <a:r>
              <a:rPr lang="en-US" dirty="0" err="1"/>
              <a:t>System.out.println</a:t>
            </a:r>
            <a:r>
              <a:rPr lang="en-US" dirty="0"/>
              <a:t>(…)</a:t>
            </a:r>
          </a:p>
          <a:p>
            <a:r>
              <a:rPr lang="en-US" dirty="0"/>
              <a:t>  - out is just the name of the object that JSP uses to capture the printed output.</a:t>
            </a:r>
          </a:p>
          <a:p>
            <a:r>
              <a:rPr lang="en-US" dirty="0"/>
              <a:t>    - I would have called it </a:t>
            </a:r>
            <a:r>
              <a:rPr lang="en-US" dirty="0" err="1"/>
              <a:t>JSP.out</a:t>
            </a:r>
            <a:r>
              <a:rPr lang="en-US" dirty="0"/>
              <a:t>, but that’s just me.</a:t>
            </a:r>
          </a:p>
          <a:p>
            <a:r>
              <a:rPr lang="en-US" dirty="0"/>
              <a:t>  - </a:t>
            </a:r>
            <a:r>
              <a:rPr lang="en-US" dirty="0" err="1"/>
              <a:t>System.out</a:t>
            </a:r>
            <a:r>
              <a:rPr lang="en-US" dirty="0"/>
              <a:t> is still the object that prints to the terminal window.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en-US" dirty="0"/>
              <a:t>  - Show source code in the container.</a:t>
            </a:r>
          </a:p>
          <a:p>
            <a:r>
              <a:rPr lang="en-US" dirty="0"/>
              <a:t>  - Show page loaded in the browser</a:t>
            </a:r>
          </a:p>
          <a:p>
            <a:r>
              <a:rPr lang="en-US" dirty="0"/>
              <a:t>  - Show the page source…</a:t>
            </a:r>
          </a:p>
          <a:p>
            <a:r>
              <a:rPr lang="en-US" dirty="0"/>
              <a:t>    - Notice that the script code does not appear</a:t>
            </a:r>
          </a:p>
          <a:p>
            <a:r>
              <a:rPr lang="en-US" dirty="0"/>
              <a:t>    - The server inserted the generated output and then served the page.</a:t>
            </a:r>
          </a:p>
          <a:p>
            <a:endParaRPr lang="en-US" dirty="0"/>
          </a:p>
          <a:p>
            <a:r>
              <a:rPr lang="en-US" dirty="0"/>
              <a:t>Server Pages are a nice Abstraction:</a:t>
            </a:r>
          </a:p>
          <a:p>
            <a:r>
              <a:rPr lang="en-US" dirty="0"/>
              <a:t>  - They let the developer focus on the dynamic parts of the page</a:t>
            </a:r>
          </a:p>
          <a:p>
            <a:r>
              <a:rPr lang="en-US" dirty="0"/>
              <a:t>  - While ignoring how the full page is generated.</a:t>
            </a:r>
          </a:p>
          <a:p>
            <a:endParaRPr lang="en-US" dirty="0"/>
          </a:p>
          <a:p>
            <a:r>
              <a:rPr lang="en-US" dirty="0"/>
              <a:t>The example shown here is available in our container as: www/jsp1.jsp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Server Page technologies.</a:t>
            </a:r>
          </a:p>
          <a:p>
            <a:r>
              <a:rPr lang="en-US" dirty="0"/>
              <a:t>But they are all fundamentally the same…</a:t>
            </a:r>
          </a:p>
          <a:p>
            <a:r>
              <a:rPr lang="en-US" dirty="0"/>
              <a:t>  - They just embed scripts within otherwise static HTML code.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Server just runs the stuff in the script tags and substitutes the output that it generates into the HTML page that is returned.</a:t>
            </a:r>
          </a:p>
          <a:p>
            <a:endParaRPr lang="en-US" dirty="0"/>
          </a:p>
          <a:p>
            <a:r>
              <a:rPr lang="en-US" dirty="0"/>
              <a:t>  - JSP: Java Server Pages</a:t>
            </a:r>
          </a:p>
          <a:p>
            <a:r>
              <a:rPr lang="en-US" dirty="0"/>
              <a:t>    - is just as we saw on the prior slide.</a:t>
            </a:r>
          </a:p>
          <a:p>
            <a:endParaRPr lang="en-US" dirty="0"/>
          </a:p>
          <a:p>
            <a:r>
              <a:rPr lang="en-US" dirty="0"/>
              <a:t>  - PHP does the same thing</a:t>
            </a:r>
          </a:p>
          <a:p>
            <a:r>
              <a:rPr lang="en-US" dirty="0"/>
              <a:t>    - It just uses different tag</a:t>
            </a:r>
          </a:p>
          <a:p>
            <a:r>
              <a:rPr lang="en-US" dirty="0"/>
              <a:t>    - and uses PHP language syntax</a:t>
            </a:r>
          </a:p>
          <a:p>
            <a:r>
              <a:rPr lang="en-US" dirty="0"/>
              <a:t>      - e.g. echo instead of </a:t>
            </a:r>
            <a:r>
              <a:rPr lang="en-US" dirty="0" err="1"/>
              <a:t>out.println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- ASP: Active Server Pages</a:t>
            </a:r>
          </a:p>
          <a:p>
            <a:r>
              <a:rPr lang="en-US" dirty="0"/>
              <a:t>    - A Microsoft Product that worked in their web server.</a:t>
            </a:r>
          </a:p>
          <a:p>
            <a:r>
              <a:rPr lang="en-US" dirty="0"/>
              <a:t>    - Uses the same tag as JSP</a:t>
            </a:r>
          </a:p>
          <a:p>
            <a:r>
              <a:rPr lang="en-US" dirty="0"/>
              <a:t>      - But the embedded script is written in </a:t>
            </a:r>
            <a:r>
              <a:rPr lang="en-US" dirty="0" err="1"/>
              <a:t>VisualBasic</a:t>
            </a:r>
            <a:r>
              <a:rPr lang="en-US" dirty="0"/>
              <a:t> Script (VBScript)</a:t>
            </a:r>
          </a:p>
          <a:p>
            <a:r>
              <a:rPr lang="en-US" dirty="0"/>
              <a:t>      - here they use </a:t>
            </a:r>
            <a:r>
              <a:rPr lang="en-US" dirty="0" err="1"/>
              <a:t>response.write</a:t>
            </a:r>
            <a:r>
              <a:rPr lang="en-US" dirty="0"/>
              <a:t>(…).</a:t>
            </a:r>
          </a:p>
          <a:p>
            <a:endParaRPr lang="en-US" dirty="0"/>
          </a:p>
          <a:p>
            <a:r>
              <a:rPr lang="en-US" dirty="0"/>
              <a:t>There are a few more complex examples of a JSP in our container if you are interested:</a:t>
            </a:r>
          </a:p>
          <a:p>
            <a:r>
              <a:rPr lang="en-US" dirty="0"/>
              <a:t>  - </a:t>
            </a:r>
            <a:r>
              <a:rPr lang="en-US" dirty="0" err="1"/>
              <a:t>nameJSP.html</a:t>
            </a:r>
            <a:r>
              <a:rPr lang="en-US" dirty="0"/>
              <a:t> and jsp2.jsp</a:t>
            </a:r>
          </a:p>
          <a:p>
            <a:r>
              <a:rPr lang="en-US" dirty="0"/>
              <a:t>    - </a:t>
            </a:r>
            <a:r>
              <a:rPr lang="en-US" dirty="0" err="1"/>
              <a:t>nameJSP.html</a:t>
            </a:r>
            <a:r>
              <a:rPr lang="en-US" dirty="0"/>
              <a:t> uses a web form to send query parameters to the jsp2.jsp page.</a:t>
            </a:r>
          </a:p>
          <a:p>
            <a:r>
              <a:rPr lang="en-US" dirty="0"/>
              <a:t>    - the jsp2.jsp page then uses embedded Java to incorporate those query parameters into the page content.</a:t>
            </a:r>
          </a:p>
          <a:p>
            <a:r>
              <a:rPr lang="en-US" dirty="0"/>
              <a:t>  - </a:t>
            </a:r>
            <a:r>
              <a:rPr lang="en-US" dirty="0" err="1"/>
              <a:t>companyJSP.html</a:t>
            </a:r>
            <a:r>
              <a:rPr lang="en-US" dirty="0"/>
              <a:t> and jsp3.jsp</a:t>
            </a:r>
          </a:p>
          <a:p>
            <a:r>
              <a:rPr lang="en-US" dirty="0"/>
              <a:t>    - </a:t>
            </a:r>
            <a:r>
              <a:rPr lang="en-US" dirty="0" err="1"/>
              <a:t>companyJSP.html</a:t>
            </a:r>
            <a:r>
              <a:rPr lang="en-US" dirty="0"/>
              <a:t> uses a web form to allow the user to specify a country</a:t>
            </a:r>
          </a:p>
          <a:p>
            <a:r>
              <a:rPr lang="en-US" dirty="0"/>
              <a:t>    - It passes that country to jsp3.jsp as a query parameter </a:t>
            </a:r>
          </a:p>
          <a:p>
            <a:r>
              <a:rPr lang="en-US" dirty="0"/>
              <a:t>    - jsp3.jsp uses the query parameter to build an SQL statement that accesses the sample database.</a:t>
            </a:r>
          </a:p>
          <a:p>
            <a:r>
              <a:rPr lang="en-US" dirty="0"/>
              <a:t>      - That SQL query returns a page that lists the names of all of the customers in the specified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API endpoints from the client/front-end</a:t>
            </a:r>
          </a:p>
          <a:p>
            <a:r>
              <a:rPr lang="en-US" dirty="0"/>
              <a:t>  - A request in the form of a URL is sent to the server</a:t>
            </a:r>
          </a:p>
          <a:p>
            <a:r>
              <a:rPr lang="en-US" dirty="0"/>
              <a:t>  - The server responds with some data</a:t>
            </a:r>
          </a:p>
          <a:p>
            <a:r>
              <a:rPr lang="en-US" dirty="0"/>
              <a:t>    - Often in JSON format.</a:t>
            </a:r>
          </a:p>
          <a:p>
            <a:r>
              <a:rPr lang="en-US" dirty="0"/>
              <a:t>  - We saw this when we used the </a:t>
            </a:r>
            <a:r>
              <a:rPr lang="en-US" dirty="0" err="1"/>
              <a:t>OpenWeather</a:t>
            </a:r>
            <a:r>
              <a:rPr lang="en-US" dirty="0"/>
              <a:t> API</a:t>
            </a:r>
          </a:p>
          <a:p>
            <a:r>
              <a:rPr lang="en-US" dirty="0"/>
              <a:t>    - We sent a request to:</a:t>
            </a:r>
          </a:p>
          <a:p>
            <a:r>
              <a:rPr lang="en-US" dirty="0"/>
              <a:t>      - The server: </a:t>
            </a:r>
            <a:r>
              <a:rPr lang="en-US" dirty="0" err="1"/>
              <a:t>api.openweathermap.com</a:t>
            </a:r>
            <a:endParaRPr lang="en-US" dirty="0"/>
          </a:p>
          <a:p>
            <a:r>
              <a:rPr lang="en-US" dirty="0"/>
              <a:t>      - The endpoint on that server: /data/2.5/weather</a:t>
            </a:r>
          </a:p>
          <a:p>
            <a:r>
              <a:rPr lang="en-US" dirty="0"/>
              <a:t>      - With query parameters specifying what we wanted and our API key giving us authorization to get it.</a:t>
            </a:r>
          </a:p>
          <a:p>
            <a:endParaRPr lang="en-US" dirty="0"/>
          </a:p>
          <a:p>
            <a:r>
              <a:rPr lang="en-US" dirty="0"/>
              <a:t>Today we’ll look at how API requests can be processed on the back-end and how they interact with a database.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Here we have an example of what an endpoint would looks like using the Node.js / Express framework.</a:t>
            </a:r>
          </a:p>
          <a:p>
            <a:r>
              <a:rPr lang="en-US" dirty="0"/>
              <a:t>  - Node.js and Express are just a programs and libraries that make it easy to write API handlers in JavaScript.</a:t>
            </a:r>
          </a:p>
          <a:p>
            <a:r>
              <a:rPr lang="en-US" dirty="0"/>
              <a:t>  - Basically, for every endpoint you add a function that processes 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orange highlight (line 6) shows how we define an endpoint (i.e. service) in Express:</a:t>
            </a:r>
          </a:p>
          <a:p>
            <a:r>
              <a:rPr lang="en-US" dirty="0"/>
              <a:t>  - Here we are adding code that will process requests that comes to /data/2.5.weather</a:t>
            </a:r>
          </a:p>
          <a:p>
            <a:r>
              <a:rPr lang="en-US" dirty="0"/>
              <a:t>  - The Express framework ensures that the function receives the req and res parameters </a:t>
            </a:r>
          </a:p>
          <a:p>
            <a:r>
              <a:rPr lang="en-US" dirty="0"/>
              <a:t>    - The req parameter is an object that the function can use to get information about the request.</a:t>
            </a:r>
          </a:p>
          <a:p>
            <a:r>
              <a:rPr lang="en-US" dirty="0"/>
              <a:t>    - The res parameter is an object that helps the function return the result to the client.</a:t>
            </a:r>
          </a:p>
          <a:p>
            <a:r>
              <a:rPr lang="en-US" dirty="0"/>
              <a:t>    - These are provided by the Express framework </a:t>
            </a:r>
          </a:p>
          <a:p>
            <a:r>
              <a:rPr lang="en-US" dirty="0"/>
              <a:t>      - The details of how that happens are hidden from the developer at this level of abstraction.</a:t>
            </a:r>
          </a:p>
          <a:p>
            <a:endParaRPr lang="en-US" dirty="0"/>
          </a:p>
          <a:p>
            <a:r>
              <a:rPr lang="en-US" dirty="0"/>
              <a:t>The blue highlight (lines 9-10) shows how the function would access the values of the query parameters:</a:t>
            </a:r>
          </a:p>
          <a:p>
            <a:r>
              <a:rPr lang="en-US" dirty="0"/>
              <a:t>  - </a:t>
            </a:r>
            <a:r>
              <a:rPr lang="en-US" dirty="0" err="1"/>
              <a:t>req.query.zip</a:t>
            </a:r>
            <a:r>
              <a:rPr lang="en-US" dirty="0"/>
              <a:t> would get the value 17013,us</a:t>
            </a:r>
          </a:p>
          <a:p>
            <a:r>
              <a:rPr lang="en-US" dirty="0"/>
              <a:t>  - </a:t>
            </a:r>
            <a:r>
              <a:rPr lang="en-US" dirty="0" err="1"/>
              <a:t>req.query.appid</a:t>
            </a:r>
            <a:r>
              <a:rPr lang="en-US" dirty="0"/>
              <a:t> would get the long hexadecimal value of </a:t>
            </a:r>
            <a:r>
              <a:rPr lang="en-US" dirty="0" err="1"/>
              <a:t>appid</a:t>
            </a:r>
            <a:endParaRPr lang="en-US" dirty="0"/>
          </a:p>
          <a:p>
            <a:r>
              <a:rPr lang="en-US" dirty="0"/>
              <a:t>  - Again the details of how that happens are hidden from the developer at this level of abstraction.</a:t>
            </a:r>
          </a:p>
          <a:p>
            <a:endParaRPr lang="en-US" dirty="0"/>
          </a:p>
          <a:p>
            <a:r>
              <a:rPr lang="en-US" dirty="0"/>
              <a:t>The function would then use those query parameter values to help it build a JSON object to return</a:t>
            </a:r>
          </a:p>
          <a:p>
            <a:endParaRPr lang="en-US" dirty="0"/>
          </a:p>
          <a:p>
            <a:r>
              <a:rPr lang="en-US" dirty="0"/>
              <a:t>It then returns that JSON object by passing it to </a:t>
            </a:r>
            <a:r>
              <a:rPr lang="en-US" dirty="0" err="1"/>
              <a:t>res.json</a:t>
            </a:r>
            <a:r>
              <a:rPr lang="en-US" dirty="0"/>
              <a:t>(…)</a:t>
            </a:r>
          </a:p>
          <a:p>
            <a:r>
              <a:rPr lang="en-US" dirty="0"/>
              <a:t>  - The function </a:t>
            </a:r>
            <a:r>
              <a:rPr lang="en-US" dirty="0" err="1"/>
              <a:t>res.json</a:t>
            </a:r>
            <a:r>
              <a:rPr lang="en-US" dirty="0"/>
              <a:t>(…) is also provided by the Express framework</a:t>
            </a:r>
          </a:p>
          <a:p>
            <a:r>
              <a:rPr lang="en-US" dirty="0"/>
              <a:t>  - The developer doesn’t need know know where it came from</a:t>
            </a:r>
          </a:p>
          <a:p>
            <a:r>
              <a:rPr lang="en-US" dirty="0"/>
              <a:t>   - Just that when a JSON object is passed to it, that object is returned to the client as the response.</a:t>
            </a:r>
          </a:p>
          <a:p>
            <a:endParaRPr lang="en-US" dirty="0"/>
          </a:p>
          <a:p>
            <a:r>
              <a:rPr lang="en-US" dirty="0"/>
              <a:t>There are tons of other libraries and frameworks for writing API handlers</a:t>
            </a:r>
          </a:p>
          <a:p>
            <a:r>
              <a:rPr lang="en-US" dirty="0"/>
              <a:t>  - One or more for just about any language you want.</a:t>
            </a:r>
          </a:p>
          <a:p>
            <a:r>
              <a:rPr lang="en-US" dirty="0"/>
              <a:t>  - They all do essentially the same thing.</a:t>
            </a:r>
          </a:p>
          <a:p>
            <a:r>
              <a:rPr lang="en-US" dirty="0"/>
              <a:t>    - Get the query parameters</a:t>
            </a:r>
          </a:p>
          <a:p>
            <a:r>
              <a:rPr lang="en-US" dirty="0"/>
              <a:t>    - Generate JSON (or XML or whatever)</a:t>
            </a:r>
          </a:p>
          <a:p>
            <a:r>
              <a:rPr lang="en-US" dirty="0"/>
              <a:t>    - Return it to the client</a:t>
            </a:r>
          </a:p>
          <a:p>
            <a:endParaRPr lang="en-US" dirty="0"/>
          </a:p>
          <a:p>
            <a:r>
              <a:rPr lang="en-US" dirty="0"/>
              <a:t>Abstraction:</a:t>
            </a:r>
          </a:p>
          <a:p>
            <a:r>
              <a:rPr lang="en-US" dirty="0"/>
              <a:t>  - All the frameworks just ensure that that the request gets to the right function,</a:t>
            </a:r>
          </a:p>
          <a:p>
            <a:r>
              <a:rPr lang="en-US" dirty="0"/>
              <a:t>  - And that the response gets sent back to the client making the request.</a:t>
            </a:r>
          </a:p>
          <a:p>
            <a:r>
              <a:rPr lang="en-US" dirty="0"/>
              <a:t>  - So that the developer doesn’t have to think about those details</a:t>
            </a:r>
          </a:p>
          <a:p>
            <a:r>
              <a:rPr lang="en-US" dirty="0"/>
              <a:t>    - And can focus just on processing the API request.</a:t>
            </a:r>
          </a:p>
          <a:p>
            <a:r>
              <a:rPr lang="en-US" dirty="0"/>
              <a:t>      - I.e. accessing the database and generating the JSON</a:t>
            </a:r>
          </a:p>
        </p:txBody>
      </p:sp>
    </p:spTree>
    <p:extLst>
      <p:ext uri="{BB962C8B-B14F-4D97-AF65-F5344CB8AC3E}">
        <p14:creationId xmlns:p14="http://schemas.microsoft.com/office/powerpoint/2010/main" val="11231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how an endpoint can be created in Express.</a:t>
            </a:r>
          </a:p>
          <a:p>
            <a:r>
              <a:rPr lang="en-US" dirty="0"/>
              <a:t>  - The point is just a first example</a:t>
            </a:r>
          </a:p>
          <a:p>
            <a:r>
              <a:rPr lang="en-US" dirty="0"/>
              <a:t>  - We’ll see one that does something more interesting and dynamic in a minute.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app.get</a:t>
            </a:r>
            <a:r>
              <a:rPr lang="en-US" dirty="0"/>
              <a:t> function allows us to define an endpoint</a:t>
            </a:r>
          </a:p>
          <a:p>
            <a:r>
              <a:rPr lang="en-US" dirty="0"/>
              <a:t>- Shown highlighted in orange (line 14)</a:t>
            </a:r>
          </a:p>
          <a:p>
            <a:r>
              <a:rPr lang="en-US" dirty="0"/>
              <a:t>  - Here we are defining the /sample endpoint.</a:t>
            </a:r>
          </a:p>
          <a:p>
            <a:r>
              <a:rPr lang="en-US" dirty="0"/>
              <a:t>  - </a:t>
            </a:r>
            <a:r>
              <a:rPr lang="en-US" dirty="0" err="1"/>
              <a:t>app.get</a:t>
            </a:r>
            <a:r>
              <a:rPr lang="en-US" dirty="0"/>
              <a:t> is part of the the Express framework </a:t>
            </a:r>
          </a:p>
          <a:p>
            <a:r>
              <a:rPr lang="en-US" dirty="0"/>
              <a:t>    - Express ensures that the function we are creating receives the parameters req and res</a:t>
            </a:r>
          </a:p>
          <a:p>
            <a:r>
              <a:rPr lang="en-US" dirty="0"/>
              <a:t>    - req is an object representing the request that was received</a:t>
            </a:r>
          </a:p>
          <a:p>
            <a:r>
              <a:rPr lang="en-US" dirty="0"/>
              <a:t>       - It includes the query parameters.</a:t>
            </a:r>
          </a:p>
          <a:p>
            <a:r>
              <a:rPr lang="en-US" dirty="0"/>
              <a:t>    - res is an object representing the response </a:t>
            </a:r>
          </a:p>
          <a:p>
            <a:r>
              <a:rPr lang="en-US" dirty="0"/>
              <a:t>       - It provides the way for us to send the response back to the client.</a:t>
            </a:r>
          </a:p>
          <a:p>
            <a:endParaRPr lang="en-US" dirty="0"/>
          </a:p>
          <a:p>
            <a:r>
              <a:rPr lang="en-US" dirty="0"/>
              <a:t>The majority of the code in the function creates the response.</a:t>
            </a:r>
          </a:p>
          <a:p>
            <a:r>
              <a:rPr lang="en-US" dirty="0"/>
              <a:t>  - Shown highlighted in blue (lines 15-28)</a:t>
            </a:r>
          </a:p>
          <a:p>
            <a:r>
              <a:rPr lang="en-US" dirty="0"/>
              <a:t>  - Here it just creates a static JSON object (</a:t>
            </a:r>
            <a:r>
              <a:rPr lang="en-US" dirty="0" err="1"/>
              <a:t>coruseData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Then the JSON object that was created is returned to the requestor.</a:t>
            </a:r>
          </a:p>
          <a:p>
            <a:r>
              <a:rPr lang="en-US" dirty="0"/>
              <a:t>  - Shown highlighted in green (line 30).</a:t>
            </a:r>
          </a:p>
          <a:p>
            <a:r>
              <a:rPr lang="en-US" dirty="0"/>
              <a:t>  - The </a:t>
            </a:r>
            <a:r>
              <a:rPr lang="en-US" dirty="0" err="1"/>
              <a:t>res.json</a:t>
            </a:r>
            <a:r>
              <a:rPr lang="en-US" dirty="0"/>
              <a:t>() function sends the JSON object back to the client as the response.</a:t>
            </a:r>
          </a:p>
          <a:p>
            <a:endParaRPr lang="en-US" dirty="0"/>
          </a:p>
          <a:p>
            <a:r>
              <a:rPr lang="en-US" dirty="0"/>
              <a:t>We can see this in our container if we put the URL for a request to /sample into the browser:</a:t>
            </a:r>
          </a:p>
          <a:p>
            <a:r>
              <a:rPr lang="en-US" dirty="0"/>
              <a:t>  - http://localhost:8000/sample</a:t>
            </a:r>
          </a:p>
          <a:p>
            <a:r>
              <a:rPr lang="en-US" dirty="0"/>
              <a:t>  - The result is that the JSON object created in the server code is returned as the response.</a:t>
            </a:r>
          </a:p>
          <a:p>
            <a:r>
              <a:rPr lang="en-US" dirty="0"/>
              <a:t>  - This is just like when we called the Open Weather API and saw the response.</a:t>
            </a:r>
          </a:p>
          <a:p>
            <a:r>
              <a:rPr lang="en-US" dirty="0"/>
              <a:t>    - Except now we can see the back-end code that generates the JSON.</a:t>
            </a:r>
          </a:p>
          <a:p>
            <a:r>
              <a:rPr lang="en-US" dirty="0"/>
              <a:t>    - We’ll see a more sophisticated example where the JSON is dynamic from a database shortly.</a:t>
            </a:r>
          </a:p>
          <a:p>
            <a:endParaRPr lang="en-US" dirty="0"/>
          </a:p>
          <a:p>
            <a:r>
              <a:rPr lang="en-US" dirty="0"/>
              <a:t>  Note: The :8000 here directs the request to the API handlers instead of to the web server at :8080.</a:t>
            </a:r>
          </a:p>
          <a:p>
            <a:r>
              <a:rPr lang="en-US" dirty="0"/>
              <a:t>    - The 8080 or 8000 is called the port</a:t>
            </a:r>
          </a:p>
          <a:p>
            <a:r>
              <a:rPr lang="en-US" dirty="0"/>
              <a:t>    - It is like a sub-address within the web server (hardware)</a:t>
            </a:r>
          </a:p>
          <a:p>
            <a:r>
              <a:rPr lang="en-US" dirty="0"/>
              <a:t>    - Think of it like an apartment number within a building.</a:t>
            </a:r>
          </a:p>
          <a:p>
            <a:r>
              <a:rPr lang="en-US" dirty="0"/>
              <a:t>      - The building (server) has a main street address (e.g. localhost)</a:t>
            </a:r>
          </a:p>
          <a:p>
            <a:r>
              <a:rPr lang="en-US" dirty="0"/>
              <a:t>      - Then within the building there are apartments (e.g. web server at 8080 and </a:t>
            </a:r>
            <a:r>
              <a:rPr lang="en-US" dirty="0" err="1"/>
              <a:t>api</a:t>
            </a:r>
            <a:r>
              <a:rPr lang="en-US" dirty="0"/>
              <a:t> handlers at 8000).</a:t>
            </a:r>
          </a:p>
          <a:p>
            <a:r>
              <a:rPr lang="en-US" dirty="0"/>
              <a:t>    - We don’t normally need a port number when connecting to a web site or </a:t>
            </a:r>
            <a:r>
              <a:rPr lang="en-US" dirty="0" err="1"/>
              <a:t>api</a:t>
            </a:r>
            <a:r>
              <a:rPr lang="en-US" dirty="0"/>
              <a:t> (e.g. </a:t>
            </a:r>
            <a:r>
              <a:rPr lang="en-US" dirty="0" err="1"/>
              <a:t>dickinson.edu</a:t>
            </a:r>
            <a:r>
              <a:rPr lang="en-US" dirty="0"/>
              <a:t>)</a:t>
            </a:r>
          </a:p>
          <a:p>
            <a:r>
              <a:rPr lang="en-US" dirty="0"/>
              <a:t>      - This is because if one is not specified a default port is used.</a:t>
            </a:r>
          </a:p>
          <a:p>
            <a:r>
              <a:rPr lang="en-US" dirty="0"/>
              <a:t>      - Most servers run on the default port (80) for web servers</a:t>
            </a:r>
          </a:p>
          <a:p>
            <a:r>
              <a:rPr lang="en-US" dirty="0"/>
              <a:t>        - We use 8080 so that we don’t conflict with that default for our practice container.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endpoint in our container in the file: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6045200" cy="1159800"/>
          </a:xfrm>
        </p:spPr>
        <p:txBody>
          <a:bodyPr/>
          <a:lstStyle/>
          <a:p>
            <a:r>
              <a:rPr lang="en-US" dirty="0"/>
              <a:t>WA6 – Back-End Dynamic 			Content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8C9E22C-DAC1-374B-A84C-C56AFB9B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49" y="1351280"/>
            <a:ext cx="6266612" cy="3647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D2242C-5E0D-AE40-A36E-F1CC99EE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9" y="2162256"/>
            <a:ext cx="2267434" cy="19800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C585B-5421-1D45-9147-51B551CE8523}"/>
              </a:ext>
            </a:extLst>
          </p:cNvPr>
          <p:cNvGrpSpPr/>
          <p:nvPr/>
        </p:nvGrpSpPr>
        <p:grpSpPr>
          <a:xfrm>
            <a:off x="383064" y="2082800"/>
            <a:ext cx="8734597" cy="904211"/>
            <a:chOff x="383064" y="2082800"/>
            <a:chExt cx="8734597" cy="90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C724C-AC85-A145-8E70-99203DD6A33D}"/>
                </a:ext>
              </a:extLst>
            </p:cNvPr>
            <p:cNvSpPr/>
            <p:nvPr/>
          </p:nvSpPr>
          <p:spPr>
            <a:xfrm>
              <a:off x="4084320" y="2082800"/>
              <a:ext cx="5033341" cy="5470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85D6EE-B0C8-6647-9421-15E01ECB8A9C}"/>
                </a:ext>
              </a:extLst>
            </p:cNvPr>
            <p:cNvSpPr/>
            <p:nvPr/>
          </p:nvSpPr>
          <p:spPr>
            <a:xfrm>
              <a:off x="383064" y="2629824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75283A-D2F0-AE4F-B51E-E85B7D8626B0}"/>
              </a:ext>
            </a:extLst>
          </p:cNvPr>
          <p:cNvGrpSpPr/>
          <p:nvPr/>
        </p:nvGrpSpPr>
        <p:grpSpPr>
          <a:xfrm>
            <a:off x="383064" y="2895600"/>
            <a:ext cx="8344376" cy="1808480"/>
            <a:chOff x="65088" y="2956200"/>
            <a:chExt cx="8344376" cy="18084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B5FE09-5D20-244D-8285-2A2319E2BAB4}"/>
                </a:ext>
              </a:extLst>
            </p:cNvPr>
            <p:cNvSpPr/>
            <p:nvPr/>
          </p:nvSpPr>
          <p:spPr>
            <a:xfrm>
              <a:off x="3766344" y="2956200"/>
              <a:ext cx="4643120" cy="18084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463648-1631-BC4B-ADD2-010380D57F4A}"/>
                </a:ext>
              </a:extLst>
            </p:cNvPr>
            <p:cNvSpPr/>
            <p:nvPr/>
          </p:nvSpPr>
          <p:spPr>
            <a:xfrm>
              <a:off x="65088" y="3107436"/>
              <a:ext cx="202898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6">
            <a:extLst>
              <a:ext uri="{FF2B5EF4-FFF2-40B4-BE49-F238E27FC236}">
                <a16:creationId xmlns:a16="http://schemas.microsoft.com/office/drawing/2014/main" id="{52599592-419F-6541-B8E4-242A3C769505}"/>
              </a:ext>
            </a:extLst>
          </p:cNvPr>
          <p:cNvSpPr txBox="1">
            <a:spLocks/>
          </p:cNvSpPr>
          <p:nvPr/>
        </p:nvSpPr>
        <p:spPr bwMode="auto">
          <a:xfrm>
            <a:off x="2412048" y="0"/>
            <a:ext cx="6315392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HTML Code </a:t>
            </a:r>
          </a:p>
          <a:p>
            <a:r>
              <a:rPr lang="en-US" sz="2800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+mn-lt"/>
              </a:rPr>
              <a:t>code in </a:t>
            </a:r>
            <a:r>
              <a:rPr lang="en-US" sz="2000" kern="0" dirty="0">
                <a:latin typeface="Courier" pitchFamily="2" charset="0"/>
              </a:rPr>
              <a:t>www/api2.html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336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C4599-CEC8-844C-ABDC-748DAC29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0" y="929863"/>
            <a:ext cx="5922010" cy="42118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A5AC8B4-9536-B643-BF15-E472BB1EF17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73195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Front-end Code 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www/api2.html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A3E7C5-3198-0B45-8769-33AF00E9AE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759" y="2162256"/>
            <a:ext cx="2267434" cy="19800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D25E48-ABC6-BB4B-9E78-944E93B1AA97}"/>
              </a:ext>
            </a:extLst>
          </p:cNvPr>
          <p:cNvGrpSpPr/>
          <p:nvPr/>
        </p:nvGrpSpPr>
        <p:grpSpPr>
          <a:xfrm>
            <a:off x="415759" y="1332236"/>
            <a:ext cx="8453921" cy="3451266"/>
            <a:chOff x="415759" y="1332236"/>
            <a:chExt cx="8453921" cy="3451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3DA516-5356-B840-8375-A7813CBFB2E3}"/>
                </a:ext>
              </a:extLst>
            </p:cNvPr>
            <p:cNvSpPr/>
            <p:nvPr/>
          </p:nvSpPr>
          <p:spPr>
            <a:xfrm>
              <a:off x="4450080" y="1332236"/>
              <a:ext cx="4419600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E703E6-CDCA-8049-A2BB-60088551C833}"/>
                </a:ext>
              </a:extLst>
            </p:cNvPr>
            <p:cNvSpPr/>
            <p:nvPr/>
          </p:nvSpPr>
          <p:spPr>
            <a:xfrm>
              <a:off x="415759" y="2643571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178F8F-5271-F64E-BA85-9855F162D3B4}"/>
                </a:ext>
              </a:extLst>
            </p:cNvPr>
            <p:cNvSpPr/>
            <p:nvPr/>
          </p:nvSpPr>
          <p:spPr>
            <a:xfrm>
              <a:off x="4450079" y="4499874"/>
              <a:ext cx="1178561" cy="28362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D49A2-9E7D-DE45-9AD4-B83DA30CF555}"/>
              </a:ext>
            </a:extLst>
          </p:cNvPr>
          <p:cNvGrpSpPr/>
          <p:nvPr/>
        </p:nvGrpSpPr>
        <p:grpSpPr>
          <a:xfrm>
            <a:off x="383064" y="2643571"/>
            <a:ext cx="8377872" cy="1498698"/>
            <a:chOff x="65088" y="2704171"/>
            <a:chExt cx="8377872" cy="14986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25EFDC-AE62-1747-84EE-B671AEEAF58E}"/>
                </a:ext>
              </a:extLst>
            </p:cNvPr>
            <p:cNvSpPr/>
            <p:nvPr/>
          </p:nvSpPr>
          <p:spPr>
            <a:xfrm>
              <a:off x="4718217" y="2704171"/>
              <a:ext cx="3724743" cy="139417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26255E-2CF0-AB43-A0DE-304BAF2B7088}"/>
                </a:ext>
              </a:extLst>
            </p:cNvPr>
            <p:cNvSpPr/>
            <p:nvPr/>
          </p:nvSpPr>
          <p:spPr>
            <a:xfrm>
              <a:off x="65088" y="3107436"/>
              <a:ext cx="226743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AE7C-C293-E643-8642-D1D2EF4B00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7176087-F5B5-B74C-9FEB-A94C2B768AAA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829659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r>
              <a:rPr lang="en-US" sz="1800" kern="0" dirty="0"/>
              <a:t>(</a:t>
            </a:r>
            <a:r>
              <a:rPr lang="en-US" sz="1800" kern="0" dirty="0" err="1">
                <a:latin typeface="Courier" pitchFamily="2" charset="0"/>
              </a:rPr>
              <a:t>api</a:t>
            </a:r>
            <a:r>
              <a:rPr lang="en-US" sz="1800" kern="0" dirty="0">
                <a:latin typeface="Courier" pitchFamily="2" charset="0"/>
              </a:rPr>
              <a:t>/</a:t>
            </a:r>
            <a:r>
              <a:rPr lang="en-US" sz="1800" kern="0" dirty="0" err="1">
                <a:latin typeface="Courier" pitchFamily="2" charset="0"/>
              </a:rPr>
              <a:t>server.js</a:t>
            </a:r>
            <a:r>
              <a:rPr lang="en-US" sz="1800" kern="0" dirty="0"/>
              <a:t>)</a:t>
            </a:r>
            <a:endParaRPr lang="en-US" sz="2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73F69-60E0-4046-8B96-4E878B1C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544" y="1005298"/>
            <a:ext cx="3960191" cy="413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BB113F-FDE5-B548-93A1-DE9A0A2EA98F}"/>
              </a:ext>
            </a:extLst>
          </p:cNvPr>
          <p:cNvSpPr/>
          <p:nvPr/>
        </p:nvSpPr>
        <p:spPr>
          <a:xfrm>
            <a:off x="1432560" y="1513841"/>
            <a:ext cx="3382175" cy="65024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B603B-2DD5-B244-9BE5-7EDE42A39C4A}"/>
              </a:ext>
            </a:extLst>
          </p:cNvPr>
          <p:cNvSpPr/>
          <p:nvPr/>
        </p:nvSpPr>
        <p:spPr>
          <a:xfrm>
            <a:off x="1137921" y="1014916"/>
            <a:ext cx="3676814" cy="15613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04AA12-FC45-B74A-9825-A49EE3A8CCC5}"/>
              </a:ext>
            </a:extLst>
          </p:cNvPr>
          <p:cNvGrpSpPr/>
          <p:nvPr/>
        </p:nvGrpSpPr>
        <p:grpSpPr>
          <a:xfrm>
            <a:off x="5466080" y="976313"/>
            <a:ext cx="3288030" cy="4182949"/>
            <a:chOff x="5466080" y="976313"/>
            <a:chExt cx="3288030" cy="41829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57D5BC-0AE1-7E45-8B1E-07ACF88FC35B}"/>
                </a:ext>
              </a:extLst>
            </p:cNvPr>
            <p:cNvSpPr txBox="1"/>
            <p:nvPr/>
          </p:nvSpPr>
          <p:spPr>
            <a:xfrm>
              <a:off x="5735074" y="976313"/>
              <a:ext cx="2750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Visit: </a:t>
              </a:r>
            </a:p>
            <a:p>
              <a:pPr algn="ctr"/>
              <a:r>
                <a:rPr lang="en-US" dirty="0"/>
                <a:t>http://localhost:8000/customers/</a:t>
              </a:r>
              <a:r>
                <a:rPr lang="en-US" dirty="0" err="1"/>
                <a:t>bycountry?country</a:t>
              </a:r>
              <a:r>
                <a:rPr lang="en-US" dirty="0"/>
                <a:t>=Spain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5A51F3-C302-0442-A89D-9147AB6C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685991"/>
              <a:ext cx="3288030" cy="347327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EAE4D-3980-704A-83FA-841E2CDA8679}"/>
              </a:ext>
            </a:extLst>
          </p:cNvPr>
          <p:cNvSpPr/>
          <p:nvPr/>
        </p:nvSpPr>
        <p:spPr>
          <a:xfrm>
            <a:off x="1432560" y="2265682"/>
            <a:ext cx="2468880" cy="156135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8EE41-C81B-3048-B5CC-22D432FC6179}"/>
              </a:ext>
            </a:extLst>
          </p:cNvPr>
          <p:cNvGrpSpPr/>
          <p:nvPr/>
        </p:nvGrpSpPr>
        <p:grpSpPr>
          <a:xfrm>
            <a:off x="1432561" y="1194850"/>
            <a:ext cx="6705200" cy="497751"/>
            <a:chOff x="1432561" y="1194850"/>
            <a:chExt cx="6705200" cy="4977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6FD37-AFA2-0444-BA58-E605E4846C97}"/>
                </a:ext>
              </a:extLst>
            </p:cNvPr>
            <p:cNvSpPr/>
            <p:nvPr/>
          </p:nvSpPr>
          <p:spPr>
            <a:xfrm>
              <a:off x="1432561" y="1194850"/>
              <a:ext cx="2468880" cy="203742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2B1FB7-7E40-084A-B200-41B6592996F7}"/>
                </a:ext>
              </a:extLst>
            </p:cNvPr>
            <p:cNvSpPr/>
            <p:nvPr/>
          </p:nvSpPr>
          <p:spPr>
            <a:xfrm>
              <a:off x="6981269" y="1418305"/>
              <a:ext cx="1156492" cy="274296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E3D1D4-072F-7B48-870F-E473055D9C30}"/>
              </a:ext>
            </a:extLst>
          </p:cNvPr>
          <p:cNvGrpSpPr/>
          <p:nvPr/>
        </p:nvGrpSpPr>
        <p:grpSpPr>
          <a:xfrm>
            <a:off x="1773344" y="2164082"/>
            <a:ext cx="6980765" cy="2831000"/>
            <a:chOff x="1773344" y="2164082"/>
            <a:chExt cx="6980765" cy="283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5D69B-47C8-2140-914F-C8F913D5BE71}"/>
                </a:ext>
              </a:extLst>
            </p:cNvPr>
            <p:cNvSpPr/>
            <p:nvPr/>
          </p:nvSpPr>
          <p:spPr>
            <a:xfrm>
              <a:off x="1773344" y="3698544"/>
              <a:ext cx="1611301" cy="343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3DED4-4CC1-6E4E-A39E-78C20FEDEE75}"/>
                </a:ext>
              </a:extLst>
            </p:cNvPr>
            <p:cNvSpPr/>
            <p:nvPr/>
          </p:nvSpPr>
          <p:spPr>
            <a:xfrm>
              <a:off x="5733534" y="2164082"/>
              <a:ext cx="3020575" cy="283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HTML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www/api3.html</a:t>
            </a:r>
            <a:r>
              <a:rPr lang="en-US" sz="2000" kern="0" dirty="0"/>
              <a:t>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835ED-F4B7-9349-A829-74B744A1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161" y="1748790"/>
            <a:ext cx="5843400" cy="2840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2EF2D5-85EC-5E4A-8D72-97CDF1B6FE3A}"/>
              </a:ext>
            </a:extLst>
          </p:cNvPr>
          <p:cNvGrpSpPr/>
          <p:nvPr/>
        </p:nvGrpSpPr>
        <p:grpSpPr>
          <a:xfrm>
            <a:off x="138439" y="2367280"/>
            <a:ext cx="8867122" cy="477982"/>
            <a:chOff x="138439" y="2367280"/>
            <a:chExt cx="8867122" cy="47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8C1D12-2C9A-0A44-AA6B-3118A2878B8C}"/>
                </a:ext>
              </a:extLst>
            </p:cNvPr>
            <p:cNvSpPr/>
            <p:nvPr/>
          </p:nvSpPr>
          <p:spPr>
            <a:xfrm>
              <a:off x="4196080" y="2367280"/>
              <a:ext cx="4809481" cy="477982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E92F9-5CC9-BC47-A411-2BB17694C8CE}"/>
                </a:ext>
              </a:extLst>
            </p:cNvPr>
            <p:cNvSpPr/>
            <p:nvPr/>
          </p:nvSpPr>
          <p:spPr>
            <a:xfrm>
              <a:off x="138439" y="2518555"/>
              <a:ext cx="1060441" cy="26528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845262"/>
            <a:ext cx="8867122" cy="1543858"/>
            <a:chOff x="-196286" y="2762207"/>
            <a:chExt cx="8867122" cy="15438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3766343" y="2956200"/>
              <a:ext cx="4904493" cy="134986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0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C78C7-BAB2-2B46-8F7A-6DCB73BB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52" y="1425750"/>
            <a:ext cx="6188960" cy="3717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Code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www/api3.html</a:t>
            </a:r>
            <a:r>
              <a:rPr lang="en-US" sz="2000" kern="0" dirty="0"/>
              <a:t>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763520"/>
            <a:ext cx="8030202" cy="1481455"/>
            <a:chOff x="-196286" y="2680465"/>
            <a:chExt cx="8030202" cy="14814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4237275" y="2680465"/>
              <a:ext cx="3596641" cy="148145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196FF5-CFF2-2D45-A46E-692FE2B60CFB}"/>
              </a:ext>
            </a:extLst>
          </p:cNvPr>
          <p:cNvGrpSpPr/>
          <p:nvPr/>
        </p:nvGrpSpPr>
        <p:grpSpPr>
          <a:xfrm>
            <a:off x="138438" y="1694261"/>
            <a:ext cx="8991273" cy="3192699"/>
            <a:chOff x="138438" y="1694261"/>
            <a:chExt cx="8991273" cy="31926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B87921-E6BF-EB41-80B5-708F4AA5AD85}"/>
                </a:ext>
              </a:extLst>
            </p:cNvPr>
            <p:cNvSpPr/>
            <p:nvPr/>
          </p:nvSpPr>
          <p:spPr>
            <a:xfrm>
              <a:off x="4101066" y="1694261"/>
              <a:ext cx="5028645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9B241E-7B17-6E4F-BF3B-D8D513851B7C}"/>
                </a:ext>
              </a:extLst>
            </p:cNvPr>
            <p:cNvSpPr/>
            <p:nvPr/>
          </p:nvSpPr>
          <p:spPr>
            <a:xfrm>
              <a:off x="138438" y="2539337"/>
              <a:ext cx="1111242" cy="224183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EBA27A-4B58-144E-8C8D-5E88F459CBBA}"/>
                </a:ext>
              </a:extLst>
            </p:cNvPr>
            <p:cNvSpPr/>
            <p:nvPr/>
          </p:nvSpPr>
          <p:spPr>
            <a:xfrm>
              <a:off x="4101067" y="4654976"/>
              <a:ext cx="928134" cy="23198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9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93A1DE-EB89-AA47-977C-9BC6D97A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004900" cy="645300"/>
          </a:xfrm>
        </p:spPr>
        <p:txBody>
          <a:bodyPr/>
          <a:lstStyle/>
          <a:p>
            <a:r>
              <a:rPr lang="en-US" sz="3200" dirty="0"/>
              <a:t>Back-End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85DFE2-14D5-0845-8503-8F2B3966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19914"/>
            <a:ext cx="5666105" cy="3697526"/>
          </a:xfrm>
        </p:spPr>
        <p:txBody>
          <a:bodyPr/>
          <a:lstStyle/>
          <a:p>
            <a:r>
              <a:rPr lang="en-US" sz="2400" dirty="0"/>
              <a:t>Static:</a:t>
            </a:r>
          </a:p>
          <a:p>
            <a:pPr lvl="1"/>
            <a:r>
              <a:rPr lang="en-US" sz="1800" dirty="0"/>
              <a:t>Files (HTML / CSS / JS / Images / Sounds / Videos / text / JSON / XML / etc.)</a:t>
            </a:r>
          </a:p>
          <a:p>
            <a:pPr lvl="1"/>
            <a:r>
              <a:rPr lang="en-US" sz="1800" dirty="0"/>
              <a:t>Read from a file and served, as is, back to the requestor</a:t>
            </a:r>
          </a:p>
          <a:p>
            <a:r>
              <a:rPr lang="en-US" sz="2400" dirty="0"/>
              <a:t>Dynamic:</a:t>
            </a:r>
          </a:p>
          <a:p>
            <a:pPr lvl="1"/>
            <a:r>
              <a:rPr lang="en-US" sz="1800" dirty="0"/>
              <a:t>Content (HTML / CSS / JS / Images / Sounds / Videos / text / JSON / XML / etc.)</a:t>
            </a:r>
          </a:p>
          <a:p>
            <a:pPr lvl="1"/>
            <a:r>
              <a:rPr lang="en-US" sz="1800" dirty="0"/>
              <a:t>Does not exist in a file</a:t>
            </a:r>
          </a:p>
          <a:p>
            <a:pPr lvl="1"/>
            <a:r>
              <a:rPr lang="en-US" sz="1800" dirty="0"/>
              <a:t>Generated as output from a back-end program</a:t>
            </a:r>
          </a:p>
          <a:p>
            <a:pPr lvl="1"/>
            <a:r>
              <a:rPr lang="en-US" sz="1800" dirty="0"/>
              <a:t>Frequently involving a database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73E4-948B-4043-8A8D-48AC5BF307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1BD2E-D4C8-A34B-ADC5-08BB5259BB84}"/>
              </a:ext>
            </a:extLst>
          </p:cNvPr>
          <p:cNvSpPr txBox="1"/>
          <p:nvPr/>
        </p:nvSpPr>
        <p:spPr>
          <a:xfrm rot="20934304">
            <a:off x="7337845" y="1735965"/>
            <a:ext cx="145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Everyone gets the same 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AB61B-6566-7545-B677-5543F5CC680C}"/>
              </a:ext>
            </a:extLst>
          </p:cNvPr>
          <p:cNvSpPr txBox="1"/>
          <p:nvPr/>
        </p:nvSpPr>
        <p:spPr>
          <a:xfrm rot="20694737">
            <a:off x="141371" y="2903563"/>
            <a:ext cx="20938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Customizable e.g. date, location, profile, query parameters etc. The content served is created specifically for each request.</a:t>
            </a:r>
          </a:p>
        </p:txBody>
      </p:sp>
    </p:spTree>
    <p:extLst>
      <p:ext uri="{BB962C8B-B14F-4D97-AF65-F5344CB8AC3E}">
        <p14:creationId xmlns:p14="http://schemas.microsoft.com/office/powerpoint/2010/main" val="9609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EFBA92-314F-C04D-ACA7-1C3E8F6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897460" cy="645300"/>
          </a:xfrm>
        </p:spPr>
        <p:txBody>
          <a:bodyPr/>
          <a:lstStyle/>
          <a:p>
            <a:r>
              <a:rPr lang="en-US" sz="3200" dirty="0"/>
              <a:t>Back-End Dynamic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C01996-54E8-1448-B568-7BD85AC3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45785" cy="3025108"/>
          </a:xfrm>
        </p:spPr>
        <p:txBody>
          <a:bodyPr/>
          <a:lstStyle/>
          <a:p>
            <a:r>
              <a:rPr lang="en-US" sz="2000" dirty="0"/>
              <a:t>Dynamic content on the back-end is generated by applications that run on the server in response to requests.</a:t>
            </a:r>
          </a:p>
          <a:p>
            <a:r>
              <a:rPr lang="en-US" sz="2000" dirty="0"/>
              <a:t>Three approaches:</a:t>
            </a:r>
          </a:p>
          <a:p>
            <a:pPr lvl="1"/>
            <a:r>
              <a:rPr lang="en-US" sz="2000" dirty="0"/>
              <a:t>Page Generation</a:t>
            </a:r>
          </a:p>
          <a:p>
            <a:pPr lvl="1"/>
            <a:r>
              <a:rPr lang="en-US" sz="2000" dirty="0"/>
              <a:t>Server Pages</a:t>
            </a:r>
          </a:p>
          <a:p>
            <a:pPr lvl="1"/>
            <a:r>
              <a:rPr lang="en-US" sz="2000" dirty="0"/>
              <a:t>API Endpoint Handlers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59B6-924D-1045-8F30-11D374DE6E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7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9E3E9A-EE89-4B42-99F6-563D193D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82" y="120038"/>
            <a:ext cx="3602037" cy="3056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F2771-0F7C-6F41-98BD-125FBC4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Page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3CFA-AFCF-854A-90DE-4827C9CC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89" y="1741800"/>
            <a:ext cx="4612957" cy="304451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page generation </a:t>
            </a:r>
            <a:r>
              <a:rPr lang="en-US" sz="2400" dirty="0"/>
              <a:t>a program/script run on the server that outputs an entire web page.</a:t>
            </a:r>
          </a:p>
          <a:p>
            <a:pPr lvl="1"/>
            <a:r>
              <a:rPr lang="en-US" sz="2000" dirty="0"/>
              <a:t>Common Gateway Interface (CGI)</a:t>
            </a:r>
          </a:p>
          <a:p>
            <a:pPr lvl="2"/>
            <a:r>
              <a:rPr lang="en-US" sz="2000" dirty="0"/>
              <a:t>CGI Scripts (Bash/Perl)</a:t>
            </a:r>
          </a:p>
          <a:p>
            <a:pPr lvl="1"/>
            <a:r>
              <a:rPr lang="en-US" sz="2000" dirty="0"/>
              <a:t>Java Servlets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9421-A507-AC46-BD59-65A99E938E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A14476-F450-074D-A876-4639A4F5E722}"/>
              </a:ext>
            </a:extLst>
          </p:cNvPr>
          <p:cNvGrpSpPr/>
          <p:nvPr/>
        </p:nvGrpSpPr>
        <p:grpSpPr>
          <a:xfrm>
            <a:off x="6727800" y="2451712"/>
            <a:ext cx="2291346" cy="2571750"/>
            <a:chOff x="6147248" y="196455"/>
            <a:chExt cx="2341775" cy="26950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EDB77B-5523-A14D-961A-96B1F317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248" y="196455"/>
              <a:ext cx="2341775" cy="269503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A0189-CEB2-9F4D-B0D5-13863E6F6D26}"/>
                </a:ext>
              </a:extLst>
            </p:cNvPr>
            <p:cNvSpPr txBox="1"/>
            <p:nvPr/>
          </p:nvSpPr>
          <p:spPr>
            <a:xfrm>
              <a:off x="6279328" y="249064"/>
              <a:ext cx="595035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3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21C3-1D26-EA40-8B3F-417AE3D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40" y="1130228"/>
            <a:ext cx="4944300" cy="645300"/>
          </a:xfrm>
        </p:spPr>
        <p:txBody>
          <a:bodyPr/>
          <a:lstStyle/>
          <a:p>
            <a:r>
              <a:rPr lang="en-US" sz="3200" dirty="0"/>
              <a:t>Server </a:t>
            </a:r>
            <a:br>
              <a:rPr lang="en-US" sz="3200" dirty="0"/>
            </a:br>
            <a:r>
              <a:rPr lang="en-US" sz="3200" dirty="0"/>
              <a:t>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BCAB-9BB5-974F-BFC0-6BC46F73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736" y="1837895"/>
            <a:ext cx="5117465" cy="2948418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server pages</a:t>
            </a:r>
            <a:r>
              <a:rPr lang="en-US" sz="2400" dirty="0"/>
              <a:t> a </a:t>
            </a:r>
            <a:br>
              <a:rPr lang="en-US" sz="2400" dirty="0"/>
            </a:br>
            <a:r>
              <a:rPr lang="en-US" sz="2400" dirty="0"/>
              <a:t>script is embedded into </a:t>
            </a:r>
            <a:br>
              <a:rPr lang="en-US" sz="2400" dirty="0"/>
            </a:br>
            <a:r>
              <a:rPr lang="en-US" sz="2400" dirty="0"/>
              <a:t>an HTML source file </a:t>
            </a:r>
            <a:br>
              <a:rPr lang="en-US" sz="2400" dirty="0"/>
            </a:br>
            <a:r>
              <a:rPr lang="en-US" sz="2400" dirty="0"/>
              <a:t>(using special tags) and the</a:t>
            </a:r>
            <a:br>
              <a:rPr lang="en-US" sz="2400" dirty="0"/>
            </a:br>
            <a:r>
              <a:rPr lang="en-US" sz="2400" dirty="0"/>
              <a:t>output generated by the </a:t>
            </a:r>
            <a:br>
              <a:rPr lang="en-US" sz="2400" dirty="0"/>
            </a:br>
            <a:r>
              <a:rPr lang="en-US" sz="2400" dirty="0"/>
              <a:t>script becomes part of the page.</a:t>
            </a:r>
          </a:p>
          <a:p>
            <a:pPr lvl="1"/>
            <a:r>
              <a:rPr lang="en-US" sz="2000" dirty="0"/>
              <a:t>Java Server Pages (JSP)</a:t>
            </a:r>
          </a:p>
          <a:p>
            <a:pPr lvl="1"/>
            <a:r>
              <a:rPr lang="en-US" sz="2000" dirty="0"/>
              <a:t>Active Server Pages (ASP)</a:t>
            </a:r>
          </a:p>
          <a:p>
            <a:pPr lvl="1"/>
            <a:r>
              <a:rPr lang="en-US" sz="2000" dirty="0"/>
              <a:t>PHP Hypertext Preprocessor (PHP)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4C-C297-6641-B02E-1868A45BD8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3DD899-E0B4-3146-B9A2-93EBC9461747}"/>
              </a:ext>
            </a:extLst>
          </p:cNvPr>
          <p:cNvGrpSpPr/>
          <p:nvPr/>
        </p:nvGrpSpPr>
        <p:grpSpPr>
          <a:xfrm>
            <a:off x="4577611" y="71992"/>
            <a:ext cx="4175653" cy="3531805"/>
            <a:chOff x="4577611" y="71992"/>
            <a:chExt cx="4175653" cy="35318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C0CA37-83D3-2E4D-A7EC-56A53F9D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7611" y="71992"/>
              <a:ext cx="4146654" cy="353180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14E25-E8EA-E04D-96BD-6D4F08B0E41B}"/>
                </a:ext>
              </a:extLst>
            </p:cNvPr>
            <p:cNvSpPr/>
            <p:nvPr/>
          </p:nvSpPr>
          <p:spPr>
            <a:xfrm>
              <a:off x="5429699" y="1775528"/>
              <a:ext cx="3323565" cy="13708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87B78-6E43-C047-8378-8BE340AB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858" y="3638153"/>
            <a:ext cx="2943864" cy="13708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B6880A-82D1-4845-AB52-F31CE9ADDB12}"/>
              </a:ext>
            </a:extLst>
          </p:cNvPr>
          <p:cNvSpPr txBox="1"/>
          <p:nvPr/>
        </p:nvSpPr>
        <p:spPr>
          <a:xfrm rot="20934304">
            <a:off x="7163461" y="1623373"/>
            <a:ext cx="145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&lt;% … %&gt;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2113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16AE-275A-BC48-8655-FD25B43A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181940" cy="645300"/>
          </a:xfrm>
        </p:spPr>
        <p:txBody>
          <a:bodyPr/>
          <a:lstStyle/>
          <a:p>
            <a:r>
              <a:rPr lang="en-US" sz="3200" dirty="0"/>
              <a:t>Some Server Page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1912-A983-BD49-A1D0-9130CCB519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F65FB-B5D7-2443-B334-DF232956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77" y="1857693"/>
            <a:ext cx="2377454" cy="316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CA238-BED3-0B4E-A5E4-63F80E70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37" y="1857693"/>
            <a:ext cx="3130303" cy="316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F61B6-DF90-6A46-BA2C-D2C274288F83}"/>
              </a:ext>
            </a:extLst>
          </p:cNvPr>
          <p:cNvSpPr txBox="1"/>
          <p:nvPr/>
        </p:nvSpPr>
        <p:spPr>
          <a:xfrm>
            <a:off x="1473200" y="143015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370D6-F4C7-FA44-8470-4DA7F423E1D8}"/>
              </a:ext>
            </a:extLst>
          </p:cNvPr>
          <p:cNvSpPr txBox="1"/>
          <p:nvPr/>
        </p:nvSpPr>
        <p:spPr>
          <a:xfrm>
            <a:off x="4301616" y="143015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FEAEC-5CCB-9E43-AD3D-C54D9D43BC1F}"/>
              </a:ext>
            </a:extLst>
          </p:cNvPr>
          <p:cNvSpPr txBox="1"/>
          <p:nvPr/>
        </p:nvSpPr>
        <p:spPr>
          <a:xfrm>
            <a:off x="7163459" y="140522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ASP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A130A-6F5E-2241-9C5B-E024E6A17C43}"/>
              </a:ext>
            </a:extLst>
          </p:cNvPr>
          <p:cNvSpPr/>
          <p:nvPr/>
        </p:nvSpPr>
        <p:spPr>
          <a:xfrm>
            <a:off x="3489403" y="3019265"/>
            <a:ext cx="2068117" cy="12276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7CFEE-7847-6D45-8918-F2B63183D352}"/>
              </a:ext>
            </a:extLst>
          </p:cNvPr>
          <p:cNvSpPr/>
          <p:nvPr/>
        </p:nvSpPr>
        <p:spPr>
          <a:xfrm>
            <a:off x="6492240" y="3120865"/>
            <a:ext cx="2593200" cy="12784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B9A66-E2DA-AC4A-909A-247C68B7F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" y="1857692"/>
            <a:ext cx="3166066" cy="3162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A58D09-161D-7244-9A57-11178F23C439}"/>
              </a:ext>
            </a:extLst>
          </p:cNvPr>
          <p:cNvSpPr/>
          <p:nvPr/>
        </p:nvSpPr>
        <p:spPr>
          <a:xfrm>
            <a:off x="833120" y="3267515"/>
            <a:ext cx="2346406" cy="106064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8ECE36-7644-EEAE-C6C4-D9980DC3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9157" y="1705874"/>
            <a:ext cx="4147411" cy="3335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950DA2-69F4-504A-B939-0389EA43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28" y="1060574"/>
            <a:ext cx="4944300" cy="645300"/>
          </a:xfrm>
        </p:spPr>
        <p:txBody>
          <a:bodyPr/>
          <a:lstStyle/>
          <a:p>
            <a:r>
              <a:rPr lang="en-US" sz="3200" dirty="0"/>
              <a:t>API Endpoint </a:t>
            </a:r>
            <a:br>
              <a:rPr lang="en-US" sz="3200" dirty="0"/>
            </a:br>
            <a:r>
              <a:rPr lang="en-US" sz="3200" dirty="0"/>
              <a:t>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87DC-243E-274A-8A2E-4192D148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21" y="1636473"/>
            <a:ext cx="4019670" cy="3149839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API Endpoint Handling</a:t>
            </a:r>
            <a:r>
              <a:rPr lang="en-US" sz="2000" b="1" dirty="0"/>
              <a:t> </a:t>
            </a:r>
            <a:r>
              <a:rPr lang="en-US" sz="2000" dirty="0"/>
              <a:t>the query string is </a:t>
            </a:r>
            <a:r>
              <a:rPr lang="en-US" sz="2000" i="1" dirty="0"/>
              <a:t>routed</a:t>
            </a:r>
            <a:r>
              <a:rPr lang="en-US" sz="2000" dirty="0"/>
              <a:t>, based on the </a:t>
            </a:r>
            <a:r>
              <a:rPr lang="en-US" sz="2000" i="1" dirty="0"/>
              <a:t>service</a:t>
            </a:r>
            <a:r>
              <a:rPr lang="en-US" sz="2000" dirty="0"/>
              <a:t>, to a function that generates the response.</a:t>
            </a:r>
          </a:p>
          <a:p>
            <a:pPr lvl="1"/>
            <a:r>
              <a:rPr lang="en-US" sz="1800" dirty="0"/>
              <a:t>Node.js/Express (JavaScript)</a:t>
            </a:r>
          </a:p>
          <a:p>
            <a:pPr lvl="1"/>
            <a:r>
              <a:rPr lang="en-US" sz="1800" dirty="0"/>
              <a:t>Others API libraries:</a:t>
            </a:r>
          </a:p>
          <a:p>
            <a:pPr lvl="2"/>
            <a:r>
              <a:rPr lang="en-US" sz="1600" dirty="0"/>
              <a:t>Laravel (PHP)</a:t>
            </a:r>
          </a:p>
          <a:p>
            <a:pPr lvl="2"/>
            <a:r>
              <a:rPr lang="en-US" sz="1600" dirty="0"/>
              <a:t>Flask / Django (Python)</a:t>
            </a:r>
          </a:p>
          <a:p>
            <a:pPr lvl="2"/>
            <a:r>
              <a:rPr lang="en-US" sz="1600" dirty="0"/>
              <a:t>Spring (Java)</a:t>
            </a:r>
          </a:p>
          <a:p>
            <a:pPr lvl="2"/>
            <a:r>
              <a:rPr lang="en-US" sz="1600" dirty="0"/>
              <a:t>ASP.NET (C#)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BA27-083D-204D-8128-C49A4C1D9F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33892-249E-5D4B-9091-62904C6C3063}"/>
              </a:ext>
            </a:extLst>
          </p:cNvPr>
          <p:cNvSpPr/>
          <p:nvPr/>
        </p:nvSpPr>
        <p:spPr>
          <a:xfrm>
            <a:off x="5014905" y="2611633"/>
            <a:ext cx="3471549" cy="277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D7AB5-0908-704D-A98C-9E47BD35D330}"/>
              </a:ext>
            </a:extLst>
          </p:cNvPr>
          <p:cNvSpPr/>
          <p:nvPr/>
        </p:nvSpPr>
        <p:spPr>
          <a:xfrm>
            <a:off x="5201919" y="3227493"/>
            <a:ext cx="3181889" cy="36564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81040-243E-9A89-51D1-979900E96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5639">
            <a:off x="4545052" y="246564"/>
            <a:ext cx="4769778" cy="14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>
            <a:extLst>
              <a:ext uri="{FF2B5EF4-FFF2-40B4-BE49-F238E27FC236}">
                <a16:creationId xmlns:a16="http://schemas.microsoft.com/office/drawing/2014/main" id="{4F90A6A1-0BA5-AD49-BCAC-5B16C0927E93}"/>
              </a:ext>
            </a:extLst>
          </p:cNvPr>
          <p:cNvSpPr txBox="1">
            <a:spLocks/>
          </p:cNvSpPr>
          <p:nvPr/>
        </p:nvSpPr>
        <p:spPr bwMode="auto">
          <a:xfrm>
            <a:off x="2412048" y="-20548"/>
            <a:ext cx="713835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endParaRPr lang="en-US" sz="1800" kern="0" dirty="0"/>
          </a:p>
          <a:p>
            <a:r>
              <a:rPr lang="en-US" sz="1800" kern="0" dirty="0"/>
              <a:t>			</a:t>
            </a:r>
            <a:r>
              <a:rPr lang="en-US" sz="2000" kern="0" dirty="0"/>
              <a:t>(code in </a:t>
            </a:r>
            <a:r>
              <a:rPr lang="en-US" sz="2000" kern="0" dirty="0" err="1">
                <a:latin typeface="Courier" pitchFamily="2" charset="0"/>
              </a:rPr>
              <a:t>api</a:t>
            </a:r>
            <a:r>
              <a:rPr lang="en-US" sz="2000" kern="0" dirty="0">
                <a:latin typeface="Courier" pitchFamily="2" charset="0"/>
              </a:rPr>
              <a:t>/</a:t>
            </a:r>
            <a:r>
              <a:rPr lang="en-US" sz="2000" kern="0" dirty="0" err="1">
                <a:latin typeface="Courier" pitchFamily="2" charset="0"/>
              </a:rPr>
              <a:t>server.js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07AF8-AB4F-6E43-B564-3E8A58A452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E8569-7E2A-E44E-8BB0-E24B2BDD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0476" y="1230648"/>
            <a:ext cx="3863144" cy="3816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A87871-7F43-9D4D-A725-3A01DB966B05}"/>
              </a:ext>
            </a:extLst>
          </p:cNvPr>
          <p:cNvSpPr/>
          <p:nvPr/>
        </p:nvSpPr>
        <p:spPr>
          <a:xfrm>
            <a:off x="749521" y="1225283"/>
            <a:ext cx="3144385" cy="2124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AF5B-1FB3-8B4D-9451-FC533F60AE2E}"/>
              </a:ext>
            </a:extLst>
          </p:cNvPr>
          <p:cNvSpPr/>
          <p:nvPr/>
        </p:nvSpPr>
        <p:spPr>
          <a:xfrm>
            <a:off x="1102581" y="1437697"/>
            <a:ext cx="3241040" cy="3011013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49C579-8B6C-7943-AB6B-8A5A513D3760}"/>
              </a:ext>
            </a:extLst>
          </p:cNvPr>
          <p:cNvGrpSpPr/>
          <p:nvPr/>
        </p:nvGrpSpPr>
        <p:grpSpPr>
          <a:xfrm>
            <a:off x="4681245" y="1579529"/>
            <a:ext cx="3732753" cy="3263457"/>
            <a:chOff x="4681245" y="1579529"/>
            <a:chExt cx="3732753" cy="32634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8299B-A0D8-2843-A4D6-DF008F8937F5}"/>
                </a:ext>
              </a:extLst>
            </p:cNvPr>
            <p:cNvSpPr txBox="1"/>
            <p:nvPr/>
          </p:nvSpPr>
          <p:spPr>
            <a:xfrm>
              <a:off x="4681245" y="1579529"/>
              <a:ext cx="3732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Visit: https://localhost:8000/sample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DFAD2F-9EE4-1C45-A334-6B9B7C33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633" y="1948861"/>
              <a:ext cx="2647975" cy="289412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B6653C-25F7-8474-B19D-CCC4AA72CCB3}"/>
              </a:ext>
            </a:extLst>
          </p:cNvPr>
          <p:cNvSpPr/>
          <p:nvPr/>
        </p:nvSpPr>
        <p:spPr>
          <a:xfrm>
            <a:off x="749521" y="4596430"/>
            <a:ext cx="2384097" cy="24655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20042</TotalTime>
  <Words>4968</Words>
  <Application>Microsoft Macintosh PowerPoint</Application>
  <PresentationFormat>On-screen Show (16:9)</PresentationFormat>
  <Paragraphs>467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WA6 – Back-End Dynamic    Content</vt:lpstr>
      <vt:lpstr>Typical Elements of a Web Application</vt:lpstr>
      <vt:lpstr>Back-End Content</vt:lpstr>
      <vt:lpstr>Back-End Dynamic Content</vt:lpstr>
      <vt:lpstr>Page Generation</vt:lpstr>
      <vt:lpstr>Server  Pages</vt:lpstr>
      <vt:lpstr>Some Server Page Technologies</vt:lpstr>
      <vt:lpstr>API Endpoint 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480</cp:revision>
  <dcterms:created xsi:type="dcterms:W3CDTF">2020-11-19T19:43:32Z</dcterms:created>
  <dcterms:modified xsi:type="dcterms:W3CDTF">2023-04-21T12:50:45Z</dcterms:modified>
</cp:coreProperties>
</file>