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2"/>
  </p:notesMasterIdLst>
  <p:sldIdLst>
    <p:sldId id="256" r:id="rId2"/>
    <p:sldId id="288" r:id="rId3"/>
    <p:sldId id="289" r:id="rId4"/>
    <p:sldId id="290" r:id="rId5"/>
    <p:sldId id="291" r:id="rId6"/>
    <p:sldId id="310" r:id="rId7"/>
    <p:sldId id="318" r:id="rId8"/>
    <p:sldId id="321" r:id="rId9"/>
    <p:sldId id="319" r:id="rId10"/>
    <p:sldId id="293" r:id="rId11"/>
    <p:sldId id="292" r:id="rId12"/>
    <p:sldId id="294" r:id="rId13"/>
    <p:sldId id="295" r:id="rId14"/>
    <p:sldId id="296" r:id="rId15"/>
    <p:sldId id="297" r:id="rId16"/>
    <p:sldId id="298" r:id="rId17"/>
    <p:sldId id="300" r:id="rId18"/>
    <p:sldId id="316" r:id="rId19"/>
    <p:sldId id="301" r:id="rId20"/>
    <p:sldId id="302" r:id="rId21"/>
    <p:sldId id="303" r:id="rId22"/>
    <p:sldId id="304" r:id="rId23"/>
    <p:sldId id="314" r:id="rId24"/>
    <p:sldId id="315" r:id="rId25"/>
    <p:sldId id="305" r:id="rId26"/>
    <p:sldId id="306" r:id="rId27"/>
    <p:sldId id="307" r:id="rId28"/>
    <p:sldId id="308" r:id="rId29"/>
    <p:sldId id="313" r:id="rId30"/>
    <p:sldId id="311" r:id="rId31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05"/>
    <p:restoredTop sz="73093"/>
  </p:normalViewPr>
  <p:slideViewPr>
    <p:cSldViewPr snapToGrid="0" snapToObjects="1">
      <p:cViewPr varScale="1">
        <p:scale>
          <a:sx n="106" d="100"/>
          <a:sy n="106" d="100"/>
        </p:scale>
        <p:origin x="19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19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an example of a for loop.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This task is fairly straight forward with a for loop in a HLL.</a:t>
            </a:r>
          </a:p>
          <a:p>
            <a:endParaRPr lang="en-US" dirty="0"/>
          </a:p>
          <a:p>
            <a:r>
              <a:rPr lang="en-US" dirty="0"/>
              <a:t>Recall for loop parts…</a:t>
            </a:r>
          </a:p>
          <a:p>
            <a:r>
              <a:rPr lang="en-US" dirty="0"/>
              <a:t>  - initialization... Once before loop</a:t>
            </a:r>
          </a:p>
          <a:p>
            <a:r>
              <a:rPr lang="en-US" dirty="0"/>
              <a:t>  - condition… each time before loop</a:t>
            </a:r>
          </a:p>
          <a:p>
            <a:r>
              <a:rPr lang="en-US" dirty="0"/>
              <a:t>    - if condition is true the loop body is executed</a:t>
            </a:r>
          </a:p>
          <a:p>
            <a:r>
              <a:rPr lang="en-US" dirty="0"/>
              <a:t>    - if condition is false the loop body is skipped.</a:t>
            </a:r>
          </a:p>
          <a:p>
            <a:r>
              <a:rPr lang="en-US" dirty="0"/>
              <a:t>  - update… at end of each loop</a:t>
            </a:r>
          </a:p>
          <a:p>
            <a:endParaRPr lang="en-US" dirty="0"/>
          </a:p>
          <a:p>
            <a:r>
              <a:rPr lang="en-US" dirty="0"/>
              <a:t>Our task here will be to translate those parts into an equivalent in Assembly </a:t>
            </a:r>
            <a:r>
              <a:rPr lang="en-US" dirty="0" err="1"/>
              <a:t>Langauge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71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general structure for a for loop.</a:t>
            </a:r>
          </a:p>
          <a:p>
            <a:r>
              <a:rPr lang="en-US" dirty="0"/>
              <a:t>  - Anytime you see a for loop in your code you can do this…</a:t>
            </a:r>
          </a:p>
          <a:p>
            <a:endParaRPr lang="en-US" dirty="0"/>
          </a:p>
          <a:p>
            <a:r>
              <a:rPr lang="en-US" dirty="0"/>
              <a:t>Typically, what is done with for loops is to move the condition and the update to the bottom of the loop.</a:t>
            </a:r>
          </a:p>
          <a:p>
            <a:r>
              <a:rPr lang="en-US" dirty="0"/>
              <a:t>  - This just simplifies the code since the update done at the end of the loop.</a:t>
            </a:r>
          </a:p>
          <a:p>
            <a:r>
              <a:rPr lang="en-US" dirty="0"/>
              <a:t>  - We check if the loop condition is true</a:t>
            </a:r>
          </a:p>
          <a:p>
            <a:r>
              <a:rPr lang="en-US" dirty="0"/>
              <a:t>    - If it is then we jump back to the top and do the loop body.</a:t>
            </a:r>
          </a:p>
          <a:p>
            <a:r>
              <a:rPr lang="en-US" dirty="0"/>
              <a:t>  - At the end of the loop body we do the update</a:t>
            </a:r>
          </a:p>
          <a:p>
            <a:r>
              <a:rPr lang="en-US" dirty="0"/>
              <a:t>  - Then we check the condition again.</a:t>
            </a:r>
          </a:p>
          <a:p>
            <a:endParaRPr lang="en-US" dirty="0"/>
          </a:p>
          <a:p>
            <a:r>
              <a:rPr lang="en-US" dirty="0"/>
              <a:t>Again, it may seem a little odd to do it that way</a:t>
            </a:r>
          </a:p>
          <a:p>
            <a:r>
              <a:rPr lang="en-US" dirty="0"/>
              <a:t>  - But ultimately it just make the code a little simpler. </a:t>
            </a:r>
          </a:p>
          <a:p>
            <a:r>
              <a:rPr lang="en-US" dirty="0"/>
              <a:t>  - It also happens to reduces control hazards in the instruction pipeline</a:t>
            </a:r>
          </a:p>
          <a:p>
            <a:r>
              <a:rPr lang="en-US" dirty="0"/>
              <a:t>    - as compared to implementing it in a more straight forward way.</a:t>
            </a:r>
          </a:p>
        </p:txBody>
      </p:sp>
    </p:spTree>
    <p:extLst>
      <p:ext uri="{BB962C8B-B14F-4D97-AF65-F5344CB8AC3E}">
        <p14:creationId xmlns:p14="http://schemas.microsoft.com/office/powerpoint/2010/main" val="582021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 the normal stuff</a:t>
            </a:r>
          </a:p>
          <a:p>
            <a:r>
              <a:rPr lang="en-US" dirty="0"/>
              <a:t>  - create labels</a:t>
            </a:r>
          </a:p>
          <a:p>
            <a:r>
              <a:rPr lang="en-US" dirty="0"/>
              <a:t>  - read the result in</a:t>
            </a:r>
          </a:p>
          <a:p>
            <a:endParaRPr lang="en-US" dirty="0"/>
          </a:p>
          <a:p>
            <a:r>
              <a:rPr lang="en-US" dirty="0"/>
              <a:t>…</a:t>
            </a:r>
            <a:r>
              <a:rPr lang="en-US" dirty="0" err="1"/>
              <a:t>init</a:t>
            </a:r>
            <a:r>
              <a:rPr lang="en-US" dirty="0"/>
              <a:t>…</a:t>
            </a:r>
          </a:p>
          <a:p>
            <a:r>
              <a:rPr lang="en-US" dirty="0"/>
              <a:t>   - LOAD R2 SUM</a:t>
            </a:r>
          </a:p>
          <a:p>
            <a:r>
              <a:rPr lang="en-US" dirty="0"/>
              <a:t>    - not technically part of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    - but we will need SUM repeatedly through the loop</a:t>
            </a:r>
          </a:p>
          <a:p>
            <a:r>
              <a:rPr lang="en-US" dirty="0"/>
              <a:t>      - so we’ll put it into a register here.</a:t>
            </a:r>
          </a:p>
          <a:p>
            <a:r>
              <a:rPr lang="en-US" dirty="0"/>
              <a:t>  - Use R1 as </a:t>
            </a:r>
            <a:r>
              <a:rPr lang="en-US" dirty="0" err="1"/>
              <a:t>i</a:t>
            </a:r>
            <a:r>
              <a:rPr lang="en-US" dirty="0"/>
              <a:t> and set its initial value to 1.</a:t>
            </a:r>
          </a:p>
          <a:p>
            <a:endParaRPr lang="en-US" dirty="0"/>
          </a:p>
          <a:p>
            <a:r>
              <a:rPr lang="en-US" dirty="0"/>
              <a:t>…JUMP COND…</a:t>
            </a:r>
          </a:p>
          <a:p>
            <a:r>
              <a:rPr lang="en-US" dirty="0"/>
              <a:t>  - Jump to the bottom of the loop</a:t>
            </a:r>
          </a:p>
          <a:p>
            <a:r>
              <a:rPr lang="en-US" dirty="0"/>
              <a:t>  - There we check the condition of the loop</a:t>
            </a:r>
          </a:p>
          <a:p>
            <a:r>
              <a:rPr lang="en-US" dirty="0"/>
              <a:t>    - Is R1 less than or equal to R0</a:t>
            </a:r>
          </a:p>
          <a:p>
            <a:r>
              <a:rPr lang="en-US" dirty="0"/>
              <a:t>      - i.e. is </a:t>
            </a:r>
            <a:r>
              <a:rPr lang="en-US" dirty="0" err="1"/>
              <a:t>i</a:t>
            </a:r>
            <a:r>
              <a:rPr lang="en-US" dirty="0"/>
              <a:t> &lt;= N</a:t>
            </a:r>
          </a:p>
          <a:p>
            <a:r>
              <a:rPr lang="en-US" dirty="0"/>
              <a:t>    - If so, go to the top of the loop body</a:t>
            </a:r>
          </a:p>
          <a:p>
            <a:r>
              <a:rPr lang="en-US" dirty="0"/>
              <a:t>    - otherwise the loop is done and just continue onto the next instruction</a:t>
            </a:r>
          </a:p>
          <a:p>
            <a:r>
              <a:rPr lang="en-US" dirty="0"/>
              <a:t>      - save the result into SUM</a:t>
            </a:r>
          </a:p>
          <a:p>
            <a:r>
              <a:rPr lang="en-US" dirty="0"/>
              <a:t>      - Print it.</a:t>
            </a:r>
          </a:p>
          <a:p>
            <a:r>
              <a:rPr lang="en-US" dirty="0"/>
              <a:t>      - Stop</a:t>
            </a:r>
          </a:p>
          <a:p>
            <a:endParaRPr lang="en-US" dirty="0"/>
          </a:p>
          <a:p>
            <a:r>
              <a:rPr lang="en-US" dirty="0"/>
              <a:t>…loop body…</a:t>
            </a:r>
          </a:p>
          <a:p>
            <a:r>
              <a:rPr lang="en-US" dirty="0"/>
              <a:t>  - If we BLEQ back to the TOP then we need to execute the loop body.</a:t>
            </a:r>
          </a:p>
          <a:p>
            <a:r>
              <a:rPr lang="en-US" dirty="0"/>
              <a:t>  - Here that is </a:t>
            </a:r>
          </a:p>
          <a:p>
            <a:r>
              <a:rPr lang="en-US" dirty="0"/>
              <a:t>    - ADD R2 R2 R1 </a:t>
            </a:r>
          </a:p>
          <a:p>
            <a:r>
              <a:rPr lang="en-US" dirty="0"/>
              <a:t>      - Which is SUM = SUM + 1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…update…</a:t>
            </a:r>
          </a:p>
          <a:p>
            <a:r>
              <a:rPr lang="en-US" dirty="0"/>
              <a:t>  - After the loop body completes</a:t>
            </a:r>
          </a:p>
          <a:p>
            <a:r>
              <a:rPr lang="en-US" dirty="0"/>
              <a:t>  - we would go up and do the update in the for statement</a:t>
            </a:r>
          </a:p>
          <a:p>
            <a:r>
              <a:rPr lang="en-US" dirty="0"/>
              <a:t>  - in assembly we just place it as the next line right at the end of the loop body.</a:t>
            </a:r>
          </a:p>
          <a:p>
            <a:r>
              <a:rPr lang="en-US" dirty="0"/>
              <a:t>    - ADD R1 R1 #1</a:t>
            </a:r>
          </a:p>
          <a:p>
            <a:r>
              <a:rPr lang="en-US" dirty="0"/>
              <a:t>      -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  <a:p>
            <a:endParaRPr lang="en-US" dirty="0"/>
          </a:p>
          <a:p>
            <a:r>
              <a:rPr lang="en-US" dirty="0"/>
              <a:t>Then we would check the condition again…</a:t>
            </a:r>
          </a:p>
          <a:p>
            <a:r>
              <a:rPr lang="en-US" dirty="0"/>
              <a:t>  - if still BLEQ R1 R0 then back to the top to do it again…</a:t>
            </a:r>
          </a:p>
        </p:txBody>
      </p:sp>
    </p:spTree>
    <p:extLst>
      <p:ext uri="{BB962C8B-B14F-4D97-AF65-F5344CB8AC3E}">
        <p14:creationId xmlns:p14="http://schemas.microsoft.com/office/powerpoint/2010/main" val="4104992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Remainder of the slides walk through the execution of the for loop program in detail.</a:t>
            </a:r>
          </a:p>
          <a:p>
            <a:r>
              <a:rPr lang="en-US" dirty="0"/>
              <a:t>They show the contents of the memory and the registers.</a:t>
            </a:r>
          </a:p>
          <a:p>
            <a:r>
              <a:rPr lang="en-US" dirty="0"/>
              <a:t>  - So you can see what is happening behind the abstraction.</a:t>
            </a:r>
          </a:p>
          <a:p>
            <a:endParaRPr lang="en-US" dirty="0"/>
          </a:p>
          <a:p>
            <a:r>
              <a:rPr lang="en-US" dirty="0"/>
              <a:t>If there is time we will trace through this in detail.</a:t>
            </a:r>
          </a:p>
          <a:p>
            <a:r>
              <a:rPr lang="en-US" dirty="0"/>
              <a:t>  - If not there are highlights and explanatory comments on each slide</a:t>
            </a:r>
          </a:p>
          <a:p>
            <a:r>
              <a:rPr lang="en-US" dirty="0"/>
              <a:t>  - You can trace through how it works yourself.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65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the 5 from STDIN</a:t>
            </a:r>
          </a:p>
          <a:p>
            <a:r>
              <a:rPr lang="en-US" dirty="0"/>
              <a:t>Place it into R0</a:t>
            </a:r>
          </a:p>
          <a:p>
            <a:r>
              <a:rPr lang="en-US" dirty="0"/>
              <a:t>And then into MM[N], i.e.. MM[100]</a:t>
            </a:r>
          </a:p>
          <a:p>
            <a:r>
              <a:rPr lang="en-US" dirty="0"/>
              <a:t>  - recall that labels (like N) are a memory address.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54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</a:t>
            </a:r>
            <a:r>
              <a:rPr lang="en-US" dirty="0" err="1"/>
              <a:t>init</a:t>
            </a:r>
            <a:r>
              <a:rPr lang="en-US" dirty="0"/>
              <a:t>…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 R2 as sum so we don’t have to load it from memory every time.</a:t>
            </a:r>
          </a:p>
          <a:p>
            <a:r>
              <a:rPr lang="en-US" dirty="0"/>
              <a:t>  - again, this is not technically part of the for loop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  - but SUM will be needed throughout the loop</a:t>
            </a:r>
          </a:p>
          <a:p>
            <a:r>
              <a:rPr lang="en-US" dirty="0"/>
              <a:t>  - We could load and store it into memory each time we use it</a:t>
            </a:r>
          </a:p>
          <a:p>
            <a:r>
              <a:rPr lang="en-US" dirty="0"/>
              <a:t>  - but it’s a lot faster and more efficient to just use a register.</a:t>
            </a:r>
          </a:p>
          <a:p>
            <a:endParaRPr lang="en-US" dirty="0"/>
          </a:p>
          <a:p>
            <a:r>
              <a:rPr lang="en-US" dirty="0"/>
              <a:t>Load R1 with the value 1 to initialize I</a:t>
            </a:r>
          </a:p>
          <a:p>
            <a:r>
              <a:rPr lang="en-US" dirty="0"/>
              <a:t>  - This is the </a:t>
            </a:r>
            <a:r>
              <a:rPr lang="en-US" dirty="0" err="1"/>
              <a:t>init.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16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Jump to the condition at the end of the loop.</a:t>
            </a:r>
          </a:p>
          <a:p>
            <a:r>
              <a:rPr lang="en-US" dirty="0"/>
              <a:t>Check R1 &lt;= R0? </a:t>
            </a:r>
          </a:p>
          <a:p>
            <a:r>
              <a:rPr lang="en-US" dirty="0"/>
              <a:t>  - True 1 &lt;= 5</a:t>
            </a:r>
          </a:p>
          <a:p>
            <a:r>
              <a:rPr lang="en-US" dirty="0"/>
              <a:t>  - Branch back to top!</a:t>
            </a:r>
          </a:p>
        </p:txBody>
      </p:sp>
    </p:spTree>
    <p:extLst>
      <p:ext uri="{BB962C8B-B14F-4D97-AF65-F5344CB8AC3E}">
        <p14:creationId xmlns:p14="http://schemas.microsoft.com/office/powerpoint/2010/main" val="2383496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…loop body…</a:t>
            </a:r>
          </a:p>
          <a:p>
            <a:r>
              <a:rPr lang="en-US" dirty="0"/>
              <a:t>  - ADD R2 R2 1</a:t>
            </a:r>
          </a:p>
          <a:p>
            <a:r>
              <a:rPr lang="en-US" dirty="0"/>
              <a:t>    - Sets R2 to its current value + 1 (because R1 = 1)</a:t>
            </a:r>
          </a:p>
          <a:p>
            <a:r>
              <a:rPr lang="en-US" dirty="0"/>
              <a:t>    - So R2 will become 1</a:t>
            </a:r>
          </a:p>
          <a:p>
            <a:r>
              <a:rPr lang="en-US" dirty="0"/>
              <a:t>      - next slide.</a:t>
            </a:r>
          </a:p>
        </p:txBody>
      </p:sp>
    </p:spTree>
    <p:extLst>
      <p:ext uri="{BB962C8B-B14F-4D97-AF65-F5344CB8AC3E}">
        <p14:creationId xmlns:p14="http://schemas.microsoft.com/office/powerpoint/2010/main" val="4144139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R2 has become 1.</a:t>
            </a:r>
          </a:p>
        </p:txBody>
      </p:sp>
    </p:spTree>
    <p:extLst>
      <p:ext uri="{BB962C8B-B14F-4D97-AF65-F5344CB8AC3E}">
        <p14:creationId xmlns:p14="http://schemas.microsoft.com/office/powerpoint/2010/main" val="3978465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…update…</a:t>
            </a:r>
          </a:p>
          <a:p>
            <a:r>
              <a:rPr lang="en-US" dirty="0"/>
              <a:t>  - ADD R1 R1 #1</a:t>
            </a:r>
          </a:p>
          <a:p>
            <a:r>
              <a:rPr lang="en-US" dirty="0"/>
              <a:t>    -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  <a:p>
            <a:r>
              <a:rPr lang="en-US" dirty="0"/>
              <a:t>  - </a:t>
            </a:r>
            <a:r>
              <a:rPr lang="en-US" dirty="0" err="1"/>
              <a:t>i</a:t>
            </a:r>
            <a:r>
              <a:rPr lang="en-US" dirty="0"/>
              <a:t> will become 2</a:t>
            </a:r>
          </a:p>
          <a:p>
            <a:r>
              <a:rPr lang="en-US" dirty="0"/>
              <a:t>    - next slide.</a:t>
            </a:r>
          </a:p>
        </p:txBody>
      </p:sp>
    </p:spTree>
    <p:extLst>
      <p:ext uri="{BB962C8B-B14F-4D97-AF65-F5344CB8AC3E}">
        <p14:creationId xmlns:p14="http://schemas.microsoft.com/office/powerpoint/2010/main" val="2663993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just a recap of the relevant facts from the previous class.</a:t>
            </a:r>
          </a:p>
          <a:p>
            <a:r>
              <a:rPr lang="en-US" dirty="0"/>
              <a:t>  - If anything doesn’t look familiar it would be worth reviewing LA2.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0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</a:t>
            </a:r>
            <a:r>
              <a:rPr lang="en-US" dirty="0" err="1"/>
              <a:t>i</a:t>
            </a:r>
            <a:r>
              <a:rPr lang="en-US" dirty="0"/>
              <a:t> has become 2</a:t>
            </a:r>
          </a:p>
        </p:txBody>
      </p:sp>
    </p:spTree>
    <p:extLst>
      <p:ext uri="{BB962C8B-B14F-4D97-AF65-F5344CB8AC3E}">
        <p14:creationId xmlns:p14="http://schemas.microsoft.com/office/powerpoint/2010/main" val="2506633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condition again…</a:t>
            </a:r>
          </a:p>
          <a:p>
            <a:r>
              <a:rPr lang="en-US" dirty="0"/>
              <a:t>  - R1 &lt;= R0 </a:t>
            </a:r>
          </a:p>
          <a:p>
            <a:r>
              <a:rPr lang="en-US" dirty="0"/>
              <a:t>  - 2 &lt;= 5 - True</a:t>
            </a:r>
          </a:p>
          <a:p>
            <a:r>
              <a:rPr lang="en-US" dirty="0"/>
              <a:t>  - back to to the top of the loop.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453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…loop body…</a:t>
            </a:r>
          </a:p>
          <a:p>
            <a:r>
              <a:rPr lang="en-US" dirty="0"/>
              <a:t>  - ADD R2 R2 R1</a:t>
            </a:r>
          </a:p>
          <a:p>
            <a:r>
              <a:rPr lang="en-US" dirty="0"/>
              <a:t>    - R2 will become 1 + 2 = 3.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…update…</a:t>
            </a:r>
          </a:p>
          <a:p>
            <a:r>
              <a:rPr lang="en-US" dirty="0"/>
              <a:t>  - ADD R1 R1#1</a:t>
            </a:r>
          </a:p>
          <a:p>
            <a:r>
              <a:rPr lang="en-US" dirty="0"/>
              <a:t>    - R1 will become 2 + 1 = 3</a:t>
            </a:r>
          </a:p>
          <a:p>
            <a:endParaRPr lang="en-US" dirty="0"/>
          </a:p>
          <a:p>
            <a:r>
              <a:rPr lang="en-US" dirty="0"/>
              <a:t>Next slide.</a:t>
            </a:r>
          </a:p>
        </p:txBody>
      </p:sp>
    </p:spTree>
    <p:extLst>
      <p:ext uri="{BB962C8B-B14F-4D97-AF65-F5344CB8AC3E}">
        <p14:creationId xmlns:p14="http://schemas.microsoft.com/office/powerpoint/2010/main" val="48489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009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&lt;= 5 </a:t>
            </a:r>
          </a:p>
          <a:p>
            <a:r>
              <a:rPr lang="en-US" dirty="0"/>
              <a:t>  - True</a:t>
            </a:r>
          </a:p>
          <a:p>
            <a:r>
              <a:rPr lang="en-US" dirty="0"/>
              <a:t>  - Back to top</a:t>
            </a:r>
          </a:p>
          <a:p>
            <a:r>
              <a:rPr lang="en-US" dirty="0"/>
              <a:t>  - Do it again</a:t>
            </a:r>
          </a:p>
          <a:p>
            <a:r>
              <a:rPr lang="en-US" dirty="0"/>
              <a:t>  - Make </a:t>
            </a:r>
          </a:p>
          <a:p>
            <a:r>
              <a:rPr lang="en-US" dirty="0"/>
              <a:t>    - R2  3 + 3 = 6</a:t>
            </a:r>
          </a:p>
          <a:p>
            <a:r>
              <a:rPr lang="en-US" dirty="0"/>
              <a:t>    - R1  3 + 1 = 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154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&lt;= 5 </a:t>
            </a:r>
          </a:p>
          <a:p>
            <a:r>
              <a:rPr lang="en-US" dirty="0"/>
              <a:t>  - True</a:t>
            </a:r>
          </a:p>
          <a:p>
            <a:r>
              <a:rPr lang="en-US" dirty="0"/>
              <a:t>  - Back to top and do it again</a:t>
            </a:r>
          </a:p>
          <a:p>
            <a:r>
              <a:rPr lang="en-US" dirty="0"/>
              <a:t>  - Make </a:t>
            </a:r>
          </a:p>
          <a:p>
            <a:r>
              <a:rPr lang="en-US" dirty="0"/>
              <a:t>    - R2 = 6 + 4 = 10</a:t>
            </a:r>
          </a:p>
          <a:p>
            <a:r>
              <a:rPr lang="en-US" dirty="0"/>
              <a:t>    - R1 = 4 + 1 =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226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&lt;= 5</a:t>
            </a:r>
          </a:p>
          <a:p>
            <a:r>
              <a:rPr lang="en-US" dirty="0"/>
              <a:t>  - True</a:t>
            </a:r>
          </a:p>
          <a:p>
            <a:r>
              <a:rPr lang="en-US" dirty="0"/>
              <a:t>  - Back to top and do it again</a:t>
            </a:r>
          </a:p>
          <a:p>
            <a:r>
              <a:rPr lang="en-US" dirty="0"/>
              <a:t>  - Make</a:t>
            </a:r>
          </a:p>
          <a:p>
            <a:r>
              <a:rPr lang="en-US" dirty="0"/>
              <a:t>    - R2 = 10 + 5 = 15</a:t>
            </a:r>
          </a:p>
          <a:p>
            <a:r>
              <a:rPr lang="en-US" dirty="0"/>
              <a:t>    - R1 = 5 + 1 =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119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&lt;= 5 </a:t>
            </a:r>
          </a:p>
          <a:p>
            <a:r>
              <a:rPr lang="en-US" dirty="0"/>
              <a:t>  - False…. </a:t>
            </a:r>
          </a:p>
          <a:p>
            <a:r>
              <a:rPr lang="en-US" dirty="0"/>
              <a:t>  - Don’t go to top… just continue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47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R2 into MM[SUM]</a:t>
            </a:r>
          </a:p>
          <a:p>
            <a:r>
              <a:rPr lang="en-US" dirty="0"/>
              <a:t>Display R2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26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33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x is negative make it positive.</a:t>
            </a:r>
          </a:p>
          <a:p>
            <a:r>
              <a:rPr lang="en-US" dirty="0"/>
              <a:t>Otherwise do nothing.</a:t>
            </a:r>
          </a:p>
          <a:p>
            <a:endParaRPr lang="en-US" dirty="0"/>
          </a:p>
          <a:p>
            <a:r>
              <a:rPr lang="en-US" dirty="0"/>
              <a:t>In HLL we would just write the simple if statement.</a:t>
            </a:r>
          </a:p>
          <a:p>
            <a:endParaRPr lang="en-US" dirty="0"/>
          </a:p>
          <a:p>
            <a:r>
              <a:rPr lang="en-US" dirty="0"/>
              <a:t>In the machine language we saw that we can use a branching instruction or a combination of branching instructions.</a:t>
            </a:r>
          </a:p>
          <a:p>
            <a:r>
              <a:rPr lang="en-US" dirty="0"/>
              <a:t>  - Recall that the branching instructions either</a:t>
            </a:r>
          </a:p>
          <a:p>
            <a:r>
              <a:rPr lang="en-US" dirty="0"/>
              <a:t>    - Allowed the PC to increment so that the next instruction in memory was fetched (if the condition did not hold)</a:t>
            </a:r>
          </a:p>
          <a:p>
            <a:r>
              <a:rPr lang="en-US" dirty="0"/>
              <a:t>      - E.g. here if x &gt;= 0 we skip the x=-x statement</a:t>
            </a:r>
          </a:p>
          <a:p>
            <a:r>
              <a:rPr lang="en-US" dirty="0"/>
              <a:t>      - Also recall that we often inverted the conditions.</a:t>
            </a:r>
          </a:p>
          <a:p>
            <a:r>
              <a:rPr lang="en-US" dirty="0"/>
              <a:t>    - Or changed the PC so that we jumped to a specified address to fetch the next instruction (if the condition held)</a:t>
            </a:r>
          </a:p>
          <a:p>
            <a:r>
              <a:rPr lang="en-US" dirty="0"/>
              <a:t>      - E.g. here we would skip over the x = -x if the value is not negative.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So, we need assembly language instructions that do the same kind of thing.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867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resource you’ll use in the activities.</a:t>
            </a:r>
          </a:p>
          <a:p>
            <a:r>
              <a:rPr lang="en-US" dirty="0"/>
              <a:t>It shows </a:t>
            </a:r>
          </a:p>
          <a:p>
            <a:r>
              <a:rPr lang="en-US" dirty="0"/>
              <a:t>  - the HLL construct at the top (C)</a:t>
            </a:r>
          </a:p>
          <a:p>
            <a:r>
              <a:rPr lang="en-US" dirty="0"/>
              <a:t>  - And the ASM structure at the bottom.</a:t>
            </a:r>
          </a:p>
          <a:p>
            <a:endParaRPr lang="en-US" dirty="0"/>
          </a:p>
          <a:p>
            <a:r>
              <a:rPr lang="en-US" dirty="0"/>
              <a:t>Very much the same as what we just saw.</a:t>
            </a:r>
          </a:p>
          <a:p>
            <a:r>
              <a:rPr lang="en-US" dirty="0"/>
              <a:t>  - But it gives a template that can be used to build any of the different HLL structures.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17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HLL Program from the last slide that</a:t>
            </a:r>
          </a:p>
          <a:p>
            <a:r>
              <a:rPr lang="en-US" dirty="0"/>
              <a:t>  - reads a value</a:t>
            </a:r>
          </a:p>
          <a:p>
            <a:r>
              <a:rPr lang="en-US" dirty="0"/>
              <a:t>  - computes its absolute value</a:t>
            </a:r>
          </a:p>
          <a:p>
            <a:r>
              <a:rPr lang="en-US" dirty="0"/>
              <a:t>  - prints the result</a:t>
            </a:r>
          </a:p>
          <a:p>
            <a:r>
              <a:rPr lang="en-US" dirty="0"/>
              <a:t>  - Note that the strange spacing will just help align the HLL with the assembly language translation.</a:t>
            </a:r>
          </a:p>
          <a:p>
            <a:endParaRPr lang="en-US" dirty="0"/>
          </a:p>
          <a:p>
            <a:r>
              <a:rPr lang="en-US" dirty="0"/>
              <a:t>We read X from STDIN – from the keyboard</a:t>
            </a:r>
          </a:p>
          <a:p>
            <a:r>
              <a:rPr lang="en-US" dirty="0"/>
              <a:t>Put it into the address X</a:t>
            </a:r>
          </a:p>
          <a:p>
            <a:endParaRPr lang="en-US" dirty="0"/>
          </a:p>
          <a:p>
            <a:r>
              <a:rPr lang="en-US" dirty="0"/>
              <a:t>Then we implement the logic for the If statement</a:t>
            </a:r>
          </a:p>
          <a:p>
            <a:r>
              <a:rPr lang="en-US" dirty="0"/>
              <a:t>  - If x is negative we branch to the body of the if statement (XLTZ – an acronym for X less than Zero)</a:t>
            </a:r>
          </a:p>
          <a:p>
            <a:r>
              <a:rPr lang="en-US" dirty="0"/>
              <a:t>    - We then continue with the statement labeled XPOS, because it is just the next statement (PC = PC + 1)</a:t>
            </a:r>
          </a:p>
          <a:p>
            <a:r>
              <a:rPr lang="en-US" dirty="0"/>
              <a:t>    - That prints out the absolute value and stops.</a:t>
            </a:r>
          </a:p>
          <a:p>
            <a:r>
              <a:rPr lang="en-US" dirty="0"/>
              <a:t>  - Otherwise we jump over the body to the end of the loop. (XPOS  - short for X is positive)</a:t>
            </a:r>
          </a:p>
          <a:p>
            <a:r>
              <a:rPr lang="en-US" dirty="0"/>
              <a:t>    - We just print the number X itself because it was already positive.</a:t>
            </a:r>
          </a:p>
          <a:p>
            <a:endParaRPr lang="en-US" dirty="0"/>
          </a:p>
          <a:p>
            <a:r>
              <a:rPr lang="en-US" dirty="0"/>
              <a:t>Notice:</a:t>
            </a:r>
          </a:p>
          <a:p>
            <a:r>
              <a:rPr lang="en-US" dirty="0"/>
              <a:t>  - In ASM if we want to check if a register is negative we can just specify the register </a:t>
            </a:r>
          </a:p>
          <a:p>
            <a:r>
              <a:rPr lang="en-US" dirty="0"/>
              <a:t>  - Unlike in ML where we had to do some ALU operation to set the ALU flags used by the branching instruction.</a:t>
            </a:r>
          </a:p>
          <a:p>
            <a:r>
              <a:rPr lang="en-US" dirty="0"/>
              <a:t>    - In Assembly, we don’t have to worry about hat.</a:t>
            </a:r>
          </a:p>
          <a:p>
            <a:r>
              <a:rPr lang="en-US" dirty="0"/>
              <a:t>       - The assembler takes care of it for us when it creates the machine language.</a:t>
            </a:r>
          </a:p>
          <a:p>
            <a:r>
              <a:rPr lang="en-US" dirty="0"/>
              <a:t>       - It will generate ML instructions that do the following…</a:t>
            </a:r>
          </a:p>
          <a:p>
            <a:r>
              <a:rPr lang="en-US" dirty="0"/>
              <a:t>         - R0 | R0  to set the ALU flags.</a:t>
            </a:r>
          </a:p>
          <a:p>
            <a:r>
              <a:rPr lang="en-US" dirty="0"/>
              <a:t>         - If Negative PC &lt;- XLTZ</a:t>
            </a:r>
          </a:p>
          <a:p>
            <a:r>
              <a:rPr lang="en-US" dirty="0"/>
              <a:t>         - Otherwise PC &lt;- XPOS</a:t>
            </a:r>
          </a:p>
          <a:p>
            <a:endParaRPr lang="en-US" dirty="0"/>
          </a:p>
          <a:p>
            <a:r>
              <a:rPr lang="en-US" dirty="0"/>
              <a:t>    - So one ASM instruction may turn into multiple ML instructions.</a:t>
            </a:r>
          </a:p>
          <a:p>
            <a:r>
              <a:rPr lang="en-US" dirty="0"/>
              <a:t>      - But we don’t have to care about it.</a:t>
            </a:r>
          </a:p>
          <a:p>
            <a:r>
              <a:rPr lang="en-US" dirty="0"/>
              <a:t>      - That is a detail that is hidden from up by the Assembly Language Abstract Machine.</a:t>
            </a:r>
          </a:p>
          <a:p>
            <a:endParaRPr lang="en-US" dirty="0"/>
          </a:p>
          <a:p>
            <a:r>
              <a:rPr lang="en-US" dirty="0"/>
              <a:t>The body of the loop takes advantage of two’s complement representation to find -X</a:t>
            </a:r>
          </a:p>
          <a:p>
            <a:r>
              <a:rPr lang="en-US" dirty="0"/>
              <a:t>  - It flips the bits with NOT</a:t>
            </a:r>
          </a:p>
          <a:p>
            <a:r>
              <a:rPr lang="en-US" dirty="0"/>
              <a:t>  - Then it adds 1 using an Immediate Addressing Mode instruction.</a:t>
            </a:r>
          </a:p>
          <a:p>
            <a:r>
              <a:rPr lang="en-US" dirty="0"/>
              <a:t>  - Puts the result into X</a:t>
            </a:r>
          </a:p>
          <a:p>
            <a:endParaRPr lang="en-US" dirty="0"/>
          </a:p>
          <a:p>
            <a:r>
              <a:rPr lang="en-US" dirty="0"/>
              <a:t>- Then we continue on to the next instruction</a:t>
            </a:r>
          </a:p>
          <a:p>
            <a:r>
              <a:rPr lang="en-US" dirty="0"/>
              <a:t>  - Print the result</a:t>
            </a:r>
          </a:p>
          <a:p>
            <a:r>
              <a:rPr lang="en-US" dirty="0"/>
              <a:t>  - Stop.</a:t>
            </a:r>
          </a:p>
        </p:txBody>
      </p:sp>
    </p:spTree>
    <p:extLst>
      <p:ext uri="{BB962C8B-B14F-4D97-AF65-F5344CB8AC3E}">
        <p14:creationId xmlns:p14="http://schemas.microsoft.com/office/powerpoint/2010/main" val="248304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generalize that structure so that it can be used to implement any if statement.</a:t>
            </a:r>
          </a:p>
          <a:p>
            <a:endParaRPr lang="en-US" dirty="0"/>
          </a:p>
          <a:p>
            <a:r>
              <a:rPr lang="en-US" dirty="0"/>
              <a:t>Note: There is nothing special about the IFBODY or ENDIF labels…</a:t>
            </a:r>
          </a:p>
          <a:p>
            <a:r>
              <a:rPr lang="en-US" dirty="0"/>
              <a:t>  - They are just place holders here for labels that you will choose that makes more sense.</a:t>
            </a:r>
          </a:p>
          <a:p>
            <a:r>
              <a:rPr lang="en-US" dirty="0"/>
              <a:t>  - You need to customize the labels in your program</a:t>
            </a:r>
          </a:p>
          <a:p>
            <a:r>
              <a:rPr lang="en-US" dirty="0"/>
              <a:t>    - They must be unique, a label may only be used once in a program.</a:t>
            </a:r>
          </a:p>
          <a:p>
            <a:r>
              <a:rPr lang="en-US" dirty="0"/>
              <a:t>    - like we did with XLTZ and XPOS in the prior example.</a:t>
            </a:r>
          </a:p>
          <a:p>
            <a:r>
              <a:rPr lang="en-US" dirty="0"/>
              <a:t>    - Use meaningful names so that your program is easier to read.</a:t>
            </a:r>
          </a:p>
          <a:p>
            <a:endParaRPr lang="en-US" dirty="0"/>
          </a:p>
          <a:p>
            <a:r>
              <a:rPr lang="en-US" dirty="0"/>
              <a:t>Note: There are lots of other ways to implement an if statement</a:t>
            </a:r>
          </a:p>
          <a:p>
            <a:r>
              <a:rPr lang="en-US" dirty="0"/>
              <a:t>  - This is just a fairly straight forward way to do it that will always work.</a:t>
            </a:r>
          </a:p>
          <a:p>
            <a:r>
              <a:rPr lang="en-US" dirty="0"/>
              <a:t>  - Some of the other ways are a little more efficient if you want to puzzle them out.</a:t>
            </a:r>
          </a:p>
          <a:p>
            <a:r>
              <a:rPr lang="en-US" dirty="0"/>
              <a:t>    - E.g. here you can implement the if statement with one less branching statement by inverting the condition.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4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all of the branching instructions in our assembly </a:t>
            </a:r>
            <a:r>
              <a:rPr lang="en-US" dirty="0" err="1"/>
              <a:t>langauge</a:t>
            </a:r>
            <a:r>
              <a:rPr lang="en-US" dirty="0"/>
              <a:t>.</a:t>
            </a:r>
          </a:p>
          <a:p>
            <a:r>
              <a:rPr lang="en-US" dirty="0"/>
              <a:t>  - There are a lot of them.</a:t>
            </a:r>
          </a:p>
          <a:p>
            <a:r>
              <a:rPr lang="en-US" dirty="0"/>
              <a:t>  - Having more ASM branches just makes it easier for us to write the programs</a:t>
            </a:r>
          </a:p>
          <a:p>
            <a:r>
              <a:rPr lang="en-US" dirty="0"/>
              <a:t>    - Ultimately the assembler turns these all into an ALU operation followed by one or more ML branching instructions.</a:t>
            </a:r>
          </a:p>
          <a:p>
            <a:r>
              <a:rPr lang="en-US" dirty="0"/>
              <a:t>      - E.g. branch on zero, negative or unconditionally</a:t>
            </a:r>
          </a:p>
          <a:p>
            <a:r>
              <a:rPr lang="en-US" dirty="0"/>
              <a:t>        - like the ones worked out back in the homework on Machine language branching.</a:t>
            </a:r>
          </a:p>
          <a:p>
            <a:r>
              <a:rPr lang="en-US" dirty="0"/>
              <a:t>      - A machine more sophisticated than the K&amp;S may include more ML branches in its hardware as well.</a:t>
            </a:r>
          </a:p>
          <a:p>
            <a:endParaRPr lang="en-US" dirty="0"/>
          </a:p>
          <a:p>
            <a:r>
              <a:rPr lang="en-US" dirty="0"/>
              <a:t>BNEG is an example of checking a single register.</a:t>
            </a:r>
          </a:p>
          <a:p>
            <a:r>
              <a:rPr lang="en-US" dirty="0"/>
              <a:t>  - BLOC (short for branch location) is just a place holder for a label.</a:t>
            </a:r>
          </a:p>
          <a:p>
            <a:r>
              <a:rPr lang="en-US" dirty="0"/>
              <a:t>    - Replace it with the label you want to branch to.</a:t>
            </a:r>
          </a:p>
          <a:p>
            <a:r>
              <a:rPr lang="en-US" dirty="0"/>
              <a:t>  - BPOS, BZERO, BNZERO, BODD, BEVEN</a:t>
            </a:r>
          </a:p>
          <a:p>
            <a:r>
              <a:rPr lang="en-US" dirty="0"/>
              <a:t>    - Note again, </a:t>
            </a:r>
          </a:p>
          <a:p>
            <a:r>
              <a:rPr lang="en-US" dirty="0"/>
              <a:t>      - the assembler converts each of these to an ALU operation in ML</a:t>
            </a:r>
          </a:p>
          <a:p>
            <a:r>
              <a:rPr lang="en-US" dirty="0"/>
              <a:t>      - followed by the necessary ML branching instructions.</a:t>
            </a:r>
          </a:p>
          <a:p>
            <a:endParaRPr lang="en-US" dirty="0"/>
          </a:p>
          <a:p>
            <a:r>
              <a:rPr lang="en-US" dirty="0"/>
              <a:t>BLEQ is an example of comparing two registers.</a:t>
            </a:r>
          </a:p>
          <a:p>
            <a:r>
              <a:rPr lang="en-US" dirty="0"/>
              <a:t>  - BEQ, BNEQ, BGT, BGEQ, BLT</a:t>
            </a:r>
          </a:p>
          <a:p>
            <a:r>
              <a:rPr lang="en-US" dirty="0"/>
              <a:t>    - A BLT might be BLEQ if you don’t like tomatoes or bacon ;)</a:t>
            </a:r>
          </a:p>
          <a:p>
            <a:r>
              <a:rPr lang="en-US" dirty="0"/>
              <a:t>    - Note again…. Get it by now… what does the assembler do?</a:t>
            </a:r>
          </a:p>
          <a:p>
            <a:endParaRPr lang="en-US" dirty="0"/>
          </a:p>
          <a:p>
            <a:r>
              <a:rPr lang="en-US" dirty="0"/>
              <a:t>JUMP is an unconditional branch.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31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about 10 minutes to try this.</a:t>
            </a:r>
          </a:p>
          <a:p>
            <a:r>
              <a:rPr lang="en-US" dirty="0"/>
              <a:t>Work in pairs if you like.</a:t>
            </a:r>
          </a:p>
          <a:p>
            <a:r>
              <a:rPr lang="en-US" dirty="0"/>
              <a:t>Use the template on the earlier slide for how to construct an if statement.</a:t>
            </a:r>
          </a:p>
          <a:p>
            <a:r>
              <a:rPr lang="en-US" dirty="0"/>
              <a:t>If you finish this quickly, there is another challenge on the next slide.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92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50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uses the generalized if statement template to convert the HLL code to ASM.</a:t>
            </a:r>
          </a:p>
          <a:p>
            <a:r>
              <a:rPr lang="en-US" dirty="0"/>
              <a:t>  - Notice:</a:t>
            </a:r>
          </a:p>
          <a:p>
            <a:r>
              <a:rPr lang="en-US" dirty="0"/>
              <a:t>    - The BGEQ translates the if condition and branches to the body of the loop at SETY</a:t>
            </a:r>
          </a:p>
          <a:p>
            <a:r>
              <a:rPr lang="en-US" dirty="0"/>
              <a:t>      - At the end of the loop body the execution just continues to the next instruction</a:t>
            </a:r>
          </a:p>
          <a:p>
            <a:endParaRPr lang="en-US" dirty="0"/>
          </a:p>
          <a:p>
            <a:r>
              <a:rPr lang="en-US" dirty="0"/>
              <a:t>    - The JUMP skips the body of the loop</a:t>
            </a:r>
          </a:p>
          <a:p>
            <a:r>
              <a:rPr lang="en-US" dirty="0"/>
              <a:t>       - Prints the result</a:t>
            </a:r>
          </a:p>
          <a:p>
            <a:r>
              <a:rPr lang="en-US" dirty="0"/>
              <a:t>       - Halts</a:t>
            </a:r>
          </a:p>
        </p:txBody>
      </p:sp>
    </p:spTree>
    <p:extLst>
      <p:ext uri="{BB962C8B-B14F-4D97-AF65-F5344CB8AC3E}">
        <p14:creationId xmlns:p14="http://schemas.microsoft.com/office/powerpoint/2010/main" val="260425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34.co/no-arrays-javascript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A9DC0F-C284-A345-9BF1-A618C0105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LA3 – Branching and Looping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788B5A8-A976-354F-A21F-687575EAB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D8C55-E7BF-DF45-97AF-22BDEEB6E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25658">
            <a:off x="4656699" y="3226638"/>
            <a:ext cx="4159269" cy="122887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0C2BC7-0344-9843-B89F-5882F82FF514}"/>
              </a:ext>
            </a:extLst>
          </p:cNvPr>
          <p:cNvSpPr txBox="1"/>
          <p:nvPr/>
        </p:nvSpPr>
        <p:spPr>
          <a:xfrm>
            <a:off x="6883400" y="4904472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Image from: </a:t>
            </a: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http://w34.co/no-arrays-javascript/</a:t>
            </a:r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D36A-3ECF-0C44-AD5D-E2B7CB00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B567D1-E454-4B4A-9FA5-D4942FD63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2" y="1055485"/>
            <a:ext cx="6909773" cy="1659900"/>
          </a:xfrm>
        </p:spPr>
        <p:txBody>
          <a:bodyPr/>
          <a:lstStyle/>
          <a:p>
            <a:r>
              <a:rPr lang="en-US" sz="2400" dirty="0"/>
              <a:t>Compute the sum of the numbers from 1 up to and including 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E7841-A90E-7545-B8BB-0A39ACEBC49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8745A71-8EC4-6E40-B813-88145657C8C3}"/>
              </a:ext>
            </a:extLst>
          </p:cNvPr>
          <p:cNvGrpSpPr/>
          <p:nvPr/>
        </p:nvGrpSpPr>
        <p:grpSpPr>
          <a:xfrm>
            <a:off x="1078591" y="2991911"/>
            <a:ext cx="2728300" cy="911140"/>
            <a:chOff x="1078591" y="2991911"/>
            <a:chExt cx="2728300" cy="91114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04A3046-4F88-9B43-99E4-2B3164CBADEA}"/>
                </a:ext>
              </a:extLst>
            </p:cNvPr>
            <p:cNvSpPr/>
            <p:nvPr/>
          </p:nvSpPr>
          <p:spPr>
            <a:xfrm>
              <a:off x="3265714" y="3660246"/>
              <a:ext cx="541177" cy="242805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2715B8-525D-9A4B-A1EF-D139AE7EC21F}"/>
                </a:ext>
              </a:extLst>
            </p:cNvPr>
            <p:cNvSpPr txBox="1"/>
            <p:nvPr/>
          </p:nvSpPr>
          <p:spPr>
            <a:xfrm rot="20075091">
              <a:off x="1078591" y="2991911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800000000000000" pitchFamily="2" charset="0"/>
                </a:rPr>
                <a:t>Initialization</a:t>
              </a:r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E5EF3A1D-1C67-084A-BB95-6DC970B6D3AA}"/>
                </a:ext>
              </a:extLst>
            </p:cNvPr>
            <p:cNvCxnSpPr>
              <a:cxnSpLocks/>
              <a:stCxn id="10" idx="2"/>
              <a:endCxn id="7" idx="0"/>
            </p:cNvCxnSpPr>
            <p:nvPr/>
          </p:nvCxnSpPr>
          <p:spPr>
            <a:xfrm rot="16200000" flipH="1">
              <a:off x="2478635" y="2602577"/>
              <a:ext cx="375451" cy="1739886"/>
            </a:xfrm>
            <a:prstGeom prst="curvedConnector3">
              <a:avLst/>
            </a:prstGeom>
            <a:ln w="2857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23B9822-05EF-5040-8CE1-AE6FFDE74FB5}"/>
              </a:ext>
            </a:extLst>
          </p:cNvPr>
          <p:cNvGrpSpPr/>
          <p:nvPr/>
        </p:nvGrpSpPr>
        <p:grpSpPr>
          <a:xfrm>
            <a:off x="3862871" y="2524854"/>
            <a:ext cx="1410970" cy="1378197"/>
            <a:chOff x="3862871" y="2524854"/>
            <a:chExt cx="1410970" cy="1378197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904DDE8-BC40-8847-AC6A-A018EF1F3332}"/>
                </a:ext>
              </a:extLst>
            </p:cNvPr>
            <p:cNvSpPr/>
            <p:nvPr/>
          </p:nvSpPr>
          <p:spPr>
            <a:xfrm>
              <a:off x="3862871" y="3660246"/>
              <a:ext cx="681135" cy="242805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73CFDD-54A0-BC46-B714-B401BB323887}"/>
                </a:ext>
              </a:extLst>
            </p:cNvPr>
            <p:cNvSpPr txBox="1"/>
            <p:nvPr/>
          </p:nvSpPr>
          <p:spPr>
            <a:xfrm rot="215431">
              <a:off x="4220347" y="2524854"/>
              <a:ext cx="1053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800000000000000" pitchFamily="2" charset="0"/>
                </a:rPr>
                <a:t>Condition</a:t>
              </a:r>
            </a:p>
          </p:txBody>
        </p: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CA34D573-3D4E-6445-B4C6-089C81A8B337}"/>
                </a:ext>
              </a:extLst>
            </p:cNvPr>
            <p:cNvCxnSpPr>
              <a:cxnSpLocks/>
              <a:stCxn id="16" idx="2"/>
              <a:endCxn id="8" idx="0"/>
            </p:cNvCxnSpPr>
            <p:nvPr/>
          </p:nvCxnSpPr>
          <p:spPr>
            <a:xfrm rot="5400000">
              <a:off x="4056490" y="2979278"/>
              <a:ext cx="827917" cy="53401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A828313-67A0-0F4F-9184-C95A4DB52CD9}"/>
              </a:ext>
            </a:extLst>
          </p:cNvPr>
          <p:cNvGrpSpPr/>
          <p:nvPr/>
        </p:nvGrpSpPr>
        <p:grpSpPr>
          <a:xfrm>
            <a:off x="4599986" y="2605706"/>
            <a:ext cx="1941551" cy="1297345"/>
            <a:chOff x="4599986" y="2605706"/>
            <a:chExt cx="1941551" cy="1297345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ADDDCCE-7317-A54D-A5E2-64BAB8D141AC}"/>
                </a:ext>
              </a:extLst>
            </p:cNvPr>
            <p:cNvSpPr/>
            <p:nvPr/>
          </p:nvSpPr>
          <p:spPr>
            <a:xfrm>
              <a:off x="4599986" y="3660246"/>
              <a:ext cx="447875" cy="242805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4D4EA4-C5A8-9643-B4CB-D126A843180A}"/>
                </a:ext>
              </a:extLst>
            </p:cNvPr>
            <p:cNvSpPr txBox="1"/>
            <p:nvPr/>
          </p:nvSpPr>
          <p:spPr>
            <a:xfrm rot="851467">
              <a:off x="5701242" y="2605706"/>
              <a:ext cx="840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800000000000000" pitchFamily="2" charset="0"/>
                </a:rPr>
                <a:t>Update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C9DBE27E-E7B5-9C4D-9371-D1E69B35CDBE}"/>
                </a:ext>
              </a:extLst>
            </p:cNvPr>
            <p:cNvCxnSpPr>
              <a:cxnSpLocks/>
              <a:stCxn id="21" idx="2"/>
              <a:endCxn id="9" idx="0"/>
            </p:cNvCxnSpPr>
            <p:nvPr/>
          </p:nvCxnSpPr>
          <p:spPr>
            <a:xfrm rot="5400000">
              <a:off x="5078065" y="2654647"/>
              <a:ext cx="751459" cy="1259739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B03BD1E-473D-5845-A5E9-0A0469B05F57}"/>
              </a:ext>
            </a:extLst>
          </p:cNvPr>
          <p:cNvGrpSpPr/>
          <p:nvPr/>
        </p:nvGrpSpPr>
        <p:grpSpPr>
          <a:xfrm>
            <a:off x="2808403" y="3937517"/>
            <a:ext cx="3778869" cy="1000202"/>
            <a:chOff x="2808403" y="3937517"/>
            <a:chExt cx="3778869" cy="1000202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4CDD741-E51A-F44E-9CAE-4A15EEC5E42C}"/>
                </a:ext>
              </a:extLst>
            </p:cNvPr>
            <p:cNvSpPr/>
            <p:nvPr/>
          </p:nvSpPr>
          <p:spPr>
            <a:xfrm>
              <a:off x="2808403" y="3937517"/>
              <a:ext cx="2024853" cy="242805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D0BFE09-E576-6949-B80C-19BE370A3368}"/>
                </a:ext>
              </a:extLst>
            </p:cNvPr>
            <p:cNvSpPr txBox="1"/>
            <p:nvPr/>
          </p:nvSpPr>
          <p:spPr>
            <a:xfrm rot="20254304">
              <a:off x="5763879" y="4414499"/>
              <a:ext cx="8233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Print" panose="02000800000000000000" pitchFamily="2" charset="0"/>
                </a:rPr>
                <a:t>Loop</a:t>
              </a:r>
            </a:p>
            <a:p>
              <a:pPr algn="ctr"/>
              <a:r>
                <a:rPr lang="en-US" dirty="0">
                  <a:latin typeface="Segoe Print" panose="02000800000000000000" pitchFamily="2" charset="0"/>
                </a:rPr>
                <a:t>Body</a:t>
              </a:r>
            </a:p>
          </p:txBody>
        </p: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1BB821EE-879A-BE47-8589-E9E95C331E6A}"/>
                </a:ext>
              </a:extLst>
            </p:cNvPr>
            <p:cNvCxnSpPr>
              <a:cxnSpLocks/>
              <a:stCxn id="39" idx="0"/>
              <a:endCxn id="30" idx="3"/>
            </p:cNvCxnSpPr>
            <p:nvPr/>
          </p:nvCxnSpPr>
          <p:spPr>
            <a:xfrm rot="16200000" flipV="1">
              <a:off x="5266827" y="3625349"/>
              <a:ext cx="375368" cy="1242509"/>
            </a:xfrm>
            <a:prstGeom prst="curvedConnector2">
              <a:avLst/>
            </a:prstGeom>
            <a:ln w="2857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Box 4">
            <a:extLst>
              <a:ext uri="{FF2B5EF4-FFF2-40B4-BE49-F238E27FC236}">
                <a16:creationId xmlns:a16="http://schemas.microsoft.com/office/drawing/2014/main" id="{726E87D6-E0B1-8641-BF35-D78126810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550" y="2164139"/>
            <a:ext cx="2897182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1" charset="0"/>
              </a:rPr>
              <a:t>//HLL</a:t>
            </a:r>
          </a:p>
          <a:p>
            <a:r>
              <a:rPr lang="en-US" sz="1600" dirty="0">
                <a:latin typeface="Courier" pitchFamily="-111" charset="0"/>
              </a:rPr>
              <a:t>int n;</a:t>
            </a:r>
          </a:p>
          <a:p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sum=0;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Read n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for (</a:t>
            </a:r>
            <a:r>
              <a:rPr lang="en-US" sz="1600" dirty="0" err="1">
                <a:latin typeface="Courier" pitchFamily="-111" charset="0"/>
              </a:rPr>
              <a:t>i</a:t>
            </a:r>
            <a:r>
              <a:rPr lang="en-US" sz="1600" dirty="0">
                <a:latin typeface="Courier" pitchFamily="-111" charset="0"/>
              </a:rPr>
              <a:t>=1; </a:t>
            </a:r>
            <a:r>
              <a:rPr lang="en-US" sz="1600" dirty="0" err="1">
                <a:latin typeface="Courier" pitchFamily="-111" charset="0"/>
              </a:rPr>
              <a:t>i</a:t>
            </a:r>
            <a:r>
              <a:rPr lang="en-US" sz="1600" dirty="0">
                <a:latin typeface="Courier" pitchFamily="-111" charset="0"/>
              </a:rPr>
              <a:t>&lt;=n; </a:t>
            </a:r>
            <a:r>
              <a:rPr lang="en-US" sz="1600" dirty="0" err="1">
                <a:latin typeface="Courier" pitchFamily="-111" charset="0"/>
              </a:rPr>
              <a:t>i</a:t>
            </a:r>
            <a:r>
              <a:rPr lang="en-US" sz="1600" dirty="0">
                <a:latin typeface="Courier" pitchFamily="-111" charset="0"/>
              </a:rPr>
              <a:t>++) {</a:t>
            </a:r>
          </a:p>
          <a:p>
            <a:r>
              <a:rPr lang="en-US" sz="1600" dirty="0">
                <a:latin typeface="Courier" pitchFamily="-111" charset="0"/>
              </a:rPr>
              <a:t>  sum = sum + </a:t>
            </a:r>
            <a:r>
              <a:rPr lang="en-US" sz="1600" dirty="0" err="1">
                <a:latin typeface="Courier" pitchFamily="-111" charset="0"/>
              </a:rPr>
              <a:t>i</a:t>
            </a:r>
            <a:r>
              <a:rPr lang="en-US" sz="1600" dirty="0">
                <a:latin typeface="Courier" pitchFamily="-111" charset="0"/>
              </a:rPr>
              <a:t>;</a:t>
            </a:r>
          </a:p>
          <a:p>
            <a:r>
              <a:rPr lang="en-US" sz="1600" dirty="0">
                <a:latin typeface="Courier" pitchFamily="-111" charset="0"/>
              </a:rPr>
              <a:t>}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Print sum</a:t>
            </a:r>
          </a:p>
        </p:txBody>
      </p:sp>
    </p:spTree>
    <p:extLst>
      <p:ext uri="{BB962C8B-B14F-4D97-AF65-F5344CB8AC3E}">
        <p14:creationId xmlns:p14="http://schemas.microsoft.com/office/powerpoint/2010/main" val="141381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5F13-8F17-7D4B-AE7E-91D3ECB7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77B5F-9839-F146-9A78-5431AEC7450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3C503E3A-C968-774A-AEBB-2C9193A27F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1915" y="1744823"/>
            <a:ext cx="0" cy="32324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DE369FA-23FC-7142-A1B3-753066BA1203}"/>
              </a:ext>
            </a:extLst>
          </p:cNvPr>
          <p:cNvSpPr/>
          <p:nvPr/>
        </p:nvSpPr>
        <p:spPr>
          <a:xfrm>
            <a:off x="4440199" y="4254605"/>
            <a:ext cx="4605828" cy="261259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ABF379-1EB8-EA4D-A717-4C3264F64F24}"/>
              </a:ext>
            </a:extLst>
          </p:cNvPr>
          <p:cNvSpPr/>
          <p:nvPr/>
        </p:nvSpPr>
        <p:spPr>
          <a:xfrm>
            <a:off x="1981200" y="2714738"/>
            <a:ext cx="1931377" cy="30838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E8EA54D-B801-B74F-B907-7CC96BC71084}"/>
              </a:ext>
            </a:extLst>
          </p:cNvPr>
          <p:cNvSpPr/>
          <p:nvPr/>
        </p:nvSpPr>
        <p:spPr>
          <a:xfrm>
            <a:off x="5148943" y="2957804"/>
            <a:ext cx="1211009" cy="261258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071BE0-2C32-6B4E-8389-D591392E04EE}"/>
              </a:ext>
            </a:extLst>
          </p:cNvPr>
          <p:cNvGrpSpPr/>
          <p:nvPr/>
        </p:nvGrpSpPr>
        <p:grpSpPr>
          <a:xfrm rot="21308821">
            <a:off x="6780304" y="-10551"/>
            <a:ext cx="2394062" cy="2626401"/>
            <a:chOff x="6848829" y="331404"/>
            <a:chExt cx="2394062" cy="262640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73510B-3E40-8F41-BB16-052A8FF5495A}"/>
                </a:ext>
              </a:extLst>
            </p:cNvPr>
            <p:cNvSpPr txBox="1"/>
            <p:nvPr/>
          </p:nvSpPr>
          <p:spPr>
            <a:xfrm>
              <a:off x="6848829" y="1203479"/>
              <a:ext cx="239406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Pro Tip: Loop conditions are often checked at the bottom of a loop in assembly language.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B97CD77-2218-9742-B074-A09BCA79E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5283" y="331404"/>
              <a:ext cx="853174" cy="889479"/>
            </a:xfrm>
            <a:prstGeom prst="rect">
              <a:avLst/>
            </a:prstGeom>
          </p:spPr>
        </p:pic>
      </p:grp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D7ADF75D-5710-D9FA-BF91-F6B2E50C0514}"/>
              </a:ext>
            </a:extLst>
          </p:cNvPr>
          <p:cNvCxnSpPr>
            <a:cxnSpLocks/>
            <a:stCxn id="13" idx="2"/>
            <a:endCxn id="12" idx="1"/>
          </p:cNvCxnSpPr>
          <p:nvPr/>
        </p:nvCxnSpPr>
        <p:spPr>
          <a:xfrm rot="16200000" flipH="1">
            <a:off x="3012486" y="2957521"/>
            <a:ext cx="1362117" cy="1493310"/>
          </a:xfrm>
          <a:prstGeom prst="curvedConnector2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6">
            <a:extLst>
              <a:ext uri="{FF2B5EF4-FFF2-40B4-BE49-F238E27FC236}">
                <a16:creationId xmlns:a16="http://schemas.microsoft.com/office/drawing/2014/main" id="{3CB33673-3C9A-E14A-BAFF-8D5C4845A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811" y="1868776"/>
            <a:ext cx="3514104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 pitchFamily="-111" charset="0"/>
              </a:rPr>
              <a:t>//HLL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…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for (</a:t>
            </a:r>
            <a:r>
              <a:rPr lang="en-US" i="1" dirty="0" err="1">
                <a:latin typeface="Courier" pitchFamily="-111" charset="0"/>
              </a:rPr>
              <a:t>init</a:t>
            </a:r>
            <a:r>
              <a:rPr lang="en-US" i="1" dirty="0">
                <a:latin typeface="Courier" pitchFamily="-111" charset="0"/>
              </a:rPr>
              <a:t>; condition; update</a:t>
            </a:r>
            <a:r>
              <a:rPr lang="en-US" dirty="0">
                <a:latin typeface="Courier" pitchFamily="-111" charset="0"/>
              </a:rPr>
              <a:t>) {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   </a:t>
            </a:r>
            <a:r>
              <a:rPr lang="en-US" i="1" dirty="0">
                <a:latin typeface="Courier" pitchFamily="-111" charset="0"/>
              </a:rPr>
              <a:t>… loop body …</a:t>
            </a:r>
          </a:p>
          <a:p>
            <a:r>
              <a:rPr lang="en-US" i="1" dirty="0">
                <a:latin typeface="Courier" pitchFamily="-111" charset="0"/>
              </a:rPr>
              <a:t>   … loop body …</a:t>
            </a:r>
          </a:p>
          <a:p>
            <a:r>
              <a:rPr lang="en-US" i="1" dirty="0">
                <a:latin typeface="Courier" pitchFamily="-111" charset="0"/>
              </a:rPr>
              <a:t>   … loop body …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}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…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0D1D5694-43B2-9E40-81C5-5F2EF113F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200" y="1868776"/>
            <a:ext cx="4944285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       </a:t>
            </a:r>
            <a:r>
              <a:rPr lang="en-US" dirty="0">
                <a:latin typeface="Courier" pitchFamily="-111" charset="0"/>
              </a:rPr>
              <a:t>…</a:t>
            </a:r>
            <a:br>
              <a:rPr lang="en-US" dirty="0">
                <a:latin typeface="Courier" pitchFamily="-111" charset="0"/>
              </a:rPr>
            </a:br>
            <a:r>
              <a:rPr lang="en-US" dirty="0">
                <a:latin typeface="Courier" pitchFamily="-111" charset="0"/>
              </a:rPr>
              <a:t>      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       </a:t>
            </a:r>
            <a:r>
              <a:rPr lang="en-US" i="1" dirty="0">
                <a:latin typeface="Courier" pitchFamily="-111" charset="0"/>
              </a:rPr>
              <a:t>… </a:t>
            </a:r>
            <a:r>
              <a:rPr lang="en-US" i="1" dirty="0" err="1">
                <a:latin typeface="Courier" pitchFamily="-111" charset="0"/>
              </a:rPr>
              <a:t>init</a:t>
            </a:r>
            <a:r>
              <a:rPr lang="en-US" i="1" dirty="0">
                <a:latin typeface="Courier" pitchFamily="-111" charset="0"/>
              </a:rPr>
              <a:t> …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       JUMP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 </a:t>
            </a:r>
            <a:endParaRPr lang="en-US" dirty="0">
              <a:solidFill>
                <a:srgbClr val="800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latin typeface="Courier" pitchFamily="-111" charset="0"/>
              </a:rPr>
              <a:t>: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   </a:t>
            </a:r>
            <a:r>
              <a:rPr lang="en-US" i="1" dirty="0">
                <a:latin typeface="Courier" pitchFamily="-111" charset="0"/>
              </a:rPr>
              <a:t>… loop body …</a:t>
            </a:r>
          </a:p>
          <a:p>
            <a:r>
              <a:rPr lang="en-US" i="1" dirty="0">
                <a:latin typeface="Courier" pitchFamily="-111" charset="0"/>
              </a:rPr>
              <a:t>       … loop body …</a:t>
            </a:r>
          </a:p>
          <a:p>
            <a:r>
              <a:rPr lang="en-US" i="1" dirty="0">
                <a:latin typeface="Courier" pitchFamily="-111" charset="0"/>
              </a:rPr>
              <a:t>       … loop body …</a:t>
            </a:r>
          </a:p>
          <a:p>
            <a:r>
              <a:rPr lang="en-US" i="1" dirty="0">
                <a:latin typeface="Courier" pitchFamily="-111" charset="0"/>
              </a:rPr>
              <a:t>	</a:t>
            </a:r>
          </a:p>
          <a:p>
            <a:r>
              <a:rPr lang="en-US" i="1" dirty="0">
                <a:latin typeface="Courier" pitchFamily="-111" charset="0"/>
              </a:rPr>
              <a:t>       … update …</a:t>
            </a:r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latin typeface="Courier" pitchFamily="-111" charset="0"/>
              </a:rPr>
              <a:t>:  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Branch to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 if </a:t>
            </a:r>
            <a:r>
              <a:rPr lang="en-US" i="1" dirty="0">
                <a:latin typeface="Courier" pitchFamily="-111" charset="0"/>
              </a:rPr>
              <a:t>condition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is TRUE.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         …</a:t>
            </a:r>
          </a:p>
        </p:txBody>
      </p:sp>
    </p:spTree>
    <p:extLst>
      <p:ext uri="{BB962C8B-B14F-4D97-AF65-F5344CB8AC3E}">
        <p14:creationId xmlns:p14="http://schemas.microsoft.com/office/powerpoint/2010/main" val="206569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670" y="49370"/>
            <a:ext cx="4944300" cy="645300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5" name="Line 8">
            <a:extLst>
              <a:ext uri="{FF2B5EF4-FFF2-40B4-BE49-F238E27FC236}">
                <a16:creationId xmlns:a16="http://schemas.microsoft.com/office/drawing/2014/main" id="{5D7606D5-F648-6947-BEE1-E80915F23D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5469" y="955502"/>
            <a:ext cx="1173" cy="41386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2069EE-47DB-794B-BF65-C45EAED882B9}"/>
              </a:ext>
            </a:extLst>
          </p:cNvPr>
          <p:cNvGrpSpPr/>
          <p:nvPr/>
        </p:nvGrpSpPr>
        <p:grpSpPr>
          <a:xfrm>
            <a:off x="2128683" y="2093923"/>
            <a:ext cx="7015317" cy="618779"/>
            <a:chOff x="2128683" y="2093923"/>
            <a:chExt cx="7015317" cy="61877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BD835FD-E01F-B144-8780-C492B70C961A}"/>
                </a:ext>
              </a:extLst>
            </p:cNvPr>
            <p:cNvSpPr/>
            <p:nvPr/>
          </p:nvSpPr>
          <p:spPr>
            <a:xfrm>
              <a:off x="5055756" y="2093923"/>
              <a:ext cx="4088244" cy="618779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2317D31C-085E-0743-B576-7D43302D16EF}"/>
                </a:ext>
              </a:extLst>
            </p:cNvPr>
            <p:cNvSpPr/>
            <p:nvPr/>
          </p:nvSpPr>
          <p:spPr>
            <a:xfrm>
              <a:off x="2128683" y="2258007"/>
              <a:ext cx="483888" cy="285750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4A1BC1-2E6B-EB41-B647-42607785ECD1}"/>
              </a:ext>
            </a:extLst>
          </p:cNvPr>
          <p:cNvGrpSpPr/>
          <p:nvPr/>
        </p:nvGrpSpPr>
        <p:grpSpPr>
          <a:xfrm>
            <a:off x="1711699" y="2937833"/>
            <a:ext cx="6993763" cy="444743"/>
            <a:chOff x="1711699" y="2071396"/>
            <a:chExt cx="6993763" cy="444743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D29C4D8-F25F-3A46-BD37-C8DC7524023C}"/>
                </a:ext>
              </a:extLst>
            </p:cNvPr>
            <p:cNvSpPr/>
            <p:nvPr/>
          </p:nvSpPr>
          <p:spPr>
            <a:xfrm>
              <a:off x="4196168" y="2071396"/>
              <a:ext cx="4509294" cy="429208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78E6E76-7CFC-E845-8949-B0D76D9CD4CF}"/>
                </a:ext>
              </a:extLst>
            </p:cNvPr>
            <p:cNvSpPr/>
            <p:nvPr/>
          </p:nvSpPr>
          <p:spPr>
            <a:xfrm>
              <a:off x="1711699" y="2230389"/>
              <a:ext cx="1786108" cy="285750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C76BC22-FC43-9746-B53A-20A35C85B366}"/>
              </a:ext>
            </a:extLst>
          </p:cNvPr>
          <p:cNvGrpSpPr/>
          <p:nvPr/>
        </p:nvGrpSpPr>
        <p:grpSpPr>
          <a:xfrm>
            <a:off x="3275827" y="2257144"/>
            <a:ext cx="5131055" cy="1640357"/>
            <a:chOff x="3275629" y="860247"/>
            <a:chExt cx="5131055" cy="1640357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E83B984-2AB7-7942-83EE-97BEA95BBA28}"/>
                </a:ext>
              </a:extLst>
            </p:cNvPr>
            <p:cNvSpPr/>
            <p:nvPr/>
          </p:nvSpPr>
          <p:spPr>
            <a:xfrm>
              <a:off x="5055557" y="2071396"/>
              <a:ext cx="3351127" cy="429208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73CB5328-D57F-E940-A881-CE917B83D20F}"/>
                </a:ext>
              </a:extLst>
            </p:cNvPr>
            <p:cNvSpPr/>
            <p:nvPr/>
          </p:nvSpPr>
          <p:spPr>
            <a:xfrm>
              <a:off x="3275629" y="860247"/>
              <a:ext cx="414332" cy="285750"/>
            </a:xfrm>
            <a:prstGeom prst="roundRec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8CB2CE8-1629-CB48-B525-ACB7952CBA57}"/>
              </a:ext>
            </a:extLst>
          </p:cNvPr>
          <p:cNvSpPr/>
          <p:nvPr/>
        </p:nvSpPr>
        <p:spPr>
          <a:xfrm>
            <a:off x="2633187" y="2257144"/>
            <a:ext cx="622023" cy="28575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758B9BC-3B5D-FD4F-977A-3A7C923699D6}"/>
              </a:ext>
            </a:extLst>
          </p:cNvPr>
          <p:cNvSpPr/>
          <p:nvPr/>
        </p:nvSpPr>
        <p:spPr>
          <a:xfrm>
            <a:off x="5055756" y="2671080"/>
            <a:ext cx="1298392" cy="28575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8332EDF-6040-FE4E-9B17-89F5B514F7D4}"/>
              </a:ext>
            </a:extLst>
          </p:cNvPr>
          <p:cNvSpPr/>
          <p:nvPr/>
        </p:nvSpPr>
        <p:spPr>
          <a:xfrm>
            <a:off x="4196166" y="4006133"/>
            <a:ext cx="3613555" cy="315148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0355F39D-0627-3AFD-35BB-1A5BBE646773}"/>
              </a:ext>
            </a:extLst>
          </p:cNvPr>
          <p:cNvCxnSpPr>
            <a:cxnSpLocks/>
            <a:stCxn id="29" idx="3"/>
            <a:endCxn id="28" idx="3"/>
          </p:cNvCxnSpPr>
          <p:nvPr/>
        </p:nvCxnSpPr>
        <p:spPr>
          <a:xfrm>
            <a:off x="6354148" y="2813955"/>
            <a:ext cx="1455573" cy="1349752"/>
          </a:xfrm>
          <a:prstGeom prst="curvedConnector3">
            <a:avLst>
              <a:gd name="adj1" fmla="val 115705"/>
            </a:avLst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5423BA63-3081-9690-C517-18EC802FCA7A}"/>
              </a:ext>
            </a:extLst>
          </p:cNvPr>
          <p:cNvCxnSpPr>
            <a:cxnSpLocks/>
            <a:stCxn id="28" idx="1"/>
            <a:endCxn id="23" idx="1"/>
          </p:cNvCxnSpPr>
          <p:nvPr/>
        </p:nvCxnSpPr>
        <p:spPr>
          <a:xfrm rot="10800000" flipH="1">
            <a:off x="4196166" y="3152437"/>
            <a:ext cx="2" cy="1011270"/>
          </a:xfrm>
          <a:prstGeom prst="curvedConnector3">
            <a:avLst>
              <a:gd name="adj1" fmla="val -11430000000"/>
            </a:avLst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">
            <a:extLst>
              <a:ext uri="{FF2B5EF4-FFF2-40B4-BE49-F238E27FC236}">
                <a16:creationId xmlns:a16="http://schemas.microsoft.com/office/drawing/2014/main" id="{D822FC7F-AC12-E542-9D16-1A7D5E026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911" y="1064134"/>
            <a:ext cx="2897182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 pitchFamily="-111" charset="0"/>
              </a:rPr>
              <a:t>int n;</a:t>
            </a:r>
          </a:p>
          <a:p>
            <a:r>
              <a:rPr lang="en-US" dirty="0" err="1">
                <a:latin typeface="Courier" pitchFamily="-111" charset="0"/>
              </a:rPr>
              <a:t>int</a:t>
            </a:r>
            <a:r>
              <a:rPr lang="en-US" dirty="0">
                <a:latin typeface="Courier" pitchFamily="-111" charset="0"/>
              </a:rPr>
              <a:t> sum=0;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Read n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for (</a:t>
            </a:r>
            <a:r>
              <a:rPr lang="en-US" dirty="0" err="1">
                <a:latin typeface="Courier" pitchFamily="-111" charset="0"/>
              </a:rPr>
              <a:t>i</a:t>
            </a:r>
            <a:r>
              <a:rPr lang="en-US" dirty="0">
                <a:latin typeface="Courier" pitchFamily="-111" charset="0"/>
              </a:rPr>
              <a:t>=1; </a:t>
            </a:r>
            <a:r>
              <a:rPr lang="en-US" dirty="0" err="1">
                <a:latin typeface="Courier" pitchFamily="-111" charset="0"/>
              </a:rPr>
              <a:t>i</a:t>
            </a:r>
            <a:r>
              <a:rPr lang="en-US" dirty="0">
                <a:latin typeface="Courier" pitchFamily="-111" charset="0"/>
              </a:rPr>
              <a:t>&lt;=n; </a:t>
            </a:r>
            <a:r>
              <a:rPr lang="en-US" dirty="0" err="1">
                <a:latin typeface="Courier" pitchFamily="-111" charset="0"/>
              </a:rPr>
              <a:t>i</a:t>
            </a:r>
            <a:r>
              <a:rPr lang="en-US" dirty="0">
                <a:latin typeface="Courier" pitchFamily="-111" charset="0"/>
              </a:rPr>
              <a:t>++) {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  sum = sum + </a:t>
            </a:r>
            <a:r>
              <a:rPr lang="en-US" dirty="0" err="1">
                <a:latin typeface="Courier" pitchFamily="-111" charset="0"/>
              </a:rPr>
              <a:t>i</a:t>
            </a:r>
            <a:r>
              <a:rPr lang="en-US" dirty="0">
                <a:latin typeface="Courier" pitchFamily="-111" charset="0"/>
              </a:rPr>
              <a:t>;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}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Print sum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6167" y="1064134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	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</a:p>
          <a:p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93392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9" grpId="0" animBg="1"/>
      <p:bldP spid="29" grpId="1" animBg="1"/>
      <p:bldP spid="28" grpId="0" animBg="1"/>
      <p:bldP spid="28" grpId="1" animBg="1"/>
      <p:bldP spid="28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43" name="Text Box 5">
            <a:extLst>
              <a:ext uri="{FF2B5EF4-FFF2-40B4-BE49-F238E27FC236}">
                <a16:creationId xmlns:a16="http://schemas.microsoft.com/office/drawing/2014/main" id="{7665DB89-FC31-6C46-AF70-FE7DB03D0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</p:spTree>
    <p:extLst>
      <p:ext uri="{BB962C8B-B14F-4D97-AF65-F5344CB8AC3E}">
        <p14:creationId xmlns:p14="http://schemas.microsoft.com/office/powerpoint/2010/main" val="2317818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FF544B0-496C-8E44-AD5E-28DAC24541E5}"/>
              </a:ext>
            </a:extLst>
          </p:cNvPr>
          <p:cNvSpPr/>
          <p:nvPr/>
        </p:nvSpPr>
        <p:spPr>
          <a:xfrm>
            <a:off x="2503930" y="1529333"/>
            <a:ext cx="2935817" cy="49541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25FCDF9-75F7-2F44-8B98-D4057ABE7332}"/>
              </a:ext>
            </a:extLst>
          </p:cNvPr>
          <p:cNvSpPr/>
          <p:nvPr/>
        </p:nvSpPr>
        <p:spPr>
          <a:xfrm>
            <a:off x="7346780" y="4077427"/>
            <a:ext cx="340134" cy="517751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1" y="2849608"/>
            <a:ext cx="424557" cy="248156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B5EEC16-CC13-A344-8570-699EEC17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2017889C-CD57-1345-A8D2-E747D878A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7790E2E-08DF-8F4E-B946-5498E8E5F2DC}"/>
              </a:ext>
            </a:extLst>
          </p:cNvPr>
          <p:cNvSpPr/>
          <p:nvPr/>
        </p:nvSpPr>
        <p:spPr>
          <a:xfrm>
            <a:off x="7933795" y="1531752"/>
            <a:ext cx="340134" cy="248156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67382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FF544B0-496C-8E44-AD5E-28DAC24541E5}"/>
              </a:ext>
            </a:extLst>
          </p:cNvPr>
          <p:cNvSpPr/>
          <p:nvPr/>
        </p:nvSpPr>
        <p:spPr>
          <a:xfrm>
            <a:off x="2483848" y="1987419"/>
            <a:ext cx="4075469" cy="668309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3059422"/>
            <a:ext cx="442030" cy="41901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DFB81D0-AF23-F24E-BDC9-F6E1F5F4F402}"/>
              </a:ext>
            </a:extLst>
          </p:cNvPr>
          <p:cNvSpPr/>
          <p:nvPr/>
        </p:nvSpPr>
        <p:spPr>
          <a:xfrm>
            <a:off x="6886209" y="1749612"/>
            <a:ext cx="2150224" cy="23780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5F18529E-8CB5-CC41-9DCF-E2242BF23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119AB762-47B7-41BF-EC39-61E2035A3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1168618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2F4B326-0257-E14E-9265-B1E4BFD40F4A}"/>
              </a:ext>
            </a:extLst>
          </p:cNvPr>
          <p:cNvSpPr/>
          <p:nvPr/>
        </p:nvSpPr>
        <p:spPr>
          <a:xfrm>
            <a:off x="1577153" y="3038871"/>
            <a:ext cx="1026899" cy="26092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FF544B0-496C-8E44-AD5E-28DAC24541E5}"/>
              </a:ext>
            </a:extLst>
          </p:cNvPr>
          <p:cNvSpPr/>
          <p:nvPr/>
        </p:nvSpPr>
        <p:spPr>
          <a:xfrm>
            <a:off x="2480368" y="2619918"/>
            <a:ext cx="1279870" cy="23824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3234" y="2879042"/>
            <a:ext cx="448167" cy="41901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EF03C961-1B4B-1041-BEA1-1E38881C9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1636219" y="3923382"/>
            <a:ext cx="3588923" cy="23824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CD5C8551-5901-1595-CF87-46F405FC4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385279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0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3059423"/>
            <a:ext cx="442030" cy="41901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2534478" y="3038871"/>
            <a:ext cx="3651718" cy="26092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9F883BFF-AA1B-BC6F-EEBA-0A4346BDA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4132622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3059423"/>
            <a:ext cx="442030" cy="41901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2534478" y="3038871"/>
            <a:ext cx="3651718" cy="26092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99A2F7C7-2083-624D-7D55-EC6BC2648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2700340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2504661" y="3593950"/>
            <a:ext cx="3644213" cy="266235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3050093"/>
            <a:ext cx="442030" cy="252944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1605BFAA-24D8-0DFB-8517-9A204038C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93819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B8444-AE87-2E4E-8BD9-312BA8A8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734" y="139931"/>
            <a:ext cx="4944300" cy="645300"/>
          </a:xfrm>
        </p:spPr>
        <p:txBody>
          <a:bodyPr/>
          <a:lstStyle/>
          <a:p>
            <a:r>
              <a:rPr lang="en-US" dirty="0"/>
              <a:t>Our Assembly Language So Far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EE11D-5853-9F49-868D-93DB7C7EC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998" y="1299300"/>
            <a:ext cx="3942638" cy="2544900"/>
          </a:xfrm>
        </p:spPr>
        <p:txBody>
          <a:bodyPr/>
          <a:lstStyle/>
          <a:p>
            <a:r>
              <a:rPr lang="en-US" sz="1800" dirty="0"/>
              <a:t>Machine:</a:t>
            </a:r>
          </a:p>
          <a:p>
            <a:pPr lvl="1"/>
            <a:r>
              <a:rPr lang="en-US" sz="1600" dirty="0"/>
              <a:t>16 Registers</a:t>
            </a:r>
          </a:p>
          <a:p>
            <a:pPr lvl="2"/>
            <a:r>
              <a:rPr lang="en-US" sz="1600" dirty="0"/>
              <a:t>R0-R11 general purpose</a:t>
            </a:r>
          </a:p>
          <a:p>
            <a:pPr lvl="2"/>
            <a:r>
              <a:rPr lang="en-US" sz="1600" dirty="0"/>
              <a:t>R12-15 reserved</a:t>
            </a:r>
          </a:p>
          <a:p>
            <a:pPr lvl="1"/>
            <a:r>
              <a:rPr lang="en-US" sz="1600" dirty="0"/>
              <a:t>32-bit word size</a:t>
            </a:r>
          </a:p>
          <a:p>
            <a:pPr lvl="1"/>
            <a:r>
              <a:rPr lang="en-US" sz="1600" dirty="0"/>
              <a:t>Memory Mapped I/O</a:t>
            </a:r>
          </a:p>
          <a:p>
            <a:pPr lvl="1"/>
            <a:endParaRPr lang="en-US" sz="1600" dirty="0"/>
          </a:p>
          <a:p>
            <a:r>
              <a:rPr lang="en-US" sz="1800" dirty="0"/>
              <a:t>Data Allocation</a:t>
            </a:r>
          </a:p>
          <a:p>
            <a:pPr lvl="1"/>
            <a:r>
              <a:rPr lang="en-US" sz="1800" dirty="0"/>
              <a:t>Type directives</a:t>
            </a:r>
          </a:p>
          <a:p>
            <a:pPr lvl="2"/>
            <a:r>
              <a:rPr lang="en-US" sz="1800" dirty="0">
                <a:latin typeface="Courier" pitchFamily="2" charset="0"/>
              </a:rPr>
              <a:t>.word</a:t>
            </a:r>
          </a:p>
          <a:p>
            <a:pPr marL="1054100" lvl="2" indent="0">
              <a:buNone/>
            </a:pP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FC617F-B5AA-A447-A059-0B9C5992ED4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75884" y="1299300"/>
            <a:ext cx="4539080" cy="2544900"/>
          </a:xfrm>
        </p:spPr>
        <p:txBody>
          <a:bodyPr/>
          <a:lstStyle/>
          <a:p>
            <a:r>
              <a:rPr lang="en-US" sz="1800" dirty="0"/>
              <a:t>Instructions:</a:t>
            </a:r>
          </a:p>
          <a:p>
            <a:pPr lvl="1"/>
            <a:r>
              <a:rPr lang="en-US" sz="1600" dirty="0"/>
              <a:t>Data Movement</a:t>
            </a:r>
          </a:p>
          <a:p>
            <a:pPr lvl="2"/>
            <a:r>
              <a:rPr lang="en-US" sz="1600" dirty="0">
                <a:latin typeface="Courier" pitchFamily="2" charset="0"/>
              </a:rPr>
              <a:t>LOAD</a:t>
            </a:r>
            <a:r>
              <a:rPr lang="en-US" sz="1600" dirty="0"/>
              <a:t> / </a:t>
            </a:r>
            <a:r>
              <a:rPr lang="en-US" sz="1600" dirty="0">
                <a:latin typeface="Courier" pitchFamily="2" charset="0"/>
              </a:rPr>
              <a:t>STORE</a:t>
            </a:r>
          </a:p>
          <a:p>
            <a:pPr lvl="1"/>
            <a:r>
              <a:rPr lang="en-US" sz="1600" dirty="0"/>
              <a:t>Arithmetic</a:t>
            </a:r>
          </a:p>
          <a:p>
            <a:pPr lvl="2"/>
            <a:r>
              <a:rPr lang="en-US" sz="1600" dirty="0">
                <a:latin typeface="Courier" pitchFamily="2" charset="0"/>
              </a:rPr>
              <a:t>ADD</a:t>
            </a:r>
            <a:r>
              <a:rPr lang="en-US" sz="1600" dirty="0"/>
              <a:t> / </a:t>
            </a:r>
            <a:r>
              <a:rPr lang="en-US" sz="1600" dirty="0">
                <a:latin typeface="Courier" pitchFamily="2" charset="0"/>
              </a:rPr>
              <a:t>SUB</a:t>
            </a:r>
            <a:r>
              <a:rPr lang="en-US" sz="1600" dirty="0"/>
              <a:t> / </a:t>
            </a:r>
            <a:r>
              <a:rPr lang="en-US" sz="1600" dirty="0">
                <a:latin typeface="Courier" pitchFamily="2" charset="0"/>
              </a:rPr>
              <a:t>SHL</a:t>
            </a:r>
            <a:r>
              <a:rPr lang="en-US" sz="1600" dirty="0"/>
              <a:t> / </a:t>
            </a:r>
            <a:r>
              <a:rPr lang="en-US" sz="1600" dirty="0" err="1"/>
              <a:t>etc</a:t>
            </a:r>
            <a:r>
              <a:rPr lang="en-US" sz="1600" dirty="0"/>
              <a:t>…</a:t>
            </a:r>
          </a:p>
          <a:p>
            <a:pPr lvl="2"/>
            <a:endParaRPr lang="en-US" sz="1600" dirty="0"/>
          </a:p>
          <a:p>
            <a:r>
              <a:rPr lang="en-US" sz="1800" dirty="0"/>
              <a:t>Addressing Modes:</a:t>
            </a:r>
          </a:p>
          <a:p>
            <a:pPr lvl="1"/>
            <a:r>
              <a:rPr lang="en-US" sz="1600" dirty="0"/>
              <a:t>Register to Register	</a:t>
            </a:r>
          </a:p>
          <a:p>
            <a:pPr lvl="2"/>
            <a:r>
              <a:rPr lang="en-US" sz="1600" dirty="0">
                <a:latin typeface="Courier" pitchFamily="2" charset="0"/>
              </a:rPr>
              <a:t>ADD R3 R1 R4</a:t>
            </a:r>
          </a:p>
          <a:p>
            <a:pPr lvl="1"/>
            <a:r>
              <a:rPr lang="en-US" sz="1600" dirty="0"/>
              <a:t>Direct Addressing Mode</a:t>
            </a:r>
          </a:p>
          <a:p>
            <a:pPr lvl="2"/>
            <a:r>
              <a:rPr lang="en-US" sz="1600" dirty="0">
                <a:latin typeface="Courier" pitchFamily="2" charset="0"/>
              </a:rPr>
              <a:t>LOAD R2 X</a:t>
            </a:r>
          </a:p>
          <a:p>
            <a:pPr lvl="1"/>
            <a:r>
              <a:rPr lang="en-US" sz="1600" dirty="0"/>
              <a:t>Immediate Addressing Mode</a:t>
            </a:r>
          </a:p>
          <a:p>
            <a:pPr lvl="2"/>
            <a:r>
              <a:rPr lang="en-US" sz="1600" dirty="0">
                <a:latin typeface="Courier" pitchFamily="2" charset="0"/>
              </a:rPr>
              <a:t>SUB R3 R7 #1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8110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8172543-AEEC-FD41-AD98-D6CD06DB2A01}"/>
              </a:ext>
            </a:extLst>
          </p:cNvPr>
          <p:cNvSpPr/>
          <p:nvPr/>
        </p:nvSpPr>
        <p:spPr>
          <a:xfrm>
            <a:off x="2504661" y="3593950"/>
            <a:ext cx="3644213" cy="266235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3050093"/>
            <a:ext cx="381038" cy="252944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EF9FA9B2-22C3-8DA1-7DCE-E3B34FD6A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2986208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E0DFB6E-7074-5448-A9F3-F1FEB269EFCB}"/>
              </a:ext>
            </a:extLst>
          </p:cNvPr>
          <p:cNvSpPr/>
          <p:nvPr/>
        </p:nvSpPr>
        <p:spPr>
          <a:xfrm>
            <a:off x="1577153" y="3038871"/>
            <a:ext cx="1026899" cy="26092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2851049"/>
            <a:ext cx="442030" cy="44265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1464361" y="3929721"/>
            <a:ext cx="4609043" cy="23824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EBDA5F27-2496-C2C4-96AD-84066E7FA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59252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FB337A8-4AEC-BA42-9679-D3B814CD2FAA}"/>
              </a:ext>
            </a:extLst>
          </p:cNvPr>
          <p:cNvSpPr/>
          <p:nvPr/>
        </p:nvSpPr>
        <p:spPr>
          <a:xfrm>
            <a:off x="2504661" y="2851050"/>
            <a:ext cx="3644213" cy="1009136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3049829"/>
            <a:ext cx="442030" cy="44265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D4635818-9363-1C55-14BE-B5A262569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4214413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FB337A8-4AEC-BA42-9679-D3B814CD2FAA}"/>
              </a:ext>
            </a:extLst>
          </p:cNvPr>
          <p:cNvSpPr/>
          <p:nvPr/>
        </p:nvSpPr>
        <p:spPr>
          <a:xfrm>
            <a:off x="2504661" y="2851050"/>
            <a:ext cx="3644213" cy="1009136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3049829"/>
            <a:ext cx="442030" cy="44265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5523E57F-3991-1C57-088E-E82BCBF77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1262237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D4A555F-3034-E846-B04F-C396BEC9EBAC}"/>
              </a:ext>
            </a:extLst>
          </p:cNvPr>
          <p:cNvSpPr/>
          <p:nvPr/>
        </p:nvSpPr>
        <p:spPr>
          <a:xfrm>
            <a:off x="1577153" y="3038871"/>
            <a:ext cx="1026899" cy="26092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EF43E66-8317-8646-B20B-1D3E91CBD393}"/>
              </a:ext>
            </a:extLst>
          </p:cNvPr>
          <p:cNvSpPr/>
          <p:nvPr/>
        </p:nvSpPr>
        <p:spPr>
          <a:xfrm>
            <a:off x="1464361" y="3929721"/>
            <a:ext cx="4609043" cy="23824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2851049"/>
            <a:ext cx="442030" cy="627389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FF406E02-C3DE-B43D-5C1A-1CF69FD36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68418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8A00400-F871-A642-95F9-7725B98B8063}"/>
              </a:ext>
            </a:extLst>
          </p:cNvPr>
          <p:cNvSpPr/>
          <p:nvPr/>
        </p:nvSpPr>
        <p:spPr>
          <a:xfrm>
            <a:off x="1577153" y="3038871"/>
            <a:ext cx="1026899" cy="26092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80182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6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2851049"/>
            <a:ext cx="442030" cy="627389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1464361" y="3929721"/>
            <a:ext cx="4609043" cy="23824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552DE805-1F70-1572-7C34-DC4C91FED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146119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42C564A-3D9B-0C49-B888-64A27473EC5F}"/>
              </a:ext>
            </a:extLst>
          </p:cNvPr>
          <p:cNvSpPr/>
          <p:nvPr/>
        </p:nvSpPr>
        <p:spPr>
          <a:xfrm>
            <a:off x="1577153" y="3038871"/>
            <a:ext cx="1026899" cy="26092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92525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2851049"/>
            <a:ext cx="442030" cy="627389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1464361" y="3929721"/>
            <a:ext cx="4609043" cy="23824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1D5DA69E-8210-753A-93FB-8C9400C6B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140398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92525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6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15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438712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49372" y="2851049"/>
            <a:ext cx="442030" cy="627389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1464361" y="3929721"/>
            <a:ext cx="4609043" cy="23824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E3F86432-4BD5-295F-7D87-43E1035B4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1993669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03C646-561E-3244-95E7-5301BB3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517" y="132427"/>
            <a:ext cx="4944300" cy="645300"/>
          </a:xfrm>
        </p:spPr>
        <p:txBody>
          <a:bodyPr/>
          <a:lstStyle/>
          <a:p>
            <a:r>
              <a:rPr lang="en-US" dirty="0"/>
              <a:t>Tracing the </a:t>
            </a:r>
            <a:r>
              <a:rPr lang="en-US" dirty="0">
                <a:latin typeface="Courier" pitchFamily="2" charset="0"/>
              </a:rPr>
              <a:t>for</a:t>
            </a:r>
            <a:r>
              <a:rPr lang="en-US" dirty="0"/>
              <a:t> Loop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70E1-2BB4-6B4E-B023-6865747489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66414-1777-FC41-B457-87BF00D2291D}"/>
              </a:ext>
            </a:extLst>
          </p:cNvPr>
          <p:cNvGrpSpPr/>
          <p:nvPr/>
        </p:nvGrpSpPr>
        <p:grpSpPr>
          <a:xfrm>
            <a:off x="7346779" y="2519605"/>
            <a:ext cx="1689654" cy="1048143"/>
            <a:chOff x="7191335" y="3329274"/>
            <a:chExt cx="1689654" cy="104814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6717904-83BC-1A4C-9E2C-957C63D6CFFE}"/>
                </a:ext>
              </a:extLst>
            </p:cNvPr>
            <p:cNvSpPr/>
            <p:nvPr/>
          </p:nvSpPr>
          <p:spPr>
            <a:xfrm>
              <a:off x="7191335" y="3329275"/>
              <a:ext cx="1689654" cy="1048142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9CDF0B-6530-744A-AAC1-3CD58F786882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FBB42658-E4C9-8141-A67E-B8B95A81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925253" cy="694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6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15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F4A76-D618-9645-939E-33ADCEFCE15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0163596-343E-C849-B258-8A978200105B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0304B1-2270-3646-83C4-5F2EF47F63C1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670E2C-D737-E141-B1AD-346653EE0552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4139CB-E882-0E4D-AD0E-83250FF36F97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5872CF-F3A3-8840-93BB-C90DFCC0D86B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0F4381-6179-2548-9D31-AC9FD6941877}"/>
              </a:ext>
            </a:extLst>
          </p:cNvPr>
          <p:cNvGrpSpPr/>
          <p:nvPr/>
        </p:nvGrpSpPr>
        <p:grpSpPr>
          <a:xfrm>
            <a:off x="6858549" y="237077"/>
            <a:ext cx="2177884" cy="1999587"/>
            <a:chOff x="6804662" y="248261"/>
            <a:chExt cx="2177884" cy="199958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A3A556F-7662-2E42-B742-A48F71BF1DBA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54F3A7-82B8-C540-8055-985C29085906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9A677768-2947-2F42-A51B-7AAA9AAFD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781598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F212292-C66B-F045-90D2-8511C84323E8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E128BF-7E52-D143-B926-D1E4F5B37D46}"/>
              </a:ext>
            </a:extLst>
          </p:cNvPr>
          <p:cNvSpPr/>
          <p:nvPr/>
        </p:nvSpPr>
        <p:spPr>
          <a:xfrm>
            <a:off x="7850308" y="3224705"/>
            <a:ext cx="462627" cy="29592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CBD6D9-46DF-194D-BD40-C0D4C39DE5EF}"/>
              </a:ext>
            </a:extLst>
          </p:cNvPr>
          <p:cNvSpPr/>
          <p:nvPr/>
        </p:nvSpPr>
        <p:spPr>
          <a:xfrm>
            <a:off x="2547655" y="4249049"/>
            <a:ext cx="2024345" cy="537263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F68E5A4-EB08-3E4C-BC2F-49E9107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02" y="2858159"/>
            <a:ext cx="801823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(N)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i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Courier" pitchFamily="-111" charset="0"/>
              </a:rPr>
              <a:t>(SUM)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70BD69D-FF85-844F-B867-1C4CD44B6F68}"/>
              </a:ext>
            </a:extLst>
          </p:cNvPr>
          <p:cNvSpPr/>
          <p:nvPr/>
        </p:nvSpPr>
        <p:spPr>
          <a:xfrm>
            <a:off x="6886209" y="1749612"/>
            <a:ext cx="2150224" cy="23780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235ABC0-47CA-CB42-8E2E-710450682CD8}"/>
              </a:ext>
            </a:extLst>
          </p:cNvPr>
          <p:cNvSpPr/>
          <p:nvPr/>
        </p:nvSpPr>
        <p:spPr>
          <a:xfrm>
            <a:off x="7357805" y="4532415"/>
            <a:ext cx="431124" cy="425309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FE61E408-98E0-7625-87FE-09E1B6AC7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220" y="968931"/>
            <a:ext cx="505047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.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word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0</a:t>
            </a:r>
            <a:endParaRPr lang="en-US" sz="800" dirty="0"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* Read 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N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</a:t>
            </a:r>
            <a:r>
              <a:rPr lang="en-US" i="1" dirty="0" err="1">
                <a:solidFill>
                  <a:srgbClr val="808000"/>
                </a:solidFill>
                <a:latin typeface="Courier" pitchFamily="-111" charset="0"/>
              </a:rPr>
              <a:t>init.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* R2 is temporary sum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* R1 is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JUMP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</a:t>
            </a:r>
            <a:r>
              <a:rPr lang="en-US" i="1" dirty="0">
                <a:solidFill>
                  <a:srgbClr val="808000"/>
                </a:solidFill>
                <a:latin typeface="Courier" pitchFamily="-111" charset="0"/>
              </a:rPr>
              <a:t>...loop body...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sum = sum + i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               * ...update... 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latin typeface="Courier" pitchFamily="-111" charset="0"/>
              </a:rPr>
              <a:t>#1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++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COND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BLEQ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TOP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* </a:t>
            </a:r>
            <a:r>
              <a:rPr lang="en-US" dirty="0" err="1">
                <a:solidFill>
                  <a:srgbClr val="808000"/>
                </a:solidFill>
                <a:latin typeface="Courier" pitchFamily="-111" charset="0"/>
              </a:rPr>
              <a:t>i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&lt;= N</a:t>
            </a:r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SUM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R2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sz="800" dirty="0">
              <a:solidFill>
                <a:srgbClr val="800000"/>
              </a:solidFill>
              <a:latin typeface="Courier" pitchFamily="-111" charset="0"/>
            </a:endParaRPr>
          </a:p>
          <a:p>
            <a:endParaRPr lang="en-US" sz="800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3110469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8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E4D085-BD93-1E42-806F-EA80EC7A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Branches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450878-2B46-5745-9108-6C8E72E386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Compute the absolute value of x: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19BAC-7D17-1641-8A91-52858EA1497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486DA9-326F-DA42-8C35-93160561F8D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3046D7B-9FC3-6148-A5FC-7330D8DE7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094" y="2239541"/>
            <a:ext cx="239681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urier" pitchFamily="-111" charset="0"/>
              </a:rPr>
              <a:t>…</a:t>
            </a:r>
          </a:p>
          <a:p>
            <a:r>
              <a:rPr lang="en-US" sz="2400" dirty="0">
                <a:latin typeface="Courier" pitchFamily="-111" charset="0"/>
              </a:rPr>
              <a:t>if (x &lt; 0) {</a:t>
            </a:r>
          </a:p>
          <a:p>
            <a:r>
              <a:rPr lang="en-US" sz="2400" dirty="0">
                <a:latin typeface="Courier" pitchFamily="-111" charset="0"/>
              </a:rPr>
              <a:t>  x = -x;</a:t>
            </a:r>
          </a:p>
          <a:p>
            <a:r>
              <a:rPr lang="en-US" sz="2400" dirty="0">
                <a:latin typeface="Courier" pitchFamily="-111" charset="0"/>
              </a:rPr>
              <a:t>}</a:t>
            </a:r>
          </a:p>
          <a:p>
            <a:r>
              <a:rPr lang="en-US" sz="2400" dirty="0">
                <a:latin typeface="Courier" pitchFamily="-111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900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74C3-A18F-684C-964C-EB19681F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 the </a:t>
            </a:r>
            <a:r>
              <a:rPr lang="en-US" dirty="0">
                <a:latin typeface="Courier" pitchFamily="2" charset="0"/>
              </a:rPr>
              <a:t>if</a:t>
            </a:r>
            <a:r>
              <a:rPr lang="en-US" dirty="0"/>
              <a:t>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40C1B-E290-8547-8E68-F761A3B2F42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25DDC-4A92-DF46-BDDE-8A71B8E66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416" y="1459706"/>
            <a:ext cx="55753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1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759BF1A-F4A8-9343-AADD-EAEA9708C757}"/>
              </a:ext>
            </a:extLst>
          </p:cNvPr>
          <p:cNvSpPr/>
          <p:nvPr/>
        </p:nvSpPr>
        <p:spPr>
          <a:xfrm>
            <a:off x="1062220" y="2693503"/>
            <a:ext cx="6130189" cy="646332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F1C5AB-F8A8-9B48-8DD3-42F8EACB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119" y="342619"/>
            <a:ext cx="4944300" cy="645300"/>
          </a:xfrm>
        </p:spPr>
        <p:txBody>
          <a:bodyPr/>
          <a:lstStyle/>
          <a:p>
            <a:r>
              <a:rPr lang="en-US" dirty="0"/>
              <a:t>A Branching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F0A83-C924-9247-A213-2245E5BC7D9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ED228060-35E3-C64F-9709-07C9EA3AE7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1067" y="1476893"/>
            <a:ext cx="0" cy="332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A9213-568C-6D42-804E-0FC7F84B0DB7}"/>
              </a:ext>
            </a:extLst>
          </p:cNvPr>
          <p:cNvSpPr txBox="1"/>
          <p:nvPr/>
        </p:nvSpPr>
        <p:spPr>
          <a:xfrm rot="391320">
            <a:off x="5757376" y="799784"/>
            <a:ext cx="309694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Segoe Print" panose="02000800000000000000" pitchFamily="2" charset="0"/>
              </a:rPr>
              <a:t>Labels</a:t>
            </a:r>
            <a:r>
              <a:rPr lang="en-US" sz="1800" dirty="0">
                <a:latin typeface="Segoe Print" panose="02000800000000000000" pitchFamily="2" charset="0"/>
              </a:rPr>
              <a:t> are used to identify the address (i.e. the target) for a branch.</a:t>
            </a:r>
            <a:endParaRPr lang="en-US" sz="900" dirty="0">
              <a:latin typeface="Segoe Print" panose="02000800000000000000" pitchFamily="2" charset="0"/>
            </a:endParaRPr>
          </a:p>
          <a:p>
            <a:pPr algn="ctr"/>
            <a:endParaRPr lang="en-US" sz="900" dirty="0">
              <a:latin typeface="Segoe Print" panose="02000800000000000000" pitchFamily="2" charset="0"/>
            </a:endParaRPr>
          </a:p>
          <a:p>
            <a:pPr algn="ctr"/>
            <a:r>
              <a:rPr lang="en-US" sz="1800" dirty="0">
                <a:latin typeface="Segoe Print" panose="02000800000000000000" pitchFamily="2" charset="0"/>
              </a:rPr>
              <a:t>e.g. XLTZ / XPOS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EB8CEB-310F-D24E-A883-6ED12F262812}"/>
              </a:ext>
            </a:extLst>
          </p:cNvPr>
          <p:cNvGrpSpPr/>
          <p:nvPr/>
        </p:nvGrpSpPr>
        <p:grpSpPr>
          <a:xfrm>
            <a:off x="2834499" y="3021493"/>
            <a:ext cx="2771643" cy="1710390"/>
            <a:chOff x="2834499" y="3021493"/>
            <a:chExt cx="2771643" cy="1710390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C4A4A4CD-A903-F44A-8DBA-3D18E4002812}"/>
                </a:ext>
              </a:extLst>
            </p:cNvPr>
            <p:cNvSpPr/>
            <p:nvPr/>
          </p:nvSpPr>
          <p:spPr>
            <a:xfrm>
              <a:off x="3800974" y="3021493"/>
              <a:ext cx="1192620" cy="257394"/>
            </a:xfrm>
            <a:prstGeom prst="roundRect">
              <a:avLst>
                <a:gd name="adj" fmla="val 7539"/>
              </a:avLst>
            </a:prstGeom>
            <a:solidFill>
              <a:srgbClr val="00B0F0">
                <a:alpha val="6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3E224B85-6179-D046-BD39-32878F10B15A}"/>
                </a:ext>
              </a:extLst>
            </p:cNvPr>
            <p:cNvSpPr/>
            <p:nvPr/>
          </p:nvSpPr>
          <p:spPr>
            <a:xfrm>
              <a:off x="2834499" y="4458471"/>
              <a:ext cx="2771643" cy="273412"/>
            </a:xfrm>
            <a:prstGeom prst="roundRect">
              <a:avLst>
                <a:gd name="adj" fmla="val 7539"/>
              </a:avLst>
            </a:prstGeom>
            <a:solidFill>
              <a:srgbClr val="00B0F0">
                <a:alpha val="6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3DB89EE-46C2-4F48-A810-ADD09CAAB1F7}"/>
              </a:ext>
            </a:extLst>
          </p:cNvPr>
          <p:cNvGrpSpPr/>
          <p:nvPr/>
        </p:nvGrpSpPr>
        <p:grpSpPr>
          <a:xfrm>
            <a:off x="1189620" y="2769869"/>
            <a:ext cx="5755466" cy="1112926"/>
            <a:chOff x="1189620" y="2769869"/>
            <a:chExt cx="5755466" cy="111292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D8C7693-DA36-6E47-BF85-0146B29E0B22}"/>
                </a:ext>
              </a:extLst>
            </p:cNvPr>
            <p:cNvGrpSpPr/>
            <p:nvPr/>
          </p:nvGrpSpPr>
          <p:grpSpPr>
            <a:xfrm>
              <a:off x="1189620" y="2769869"/>
              <a:ext cx="5755466" cy="251624"/>
              <a:chOff x="1189620" y="2769869"/>
              <a:chExt cx="5755466" cy="251624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8DBE0196-7B34-6649-889B-6B5D0991DE32}"/>
                  </a:ext>
                </a:extLst>
              </p:cNvPr>
              <p:cNvSpPr/>
              <p:nvPr/>
            </p:nvSpPr>
            <p:spPr>
              <a:xfrm>
                <a:off x="3799113" y="2769870"/>
                <a:ext cx="3145973" cy="251623"/>
              </a:xfrm>
              <a:prstGeom prst="roundRect">
                <a:avLst>
                  <a:gd name="adj" fmla="val 7539"/>
                </a:avLst>
              </a:prstGeom>
              <a:solidFill>
                <a:srgbClr val="00B0F0">
                  <a:alpha val="6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FAE07F99-042B-E842-A3DB-848790A253DD}"/>
                  </a:ext>
                </a:extLst>
              </p:cNvPr>
              <p:cNvSpPr/>
              <p:nvPr/>
            </p:nvSpPr>
            <p:spPr>
              <a:xfrm>
                <a:off x="1189620" y="2769869"/>
                <a:ext cx="1217672" cy="251624"/>
              </a:xfrm>
              <a:prstGeom prst="roundRect">
                <a:avLst/>
              </a:prstGeom>
              <a:solidFill>
                <a:srgbClr val="00B0F0">
                  <a:alpha val="6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CE84EB92-A9DE-2746-A792-3DE8CBC7B597}"/>
                </a:ext>
              </a:extLst>
            </p:cNvPr>
            <p:cNvSpPr/>
            <p:nvPr/>
          </p:nvSpPr>
          <p:spPr>
            <a:xfrm>
              <a:off x="2834499" y="3636673"/>
              <a:ext cx="4110587" cy="246122"/>
            </a:xfrm>
            <a:prstGeom prst="roundRect">
              <a:avLst>
                <a:gd name="adj" fmla="val 7539"/>
              </a:avLst>
            </a:prstGeom>
            <a:solidFill>
              <a:srgbClr val="00B0F0">
                <a:alpha val="6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10" name="Text Box 7">
            <a:extLst>
              <a:ext uri="{FF2B5EF4-FFF2-40B4-BE49-F238E27FC236}">
                <a16:creationId xmlns:a16="http://schemas.microsoft.com/office/drawing/2014/main" id="{C0FF99CF-42B2-DC4E-B1D1-E7942C359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500" y="1476893"/>
            <a:ext cx="465486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</a:t>
            </a:r>
            <a:r>
              <a:rPr lang="en-US" dirty="0">
                <a:latin typeface="Courier" pitchFamily="-111" charset="0"/>
              </a:rPr>
              <a:t>:       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0</a:t>
            </a:r>
          </a:p>
          <a:p>
            <a:r>
              <a:rPr lang="en-US" dirty="0">
                <a:latin typeface="Courier" pitchFamily="-111" charset="0"/>
              </a:rPr>
              <a:t>      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 R0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</a:t>
            </a:r>
          </a:p>
          <a:p>
            <a:endParaRPr lang="en-US" dirty="0">
              <a:solidFill>
                <a:srgbClr val="800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BNEG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XLTZ     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* X &lt; 0?</a:t>
            </a:r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JUMP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XPOS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        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* MM[X]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 -MM[X]</a:t>
            </a:r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XLTZ</a:t>
            </a:r>
            <a:r>
              <a:rPr lang="en-US" dirty="0">
                <a:latin typeface="Courier" pitchFamily="-111" charset="0"/>
              </a:rPr>
              <a:t>:    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NOT</a:t>
            </a:r>
            <a:r>
              <a:rPr lang="en-US" b="1" dirty="0">
                <a:solidFill>
                  <a:srgbClr val="0000FF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latin typeface="Courier" pitchFamily="-111" charset="0"/>
              </a:rPr>
              <a:t>        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* X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 ~X</a:t>
            </a: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  <a:sym typeface="Symbol" pitchFamily="-111" charset="2"/>
              </a:rPr>
              <a:t>ADD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  <a:sym typeface="Symbol" pitchFamily="-111" charset="2"/>
              </a:rPr>
              <a:t>R0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  <a:sym typeface="Symbol" pitchFamily="-111" charset="2"/>
              </a:rPr>
              <a:t>R0 </a:t>
            </a:r>
            <a:r>
              <a:rPr lang="en-US" dirty="0">
                <a:latin typeface="Courier" pitchFamily="-111" charset="0"/>
                <a:sym typeface="Symbol" pitchFamily="-111" charset="2"/>
              </a:rPr>
              <a:t>#1     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* X  X + 1</a:t>
            </a:r>
          </a:p>
          <a:p>
            <a:r>
              <a:rPr lang="en-US" dirty="0">
                <a:latin typeface="Courier" pitchFamily="-111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XPOS</a:t>
            </a:r>
            <a:r>
              <a:rPr lang="en-US" dirty="0">
                <a:latin typeface="Courier" pitchFamily="-111" charset="0"/>
              </a:rPr>
              <a:t>:    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  <a:endParaRPr lang="en-US" dirty="0">
              <a:latin typeface="Courier" pitchFamily="-111" charset="0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FDAE2041-AEEA-E64E-A517-849386229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620" y="1476893"/>
            <a:ext cx="147348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 pitchFamily="-111" charset="0"/>
              </a:rPr>
              <a:t>//HLL</a:t>
            </a:r>
          </a:p>
          <a:p>
            <a:r>
              <a:rPr lang="en-US" dirty="0" err="1">
                <a:latin typeface="Courier" pitchFamily="-111" charset="0"/>
              </a:rPr>
              <a:t>int</a:t>
            </a:r>
            <a:r>
              <a:rPr lang="en-US" dirty="0">
                <a:latin typeface="Courier" pitchFamily="-111" charset="0"/>
              </a:rPr>
              <a:t> x;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Read x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if (x &lt; 0) {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  </a:t>
            </a:r>
          </a:p>
          <a:p>
            <a:r>
              <a:rPr lang="en-US" dirty="0">
                <a:latin typeface="Courier" pitchFamily="-111" charset="0"/>
              </a:rPr>
              <a:t>  x = -x;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}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Print x</a:t>
            </a:r>
          </a:p>
        </p:txBody>
      </p:sp>
    </p:spTree>
    <p:extLst>
      <p:ext uri="{BB962C8B-B14F-4D97-AF65-F5344CB8AC3E}">
        <p14:creationId xmlns:p14="http://schemas.microsoft.com/office/powerpoint/2010/main" val="27483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FC592A7-69E5-0245-9CF3-073286A523F9}"/>
              </a:ext>
            </a:extLst>
          </p:cNvPr>
          <p:cNvSpPr/>
          <p:nvPr/>
        </p:nvSpPr>
        <p:spPr>
          <a:xfrm>
            <a:off x="894270" y="2939438"/>
            <a:ext cx="7955092" cy="64530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E839F17-107B-BB49-A75B-8E2947F41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618902"/>
            <a:ext cx="5999676" cy="645300"/>
          </a:xfrm>
        </p:spPr>
        <p:txBody>
          <a:bodyPr/>
          <a:lstStyle/>
          <a:p>
            <a:r>
              <a:rPr lang="en-US" dirty="0"/>
              <a:t>Generalized </a:t>
            </a:r>
            <a:r>
              <a:rPr lang="en-US" dirty="0">
                <a:latin typeface="Courier" pitchFamily="2" charset="0"/>
              </a:rPr>
              <a:t>if</a:t>
            </a:r>
            <a:r>
              <a:rPr lang="en-US" dirty="0"/>
              <a:t> Statement Structure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4B5CC-E3A0-434F-848F-482D57024CB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8ACE2EE2-E616-014D-A0D2-4FAA6532F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281" y="1985546"/>
            <a:ext cx="2159566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1" charset="0"/>
              </a:rPr>
              <a:t>//HLL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…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if (</a:t>
            </a:r>
            <a:r>
              <a:rPr lang="en-US" sz="1600" i="1" dirty="0">
                <a:latin typeface="Courier" pitchFamily="-111" charset="0"/>
              </a:rPr>
              <a:t>condition</a:t>
            </a:r>
            <a:r>
              <a:rPr lang="en-US" sz="1600" dirty="0">
                <a:latin typeface="Courier" pitchFamily="-111" charset="0"/>
              </a:rPr>
              <a:t>) {</a:t>
            </a:r>
          </a:p>
          <a:p>
            <a:endParaRPr lang="en-US" sz="1600" dirty="0">
              <a:latin typeface="Courier" pitchFamily="-111" charset="0"/>
            </a:endParaRP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   </a:t>
            </a:r>
            <a:r>
              <a:rPr lang="en-US" sz="1600" i="1" dirty="0">
                <a:latin typeface="Courier" pitchFamily="-111" charset="0"/>
              </a:rPr>
              <a:t>… if body …</a:t>
            </a:r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}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…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2A4C16CE-F579-6744-B32E-B16D6AC46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7402" y="1985545"/>
            <a:ext cx="548094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    …</a:t>
            </a:r>
            <a:br>
              <a:rPr lang="en-US" sz="1600" dirty="0">
                <a:latin typeface="Courier" pitchFamily="-111" charset="0"/>
              </a:rPr>
            </a:br>
            <a:r>
              <a:rPr lang="en-US" sz="1600" dirty="0">
                <a:latin typeface="Courier" pitchFamily="-111" charset="0"/>
              </a:rPr>
              <a:t>      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    Branch to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IFBODY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 if </a:t>
            </a:r>
            <a:r>
              <a:rPr lang="en-US" sz="1600" i="1" dirty="0">
                <a:latin typeface="Courier" pitchFamily="-111" charset="0"/>
              </a:rPr>
              <a:t>condition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 is TRUE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    JUMP to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ENDIF</a:t>
            </a:r>
          </a:p>
          <a:p>
            <a:endParaRPr lang="en-US" sz="1600" dirty="0">
              <a:solidFill>
                <a:srgbClr val="0000FF"/>
              </a:solidFill>
              <a:latin typeface="Courier" pitchFamily="-111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IFBODY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: </a:t>
            </a:r>
            <a:r>
              <a:rPr lang="en-US" sz="1600" i="1" dirty="0">
                <a:latin typeface="Courier" pitchFamily="-111" charset="0"/>
              </a:rPr>
              <a:t>… ASM for if body …</a:t>
            </a:r>
          </a:p>
          <a:p>
            <a:endParaRPr lang="en-US" sz="1600" dirty="0">
              <a:latin typeface="Courier" pitchFamily="-111" charset="0"/>
            </a:endParaRP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ENDIF</a:t>
            </a:r>
            <a:r>
              <a:rPr lang="en-US" sz="1600" dirty="0">
                <a:latin typeface="Courier" pitchFamily="-111" charset="0"/>
              </a:rPr>
              <a:t>:   …</a:t>
            </a: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3FC406D5-2C8B-5E49-A6BB-6279AC7C0A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1069" y="1985546"/>
            <a:ext cx="362" cy="2554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51623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30D6-3663-6144-8575-128ACC67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the Branching Instructions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95692-B13D-F045-BC19-84E30DE4B30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06586D-CB98-5A4C-B3B0-DC89BF25B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688" y="1530221"/>
            <a:ext cx="7772003" cy="3434686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A724C54-2149-0548-B8C3-A8288CA20DA6}"/>
              </a:ext>
            </a:extLst>
          </p:cNvPr>
          <p:cNvSpPr/>
          <p:nvPr/>
        </p:nvSpPr>
        <p:spPr>
          <a:xfrm>
            <a:off x="1156450" y="4469364"/>
            <a:ext cx="7987550" cy="321469"/>
          </a:xfrm>
          <a:prstGeom prst="round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27255A1-8676-6D4A-92F0-A27452EEB6D5}"/>
              </a:ext>
            </a:extLst>
          </p:cNvPr>
          <p:cNvSpPr/>
          <p:nvPr/>
        </p:nvSpPr>
        <p:spPr>
          <a:xfrm>
            <a:off x="1149914" y="2224840"/>
            <a:ext cx="7987550" cy="321469"/>
          </a:xfrm>
          <a:prstGeom prst="round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74BD6A4-1090-D345-AA28-7890636DEA60}"/>
              </a:ext>
            </a:extLst>
          </p:cNvPr>
          <p:cNvSpPr/>
          <p:nvPr/>
        </p:nvSpPr>
        <p:spPr>
          <a:xfrm>
            <a:off x="1149914" y="1994466"/>
            <a:ext cx="7987550" cy="321469"/>
          </a:xfrm>
          <a:prstGeom prst="round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87522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6">
            <a:extLst>
              <a:ext uri="{FF2B5EF4-FFF2-40B4-BE49-F238E27FC236}">
                <a16:creationId xmlns:a16="http://schemas.microsoft.com/office/drawing/2014/main" id="{19FE0D03-C496-CB45-BDB6-509168AFE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620" y="1400691"/>
            <a:ext cx="158088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 pitchFamily="-111" charset="0"/>
              </a:rPr>
              <a:t>//HLL</a:t>
            </a:r>
          </a:p>
          <a:p>
            <a:r>
              <a:rPr lang="en-US" dirty="0">
                <a:latin typeface="Courier" pitchFamily="-111" charset="0"/>
              </a:rPr>
              <a:t>int x;</a:t>
            </a:r>
          </a:p>
          <a:p>
            <a:r>
              <a:rPr lang="en-US" dirty="0">
                <a:latin typeface="Courier" pitchFamily="-111" charset="0"/>
              </a:rPr>
              <a:t>int y;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Read x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Read y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if (x &gt;= y) {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  y = x + 5</a:t>
            </a:r>
          </a:p>
          <a:p>
            <a:r>
              <a:rPr lang="en-US" dirty="0">
                <a:latin typeface="Courier" pitchFamily="-111" charset="0"/>
              </a:rPr>
              <a:t>}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Print 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5ED2-DC4B-CC4F-97A6-7D74772EBC0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5A764189-D903-F443-98A1-936284F59F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8771" y="1400691"/>
            <a:ext cx="32296" cy="35394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 dirty="0"/>
          </a:p>
        </p:txBody>
      </p:sp>
      <p:sp>
        <p:nvSpPr>
          <p:cNvPr id="15" name="Title 6">
            <a:extLst>
              <a:ext uri="{FF2B5EF4-FFF2-40B4-BE49-F238E27FC236}">
                <a16:creationId xmlns:a16="http://schemas.microsoft.com/office/drawing/2014/main" id="{87F3E34F-F066-464C-B54A-8B3AD02CF23D}"/>
              </a:ext>
            </a:extLst>
          </p:cNvPr>
          <p:cNvSpPr txBox="1">
            <a:spLocks/>
          </p:cNvSpPr>
          <p:nvPr/>
        </p:nvSpPr>
        <p:spPr bwMode="auto">
          <a:xfrm>
            <a:off x="2493121" y="342620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 dirty="0"/>
              <a:t>Challenge 1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63C334-9F5A-2446-B430-0D89533B677D}"/>
              </a:ext>
            </a:extLst>
          </p:cNvPr>
          <p:cNvGrpSpPr/>
          <p:nvPr/>
        </p:nvGrpSpPr>
        <p:grpSpPr>
          <a:xfrm>
            <a:off x="3760680" y="1633936"/>
            <a:ext cx="3058374" cy="3009900"/>
            <a:chOff x="4220166" y="1757334"/>
            <a:chExt cx="3058374" cy="300990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585B45-5092-3143-BB9E-330C8BE09F25}"/>
                </a:ext>
              </a:extLst>
            </p:cNvPr>
            <p:cNvSpPr txBox="1"/>
            <p:nvPr/>
          </p:nvSpPr>
          <p:spPr>
            <a:xfrm>
              <a:off x="4220166" y="2520465"/>
              <a:ext cx="305837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Translate this HLL program into assembly language.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Assemble and run it on the machine simulator.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3FED992-D893-0241-A2F0-A0B53F839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860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6">
            <a:extLst>
              <a:ext uri="{FF2B5EF4-FFF2-40B4-BE49-F238E27FC236}">
                <a16:creationId xmlns:a16="http://schemas.microsoft.com/office/drawing/2014/main" id="{19FE0D03-C496-CB45-BDB6-509168AFE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620" y="1400691"/>
            <a:ext cx="158088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 pitchFamily="-111" charset="0"/>
              </a:rPr>
              <a:t>//HLL</a:t>
            </a:r>
          </a:p>
          <a:p>
            <a:r>
              <a:rPr lang="en-US" dirty="0">
                <a:latin typeface="Courier" pitchFamily="-111" charset="0"/>
              </a:rPr>
              <a:t>int x;</a:t>
            </a:r>
          </a:p>
          <a:p>
            <a:r>
              <a:rPr lang="en-US" dirty="0">
                <a:latin typeface="Courier" pitchFamily="-111" charset="0"/>
              </a:rPr>
              <a:t>int y;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Read x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Read y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if (x != y) {</a:t>
            </a:r>
          </a:p>
          <a:p>
            <a:r>
              <a:rPr lang="en-US" dirty="0">
                <a:latin typeface="Courier" pitchFamily="-111" charset="0"/>
              </a:rPr>
              <a:t>  x = y;</a:t>
            </a:r>
          </a:p>
          <a:p>
            <a:r>
              <a:rPr lang="en-US" dirty="0">
                <a:latin typeface="Courier" pitchFamily="-111" charset="0"/>
              </a:rPr>
              <a:t>}</a:t>
            </a:r>
          </a:p>
          <a:p>
            <a:r>
              <a:rPr lang="en-US" dirty="0">
                <a:latin typeface="Courier" pitchFamily="-111" charset="0"/>
              </a:rPr>
              <a:t>else {</a:t>
            </a:r>
          </a:p>
          <a:p>
            <a:r>
              <a:rPr lang="en-US" dirty="0">
                <a:latin typeface="Courier" pitchFamily="-111" charset="0"/>
              </a:rPr>
              <a:t>  x = y + 1</a:t>
            </a:r>
          </a:p>
          <a:p>
            <a:r>
              <a:rPr lang="en-US" dirty="0">
                <a:latin typeface="Courier" pitchFamily="-111" charset="0"/>
              </a:rPr>
              <a:t>}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Print 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5ED2-DC4B-CC4F-97A6-7D74772EBC0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5A764189-D903-F443-98A1-936284F59F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8771" y="1400691"/>
            <a:ext cx="32296" cy="35394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 dirty="0"/>
          </a:p>
        </p:txBody>
      </p:sp>
      <p:sp>
        <p:nvSpPr>
          <p:cNvPr id="15" name="Title 6">
            <a:extLst>
              <a:ext uri="{FF2B5EF4-FFF2-40B4-BE49-F238E27FC236}">
                <a16:creationId xmlns:a16="http://schemas.microsoft.com/office/drawing/2014/main" id="{87F3E34F-F066-464C-B54A-8B3AD02CF23D}"/>
              </a:ext>
            </a:extLst>
          </p:cNvPr>
          <p:cNvSpPr txBox="1">
            <a:spLocks/>
          </p:cNvSpPr>
          <p:nvPr/>
        </p:nvSpPr>
        <p:spPr bwMode="auto">
          <a:xfrm>
            <a:off x="2493121" y="342620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 dirty="0"/>
              <a:t>Challenge 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63C334-9F5A-2446-B430-0D89533B677D}"/>
              </a:ext>
            </a:extLst>
          </p:cNvPr>
          <p:cNvGrpSpPr/>
          <p:nvPr/>
        </p:nvGrpSpPr>
        <p:grpSpPr>
          <a:xfrm>
            <a:off x="3733786" y="1160860"/>
            <a:ext cx="3058374" cy="3625453"/>
            <a:chOff x="4220166" y="1757334"/>
            <a:chExt cx="3058374" cy="362545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585B45-5092-3143-BB9E-330C8BE09F25}"/>
                </a:ext>
              </a:extLst>
            </p:cNvPr>
            <p:cNvSpPr txBox="1"/>
            <p:nvPr/>
          </p:nvSpPr>
          <p:spPr>
            <a:xfrm>
              <a:off x="4220166" y="2520465"/>
              <a:ext cx="305837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If you finish the first one, try to translate this HLL program into assembly language.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Assemble and run it on the machine simulator.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3FED992-D893-0241-A2F0-A0B53F839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092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6">
            <a:extLst>
              <a:ext uri="{FF2B5EF4-FFF2-40B4-BE49-F238E27FC236}">
                <a16:creationId xmlns:a16="http://schemas.microsoft.com/office/drawing/2014/main" id="{19FE0D03-C496-CB45-BDB6-509168AFE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620" y="1400691"/>
            <a:ext cx="158088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 pitchFamily="-111" charset="0"/>
              </a:rPr>
              <a:t>//HLL</a:t>
            </a:r>
          </a:p>
          <a:p>
            <a:r>
              <a:rPr lang="en-US" dirty="0">
                <a:latin typeface="Courier" pitchFamily="-111" charset="0"/>
              </a:rPr>
              <a:t>int x;</a:t>
            </a:r>
          </a:p>
          <a:p>
            <a:r>
              <a:rPr lang="en-US" dirty="0">
                <a:latin typeface="Courier" pitchFamily="-111" charset="0"/>
              </a:rPr>
              <a:t>int y;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Read x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Read y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if (x &gt;= y) {</a:t>
            </a:r>
          </a:p>
          <a:p>
            <a:endParaRPr lang="en-US" dirty="0">
              <a:latin typeface="Courier" pitchFamily="-111" charset="0"/>
            </a:endParaRP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  y = x + 5</a:t>
            </a:r>
          </a:p>
          <a:p>
            <a:r>
              <a:rPr lang="en-US" dirty="0">
                <a:latin typeface="Courier" pitchFamily="-111" charset="0"/>
              </a:rPr>
              <a:t>}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latin typeface="Courier" pitchFamily="-111" charset="0"/>
              </a:rPr>
              <a:t>Print 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5ED2-DC4B-CC4F-97A6-7D74772EBC0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5A764189-D903-F443-98A1-936284F59F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8771" y="1400691"/>
            <a:ext cx="32296" cy="35394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 dirty="0"/>
          </a:p>
        </p:txBody>
      </p:sp>
      <p:sp>
        <p:nvSpPr>
          <p:cNvPr id="15" name="Title 6">
            <a:extLst>
              <a:ext uri="{FF2B5EF4-FFF2-40B4-BE49-F238E27FC236}">
                <a16:creationId xmlns:a16="http://schemas.microsoft.com/office/drawing/2014/main" id="{87F3E34F-F066-464C-B54A-8B3AD02CF23D}"/>
              </a:ext>
            </a:extLst>
          </p:cNvPr>
          <p:cNvSpPr txBox="1">
            <a:spLocks/>
          </p:cNvSpPr>
          <p:nvPr/>
        </p:nvSpPr>
        <p:spPr bwMode="auto">
          <a:xfrm>
            <a:off x="2493121" y="342620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 dirty="0"/>
              <a:t>Challenge 1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DD270FAB-22E9-1542-A880-0C8C945D0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500" y="1400691"/>
            <a:ext cx="4654868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</a:t>
            </a:r>
            <a:r>
              <a:rPr lang="en-US" dirty="0">
                <a:latin typeface="Courier" pitchFamily="-111" charset="0"/>
              </a:rPr>
              <a:t>:	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0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Y</a:t>
            </a:r>
            <a:r>
              <a:rPr lang="en-US" dirty="0">
                <a:latin typeface="Courier" pitchFamily="-111" charset="0"/>
              </a:rPr>
              <a:t>:	</a:t>
            </a:r>
            <a:r>
              <a:rPr lang="en-US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0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STORE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 R0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X</a:t>
            </a: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LOAD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STDIN</a:t>
            </a: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 R1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Y</a:t>
            </a:r>
          </a:p>
          <a:p>
            <a:endParaRPr lang="en-US" dirty="0">
              <a:solidFill>
                <a:srgbClr val="800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BGEQ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 R1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SETY 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* X &gt;= Y</a:t>
            </a:r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	JUMP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PRINTY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SETY</a:t>
            </a:r>
            <a:r>
              <a:rPr lang="en-US" dirty="0"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ADD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R0</a:t>
            </a:r>
            <a:r>
              <a:rPr lang="en-US" dirty="0">
                <a:latin typeface="Courier" pitchFamily="-111" charset="0"/>
              </a:rPr>
              <a:t> #5   </a:t>
            </a:r>
            <a:r>
              <a:rPr lang="en-US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* Y  X + 5</a:t>
            </a:r>
          </a:p>
          <a:p>
            <a:r>
              <a:rPr lang="en-US" dirty="0">
                <a:latin typeface="Courier" pitchFamily="-111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Y</a:t>
            </a:r>
          </a:p>
          <a:p>
            <a:endParaRPr lang="en-US" dirty="0">
              <a:latin typeface="Courier" pitchFamily="-111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PRINTY</a:t>
            </a:r>
            <a:r>
              <a:rPr lang="en-US" dirty="0">
                <a:latin typeface="Courier" pitchFamily="-111" charset="0"/>
              </a:rPr>
              <a:t>: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-111" charset="0"/>
              </a:rPr>
              <a:t>R1</a:t>
            </a: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endParaRPr lang="en-US" dirty="0">
              <a:solidFill>
                <a:srgbClr val="808000"/>
              </a:solidFill>
              <a:latin typeface="Courier" pitchFamily="-111" charset="0"/>
            </a:endParaRPr>
          </a:p>
          <a:p>
            <a:r>
              <a:rPr lang="en-US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" pitchFamily="-111" charset="0"/>
              </a:rPr>
              <a:t>HALT</a:t>
            </a:r>
            <a:endParaRPr lang="en-US" dirty="0">
              <a:latin typeface="Courier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324904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2697</TotalTime>
  <Words>5807</Words>
  <Application>Microsoft Macintosh PowerPoint</Application>
  <PresentationFormat>On-screen Show (16:9)</PresentationFormat>
  <Paragraphs>1240</Paragraphs>
  <Slides>30</Slides>
  <Notes>30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Courier</vt:lpstr>
      <vt:lpstr>Helvetica Neue</vt:lpstr>
      <vt:lpstr>Muli</vt:lpstr>
      <vt:lpstr>Nixie One</vt:lpstr>
      <vt:lpstr>Segoe Print</vt:lpstr>
      <vt:lpstr>Imogen template</vt:lpstr>
      <vt:lpstr>LA3 – Branching and Looping</vt:lpstr>
      <vt:lpstr>Our Assembly Language So Far</vt:lpstr>
      <vt:lpstr>Motivating Branches</vt:lpstr>
      <vt:lpstr>A Branching Example</vt:lpstr>
      <vt:lpstr>Generalized if Statement Structure</vt:lpstr>
      <vt:lpstr>All the Branching Instructions</vt:lpstr>
      <vt:lpstr>PowerPoint Presentation</vt:lpstr>
      <vt:lpstr>PowerPoint Presentation</vt:lpstr>
      <vt:lpstr>PowerPoint Presentation</vt:lpstr>
      <vt:lpstr>for Loop Example</vt:lpstr>
      <vt:lpstr>Generalized for Loop Structure</vt:lpstr>
      <vt:lpstr>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Tracing the for Loop Example</vt:lpstr>
      <vt:lpstr>Acknowledgments</vt:lpstr>
      <vt:lpstr>The General the if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 – Branching and Looping</dc:title>
  <dc:creator>Braught, Grant</dc:creator>
  <cp:lastModifiedBy>Braught, Grant</cp:lastModifiedBy>
  <cp:revision>183</cp:revision>
  <dcterms:created xsi:type="dcterms:W3CDTF">2020-09-24T14:05:57Z</dcterms:created>
  <dcterms:modified xsi:type="dcterms:W3CDTF">2023-02-27T15:25:07Z</dcterms:modified>
</cp:coreProperties>
</file>