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318" r:id="rId3"/>
    <p:sldId id="325" r:id="rId4"/>
    <p:sldId id="326" r:id="rId5"/>
    <p:sldId id="328" r:id="rId6"/>
    <p:sldId id="327" r:id="rId7"/>
    <p:sldId id="329" r:id="rId8"/>
    <p:sldId id="322" r:id="rId9"/>
    <p:sldId id="330" r:id="rId10"/>
    <p:sldId id="321" r:id="rId11"/>
    <p:sldId id="304" r:id="rId12"/>
    <p:sldId id="333" r:id="rId13"/>
    <p:sldId id="305" r:id="rId14"/>
    <p:sldId id="334" r:id="rId15"/>
    <p:sldId id="288" r:id="rId16"/>
    <p:sldId id="289" r:id="rId17"/>
    <p:sldId id="290" r:id="rId18"/>
    <p:sldId id="293" r:id="rId19"/>
    <p:sldId id="292" r:id="rId20"/>
    <p:sldId id="297" r:id="rId21"/>
    <p:sldId id="300" r:id="rId22"/>
    <p:sldId id="301" r:id="rId23"/>
    <p:sldId id="302" r:id="rId24"/>
    <p:sldId id="314" r:id="rId25"/>
    <p:sldId id="313" r:id="rId26"/>
    <p:sldId id="296" r:id="rId27"/>
    <p:sldId id="298" r:id="rId28"/>
    <p:sldId id="291" r:id="rId29"/>
    <p:sldId id="335" r:id="rId30"/>
    <p:sldId id="294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69116"/>
  </p:normalViewPr>
  <p:slideViewPr>
    <p:cSldViewPr snapToGrid="0" snapToObjects="1">
      <p:cViewPr varScale="1">
        <p:scale>
          <a:sx n="115" d="100"/>
          <a:sy n="115" d="100"/>
        </p:scale>
        <p:origin x="18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8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the big idea around the way the K&amp;S and all other computers you use are organized.</a:t>
            </a:r>
          </a:p>
          <a:p>
            <a:r>
              <a:rPr lang="en-US" dirty="0"/>
              <a:t>  - We’ll come back to it at the end of the class.</a:t>
            </a:r>
          </a:p>
          <a:p>
            <a:r>
              <a:rPr lang="en-US" dirty="0"/>
              <a:t>  - At that point we’ll already understand what the stored program architecture is.</a:t>
            </a:r>
          </a:p>
          <a:p>
            <a:r>
              <a:rPr lang="en-US" dirty="0"/>
              <a:t>    - We will just give some things names and place what we know into that framework.</a:t>
            </a:r>
          </a:p>
          <a:p>
            <a:endParaRPr lang="en-US" dirty="0"/>
          </a:p>
          <a:p>
            <a:r>
              <a:rPr lang="en-US" dirty="0"/>
              <a:t>First, want to look at a little more of how the K&amp;S works…</a:t>
            </a:r>
          </a:p>
        </p:txBody>
      </p:sp>
    </p:spTree>
    <p:extLst>
      <p:ext uri="{BB962C8B-B14F-4D97-AF65-F5344CB8AC3E}">
        <p14:creationId xmlns:p14="http://schemas.microsoft.com/office/powerpoint/2010/main" val="320646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three instructions that will can change the Program Counter (PC).</a:t>
            </a:r>
          </a:p>
          <a:p>
            <a:r>
              <a:rPr lang="en-US" dirty="0"/>
              <a:t>  - These are called the branching instructions.</a:t>
            </a:r>
          </a:p>
          <a:p>
            <a:endParaRPr lang="en-US" dirty="0"/>
          </a:p>
          <a:p>
            <a:r>
              <a:rPr lang="en-US" dirty="0"/>
              <a:t>There is one for the Negative flag</a:t>
            </a:r>
          </a:p>
          <a:p>
            <a:r>
              <a:rPr lang="en-US" dirty="0"/>
              <a:t>  - if the negative flag is set (i.e. the last ALU result was negative in two’s complement)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 - But if the negative flag is not set (i.e. the last ALU result was zero or positive in two’s complement)</a:t>
            </a:r>
          </a:p>
          <a:p>
            <a:r>
              <a:rPr lang="en-US" dirty="0"/>
              <a:t>    - Then just go onto the next instruction.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 (i.e. the last ALU result was zero)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- But if the zero flag is not set (i.e. the last ALU result was any value but zero)</a:t>
            </a:r>
          </a:p>
          <a:p>
            <a:r>
              <a:rPr lang="en-US" dirty="0"/>
              <a:t>    - Then just go onto the next instruction.</a:t>
            </a:r>
          </a:p>
          <a:p>
            <a:endParaRPr lang="en-US" dirty="0"/>
          </a:p>
          <a:p>
            <a:r>
              <a:rPr lang="en-US" dirty="0"/>
              <a:t>There is also an unconditional branch</a:t>
            </a:r>
          </a:p>
          <a:p>
            <a:r>
              <a:rPr lang="en-US" dirty="0"/>
              <a:t>  - It changes the PC to the address of the instruction we want to branch to.</a:t>
            </a:r>
          </a:p>
          <a:p>
            <a:r>
              <a:rPr lang="en-US" dirty="0"/>
              <a:t>    - There is no if, because there is no condition.</a:t>
            </a:r>
          </a:p>
          <a:p>
            <a:r>
              <a:rPr lang="en-US" dirty="0"/>
              <a:t>    - The flags do not matter.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  <a:p>
            <a:r>
              <a:rPr lang="en-US" dirty="0"/>
              <a:t>Like our other ML instructions we have a convenient shorthand that we can use to write programs:</a:t>
            </a:r>
          </a:p>
          <a:p>
            <a:r>
              <a:rPr lang="en-US" dirty="0"/>
              <a:t>  - If Zero PC &lt;- 7 </a:t>
            </a:r>
          </a:p>
          <a:p>
            <a:r>
              <a:rPr lang="en-US" dirty="0"/>
              <a:t>    - means if the last ALU result was zero (i.e. the zero flag is set)</a:t>
            </a:r>
          </a:p>
          <a:p>
            <a:r>
              <a:rPr lang="en-US" dirty="0"/>
              <a:t>    - then put the address 7 (00111) into the PC.</a:t>
            </a:r>
          </a:p>
          <a:p>
            <a:r>
              <a:rPr lang="en-US" dirty="0"/>
              <a:t>    - Then the next instruction that will run will come from address 7.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dirty="0" err="1"/>
              <a:t>shorthands</a:t>
            </a:r>
            <a:r>
              <a:rPr lang="en-US" dirty="0"/>
              <a:t> for the negative branch and the unconditional branch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discuss… just show it…. </a:t>
            </a:r>
          </a:p>
          <a:p>
            <a:endParaRPr lang="en-US" dirty="0"/>
          </a:p>
          <a:p>
            <a:r>
              <a:rPr lang="en-US" dirty="0"/>
              <a:t>Maybe mention NOP, </a:t>
            </a:r>
          </a:p>
          <a:p>
            <a:r>
              <a:rPr lang="en-US" dirty="0"/>
              <a:t>  - Once upon a time used as a timing device</a:t>
            </a:r>
          </a:p>
          <a:p>
            <a:r>
              <a:rPr lang="en-US" dirty="0"/>
              <a:t>    - Run 1000 NOP and then do something.</a:t>
            </a:r>
          </a:p>
          <a:p>
            <a:r>
              <a:rPr lang="en-US" dirty="0"/>
              <a:t>    - If they take 1/100 of a second each then we have waited 1 second.</a:t>
            </a:r>
          </a:p>
          <a:p>
            <a:r>
              <a:rPr lang="en-US" dirty="0"/>
              <a:t>    - Much less useful as computers became more powerful and started running multiple programs simultaneously.</a:t>
            </a:r>
          </a:p>
          <a:p>
            <a:r>
              <a:rPr lang="en-US" dirty="0"/>
              <a:t>  - I also has a use that we’ll see a little later </a:t>
            </a:r>
          </a:p>
          <a:p>
            <a:r>
              <a:rPr lang="en-US" dirty="0"/>
              <a:t>    - when we discuss instruction cycle pipelining and “bubbles”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there are values in R0 and R1.</a:t>
            </a:r>
          </a:p>
          <a:p>
            <a:r>
              <a:rPr lang="en-US" dirty="0"/>
              <a:t>  - In a larger program the would have been put there by code.</a:t>
            </a:r>
          </a:p>
          <a:p>
            <a:r>
              <a:rPr lang="en-US" dirty="0"/>
              <a:t>  - Just keeping it simple here.</a:t>
            </a:r>
          </a:p>
          <a:p>
            <a:endParaRPr lang="en-US" dirty="0"/>
          </a:p>
          <a:p>
            <a:r>
              <a:rPr lang="en-US" dirty="0"/>
              <a:t>Note that there is no instruction that will let us branch when two registers are equal… </a:t>
            </a:r>
          </a:p>
          <a:p>
            <a:r>
              <a:rPr lang="en-US" dirty="0"/>
              <a:t>  - We only have instructions for zero or negative or unconditional.</a:t>
            </a:r>
          </a:p>
          <a:p>
            <a:r>
              <a:rPr lang="en-US" dirty="0"/>
              <a:t>  - So you have to be a little creative!</a:t>
            </a:r>
          </a:p>
          <a:p>
            <a:endParaRPr lang="en-US" dirty="0"/>
          </a:p>
          <a:p>
            <a:r>
              <a:rPr lang="en-US" dirty="0"/>
              <a:t>For now</a:t>
            </a:r>
          </a:p>
          <a:p>
            <a:r>
              <a:rPr lang="en-US" dirty="0"/>
              <a:t>  - Just write the operations out using our shorthand.</a:t>
            </a:r>
          </a:p>
          <a:p>
            <a:r>
              <a:rPr lang="en-US" dirty="0"/>
              <a:t>  - If you finish that quickly </a:t>
            </a:r>
          </a:p>
          <a:p>
            <a:r>
              <a:rPr lang="en-US" dirty="0"/>
              <a:t>    - then do the translation to ML.</a:t>
            </a:r>
          </a:p>
          <a:p>
            <a:endParaRPr lang="en-US" dirty="0"/>
          </a:p>
          <a:p>
            <a:r>
              <a:rPr lang="en-US" dirty="0"/>
              <a:t>See what they come up with.</a:t>
            </a:r>
          </a:p>
          <a:p>
            <a:r>
              <a:rPr lang="en-US" dirty="0"/>
              <a:t>  - cover it.</a:t>
            </a:r>
          </a:p>
          <a:p>
            <a:r>
              <a:rPr lang="en-US" dirty="0"/>
              <a:t>  - next slide contains a solution.</a:t>
            </a:r>
          </a:p>
          <a:p>
            <a:r>
              <a:rPr lang="en-US" dirty="0"/>
              <a:t>    - may be similar, may be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3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appraoch</a:t>
            </a:r>
            <a:r>
              <a:rPr lang="en-US" dirty="0"/>
              <a:t> here is to Subtract R1 from R0</a:t>
            </a:r>
          </a:p>
          <a:p>
            <a:r>
              <a:rPr lang="en-US" dirty="0"/>
              <a:t>  - NOTE: R0-R1 will be zero if R0=R1</a:t>
            </a:r>
          </a:p>
          <a:p>
            <a:r>
              <a:rPr lang="en-US" dirty="0"/>
              <a:t>  - So we’ll do R0 – R1 </a:t>
            </a:r>
          </a:p>
          <a:p>
            <a:r>
              <a:rPr lang="en-US" dirty="0"/>
              <a:t>    - If that gives a zero result the zero flag will be set</a:t>
            </a:r>
          </a:p>
          <a:p>
            <a:r>
              <a:rPr lang="en-US" dirty="0"/>
              <a:t>    - So we can use the If Zero instruction to branch.</a:t>
            </a:r>
          </a:p>
          <a:p>
            <a:endParaRPr lang="en-US" dirty="0"/>
          </a:p>
          <a:p>
            <a:r>
              <a:rPr lang="en-US" dirty="0"/>
              <a:t>Here we will branch to 3</a:t>
            </a:r>
          </a:p>
          <a:p>
            <a:r>
              <a:rPr lang="en-US" dirty="0"/>
              <a:t>  - At 3 we’ll put R0 into MM[20].</a:t>
            </a:r>
          </a:p>
          <a:p>
            <a:r>
              <a:rPr lang="en-US" dirty="0"/>
              <a:t>  - Then the PC is incremented</a:t>
            </a:r>
          </a:p>
          <a:p>
            <a:r>
              <a:rPr lang="en-US" dirty="0"/>
              <a:t>    - And we HALT at 4.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But what happens if R0 != R1?</a:t>
            </a:r>
          </a:p>
          <a:p>
            <a:r>
              <a:rPr lang="en-US" dirty="0"/>
              <a:t>  - then the if Zero PC &lt;- 3 branch will not be taken.</a:t>
            </a:r>
          </a:p>
          <a:p>
            <a:r>
              <a:rPr lang="en-US" dirty="0"/>
              <a:t>  - When that happened the PC is </a:t>
            </a:r>
            <a:r>
              <a:rPr lang="en-US" dirty="0" err="1"/>
              <a:t>incrementeed</a:t>
            </a:r>
            <a:endParaRPr lang="en-US" dirty="0"/>
          </a:p>
          <a:p>
            <a:r>
              <a:rPr lang="en-US" dirty="0"/>
              <a:t>    - the next instruction is executed</a:t>
            </a:r>
          </a:p>
          <a:p>
            <a:r>
              <a:rPr lang="en-US" dirty="0"/>
              <a:t>    - that is the unconditional branch PC &lt;- 4</a:t>
            </a:r>
          </a:p>
          <a:p>
            <a:r>
              <a:rPr lang="en-US" dirty="0"/>
              <a:t>    - Which jumps to the </a:t>
            </a:r>
            <a:r>
              <a:rPr lang="en-US" dirty="0" err="1"/>
              <a:t>HALt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just look up the equivalent ML on the reference sheet.</a:t>
            </a:r>
          </a:p>
          <a:p>
            <a:r>
              <a:rPr lang="en-US" dirty="0"/>
              <a:t>  - here the branch at 5 is a branch zero, to 7 </a:t>
            </a:r>
          </a:p>
          <a:p>
            <a:r>
              <a:rPr lang="en-US" dirty="0"/>
              <a:t>  - Can see the unsigned value 7 in the operand.</a:t>
            </a:r>
          </a:p>
          <a:p>
            <a:endParaRPr lang="en-US" dirty="0"/>
          </a:p>
          <a:p>
            <a:r>
              <a:rPr lang="en-US" dirty="0"/>
              <a:t>Note at end:</a:t>
            </a:r>
          </a:p>
          <a:p>
            <a:r>
              <a:rPr lang="en-US" dirty="0"/>
              <a:t>  We have to construct all other branches using the 3 we have.</a:t>
            </a:r>
          </a:p>
          <a:p>
            <a:r>
              <a:rPr lang="en-US" dirty="0"/>
              <a:t>  - turns out that’s enough to do everything we need to do.</a:t>
            </a:r>
          </a:p>
          <a:p>
            <a:r>
              <a:rPr lang="en-US" dirty="0"/>
              <a:t>  - we’ll get some more experience with this in the activities and in later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7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translate, just look up the equivalent ML on the reference sheet.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branch at 1 is a branch zero, to 3 </a:t>
            </a:r>
          </a:p>
          <a:p>
            <a:r>
              <a:rPr lang="en-US" dirty="0"/>
              <a:t>  - Can clearly see the unsigned value 3 in the operand.</a:t>
            </a:r>
          </a:p>
          <a:p>
            <a:r>
              <a:rPr lang="en-US" dirty="0"/>
              <a:t>The branch at 2 is an unconditional branch to 4</a:t>
            </a:r>
          </a:p>
          <a:p>
            <a:r>
              <a:rPr lang="en-US" dirty="0"/>
              <a:t>  - Can clearly see the unsigned value 4 in the operand.</a:t>
            </a:r>
          </a:p>
        </p:txBody>
      </p:sp>
    </p:spTree>
    <p:extLst>
      <p:ext uri="{BB962C8B-B14F-4D97-AF65-F5344CB8AC3E}">
        <p14:creationId xmlns:p14="http://schemas.microsoft.com/office/powerpoint/2010/main" val="76746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something last time that I want to talk more about</a:t>
            </a:r>
          </a:p>
          <a:p>
            <a:r>
              <a:rPr lang="en-US" dirty="0"/>
              <a:t>It may not have seemed like a big deal… </a:t>
            </a:r>
          </a:p>
          <a:p>
            <a:r>
              <a:rPr lang="en-US" dirty="0"/>
              <a:t>  - but this “trick” is the foundation of modern computing!</a:t>
            </a:r>
          </a:p>
          <a:p>
            <a:endParaRPr lang="en-US" dirty="0"/>
          </a:p>
          <a:p>
            <a:r>
              <a:rPr lang="en-US" dirty="0"/>
              <a:t>We put both the program instructions and the data on which they operate into the memory.</a:t>
            </a:r>
          </a:p>
          <a:p>
            <a:r>
              <a:rPr lang="en-US" dirty="0"/>
              <a:t> - This is what happens when you run a program … </a:t>
            </a:r>
          </a:p>
          <a:p>
            <a:r>
              <a:rPr lang="en-US" dirty="0"/>
              <a:t>   - The instructions and data for the program are moved from the disk drive in your computer to the main memory.</a:t>
            </a:r>
          </a:p>
          <a:p>
            <a:endParaRPr lang="en-US" dirty="0"/>
          </a:p>
          <a:p>
            <a:r>
              <a:rPr lang="en-US" dirty="0"/>
              <a:t> - The Control Unit the causes those instructions to be executed:</a:t>
            </a:r>
          </a:p>
          <a:p>
            <a:r>
              <a:rPr lang="en-US" dirty="0"/>
              <a:t>   - The PC indicates the instruction to be executed</a:t>
            </a:r>
          </a:p>
          <a:p>
            <a:r>
              <a:rPr lang="en-US" dirty="0"/>
              <a:t>   - That instruction is moved from the memory to the IR</a:t>
            </a:r>
          </a:p>
          <a:p>
            <a:r>
              <a:rPr lang="en-US" dirty="0"/>
              <a:t>   - The Instruction interpretation unit translates the ML instruction into micro-instructions</a:t>
            </a:r>
          </a:p>
          <a:p>
            <a:r>
              <a:rPr lang="en-US" dirty="0"/>
              <a:t>   - The micro instructions configure the machine to carry out the operation.</a:t>
            </a:r>
          </a:p>
          <a:p>
            <a:endParaRPr lang="en-US" dirty="0"/>
          </a:p>
          <a:p>
            <a:r>
              <a:rPr lang="en-US" dirty="0"/>
              <a:t>Today, I want to first, put some conceptual structure on this “big idea”.</a:t>
            </a:r>
          </a:p>
          <a:p>
            <a:r>
              <a:rPr lang="en-US" dirty="0"/>
              <a:t>We’ll connect the K&amp;S into the vocabulary and structures that are used to talk about modern computer architectures.</a:t>
            </a:r>
          </a:p>
          <a:p>
            <a:r>
              <a:rPr lang="en-US" dirty="0"/>
              <a:t>Then we’ll learn a little more about some additional capabilities of the K&amp;S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1893871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 idea here is that the program and the data are stored in the memory</a:t>
            </a:r>
          </a:p>
          <a:p>
            <a:r>
              <a:rPr lang="en-US" dirty="0"/>
              <a:t>Contrast with earlier computers we’ve seen where they had to be reconfigured for new programs.</a:t>
            </a:r>
          </a:p>
          <a:p>
            <a:r>
              <a:rPr lang="en-US" dirty="0"/>
              <a:t>This made these machines “General Purpose” computers.</a:t>
            </a:r>
          </a:p>
          <a:p>
            <a:r>
              <a:rPr lang="en-US" dirty="0"/>
              <a:t>  - The same machine could do different computations</a:t>
            </a:r>
          </a:p>
          <a:p>
            <a:r>
              <a:rPr lang="en-US" dirty="0"/>
              <a:t>  - Simply by loading it with a new program</a:t>
            </a:r>
          </a:p>
          <a:p>
            <a:r>
              <a:rPr lang="en-US" dirty="0"/>
              <a:t>  - It did not require any reconfiguration.</a:t>
            </a:r>
          </a:p>
          <a:p>
            <a:endParaRPr lang="en-US" dirty="0"/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Stored program computer sometimes also called the Von Neuman Architecture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Controversial term… idea originated with Mauchly and Eckert 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Von Neuman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very famous mathematician at the time came in to help refine idea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he wrote a draft description that got out with just his name on it.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It stuck.</a:t>
            </a:r>
          </a:p>
          <a:p>
            <a:endParaRPr lang="en-US" dirty="0"/>
          </a:p>
          <a:p>
            <a:r>
              <a:rPr lang="en-US" dirty="0"/>
              <a:t>You’ve gotten the idea that ”First” is somewhat controversial.</a:t>
            </a:r>
          </a:p>
          <a:p>
            <a:r>
              <a:rPr lang="en-US" dirty="0"/>
              <a:t>  - Depends on exact definitions and timing particularly when things have been kept secret </a:t>
            </a:r>
          </a:p>
          <a:p>
            <a:r>
              <a:rPr lang="en-US" dirty="0"/>
              <a:t>  - Really good history and interesting stories.</a:t>
            </a:r>
          </a:p>
          <a:p>
            <a:r>
              <a:rPr lang="en-US" dirty="0"/>
              <a:t>  - Arguments can be made for any of these machines as the “first”</a:t>
            </a:r>
          </a:p>
          <a:p>
            <a:r>
              <a:rPr lang="en-US" dirty="0"/>
              <a:t>  - Some really good books have been written about it, </a:t>
            </a:r>
          </a:p>
          <a:p>
            <a:r>
              <a:rPr lang="en-US" dirty="0"/>
              <a:t>  - check them out if this type of history interests you.</a:t>
            </a:r>
          </a:p>
          <a:p>
            <a:endParaRPr lang="en-US" dirty="0"/>
          </a:p>
          <a:p>
            <a:r>
              <a:rPr lang="en-US" dirty="0"/>
              <a:t>===</a:t>
            </a:r>
          </a:p>
          <a:p>
            <a:endParaRPr lang="en-US" dirty="0"/>
          </a:p>
          <a:p>
            <a:r>
              <a:rPr lang="en-US" dirty="0"/>
              <a:t>EDSAC - Electronic Delay Storage Automatic Calculator</a:t>
            </a:r>
          </a:p>
          <a:p>
            <a:pPr rtl="0"/>
            <a:endParaRPr lang="en-US" dirty="0"/>
          </a:p>
          <a:p>
            <a:r>
              <a:rPr lang="en-US" b="0" dirty="0"/>
              <a:t>EDVAC, 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Electronic Discrete Variable Automatic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Origins of the idea in 1945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Others built on the inspiration from this idea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But it also didn’t run until 1949</a:t>
            </a:r>
          </a:p>
          <a:p>
            <a:endParaRPr lang="en-US" sz="1400" b="0" i="0" kern="1200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6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main components:</a:t>
            </a:r>
          </a:p>
          <a:p>
            <a:r>
              <a:rPr lang="en-US" dirty="0"/>
              <a:t> - CPU – Central Processing Unit</a:t>
            </a:r>
          </a:p>
          <a:p>
            <a:r>
              <a:rPr lang="en-US" dirty="0"/>
              <a:t>   - Where the computations are performed.</a:t>
            </a:r>
          </a:p>
          <a:p>
            <a:r>
              <a:rPr lang="en-US" dirty="0"/>
              <a:t> - Main Memory – or RAM</a:t>
            </a:r>
          </a:p>
          <a:p>
            <a:r>
              <a:rPr lang="en-US" dirty="0"/>
              <a:t>   - Where the program instructions and data are stored.</a:t>
            </a:r>
          </a:p>
          <a:p>
            <a:r>
              <a:rPr lang="en-US" dirty="0"/>
              <a:t> - Input / Output </a:t>
            </a:r>
          </a:p>
          <a:p>
            <a:r>
              <a:rPr lang="en-US" dirty="0"/>
              <a:t>   - Devices connected to the computer </a:t>
            </a:r>
          </a:p>
          <a:p>
            <a:r>
              <a:rPr lang="en-US" dirty="0"/>
              <a:t>   - For moving information into and out of the CPU and memory</a:t>
            </a:r>
          </a:p>
          <a:p>
            <a:r>
              <a:rPr lang="en-US" dirty="0"/>
              <a:t>     - All of your devices</a:t>
            </a:r>
          </a:p>
          <a:p>
            <a:r>
              <a:rPr lang="en-US" dirty="0"/>
              <a:t>       - Disk drive, thumb drive</a:t>
            </a:r>
          </a:p>
          <a:p>
            <a:r>
              <a:rPr lang="en-US" dirty="0"/>
              <a:t>       - network/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bluettooth</a:t>
            </a:r>
            <a:r>
              <a:rPr lang="en-US" dirty="0"/>
              <a:t> interface</a:t>
            </a:r>
          </a:p>
          <a:p>
            <a:r>
              <a:rPr lang="en-US" dirty="0"/>
              <a:t>       - Mouse, keyboard</a:t>
            </a:r>
          </a:p>
          <a:p>
            <a:r>
              <a:rPr lang="en-US" dirty="0"/>
              <a:t>       - speakers, monitors </a:t>
            </a:r>
          </a:p>
          <a:p>
            <a:endParaRPr lang="en-US" dirty="0"/>
          </a:p>
          <a:p>
            <a:r>
              <a:rPr lang="en-US" dirty="0"/>
              <a:t>The K&amp;S very clearly has a CPU and main memory</a:t>
            </a:r>
          </a:p>
          <a:p>
            <a:r>
              <a:rPr lang="en-US" dirty="0"/>
              <a:t>It does not not support external I/O devices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same components that you have seen in operation in the K&amp;S CPU</a:t>
            </a:r>
          </a:p>
          <a:p>
            <a:endParaRPr lang="en-US" dirty="0"/>
          </a:p>
          <a:p>
            <a:r>
              <a:rPr lang="en-US" dirty="0"/>
              <a:t>ALU</a:t>
            </a:r>
          </a:p>
          <a:p>
            <a:r>
              <a:rPr lang="en-US" dirty="0"/>
              <a:t>  - Performs arithmetic and logical operations</a:t>
            </a:r>
          </a:p>
          <a:p>
            <a:r>
              <a:rPr lang="en-US" dirty="0"/>
              <a:t>  - The K&amp;S could do addition, or, and and subtraction.  </a:t>
            </a:r>
          </a:p>
          <a:p>
            <a:r>
              <a:rPr lang="en-US" dirty="0"/>
              <a:t>  - The ALU’s in modern processors can do hundreds of different operations.</a:t>
            </a:r>
          </a:p>
          <a:p>
            <a:r>
              <a:rPr lang="en-US" dirty="0"/>
              <a:t>    - e.g. multiply / divide for signed, unsigned and floating point values.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Registers:</a:t>
            </a:r>
          </a:p>
          <a:p>
            <a:r>
              <a:rPr lang="en-US" dirty="0"/>
              <a:t>  - Temporary storage for the data that is being used in the computations performed by the ALU.</a:t>
            </a:r>
          </a:p>
          <a:p>
            <a:endParaRPr lang="en-US" dirty="0"/>
          </a:p>
          <a:p>
            <a:r>
              <a:rPr lang="en-US" dirty="0"/>
              <a:t>Control Unit:</a:t>
            </a:r>
          </a:p>
          <a:p>
            <a:r>
              <a:rPr lang="en-US" dirty="0"/>
              <a:t> - Coordinates the instruction cycle by controlling the operation of all of the other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5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Fetch/Decode/Execute in general terms.</a:t>
            </a:r>
          </a:p>
          <a:p>
            <a:endParaRPr lang="en-US" dirty="0"/>
          </a:p>
          <a:p>
            <a:r>
              <a:rPr lang="en-US" dirty="0"/>
              <a:t>Fetch:</a:t>
            </a:r>
          </a:p>
          <a:p>
            <a:r>
              <a:rPr lang="en-US" dirty="0"/>
              <a:t> - The process of retrieving the next instruction from the main memory.</a:t>
            </a:r>
          </a:p>
          <a:p>
            <a:r>
              <a:rPr lang="en-US" dirty="0"/>
              <a:t>   - The program counter (PC) gives the address of the next instruction</a:t>
            </a:r>
          </a:p>
          <a:p>
            <a:r>
              <a:rPr lang="en-US" dirty="0"/>
              <a:t>   - The machine language (ML) instruction is moved from MM[PC] into the instruction register [IR]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- The process of figuring out what the instruction in the IR is and how to configure the machine to carry it out.</a:t>
            </a:r>
          </a:p>
          <a:p>
            <a:r>
              <a:rPr lang="en-US" dirty="0"/>
              <a:t>   - The instruction interpretation circuit uses the bits of the IR to compute the microinstruction needed.</a:t>
            </a:r>
          </a:p>
          <a:p>
            <a:r>
              <a:rPr lang="en-US" dirty="0"/>
              <a:t>     - It is possible that complex operations may require multiple micro-instructions to complete.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- The process by which the configured machine performs the operation indicated by the ML instruction that is in the IR</a:t>
            </a:r>
          </a:p>
          <a:p>
            <a:r>
              <a:rPr lang="en-US" dirty="0"/>
              <a:t>   - Data moves around the machine, the ALU performs its operation,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This is exactly what we have seen happening in the K&amp;S</a:t>
            </a:r>
          </a:p>
          <a:p>
            <a:r>
              <a:rPr lang="en-US" dirty="0"/>
              <a:t>We really are just putting names to things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and motivation for today’s topic…</a:t>
            </a:r>
          </a:p>
          <a:p>
            <a:endParaRPr lang="en-US" dirty="0"/>
          </a:p>
          <a:p>
            <a:r>
              <a:rPr lang="en-US" dirty="0"/>
              <a:t>Easy to start:</a:t>
            </a:r>
          </a:p>
          <a:p>
            <a:r>
              <a:rPr lang="en-US" dirty="0"/>
              <a:t>  - move MM[20] into a register…</a:t>
            </a:r>
          </a:p>
          <a:p>
            <a:r>
              <a:rPr lang="en-US" dirty="0"/>
              <a:t>  - But then what?</a:t>
            </a:r>
          </a:p>
          <a:p>
            <a:endParaRPr lang="en-US" dirty="0"/>
          </a:p>
          <a:p>
            <a:r>
              <a:rPr lang="en-US" dirty="0"/>
              <a:t>A little bit of a trick question…</a:t>
            </a:r>
          </a:p>
          <a:p>
            <a:r>
              <a:rPr lang="en-US" dirty="0"/>
              <a:t>  - 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535477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trace through the instruction cycle in the K&amp;S</a:t>
            </a:r>
          </a:p>
          <a:p>
            <a:r>
              <a:rPr lang="en-US" dirty="0"/>
              <a:t>  - In class it would be just as well to do this via a live demo of the K&amp;S</a:t>
            </a:r>
          </a:p>
          <a:p>
            <a:r>
              <a:rPr lang="en-US" dirty="0"/>
              <a:t>  - Set it up to run the Example from earlier.</a:t>
            </a:r>
          </a:p>
          <a:p>
            <a:r>
              <a:rPr lang="en-US" dirty="0"/>
              <a:t>  - Set R0, R1 not equal so we don’t take the first branch.</a:t>
            </a:r>
          </a:p>
          <a:p>
            <a:r>
              <a:rPr lang="en-US" dirty="0"/>
              <a:t>  - Then take the second branch.</a:t>
            </a:r>
          </a:p>
          <a:p>
            <a:endParaRPr lang="en-US" dirty="0"/>
          </a:p>
          <a:p>
            <a:r>
              <a:rPr lang="en-US" dirty="0"/>
              <a:t>For this sequence of slides:</a:t>
            </a:r>
          </a:p>
          <a:p>
            <a:r>
              <a:rPr lang="en-US" dirty="0"/>
              <a:t>  - Note that the PC = 2 </a:t>
            </a:r>
          </a:p>
          <a:p>
            <a:r>
              <a:rPr lang="en-US" dirty="0"/>
              <a:t>  - so we will be looking at the </a:t>
            </a:r>
            <a:r>
              <a:rPr lang="en-US" dirty="0" err="1"/>
              <a:t>exeuction</a:t>
            </a:r>
            <a:r>
              <a:rPr lang="en-US" dirty="0"/>
              <a:t> of the instruction at MM[2]</a:t>
            </a:r>
          </a:p>
          <a:p>
            <a:r>
              <a:rPr lang="en-US" dirty="0"/>
              <a:t>  - That instruction happens to be If Negative </a:t>
            </a:r>
            <a:r>
              <a:rPr lang="en-US"/>
              <a:t>PC &lt;– </a:t>
            </a:r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We know that the machine will Fetch/Decode/Execute</a:t>
            </a:r>
          </a:p>
          <a:p>
            <a:r>
              <a:rPr lang="en-US" dirty="0"/>
              <a:t>  - over and over and over again.</a:t>
            </a:r>
          </a:p>
          <a:p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/>
              <a:t>  - Use the PC to find the instruction in memory.</a:t>
            </a:r>
          </a:p>
          <a:p>
            <a:r>
              <a:rPr lang="en-US" dirty="0"/>
              <a:t>  - Move the ML instruction from MM[PC] to IR</a:t>
            </a:r>
          </a:p>
          <a:p>
            <a:r>
              <a:rPr lang="en-US" dirty="0"/>
              <a:t>    - PC = 00010 = 2 (base 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97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thing that happens is decode…</a:t>
            </a:r>
          </a:p>
          <a:p>
            <a:endParaRPr lang="en-US" dirty="0"/>
          </a:p>
          <a:p>
            <a:r>
              <a:rPr lang="en-US" dirty="0"/>
              <a:t>The instruction interpretation unit uses the bits of the ML instruction in the IR to determine how to configure the machine.</a:t>
            </a:r>
          </a:p>
        </p:txBody>
      </p:sp>
    </p:spTree>
    <p:extLst>
      <p:ext uri="{BB962C8B-B14F-4D97-AF65-F5344CB8AC3E}">
        <p14:creationId xmlns:p14="http://schemas.microsoft.com/office/powerpoint/2010/main" val="351184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instruction interpretation unit configures the machine via the microinstruction</a:t>
            </a:r>
          </a:p>
          <a:p>
            <a:r>
              <a:rPr lang="en-US" dirty="0"/>
              <a:t>The instruction is executed.</a:t>
            </a:r>
          </a:p>
          <a:p>
            <a:endParaRPr lang="en-US" dirty="0"/>
          </a:p>
          <a:p>
            <a:r>
              <a:rPr lang="en-US" dirty="0"/>
              <a:t>Check if the last ALU result was negative…</a:t>
            </a:r>
          </a:p>
          <a:p>
            <a:r>
              <a:rPr lang="en-US" dirty="0"/>
              <a:t>  - Looking at the ALU, we can see that it was.</a:t>
            </a:r>
          </a:p>
          <a:p>
            <a:r>
              <a:rPr lang="en-US" dirty="0"/>
              <a:t>    - So the instruction interpretation unit will set the PC to 4.</a:t>
            </a:r>
          </a:p>
          <a:p>
            <a:endParaRPr lang="en-US" dirty="0"/>
          </a:p>
          <a:p>
            <a:r>
              <a:rPr lang="en-US" dirty="0"/>
              <a:t>That means that the next fetch will be from 4</a:t>
            </a:r>
          </a:p>
          <a:p>
            <a:r>
              <a:rPr lang="en-US" dirty="0"/>
              <a:t>  - we will skip over the instruction at 3.</a:t>
            </a:r>
          </a:p>
          <a:p>
            <a:endParaRPr lang="en-US" dirty="0"/>
          </a:p>
          <a:p>
            <a:r>
              <a:rPr lang="en-US" dirty="0"/>
              <a:t>Note that if the prior result was not Negative then </a:t>
            </a:r>
          </a:p>
          <a:p>
            <a:r>
              <a:rPr lang="en-US" dirty="0"/>
              <a:t>  - We just do what we normally do</a:t>
            </a:r>
          </a:p>
          <a:p>
            <a:r>
              <a:rPr lang="en-US" dirty="0"/>
              <a:t>  - PC = PC + 1.</a:t>
            </a:r>
          </a:p>
          <a:p>
            <a:r>
              <a:rPr lang="en-US" dirty="0"/>
              <a:t>  - And we would have gone onto the instruction at 3 instead.</a:t>
            </a:r>
          </a:p>
        </p:txBody>
      </p:sp>
    </p:spTree>
    <p:extLst>
      <p:ext uri="{BB962C8B-B14F-4D97-AF65-F5344CB8AC3E}">
        <p14:creationId xmlns:p14="http://schemas.microsoft.com/office/powerpoint/2010/main" val="362628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when we continue to fetch / decode / execute</a:t>
            </a:r>
          </a:p>
          <a:p>
            <a:endParaRPr lang="en-US" dirty="0"/>
          </a:p>
          <a:p>
            <a:r>
              <a:rPr lang="en-US" dirty="0"/>
              <a:t>The PC now contains 4</a:t>
            </a:r>
          </a:p>
          <a:p>
            <a:r>
              <a:rPr lang="en-US" dirty="0"/>
              <a:t>  - So the next instruction is fetched from address 4</a:t>
            </a:r>
          </a:p>
          <a:p>
            <a:r>
              <a:rPr lang="en-US" dirty="0"/>
              <a:t>  - instead of from address 3.</a:t>
            </a:r>
          </a:p>
        </p:txBody>
      </p:sp>
    </p:spTree>
    <p:extLst>
      <p:ext uri="{BB962C8B-B14F-4D97-AF65-F5344CB8AC3E}">
        <p14:creationId xmlns:p14="http://schemas.microsoft.com/office/powerpoint/2010/main" val="577751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to talk about here.</a:t>
            </a:r>
          </a:p>
          <a:p>
            <a:r>
              <a:rPr lang="en-US" dirty="0"/>
              <a:t>Just a summary slide to bring it all together</a:t>
            </a:r>
          </a:p>
          <a:p>
            <a:r>
              <a:rPr lang="en-US" dirty="0"/>
              <a:t>Give them a chance to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664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6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Branching code allows programs to make decisions</a:t>
            </a:r>
          </a:p>
          <a:p>
            <a:r>
              <a:rPr lang="en-US" dirty="0"/>
              <a:t>  - To execute in one way under one condition</a:t>
            </a:r>
          </a:p>
          <a:p>
            <a:r>
              <a:rPr lang="en-US" dirty="0"/>
              <a:t>  - And another way under a different </a:t>
            </a:r>
            <a:r>
              <a:rPr lang="en-US" dirty="0" err="1"/>
              <a:t>codition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 </a:t>
            </a:r>
          </a:p>
          <a:p>
            <a:r>
              <a:rPr lang="en-US" dirty="0"/>
              <a:t>  - if x &lt; y then do instructions in code1 and skip code2</a:t>
            </a:r>
          </a:p>
          <a:p>
            <a:r>
              <a:rPr lang="en-US" dirty="0"/>
              <a:t>  - Otherwise, skip code 1 and do instructions in code 2.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repeat code as long as </a:t>
            </a:r>
            <a:r>
              <a:rPr lang="en-US" dirty="0" err="1"/>
              <a:t>i</a:t>
            </a:r>
            <a:r>
              <a:rPr lang="en-US" dirty="0"/>
              <a:t>&gt;=0 </a:t>
            </a:r>
          </a:p>
          <a:p>
            <a:r>
              <a:rPr lang="en-US" dirty="0"/>
              <a:t>  - if I becomes less than 0 then skip over code and continue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you get the idea… </a:t>
            </a:r>
          </a:p>
        </p:txBody>
      </p:sp>
    </p:spTree>
    <p:extLst>
      <p:ext uri="{BB962C8B-B14F-4D97-AF65-F5344CB8AC3E}">
        <p14:creationId xmlns:p14="http://schemas.microsoft.com/office/powerpoint/2010/main" val="1156989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just three branching instructions.</a:t>
            </a:r>
          </a:p>
          <a:p>
            <a:r>
              <a:rPr lang="en-US" dirty="0"/>
              <a:t>  - The one we saw was based on the Negative Flag.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set, then branch to the address given.</a:t>
            </a:r>
          </a:p>
          <a:p>
            <a:endParaRPr lang="en-US" dirty="0"/>
          </a:p>
          <a:p>
            <a:r>
              <a:rPr lang="en-US" dirty="0"/>
              <a:t>There is an unconditional branch</a:t>
            </a:r>
          </a:p>
          <a:p>
            <a:r>
              <a:rPr lang="en-US" dirty="0"/>
              <a:t>  - Just change the PC so that we branch to a new instruction.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9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 is that to compute the absolute value </a:t>
            </a:r>
          </a:p>
          <a:p>
            <a:r>
              <a:rPr lang="en-US" dirty="0"/>
              <a:t>  - You need to do one thing under one condition</a:t>
            </a:r>
          </a:p>
          <a:p>
            <a:r>
              <a:rPr lang="en-US" dirty="0"/>
              <a:t>  - and something else under another condition.</a:t>
            </a:r>
          </a:p>
          <a:p>
            <a:endParaRPr lang="en-US" dirty="0"/>
          </a:p>
          <a:p>
            <a:r>
              <a:rPr lang="en-US" dirty="0"/>
              <a:t>We would typically express that using an if/else statement in a high level language like Java.</a:t>
            </a:r>
          </a:p>
          <a:p>
            <a:r>
              <a:rPr lang="en-US" dirty="0"/>
              <a:t>  - Under one condition (x &lt; 0) we just go to the next instruction</a:t>
            </a:r>
          </a:p>
          <a:p>
            <a:r>
              <a:rPr lang="en-US" dirty="0"/>
              <a:t>  - Under a different condition (x &gt;= 0) we jump to a different instruction.</a:t>
            </a:r>
          </a:p>
          <a:p>
            <a:endParaRPr lang="en-US" dirty="0"/>
          </a:p>
          <a:p>
            <a:r>
              <a:rPr lang="en-US" dirty="0"/>
              <a:t>We’ll call this “branching”</a:t>
            </a:r>
          </a:p>
          <a:p>
            <a:r>
              <a:rPr lang="en-US" dirty="0"/>
              <a:t>  - Branching allows the program to not simply go one instruction after the next</a:t>
            </a:r>
          </a:p>
          <a:p>
            <a:r>
              <a:rPr lang="en-US" dirty="0"/>
              <a:t>  - It makes it possible to jump (i.e. branch) to other instructions</a:t>
            </a:r>
          </a:p>
          <a:p>
            <a:r>
              <a:rPr lang="en-US" dirty="0"/>
              <a:t>    - Possibly based on conditions.</a:t>
            </a:r>
          </a:p>
          <a:p>
            <a:endParaRPr lang="en-US" dirty="0"/>
          </a:p>
          <a:p>
            <a:r>
              <a:rPr lang="en-US" dirty="0"/>
              <a:t>Some other examples:</a:t>
            </a:r>
          </a:p>
          <a:p>
            <a:r>
              <a:rPr lang="en-US" dirty="0"/>
              <a:t>  - while loop and for loop</a:t>
            </a:r>
          </a:p>
          <a:p>
            <a:r>
              <a:rPr lang="en-US" dirty="0"/>
              <a:t>    - branch over the loop body,</a:t>
            </a:r>
          </a:p>
          <a:p>
            <a:r>
              <a:rPr lang="en-US" dirty="0"/>
              <a:t>    - or jump back to the top of the loop.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Conditional branches </a:t>
            </a:r>
          </a:p>
          <a:p>
            <a:r>
              <a:rPr lang="en-US" dirty="0"/>
              <a:t>    - A conditional branch is one that may or may not be taken </a:t>
            </a:r>
          </a:p>
          <a:p>
            <a:endParaRPr lang="en-US" dirty="0"/>
          </a:p>
          <a:p>
            <a:r>
              <a:rPr lang="en-US" dirty="0"/>
              <a:t>    - If the branch is taken</a:t>
            </a:r>
          </a:p>
          <a:p>
            <a:r>
              <a:rPr lang="en-US" dirty="0"/>
              <a:t>      - the flow of the program changes</a:t>
            </a:r>
          </a:p>
          <a:p>
            <a:r>
              <a:rPr lang="en-US" dirty="0"/>
              <a:t>        - i.e. the program jumps to an instruction that is not the next one.</a:t>
            </a:r>
          </a:p>
          <a:p>
            <a:r>
              <a:rPr lang="en-US" dirty="0"/>
              <a:t>    - If the branch is not taken</a:t>
            </a:r>
          </a:p>
          <a:p>
            <a:r>
              <a:rPr lang="en-US" dirty="0"/>
              <a:t>      - the program simply goes onto the next instruction.</a:t>
            </a:r>
          </a:p>
          <a:p>
            <a:r>
              <a:rPr lang="en-US" dirty="0"/>
              <a:t>      - Just like we had seen previously when it ran one instruction after the other.</a:t>
            </a:r>
          </a:p>
          <a:p>
            <a:endParaRPr lang="en-US" dirty="0"/>
          </a:p>
          <a:p>
            <a:r>
              <a:rPr lang="en-US" dirty="0"/>
              <a:t>The conditional branch points are pretty easy to spot.</a:t>
            </a:r>
          </a:p>
          <a:p>
            <a:r>
              <a:rPr lang="en-US" dirty="0"/>
              <a:t>And the locations to which they branch should make sense based on our understanding of high level language constructs.</a:t>
            </a:r>
          </a:p>
          <a:p>
            <a:endParaRPr lang="en-US" dirty="0"/>
          </a:p>
          <a:p>
            <a:r>
              <a:rPr lang="en-US" dirty="0"/>
              <a:t>Now notice the definition… a branch changes the flow of the program.</a:t>
            </a:r>
          </a:p>
          <a:p>
            <a:r>
              <a:rPr lang="en-US" dirty="0"/>
              <a:t>  - That is the program does not go to the next instructions.</a:t>
            </a:r>
          </a:p>
          <a:p>
            <a:r>
              <a:rPr lang="en-US" dirty="0"/>
              <a:t>  - So under what condition are these branches taken?</a:t>
            </a:r>
          </a:p>
          <a:p>
            <a:r>
              <a:rPr lang="en-US" dirty="0"/>
              <a:t>    - Think carefully…</a:t>
            </a:r>
          </a:p>
        </p:txBody>
      </p:sp>
    </p:spTree>
    <p:extLst>
      <p:ext uri="{BB962C8B-B14F-4D97-AF65-F5344CB8AC3E}">
        <p14:creationId xmlns:p14="http://schemas.microsoft.com/office/powerpoint/2010/main" val="106790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conditions for taking each branch is inverted from what we normally write in a high level language like java.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If</a:t>
            </a:r>
          </a:p>
          <a:p>
            <a:r>
              <a:rPr lang="en-US" dirty="0"/>
              <a:t>    - when x &gt; 0 the branch is taken, and the program jumps to the else.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x &lt;= 0 the branch is not taken, and the program just goes onto the next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while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&lt; 0, the branch is taken, and the program jumps to the end of the loop 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&gt;= 0 the branch is not taken, and the program just goes to the next instruction.</a:t>
            </a:r>
          </a:p>
          <a:p>
            <a:r>
              <a:rPr lang="en-US" dirty="0"/>
              <a:t>  - for</a:t>
            </a:r>
          </a:p>
          <a:p>
            <a:r>
              <a:rPr lang="en-US" dirty="0"/>
              <a:t>    - when j &gt;= 10, the branch is taken, and the program jumps to the end of the loop.</a:t>
            </a:r>
          </a:p>
          <a:p>
            <a:r>
              <a:rPr lang="en-US" dirty="0"/>
              <a:t>    - when j &lt; 10, the branch is not taken, and the program just goes to the next instruction.</a:t>
            </a:r>
          </a:p>
        </p:txBody>
      </p:sp>
    </p:spTree>
    <p:extLst>
      <p:ext uri="{BB962C8B-B14F-4D97-AF65-F5344CB8AC3E}">
        <p14:creationId xmlns:p14="http://schemas.microsoft.com/office/powerpoint/2010/main" val="40916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624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</a:t>
            </a:r>
          </a:p>
          <a:p>
            <a:r>
              <a:rPr lang="en-US" dirty="0"/>
              <a:t>  - at the end of the if body</a:t>
            </a:r>
          </a:p>
          <a:p>
            <a:r>
              <a:rPr lang="en-US" dirty="0"/>
              <a:t>  - an unconditional branch is used to jump over the else body.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at the end of the loop body</a:t>
            </a:r>
          </a:p>
          <a:p>
            <a:r>
              <a:rPr lang="en-US" dirty="0"/>
              <a:t>  - an unconditional branch is used to jump back to the top of the loop.</a:t>
            </a:r>
          </a:p>
          <a:p>
            <a:r>
              <a:rPr lang="en-US" dirty="0"/>
              <a:t>  - then the condition is checked again.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at the end of the loop body</a:t>
            </a:r>
          </a:p>
          <a:p>
            <a:r>
              <a:rPr lang="en-US" dirty="0"/>
              <a:t>  - an unconditional branch is used to jump back to the “update” (e.g. </a:t>
            </a:r>
            <a:r>
              <a:rPr lang="en-US" dirty="0" err="1"/>
              <a:t>j++</a:t>
            </a:r>
            <a:r>
              <a:rPr lang="en-US" dirty="0"/>
              <a:t>) part of the loop.</a:t>
            </a:r>
          </a:p>
          <a:p>
            <a:r>
              <a:rPr lang="en-US" dirty="0"/>
              <a:t>  - then the condition is checked again.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programs are going to branch, and most interesting ones will need to…</a:t>
            </a:r>
          </a:p>
          <a:p>
            <a:r>
              <a:rPr lang="en-US" dirty="0"/>
              <a:t>It is necessary that the hardware on which the program is running be able to make it happen…</a:t>
            </a:r>
          </a:p>
          <a:p>
            <a:r>
              <a:rPr lang="en-US" dirty="0"/>
              <a:t>Turns out, we already have the parts we need.</a:t>
            </a:r>
          </a:p>
          <a:p>
            <a:endParaRPr lang="en-US" dirty="0"/>
          </a:p>
          <a:p>
            <a:r>
              <a:rPr lang="en-US" dirty="0"/>
              <a:t>Can you figure out what they are and how they are used?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6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  <a:p>
            <a:r>
              <a:rPr lang="en-US" dirty="0"/>
              <a:t>  - The Program Counter PC determines the memory address from which the next instruction is fetched</a:t>
            </a:r>
          </a:p>
          <a:p>
            <a:r>
              <a:rPr lang="en-US" dirty="0"/>
              <a:t>    - I.e. The instruction at MM[PC] is the next one that is moved into the Instruction Register (IR)</a:t>
            </a:r>
          </a:p>
          <a:p>
            <a:endParaRPr lang="en-US" dirty="0"/>
          </a:p>
          <a:p>
            <a:r>
              <a:rPr lang="en-US" dirty="0"/>
              <a:t>  - So if an instruction that is executing can change the PC then we can branch.</a:t>
            </a:r>
          </a:p>
          <a:p>
            <a:r>
              <a:rPr lang="en-US" dirty="0"/>
              <a:t>    - That simple.</a:t>
            </a:r>
          </a:p>
          <a:p>
            <a:r>
              <a:rPr lang="en-US" dirty="0"/>
              <a:t>    - Notice the Arrow from the Instruction Interpretation Unit to the PC</a:t>
            </a:r>
          </a:p>
          <a:p>
            <a:r>
              <a:rPr lang="en-US" dirty="0"/>
              <a:t>      - That indicates that this unit can change the PC.</a:t>
            </a:r>
          </a:p>
          <a:p>
            <a:r>
              <a:rPr lang="en-US" dirty="0"/>
              <a:t>      - So, some instructions (and we’ll see them in a moment) can change the PC.</a:t>
            </a:r>
          </a:p>
          <a:p>
            <a:endParaRPr lang="en-US" dirty="0"/>
          </a:p>
          <a:p>
            <a:r>
              <a:rPr lang="en-US" dirty="0"/>
              <a:t>To make the branching conditional:</a:t>
            </a:r>
          </a:p>
          <a:p>
            <a:r>
              <a:rPr lang="en-US" dirty="0"/>
              <a:t>  - The ALU flags are useful.</a:t>
            </a:r>
          </a:p>
          <a:p>
            <a:r>
              <a:rPr lang="en-US" dirty="0"/>
              <a:t>    - Zero – is set when the last ALU result was zero.</a:t>
            </a:r>
          </a:p>
          <a:p>
            <a:r>
              <a:rPr lang="en-US" dirty="0"/>
              <a:t>    - Negative – is set when the last ALU result was negative in two’s complement.</a:t>
            </a:r>
          </a:p>
          <a:p>
            <a:r>
              <a:rPr lang="en-US" dirty="0"/>
              <a:t>    - Two others for overflow that we pretty much will ignore.</a:t>
            </a:r>
          </a:p>
          <a:p>
            <a:r>
              <a:rPr lang="en-US" dirty="0"/>
              <a:t>      - But are interesting if you want to delve more into understanding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6E223-D599-184C-BC34-7CCAD10D5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 – The Stored Program Architecture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7D3F9E-3377-8046-8364-95330B726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795480" cy="645300"/>
          </a:xfrm>
        </p:spPr>
        <p:txBody>
          <a:bodyPr/>
          <a:lstStyle/>
          <a:p>
            <a:r>
              <a:rPr lang="en-US" dirty="0"/>
              <a:t>Branching in the K&amp;S Machine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956137" y="20810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3043376" y="15145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956137" y="29145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956137" y="37481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979239" y="3879724"/>
            <a:ext cx="1826957" cy="694136"/>
            <a:chOff x="6189415" y="3951515"/>
            <a:chExt cx="1826957" cy="69413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189415" y="4060876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 flipH="1">
              <a:off x="7650608" y="3951515"/>
              <a:ext cx="365764" cy="63763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3A2FFC-16A2-D345-AE8F-5BA1A589A6A4}"/>
              </a:ext>
            </a:extLst>
          </p:cNvPr>
          <p:cNvGrpSpPr/>
          <p:nvPr/>
        </p:nvGrpSpPr>
        <p:grpSpPr>
          <a:xfrm>
            <a:off x="1174075" y="2312744"/>
            <a:ext cx="1643663" cy="1413092"/>
            <a:chOff x="6631075" y="3597572"/>
            <a:chExt cx="1643663" cy="14130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1DE903-6B97-2341-9C35-0B543352BC13}"/>
                </a:ext>
              </a:extLst>
            </p:cNvPr>
            <p:cNvSpPr txBox="1"/>
            <p:nvPr/>
          </p:nvSpPr>
          <p:spPr>
            <a:xfrm rot="21051648">
              <a:off x="6631075" y="4038597"/>
              <a:ext cx="1207382" cy="584775"/>
            </a:xfrm>
            <a:custGeom>
              <a:avLst/>
              <a:gdLst>
                <a:gd name="connsiteX0" fmla="*/ 0 w 1207382"/>
                <a:gd name="connsiteY0" fmla="*/ 0 h 584775"/>
                <a:gd name="connsiteX1" fmla="*/ 591617 w 1207382"/>
                <a:gd name="connsiteY1" fmla="*/ 0 h 584775"/>
                <a:gd name="connsiteX2" fmla="*/ 1207382 w 1207382"/>
                <a:gd name="connsiteY2" fmla="*/ 0 h 584775"/>
                <a:gd name="connsiteX3" fmla="*/ 1207382 w 1207382"/>
                <a:gd name="connsiteY3" fmla="*/ 584775 h 584775"/>
                <a:gd name="connsiteX4" fmla="*/ 603691 w 1207382"/>
                <a:gd name="connsiteY4" fmla="*/ 584775 h 584775"/>
                <a:gd name="connsiteX5" fmla="*/ 0 w 1207382"/>
                <a:gd name="connsiteY5" fmla="*/ 584775 h 584775"/>
                <a:gd name="connsiteX6" fmla="*/ 0 w 1207382"/>
                <a:gd name="connsiteY6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382" h="584775" extrusionOk="0">
                  <a:moveTo>
                    <a:pt x="0" y="0"/>
                  </a:moveTo>
                  <a:cubicBezTo>
                    <a:pt x="139685" y="-25409"/>
                    <a:pt x="323561" y="11975"/>
                    <a:pt x="591617" y="0"/>
                  </a:cubicBezTo>
                  <a:cubicBezTo>
                    <a:pt x="859673" y="-11975"/>
                    <a:pt x="937669" y="-7080"/>
                    <a:pt x="1207382" y="0"/>
                  </a:cubicBezTo>
                  <a:cubicBezTo>
                    <a:pt x="1187462" y="175068"/>
                    <a:pt x="1234722" y="355742"/>
                    <a:pt x="1207382" y="584775"/>
                  </a:cubicBezTo>
                  <a:cubicBezTo>
                    <a:pt x="1078198" y="561873"/>
                    <a:pt x="846297" y="599194"/>
                    <a:pt x="603691" y="584775"/>
                  </a:cubicBezTo>
                  <a:cubicBezTo>
                    <a:pt x="361085" y="570356"/>
                    <a:pt x="181216" y="577853"/>
                    <a:pt x="0" y="584775"/>
                  </a:cubicBezTo>
                  <a:cubicBezTo>
                    <a:pt x="-22040" y="384123"/>
                    <a:pt x="-1175" y="220445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Conditional</a:t>
              </a:r>
            </a:p>
            <a:p>
              <a:pPr algn="ctr"/>
              <a:r>
                <a:rPr lang="en-US" sz="1600" i="1" dirty="0"/>
                <a:t>Branches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301C9D2-D58C-2B4B-B03C-4F5CC486DA34}"/>
                </a:ext>
              </a:extLst>
            </p:cNvPr>
            <p:cNvSpPr/>
            <p:nvPr/>
          </p:nvSpPr>
          <p:spPr>
            <a:xfrm flipH="1">
              <a:off x="7897431" y="3597572"/>
              <a:ext cx="377307" cy="141309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860340C-70D3-A74A-B248-BC16595ADEF2}"/>
              </a:ext>
            </a:extLst>
          </p:cNvPr>
          <p:cNvSpPr/>
          <p:nvPr/>
        </p:nvSpPr>
        <p:spPr>
          <a:xfrm>
            <a:off x="3114833" y="2073750"/>
            <a:ext cx="1521085" cy="31502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33E396-2F39-C645-9AF9-C98362AA7C55}"/>
              </a:ext>
            </a:extLst>
          </p:cNvPr>
          <p:cNvGrpSpPr/>
          <p:nvPr/>
        </p:nvGrpSpPr>
        <p:grpSpPr>
          <a:xfrm>
            <a:off x="4635918" y="1727058"/>
            <a:ext cx="3520246" cy="1077218"/>
            <a:chOff x="4635918" y="1727058"/>
            <a:chExt cx="3520246" cy="107721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7F4D97-D5C6-F041-A46F-84C5458B919B}"/>
                </a:ext>
              </a:extLst>
            </p:cNvPr>
            <p:cNvGrpSpPr/>
            <p:nvPr/>
          </p:nvGrpSpPr>
          <p:grpSpPr>
            <a:xfrm>
              <a:off x="4635918" y="1727058"/>
              <a:ext cx="3493629" cy="707886"/>
              <a:chOff x="-1965604" y="3869757"/>
              <a:chExt cx="3493629" cy="70788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8F03A2-5B36-B546-BAE8-38E8B3DDBE11}"/>
                  </a:ext>
                </a:extLst>
              </p:cNvPr>
              <p:cNvSpPr txBox="1"/>
              <p:nvPr/>
            </p:nvSpPr>
            <p:spPr>
              <a:xfrm>
                <a:off x="-142289" y="3869757"/>
                <a:ext cx="16703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Segoe Print" panose="02000800000000000000" pitchFamily="2" charset="0"/>
                  </a:rPr>
                  <a:t>Convenient Shorthand</a:t>
                </a:r>
                <a:endParaRPr lang="en-US" sz="2000" dirty="0">
                  <a:latin typeface="Segoe Print" panose="02000800000000000000" pitchFamily="2" charset="0"/>
                </a:endParaRPr>
              </a:p>
            </p:txBody>
          </p:sp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D93ABE20-05C3-414C-A5E9-B616A295D6A2}"/>
                  </a:ext>
                </a:extLst>
              </p:cNvPr>
              <p:cNvCxnSpPr>
                <a:cxnSpLocks/>
                <a:stCxn id="47" idx="0"/>
                <a:endCxn id="44" idx="3"/>
              </p:cNvCxnSpPr>
              <p:nvPr/>
            </p:nvCxnSpPr>
            <p:spPr>
              <a:xfrm rot="16200000" flipH="1" flipV="1">
                <a:off x="-888471" y="2792624"/>
                <a:ext cx="504206" cy="2658472"/>
              </a:xfrm>
              <a:prstGeom prst="curvedConnector4">
                <a:avLst>
                  <a:gd name="adj1" fmla="val -45339"/>
                  <a:gd name="adj2" fmla="val 65707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6EC66-BD42-544F-B57C-D305181BF9E8}"/>
                </a:ext>
              </a:extLst>
            </p:cNvPr>
            <p:cNvSpPr txBox="1"/>
            <p:nvPr/>
          </p:nvSpPr>
          <p:spPr>
            <a:xfrm>
              <a:off x="6432615" y="2434944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If Zero PC </a:t>
              </a:r>
              <a:r>
                <a:rPr lang="en-US" sz="1800" i="1" dirty="0"/>
                <a:t>← 7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3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1B3-8CEF-314F-A926-8DF1E77A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41" y="662473"/>
            <a:ext cx="5723229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E931-9F90-D04F-8396-D6FAAF0B331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09165-DDD4-2242-BA3F-04B95703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28" y="1571031"/>
            <a:ext cx="2225740" cy="20424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7ABA6E5-7A60-8D43-96DA-F7DC53213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290" y="1571031"/>
            <a:ext cx="2752530" cy="26463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379B2E0-754D-7B42-A8FE-A8D2C7858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811" y="4367777"/>
            <a:ext cx="1851867" cy="6784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E959A27-BAF2-D64E-9F82-C83E36FCD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076" y="4367853"/>
            <a:ext cx="2022151" cy="6801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57CAFB1-9002-0746-984F-83EBD328C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378" y="1571031"/>
            <a:ext cx="2022151" cy="20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69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E95695-DF46-F443-8D6F-B8A531516F5D}"/>
              </a:ext>
            </a:extLst>
          </p:cNvPr>
          <p:cNvGrpSpPr/>
          <p:nvPr/>
        </p:nvGrpSpPr>
        <p:grpSpPr>
          <a:xfrm>
            <a:off x="3710510" y="2877017"/>
            <a:ext cx="3655237" cy="1998504"/>
            <a:chOff x="3710510" y="2877017"/>
            <a:chExt cx="3655237" cy="19985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4401D9C-3A44-B74C-B1F8-47C46E6BFCCF}"/>
                </a:ext>
              </a:extLst>
            </p:cNvPr>
            <p:cNvGrpSpPr/>
            <p:nvPr/>
          </p:nvGrpSpPr>
          <p:grpSpPr>
            <a:xfrm>
              <a:off x="3710510" y="3675192"/>
              <a:ext cx="3655237" cy="1200329"/>
              <a:chOff x="1201925" y="3783204"/>
              <a:chExt cx="3655237" cy="120032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9116865-6903-9341-BAB4-FEC85FAC9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925" y="3822301"/>
                <a:ext cx="970362" cy="101165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438B41-A336-DC47-93E5-03C914C606E1}"/>
                  </a:ext>
                </a:extLst>
              </p:cNvPr>
              <p:cNvSpPr txBox="1"/>
              <p:nvPr/>
            </p:nvSpPr>
            <p:spPr>
              <a:xfrm>
                <a:off x="2172287" y="3783204"/>
                <a:ext cx="26848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Segoe Print" panose="02000800000000000000" pitchFamily="2" charset="0"/>
                  </a:rPr>
                  <a:t>Pro Tip:  You must do an ALU operation immediately before a conditional branch!</a:t>
                </a:r>
              </a:p>
            </p:txBody>
          </p:sp>
        </p:grp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02D27D2E-B956-344D-9599-69A3D73A033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3720" y="2877017"/>
              <a:ext cx="992457" cy="83727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5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1010 0010 00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0000 0010 000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00011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0000 0001 000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solidFill>
                <a:schemeClr val="tx1"/>
              </a:solidFill>
              <a:highlight>
                <a:srgbClr val="00FF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37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9767F-9950-9842-9B0D-8D2D8E5E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339" y="0"/>
            <a:ext cx="6426276" cy="645300"/>
          </a:xfrm>
        </p:spPr>
        <p:txBody>
          <a:bodyPr/>
          <a:lstStyle/>
          <a:p>
            <a:r>
              <a:rPr lang="en-US" sz="3200" dirty="0"/>
              <a:t>Stored Program Computer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BF3F-FBD5-934E-8D58-820B2C17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056" y="483399"/>
            <a:ext cx="6565242" cy="1659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i="1" dirty="0"/>
              <a:t>stored program computer</a:t>
            </a:r>
            <a:r>
              <a:rPr lang="en-US" sz="2000" dirty="0"/>
              <a:t>, </a:t>
            </a:r>
            <a:r>
              <a:rPr lang="en-US" sz="2000" b="1" dirty="0"/>
              <a:t>the program instructions and the data are stored in the main memory</a:t>
            </a:r>
            <a:r>
              <a:rPr lang="en-US" sz="20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A3361-1C0D-6B4D-A73D-2E009B4D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55" y="1447811"/>
            <a:ext cx="5696584" cy="360587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7754377-A0C6-4A4E-9F43-2986690C96DE}"/>
              </a:ext>
            </a:extLst>
          </p:cNvPr>
          <p:cNvGrpSpPr/>
          <p:nvPr/>
        </p:nvGrpSpPr>
        <p:grpSpPr>
          <a:xfrm>
            <a:off x="345233" y="3069771"/>
            <a:ext cx="2680465" cy="1265807"/>
            <a:chOff x="345233" y="3069771"/>
            <a:chExt cx="2680465" cy="126580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5BF868B-A887-3844-9AA8-C1B5FC68E2A3}"/>
                </a:ext>
              </a:extLst>
            </p:cNvPr>
            <p:cNvSpPr/>
            <p:nvPr/>
          </p:nvSpPr>
          <p:spPr>
            <a:xfrm>
              <a:off x="2289099" y="3631454"/>
              <a:ext cx="736599" cy="70412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8FA0CD-4E26-B145-919F-9C9F10B7A5E2}"/>
                </a:ext>
              </a:extLst>
            </p:cNvPr>
            <p:cNvSpPr txBox="1"/>
            <p:nvPr/>
          </p:nvSpPr>
          <p:spPr>
            <a:xfrm>
              <a:off x="345233" y="3069771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Program</a:t>
              </a:r>
            </a:p>
            <a:p>
              <a:pPr algn="ctr"/>
              <a:r>
                <a:rPr lang="en-US" dirty="0"/>
                <a:t>Instructions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7C2C6BE2-996A-2840-91EC-3FAC271CC2C5}"/>
                </a:ext>
              </a:extLst>
            </p:cNvPr>
            <p:cNvCxnSpPr>
              <a:cxnSpLocks/>
              <a:stCxn id="9" idx="2"/>
              <a:endCxn id="7" idx="1"/>
            </p:cNvCxnSpPr>
            <p:nvPr/>
          </p:nvCxnSpPr>
          <p:spPr>
            <a:xfrm rot="16200000" flipH="1">
              <a:off x="1396899" y="3091315"/>
              <a:ext cx="390525" cy="1393875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99D14-7E40-EC4C-85BB-E89AB25C3043}"/>
              </a:ext>
            </a:extLst>
          </p:cNvPr>
          <p:cNvGrpSpPr/>
          <p:nvPr/>
        </p:nvGrpSpPr>
        <p:grpSpPr>
          <a:xfrm>
            <a:off x="474071" y="4181689"/>
            <a:ext cx="2551627" cy="849699"/>
            <a:chOff x="474071" y="4181689"/>
            <a:chExt cx="2551627" cy="84969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3CC9024-829A-D34F-A186-D2014099345D}"/>
                </a:ext>
              </a:extLst>
            </p:cNvPr>
            <p:cNvSpPr/>
            <p:nvPr/>
          </p:nvSpPr>
          <p:spPr>
            <a:xfrm>
              <a:off x="2289099" y="4549698"/>
              <a:ext cx="736599" cy="48169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B4BE05-43B0-B846-A0CD-136705200FCC}"/>
                </a:ext>
              </a:extLst>
            </p:cNvPr>
            <p:cNvSpPr txBox="1"/>
            <p:nvPr/>
          </p:nvSpPr>
          <p:spPr>
            <a:xfrm>
              <a:off x="474071" y="418168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BEB702E-B2FD-6E4A-A8AE-B795F126462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037046" y="4335578"/>
              <a:ext cx="1252052" cy="45496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2B3DCBE-9439-6A42-8E38-768DC50CE818}"/>
              </a:ext>
            </a:extLst>
          </p:cNvPr>
          <p:cNvSpPr txBox="1"/>
          <p:nvPr/>
        </p:nvSpPr>
        <p:spPr>
          <a:xfrm>
            <a:off x="6075392" y="1834533"/>
            <a:ext cx="3212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Manchester Mark I – 1949</a:t>
            </a:r>
          </a:p>
          <a:p>
            <a:pPr algn="ctr"/>
            <a:r>
              <a:rPr lang="en-US" dirty="0"/>
              <a:t>Frederic C. Williams, Tom Kilburn</a:t>
            </a:r>
          </a:p>
          <a:p>
            <a:pPr algn="ctr"/>
            <a:r>
              <a:rPr lang="en-US" dirty="0"/>
              <a:t>Manchester, UK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12FC1-E29E-2E47-A9AE-760F66802707}"/>
              </a:ext>
            </a:extLst>
          </p:cNvPr>
          <p:cNvSpPr txBox="1"/>
          <p:nvPr/>
        </p:nvSpPr>
        <p:spPr>
          <a:xfrm>
            <a:off x="3067351" y="1019221"/>
            <a:ext cx="337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EDVAC – 1949</a:t>
            </a:r>
          </a:p>
          <a:p>
            <a:pPr algn="ctr"/>
            <a:r>
              <a:rPr lang="en-US" dirty="0"/>
              <a:t>John Mauchly, J. Presper Eckert</a:t>
            </a:r>
          </a:p>
          <a:p>
            <a:pPr algn="ctr"/>
            <a:r>
              <a:rPr lang="en-US" dirty="0"/>
              <a:t>John Von Neuman, University of PA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A451C-D88B-B448-9044-FAEC524B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54" y="34537"/>
            <a:ext cx="6031140" cy="645300"/>
          </a:xfrm>
        </p:spPr>
        <p:txBody>
          <a:bodyPr/>
          <a:lstStyle/>
          <a:p>
            <a:r>
              <a:rPr lang="en-US" dirty="0"/>
              <a:t>The “First” Stored Program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B489-1F9F-D34D-A1DE-73CBDFBAEB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3C086-B0BB-1B4B-BCD7-37BCACBE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98" y="2490772"/>
            <a:ext cx="2719656" cy="216650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66DF9-11E7-1144-85AE-937414E47313}"/>
              </a:ext>
            </a:extLst>
          </p:cNvPr>
          <p:cNvSpPr txBox="1"/>
          <p:nvPr/>
        </p:nvSpPr>
        <p:spPr>
          <a:xfrm>
            <a:off x="6321998" y="4564796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</a:t>
            </a:r>
          </a:p>
          <a:p>
            <a:r>
              <a:rPr lang="en-US" sz="1000" dirty="0"/>
              <a:t>Manchester_Mark_1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92BA6-BF48-5A42-A7A3-89589BCD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97" y="2421898"/>
            <a:ext cx="2829026" cy="1989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737FB-AAA2-0E4A-952F-B9BD302B9F77}"/>
              </a:ext>
            </a:extLst>
          </p:cNvPr>
          <p:cNvSpPr txBox="1"/>
          <p:nvPr/>
        </p:nvSpPr>
        <p:spPr>
          <a:xfrm>
            <a:off x="288131" y="4411057"/>
            <a:ext cx="2930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https://en.wikipedia.org/wiki/EDSAC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EAD76-F63A-3748-8E3F-2D38597CB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437" y="1723533"/>
            <a:ext cx="2587495" cy="204749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6CAD6-872C-D347-990C-CCBF9179ACC7}"/>
              </a:ext>
            </a:extLst>
          </p:cNvPr>
          <p:cNvSpPr txBox="1"/>
          <p:nvPr/>
        </p:nvSpPr>
        <p:spPr>
          <a:xfrm>
            <a:off x="3576437" y="372416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https://www.thocp.net/</a:t>
            </a:r>
          </a:p>
          <a:p>
            <a:r>
              <a:rPr lang="en-US" sz="1000" dirty="0"/>
              <a:t>hardware/edvac.htm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E031-A6ED-5D4B-B641-87365A79C3F7}"/>
              </a:ext>
            </a:extLst>
          </p:cNvPr>
          <p:cNvSpPr txBox="1"/>
          <p:nvPr/>
        </p:nvSpPr>
        <p:spPr>
          <a:xfrm>
            <a:off x="981538" y="1696477"/>
            <a:ext cx="1719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EDSAC – 1949</a:t>
            </a:r>
          </a:p>
          <a:p>
            <a:pPr algn="ctr"/>
            <a:r>
              <a:rPr lang="en-US" dirty="0"/>
              <a:t>Maurice Wilkes </a:t>
            </a:r>
          </a:p>
          <a:p>
            <a:pPr algn="ctr"/>
            <a:r>
              <a:rPr lang="en-US" dirty="0"/>
              <a:t>Cambridge UK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7C8234-D573-1448-830A-4BE89FEEFB9A}"/>
              </a:ext>
            </a:extLst>
          </p:cNvPr>
          <p:cNvSpPr/>
          <p:nvPr/>
        </p:nvSpPr>
        <p:spPr>
          <a:xfrm>
            <a:off x="3208523" y="1480886"/>
            <a:ext cx="1699379" cy="24264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413188-39AF-8C4A-9A60-FD7E4773AB02}"/>
              </a:ext>
            </a:extLst>
          </p:cNvPr>
          <p:cNvGrpSpPr/>
          <p:nvPr/>
        </p:nvGrpSpPr>
        <p:grpSpPr>
          <a:xfrm>
            <a:off x="2023234" y="817160"/>
            <a:ext cx="1354858" cy="785051"/>
            <a:chOff x="2023234" y="817160"/>
            <a:chExt cx="1354858" cy="7850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152E4E-0E81-FE47-A4C5-2DC9986E5A3C}"/>
                </a:ext>
              </a:extLst>
            </p:cNvPr>
            <p:cNvSpPr txBox="1"/>
            <p:nvPr/>
          </p:nvSpPr>
          <p:spPr>
            <a:xfrm rot="20297872">
              <a:off x="2023234" y="817160"/>
              <a:ext cx="1354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Von Neuman</a:t>
              </a:r>
            </a:p>
            <a:p>
              <a:r>
                <a:rPr lang="en-US" dirty="0">
                  <a:latin typeface="Segoe Print" panose="02000800000000000000" pitchFamily="2" charset="0"/>
                </a:rPr>
                <a:t>Architecture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ED717E9-9468-C84C-94AB-E2FB9788F8B2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rot="10800000">
              <a:off x="2797401" y="1321838"/>
              <a:ext cx="411122" cy="280373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5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C5A87-9368-B143-91FC-40003D9D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72" y="634482"/>
            <a:ext cx="4944300" cy="645300"/>
          </a:xfrm>
        </p:spPr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66CD-736F-A243-89F7-9E903AA46F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74722D-91E3-F945-9689-67B28645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21" y="1919477"/>
            <a:ext cx="5267282" cy="27311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D6EAF4-0830-C14A-8E7C-EAF8C07ED2F5}"/>
              </a:ext>
            </a:extLst>
          </p:cNvPr>
          <p:cNvGrpSpPr/>
          <p:nvPr/>
        </p:nvGrpSpPr>
        <p:grpSpPr>
          <a:xfrm>
            <a:off x="6427507" y="1279782"/>
            <a:ext cx="2281394" cy="2005287"/>
            <a:chOff x="7979348" y="273988"/>
            <a:chExt cx="2281394" cy="20052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3A3E20-2F12-BA49-85B5-3E8074B8B7C2}"/>
                </a:ext>
              </a:extLst>
            </p:cNvPr>
            <p:cNvSpPr txBox="1"/>
            <p:nvPr/>
          </p:nvSpPr>
          <p:spPr>
            <a:xfrm rot="21254422">
              <a:off x="7979348" y="273988"/>
              <a:ext cx="228139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Disk Drive (SSD/HDD),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Mouse, Monitor</a:t>
              </a:r>
            </a:p>
            <a:p>
              <a:pPr algn="ctr"/>
              <a:r>
                <a:rPr lang="en-US" dirty="0" err="1">
                  <a:latin typeface="Segoe Print" panose="02000800000000000000" pitchFamily="2" charset="0"/>
                </a:rPr>
                <a:t>Wifi</a:t>
              </a:r>
              <a:r>
                <a:rPr lang="en-US" dirty="0">
                  <a:latin typeface="Segoe Print" panose="02000800000000000000" pitchFamily="2" charset="0"/>
                </a:rPr>
                <a:t>, Network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Keyboard, Speakers,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…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F0C6EC4-133B-FB4A-B9A9-57AC9965F224}"/>
                </a:ext>
              </a:extLst>
            </p:cNvPr>
            <p:cNvCxnSpPr>
              <a:cxnSpLocks/>
              <a:stCxn id="17" idx="2"/>
              <a:endCxn id="16" idx="3"/>
            </p:cNvCxnSpPr>
            <p:nvPr/>
          </p:nvCxnSpPr>
          <p:spPr>
            <a:xfrm rot="5400000">
              <a:off x="8213943" y="1314488"/>
              <a:ext cx="838688" cy="1090886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3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CCF-30BF-8C40-B00C-927B3D00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Processing Unit (CPU)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661C-682E-004C-B25A-342E38C7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842" y="1908846"/>
            <a:ext cx="4944300" cy="2544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CPU</a:t>
            </a:r>
            <a:r>
              <a:rPr lang="en-US" sz="2000" dirty="0"/>
              <a:t> is made up of three interconnected components that control the machine and perform computations: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Arithmetic and Logic Unit (ALU)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General Purpose Registers 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Control Unit (CU)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4DEC-1F47-B94F-9233-8166352360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67563-7AC8-684D-A22F-710CEF8D9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097">
            <a:off x="5971969" y="1594020"/>
            <a:ext cx="2785750" cy="27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EE6E6A-E68A-F844-8A85-CA8ACEFFC541}"/>
              </a:ext>
            </a:extLst>
          </p:cNvPr>
          <p:cNvSpPr/>
          <p:nvPr/>
        </p:nvSpPr>
        <p:spPr>
          <a:xfrm>
            <a:off x="2746842" y="1831053"/>
            <a:ext cx="737118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8C0C41-423E-6643-890B-9934EAA47A62}"/>
              </a:ext>
            </a:extLst>
          </p:cNvPr>
          <p:cNvSpPr/>
          <p:nvPr/>
        </p:nvSpPr>
        <p:spPr>
          <a:xfrm>
            <a:off x="3460999" y="1830759"/>
            <a:ext cx="854524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FB6C63-3355-904E-A0AF-8D68A0EC264E}"/>
              </a:ext>
            </a:extLst>
          </p:cNvPr>
          <p:cNvSpPr/>
          <p:nvPr/>
        </p:nvSpPr>
        <p:spPr>
          <a:xfrm>
            <a:off x="4766736" y="1830759"/>
            <a:ext cx="942690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DE3EA-35E0-0449-9C6B-FB24A911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89" y="202622"/>
            <a:ext cx="4944300" cy="645300"/>
          </a:xfrm>
        </p:spPr>
        <p:txBody>
          <a:bodyPr/>
          <a:lstStyle/>
          <a:p>
            <a:r>
              <a:rPr lang="en-US" dirty="0"/>
              <a:t>The Instruction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DB30-9BCF-DB4C-95D3-1E22BB605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2570E-F34D-414C-AD13-D7144925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0" y="2184716"/>
            <a:ext cx="6375748" cy="28537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10CE-072A-594D-8803-65BEBFE6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021" y="916076"/>
            <a:ext cx="6747964" cy="1659900"/>
          </a:xfrm>
        </p:spPr>
        <p:txBody>
          <a:bodyPr/>
          <a:lstStyle/>
          <a:p>
            <a:r>
              <a:rPr lang="en-US" sz="2400" dirty="0"/>
              <a:t>The control unit coordinates the </a:t>
            </a:r>
            <a:r>
              <a:rPr lang="en-US" sz="2400" i="1" dirty="0"/>
              <a:t>instruction cycle </a:t>
            </a:r>
            <a:r>
              <a:rPr lang="en-US" sz="2400" dirty="0"/>
              <a:t>consisting of the three phases: </a:t>
            </a:r>
          </a:p>
          <a:p>
            <a:pPr lvl="1"/>
            <a:r>
              <a:rPr lang="en-US" sz="2000" dirty="0"/>
              <a:t>Fetch, Decode and Execute.</a:t>
            </a:r>
          </a:p>
        </p:txBody>
      </p:sp>
    </p:spTree>
    <p:extLst>
      <p:ext uri="{BB962C8B-B14F-4D97-AF65-F5344CB8AC3E}">
        <p14:creationId xmlns:p14="http://schemas.microsoft.com/office/powerpoint/2010/main" val="1775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E0D7-2BCE-594B-B85A-A8CA828D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493290" cy="645300"/>
          </a:xfrm>
        </p:spPr>
        <p:txBody>
          <a:bodyPr/>
          <a:lstStyle/>
          <a:p>
            <a:r>
              <a:rPr lang="en-US" dirty="0"/>
              <a:t>K&amp;S Machine Language Programming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870C-1A27-3A42-9EE2-CD46721FFBA4}"/>
              </a:ext>
            </a:extLst>
          </p:cNvPr>
          <p:cNvGrpSpPr/>
          <p:nvPr/>
        </p:nvGrpSpPr>
        <p:grpSpPr>
          <a:xfrm>
            <a:off x="1530008" y="1497011"/>
            <a:ext cx="5898674" cy="1785104"/>
            <a:chOff x="3542296" y="1342126"/>
            <a:chExt cx="5898674" cy="17851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14CC3-685D-904A-BE27-29EA8DB896E1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operations would a machine language program for the K&amp;S computer need to do to perform the following computation:</a:t>
              </a:r>
              <a:br>
                <a:rPr lang="en-US" sz="1000" dirty="0">
                  <a:latin typeface="Segoe Print" panose="02000800000000000000" pitchFamily="2" charset="0"/>
                </a:rPr>
              </a:br>
              <a:br>
                <a:rPr lang="en-US" sz="1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MM[20] = absolute value of MM[19]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162D6E-9A37-F242-A494-C72F73A8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8EFA5D-1469-7045-B0FE-52FC91983C6F}"/>
              </a:ext>
            </a:extLst>
          </p:cNvPr>
          <p:cNvSpPr txBox="1"/>
          <p:nvPr/>
        </p:nvSpPr>
        <p:spPr>
          <a:xfrm>
            <a:off x="1580036" y="342722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6869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DFB8-E21B-2846-B4A2-152978A2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7C2CB3-824F-6F4F-879A-F2C25D16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699963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  <a:endParaRPr lang="en-US" sz="12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pPr marL="596900" lvl="1" indent="0">
              <a:buNone/>
            </a:pPr>
            <a:br>
              <a:rPr lang="en-US" dirty="0"/>
            </a:br>
            <a:r>
              <a:rPr lang="en-US" sz="1200" dirty="0">
                <a:latin typeface="Courier" pitchFamily="2" charset="0"/>
              </a:rPr>
              <a:t>    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Execute</a:t>
            </a:r>
          </a:p>
          <a:p>
            <a:pPr lvl="1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1D8EB1-032D-2846-BDD8-AA041B171B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50D8AD-956B-7B4D-B0F4-884B75756AF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4F2A6-9962-194F-97B7-565EDB20F931}"/>
              </a:ext>
            </a:extLst>
          </p:cNvPr>
          <p:cNvGrpSpPr/>
          <p:nvPr/>
        </p:nvGrpSpPr>
        <p:grpSpPr>
          <a:xfrm>
            <a:off x="3303037" y="2752531"/>
            <a:ext cx="1268963" cy="1045045"/>
            <a:chOff x="3303037" y="2752531"/>
            <a:chExt cx="1268963" cy="104504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7F0A5D2-AF14-9543-A504-F2C9C660EE0C}"/>
                </a:ext>
              </a:extLst>
            </p:cNvPr>
            <p:cNvSpPr/>
            <p:nvPr/>
          </p:nvSpPr>
          <p:spPr>
            <a:xfrm>
              <a:off x="3303037" y="2752531"/>
              <a:ext cx="1268963" cy="27991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2F34A10-FFE6-8041-B33A-A136B23821D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5400000" flipH="1" flipV="1">
              <a:off x="3443766" y="3303823"/>
              <a:ext cx="765126" cy="22237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D9DEC3-FF60-4243-9875-6D2A12A6B860}"/>
              </a:ext>
            </a:extLst>
          </p:cNvPr>
          <p:cNvGrpSpPr/>
          <p:nvPr/>
        </p:nvGrpSpPr>
        <p:grpSpPr>
          <a:xfrm>
            <a:off x="1782148" y="2288340"/>
            <a:ext cx="1642188" cy="464190"/>
            <a:chOff x="1782148" y="2288340"/>
            <a:chExt cx="1642188" cy="46419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29565F-FEEE-454F-A253-29B208164D96}"/>
                </a:ext>
              </a:extLst>
            </p:cNvPr>
            <p:cNvSpPr/>
            <p:nvPr/>
          </p:nvSpPr>
          <p:spPr>
            <a:xfrm>
              <a:off x="2687218" y="2288340"/>
              <a:ext cx="737118" cy="26474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4BED80C-FBF6-BA43-A3F8-F67D8C22CA80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V="1">
              <a:off x="1782148" y="2420713"/>
              <a:ext cx="905071" cy="331817"/>
            </a:xfrm>
            <a:prstGeom prst="curvedConnector3">
              <a:avLst>
                <a:gd name="adj1" fmla="val 99484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D4484F-FD33-BB4D-919A-00589792677E}"/>
              </a:ext>
            </a:extLst>
          </p:cNvPr>
          <p:cNvGrpSpPr/>
          <p:nvPr/>
        </p:nvGrpSpPr>
        <p:grpSpPr>
          <a:xfrm>
            <a:off x="1782147" y="3032449"/>
            <a:ext cx="2491274" cy="942391"/>
            <a:chOff x="1782147" y="3032449"/>
            <a:chExt cx="2491274" cy="94239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94BF4E-626E-FA49-8E11-1096BD4DA2DB}"/>
                </a:ext>
              </a:extLst>
            </p:cNvPr>
            <p:cNvSpPr/>
            <p:nvPr/>
          </p:nvSpPr>
          <p:spPr>
            <a:xfrm>
              <a:off x="3156859" y="3797575"/>
              <a:ext cx="1116562" cy="177265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8138584-4557-E649-BA68-4CCF7DE9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47" y="3032449"/>
              <a:ext cx="1520890" cy="858416"/>
            </a:xfrm>
            <a:prstGeom prst="curvedConnector3">
              <a:avLst>
                <a:gd name="adj1" fmla="val 30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288B554-ED46-634C-A445-238B775D495A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3321698" y="2167042"/>
            <a:ext cx="1250302" cy="930306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    </a:t>
            </a:r>
          </a:p>
          <a:p>
            <a:r>
              <a:rPr lang="en-US" dirty="0"/>
              <a:t>Execute</a:t>
            </a:r>
          </a:p>
          <a:p>
            <a:endParaRPr lang="en-US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12936F-4A89-DE4C-85CA-ED87A71C3B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7257" y="2901819"/>
            <a:ext cx="849086" cy="4665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963853E-6188-BE49-9175-D0F7CA87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E24FC-4D9D-7B48-8306-9FE6BF977F5A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6839338" y="3518054"/>
            <a:ext cx="1147665" cy="876664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</a:p>
          <a:p>
            <a:pPr marL="596900" lvl="1" indent="0">
              <a:buNone/>
            </a:pPr>
            <a:r>
              <a:rPr lang="en-US" dirty="0"/>
              <a:t>	     PC ←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5" y="2096937"/>
            <a:ext cx="1842805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A4CCA43-4EDE-5843-8CB2-930DC74A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1753F-BF49-6849-9287-0B728CF376EE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7"/>
            <a:ext cx="2936606" cy="2835405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  <a:br>
              <a:rPr lang="en-US" dirty="0"/>
            </a:br>
            <a:r>
              <a:rPr lang="en-US" dirty="0"/>
              <a:t>     PC ← 4</a:t>
            </a:r>
          </a:p>
          <a:p>
            <a:r>
              <a:rPr lang="en-US" dirty="0">
                <a:solidFill>
                  <a:srgbClr val="174769"/>
                </a:solidFill>
              </a:rPr>
              <a:t>Fetch… Decode… Execute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6" y="2096937"/>
            <a:ext cx="691762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8836B-7A96-B548-80A2-127E36C48A4E}"/>
              </a:ext>
            </a:extLst>
          </p:cNvPr>
          <p:cNvGrpSpPr/>
          <p:nvPr/>
        </p:nvGrpSpPr>
        <p:grpSpPr>
          <a:xfrm>
            <a:off x="2248678" y="2351314"/>
            <a:ext cx="2080233" cy="1950098"/>
            <a:chOff x="2248678" y="2351314"/>
            <a:chExt cx="2080233" cy="195009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611504D-E514-7D41-8D2D-9A858C5F7339}"/>
                </a:ext>
              </a:extLst>
            </p:cNvPr>
            <p:cNvSpPr/>
            <p:nvPr/>
          </p:nvSpPr>
          <p:spPr>
            <a:xfrm>
              <a:off x="3170844" y="4077495"/>
              <a:ext cx="1158067" cy="17776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07B5F02-CCA3-8845-AC19-1A834A2A7911}"/>
                </a:ext>
              </a:extLst>
            </p:cNvPr>
            <p:cNvSpPr/>
            <p:nvPr/>
          </p:nvSpPr>
          <p:spPr>
            <a:xfrm>
              <a:off x="2248678" y="2351314"/>
              <a:ext cx="1129004" cy="1950098"/>
            </a:xfrm>
            <a:custGeom>
              <a:avLst/>
              <a:gdLst>
                <a:gd name="connsiteX0" fmla="*/ 466530 w 1129004"/>
                <a:gd name="connsiteY0" fmla="*/ 0 h 1950098"/>
                <a:gd name="connsiteX1" fmla="*/ 363893 w 1129004"/>
                <a:gd name="connsiteY1" fmla="*/ 37323 h 1950098"/>
                <a:gd name="connsiteX2" fmla="*/ 335902 w 1129004"/>
                <a:gd name="connsiteY2" fmla="*/ 46653 h 1950098"/>
                <a:gd name="connsiteX3" fmla="*/ 317240 w 1129004"/>
                <a:gd name="connsiteY3" fmla="*/ 65315 h 1950098"/>
                <a:gd name="connsiteX4" fmla="*/ 270587 w 1129004"/>
                <a:gd name="connsiteY4" fmla="*/ 102637 h 1950098"/>
                <a:gd name="connsiteX5" fmla="*/ 251926 w 1129004"/>
                <a:gd name="connsiteY5" fmla="*/ 158621 h 1950098"/>
                <a:gd name="connsiteX6" fmla="*/ 233265 w 1129004"/>
                <a:gd name="connsiteY6" fmla="*/ 186613 h 1950098"/>
                <a:gd name="connsiteX7" fmla="*/ 223934 w 1129004"/>
                <a:gd name="connsiteY7" fmla="*/ 214604 h 1950098"/>
                <a:gd name="connsiteX8" fmla="*/ 205273 w 1129004"/>
                <a:gd name="connsiteY8" fmla="*/ 242596 h 1950098"/>
                <a:gd name="connsiteX9" fmla="*/ 186612 w 1129004"/>
                <a:gd name="connsiteY9" fmla="*/ 307910 h 1950098"/>
                <a:gd name="connsiteX10" fmla="*/ 195942 w 1129004"/>
                <a:gd name="connsiteY10" fmla="*/ 541176 h 1950098"/>
                <a:gd name="connsiteX11" fmla="*/ 214604 w 1129004"/>
                <a:gd name="connsiteY11" fmla="*/ 615821 h 1950098"/>
                <a:gd name="connsiteX12" fmla="*/ 223934 w 1129004"/>
                <a:gd name="connsiteY12" fmla="*/ 653143 h 1950098"/>
                <a:gd name="connsiteX13" fmla="*/ 233265 w 1129004"/>
                <a:gd name="connsiteY13" fmla="*/ 699796 h 1950098"/>
                <a:gd name="connsiteX14" fmla="*/ 251926 w 1129004"/>
                <a:gd name="connsiteY14" fmla="*/ 755780 h 1950098"/>
                <a:gd name="connsiteX15" fmla="*/ 270587 w 1129004"/>
                <a:gd name="connsiteY15" fmla="*/ 783772 h 1950098"/>
                <a:gd name="connsiteX16" fmla="*/ 307910 w 1129004"/>
                <a:gd name="connsiteY16" fmla="*/ 858417 h 1950098"/>
                <a:gd name="connsiteX17" fmla="*/ 326571 w 1129004"/>
                <a:gd name="connsiteY17" fmla="*/ 914400 h 1950098"/>
                <a:gd name="connsiteX18" fmla="*/ 335902 w 1129004"/>
                <a:gd name="connsiteY18" fmla="*/ 942392 h 1950098"/>
                <a:gd name="connsiteX19" fmla="*/ 326571 w 1129004"/>
                <a:gd name="connsiteY19" fmla="*/ 1026368 h 1950098"/>
                <a:gd name="connsiteX20" fmla="*/ 298579 w 1129004"/>
                <a:gd name="connsiteY20" fmla="*/ 1110343 h 1950098"/>
                <a:gd name="connsiteX21" fmla="*/ 279918 w 1129004"/>
                <a:gd name="connsiteY21" fmla="*/ 1166327 h 1950098"/>
                <a:gd name="connsiteX22" fmla="*/ 261257 w 1129004"/>
                <a:gd name="connsiteY22" fmla="*/ 1194319 h 1950098"/>
                <a:gd name="connsiteX23" fmla="*/ 242595 w 1129004"/>
                <a:gd name="connsiteY23" fmla="*/ 1212980 h 1950098"/>
                <a:gd name="connsiteX24" fmla="*/ 177281 w 1129004"/>
                <a:gd name="connsiteY24" fmla="*/ 1287625 h 1950098"/>
                <a:gd name="connsiteX25" fmla="*/ 167951 w 1129004"/>
                <a:gd name="connsiteY25" fmla="*/ 1315617 h 1950098"/>
                <a:gd name="connsiteX26" fmla="*/ 121298 w 1129004"/>
                <a:gd name="connsiteY26" fmla="*/ 1362270 h 1950098"/>
                <a:gd name="connsiteX27" fmla="*/ 111967 w 1129004"/>
                <a:gd name="connsiteY27" fmla="*/ 1390262 h 1950098"/>
                <a:gd name="connsiteX28" fmla="*/ 74644 w 1129004"/>
                <a:gd name="connsiteY28" fmla="*/ 1436915 h 1950098"/>
                <a:gd name="connsiteX29" fmla="*/ 46653 w 1129004"/>
                <a:gd name="connsiteY29" fmla="*/ 1520890 h 1950098"/>
                <a:gd name="connsiteX30" fmla="*/ 37322 w 1129004"/>
                <a:gd name="connsiteY30" fmla="*/ 1548882 h 1950098"/>
                <a:gd name="connsiteX31" fmla="*/ 18661 w 1129004"/>
                <a:gd name="connsiteY31" fmla="*/ 1576874 h 1950098"/>
                <a:gd name="connsiteX32" fmla="*/ 0 w 1129004"/>
                <a:gd name="connsiteY32" fmla="*/ 1632857 h 1950098"/>
                <a:gd name="connsiteX33" fmla="*/ 27991 w 1129004"/>
                <a:gd name="connsiteY33" fmla="*/ 1782147 h 1950098"/>
                <a:gd name="connsiteX34" fmla="*/ 65314 w 1129004"/>
                <a:gd name="connsiteY34" fmla="*/ 1819470 h 1950098"/>
                <a:gd name="connsiteX35" fmla="*/ 121298 w 1129004"/>
                <a:gd name="connsiteY35" fmla="*/ 1866123 h 1950098"/>
                <a:gd name="connsiteX36" fmla="*/ 270587 w 1129004"/>
                <a:gd name="connsiteY36" fmla="*/ 1903445 h 1950098"/>
                <a:gd name="connsiteX37" fmla="*/ 317240 w 1129004"/>
                <a:gd name="connsiteY37" fmla="*/ 1912776 h 1950098"/>
                <a:gd name="connsiteX38" fmla="*/ 457200 w 1129004"/>
                <a:gd name="connsiteY38" fmla="*/ 1931437 h 1950098"/>
                <a:gd name="connsiteX39" fmla="*/ 569167 w 1129004"/>
                <a:gd name="connsiteY39" fmla="*/ 1950098 h 1950098"/>
                <a:gd name="connsiteX40" fmla="*/ 681134 w 1129004"/>
                <a:gd name="connsiteY40" fmla="*/ 1940768 h 1950098"/>
                <a:gd name="connsiteX41" fmla="*/ 709126 w 1129004"/>
                <a:gd name="connsiteY41" fmla="*/ 1931437 h 1950098"/>
                <a:gd name="connsiteX42" fmla="*/ 821093 w 1129004"/>
                <a:gd name="connsiteY42" fmla="*/ 1903445 h 1950098"/>
                <a:gd name="connsiteX43" fmla="*/ 858416 w 1129004"/>
                <a:gd name="connsiteY43" fmla="*/ 1894115 h 1950098"/>
                <a:gd name="connsiteX44" fmla="*/ 914400 w 1129004"/>
                <a:gd name="connsiteY44" fmla="*/ 1875453 h 1950098"/>
                <a:gd name="connsiteX45" fmla="*/ 942391 w 1129004"/>
                <a:gd name="connsiteY45" fmla="*/ 1866123 h 1950098"/>
                <a:gd name="connsiteX46" fmla="*/ 1063689 w 1129004"/>
                <a:gd name="connsiteY46" fmla="*/ 1847462 h 1950098"/>
                <a:gd name="connsiteX47" fmla="*/ 1129004 w 1129004"/>
                <a:gd name="connsiteY47" fmla="*/ 1838131 h 195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29004" h="1950098">
                  <a:moveTo>
                    <a:pt x="466530" y="0"/>
                  </a:moveTo>
                  <a:cubicBezTo>
                    <a:pt x="401615" y="25967"/>
                    <a:pt x="435764" y="13366"/>
                    <a:pt x="363893" y="37323"/>
                  </a:cubicBezTo>
                  <a:lnTo>
                    <a:pt x="335902" y="46653"/>
                  </a:lnTo>
                  <a:cubicBezTo>
                    <a:pt x="329681" y="52874"/>
                    <a:pt x="324110" y="59819"/>
                    <a:pt x="317240" y="65315"/>
                  </a:cubicBezTo>
                  <a:cubicBezTo>
                    <a:pt x="258381" y="112403"/>
                    <a:pt x="315652" y="57574"/>
                    <a:pt x="270587" y="102637"/>
                  </a:cubicBezTo>
                  <a:cubicBezTo>
                    <a:pt x="264367" y="121298"/>
                    <a:pt x="262837" y="142254"/>
                    <a:pt x="251926" y="158621"/>
                  </a:cubicBezTo>
                  <a:cubicBezTo>
                    <a:pt x="245706" y="167952"/>
                    <a:pt x="238280" y="176583"/>
                    <a:pt x="233265" y="186613"/>
                  </a:cubicBezTo>
                  <a:cubicBezTo>
                    <a:pt x="228867" y="195410"/>
                    <a:pt x="228332" y="205807"/>
                    <a:pt x="223934" y="214604"/>
                  </a:cubicBezTo>
                  <a:cubicBezTo>
                    <a:pt x="218919" y="224634"/>
                    <a:pt x="210288" y="232566"/>
                    <a:pt x="205273" y="242596"/>
                  </a:cubicBezTo>
                  <a:cubicBezTo>
                    <a:pt x="198578" y="255985"/>
                    <a:pt x="189603" y="295947"/>
                    <a:pt x="186612" y="307910"/>
                  </a:cubicBezTo>
                  <a:cubicBezTo>
                    <a:pt x="189722" y="385665"/>
                    <a:pt x="190766" y="463531"/>
                    <a:pt x="195942" y="541176"/>
                  </a:cubicBezTo>
                  <a:cubicBezTo>
                    <a:pt x="198416" y="578293"/>
                    <a:pt x="205706" y="584679"/>
                    <a:pt x="214604" y="615821"/>
                  </a:cubicBezTo>
                  <a:cubicBezTo>
                    <a:pt x="218127" y="628151"/>
                    <a:pt x="221152" y="640625"/>
                    <a:pt x="223934" y="653143"/>
                  </a:cubicBezTo>
                  <a:cubicBezTo>
                    <a:pt x="227374" y="668624"/>
                    <a:pt x="229092" y="684496"/>
                    <a:pt x="233265" y="699796"/>
                  </a:cubicBezTo>
                  <a:cubicBezTo>
                    <a:pt x="238441" y="718774"/>
                    <a:pt x="241015" y="739413"/>
                    <a:pt x="251926" y="755780"/>
                  </a:cubicBezTo>
                  <a:cubicBezTo>
                    <a:pt x="258146" y="765111"/>
                    <a:pt x="266032" y="773525"/>
                    <a:pt x="270587" y="783772"/>
                  </a:cubicBezTo>
                  <a:cubicBezTo>
                    <a:pt x="304897" y="860967"/>
                    <a:pt x="269586" y="820091"/>
                    <a:pt x="307910" y="858417"/>
                  </a:cubicBezTo>
                  <a:lnTo>
                    <a:pt x="326571" y="914400"/>
                  </a:lnTo>
                  <a:lnTo>
                    <a:pt x="335902" y="942392"/>
                  </a:lnTo>
                  <a:cubicBezTo>
                    <a:pt x="332792" y="970384"/>
                    <a:pt x="332095" y="998751"/>
                    <a:pt x="326571" y="1026368"/>
                  </a:cubicBezTo>
                  <a:cubicBezTo>
                    <a:pt x="326569" y="1026378"/>
                    <a:pt x="303246" y="1096343"/>
                    <a:pt x="298579" y="1110343"/>
                  </a:cubicBezTo>
                  <a:cubicBezTo>
                    <a:pt x="298577" y="1110348"/>
                    <a:pt x="279921" y="1166323"/>
                    <a:pt x="279918" y="1166327"/>
                  </a:cubicBezTo>
                  <a:cubicBezTo>
                    <a:pt x="273698" y="1175658"/>
                    <a:pt x="268262" y="1185562"/>
                    <a:pt x="261257" y="1194319"/>
                  </a:cubicBezTo>
                  <a:cubicBezTo>
                    <a:pt x="255761" y="1201188"/>
                    <a:pt x="247873" y="1205942"/>
                    <a:pt x="242595" y="1212980"/>
                  </a:cubicBezTo>
                  <a:cubicBezTo>
                    <a:pt x="188165" y="1285553"/>
                    <a:pt x="229378" y="1252894"/>
                    <a:pt x="177281" y="1287625"/>
                  </a:cubicBezTo>
                  <a:cubicBezTo>
                    <a:pt x="174171" y="1296956"/>
                    <a:pt x="173852" y="1307749"/>
                    <a:pt x="167951" y="1315617"/>
                  </a:cubicBezTo>
                  <a:cubicBezTo>
                    <a:pt x="154756" y="1333211"/>
                    <a:pt x="121298" y="1362270"/>
                    <a:pt x="121298" y="1362270"/>
                  </a:cubicBezTo>
                  <a:cubicBezTo>
                    <a:pt x="118188" y="1371601"/>
                    <a:pt x="116366" y="1381465"/>
                    <a:pt x="111967" y="1390262"/>
                  </a:cubicBezTo>
                  <a:cubicBezTo>
                    <a:pt x="100197" y="1413802"/>
                    <a:pt x="92001" y="1419558"/>
                    <a:pt x="74644" y="1436915"/>
                  </a:cubicBezTo>
                  <a:lnTo>
                    <a:pt x="46653" y="1520890"/>
                  </a:lnTo>
                  <a:cubicBezTo>
                    <a:pt x="43543" y="1530221"/>
                    <a:pt x="42778" y="1540698"/>
                    <a:pt x="37322" y="1548882"/>
                  </a:cubicBezTo>
                  <a:cubicBezTo>
                    <a:pt x="31102" y="1558213"/>
                    <a:pt x="23215" y="1566627"/>
                    <a:pt x="18661" y="1576874"/>
                  </a:cubicBezTo>
                  <a:cubicBezTo>
                    <a:pt x="10672" y="1594849"/>
                    <a:pt x="0" y="1632857"/>
                    <a:pt x="0" y="1632857"/>
                  </a:cubicBezTo>
                  <a:cubicBezTo>
                    <a:pt x="1208" y="1644937"/>
                    <a:pt x="5788" y="1759944"/>
                    <a:pt x="27991" y="1782147"/>
                  </a:cubicBezTo>
                  <a:lnTo>
                    <a:pt x="65314" y="1819470"/>
                  </a:lnTo>
                  <a:cubicBezTo>
                    <a:pt x="82893" y="1837049"/>
                    <a:pt x="97914" y="1855730"/>
                    <a:pt x="121298" y="1866123"/>
                  </a:cubicBezTo>
                  <a:cubicBezTo>
                    <a:pt x="168248" y="1886990"/>
                    <a:pt x="221077" y="1893543"/>
                    <a:pt x="270587" y="1903445"/>
                  </a:cubicBezTo>
                  <a:cubicBezTo>
                    <a:pt x="286138" y="1906555"/>
                    <a:pt x="301503" y="1910809"/>
                    <a:pt x="317240" y="1912776"/>
                  </a:cubicBezTo>
                  <a:cubicBezTo>
                    <a:pt x="366751" y="1918964"/>
                    <a:pt x="408246" y="1923707"/>
                    <a:pt x="457200" y="1931437"/>
                  </a:cubicBezTo>
                  <a:lnTo>
                    <a:pt x="569167" y="1950098"/>
                  </a:lnTo>
                  <a:cubicBezTo>
                    <a:pt x="606489" y="1946988"/>
                    <a:pt x="644011" y="1945718"/>
                    <a:pt x="681134" y="1940768"/>
                  </a:cubicBezTo>
                  <a:cubicBezTo>
                    <a:pt x="690883" y="1939468"/>
                    <a:pt x="699637" y="1934025"/>
                    <a:pt x="709126" y="1931437"/>
                  </a:cubicBezTo>
                  <a:cubicBezTo>
                    <a:pt x="746241" y="1921315"/>
                    <a:pt x="783771" y="1912775"/>
                    <a:pt x="821093" y="1903445"/>
                  </a:cubicBezTo>
                  <a:cubicBezTo>
                    <a:pt x="833534" y="1900335"/>
                    <a:pt x="846250" y="1898170"/>
                    <a:pt x="858416" y="1894115"/>
                  </a:cubicBezTo>
                  <a:lnTo>
                    <a:pt x="914400" y="1875453"/>
                  </a:lnTo>
                  <a:cubicBezTo>
                    <a:pt x="923730" y="1872343"/>
                    <a:pt x="932690" y="1867740"/>
                    <a:pt x="942391" y="1866123"/>
                  </a:cubicBezTo>
                  <a:cubicBezTo>
                    <a:pt x="1082038" y="1842848"/>
                    <a:pt x="907609" y="1871474"/>
                    <a:pt x="1063689" y="1847462"/>
                  </a:cubicBezTo>
                  <a:cubicBezTo>
                    <a:pt x="1127665" y="1837620"/>
                    <a:pt x="1099945" y="1838131"/>
                    <a:pt x="1129004" y="1838131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A52872-7701-6E40-8972-15302E21ECFF}"/>
              </a:ext>
            </a:extLst>
          </p:cNvPr>
          <p:cNvGrpSpPr/>
          <p:nvPr/>
        </p:nvGrpSpPr>
        <p:grpSpPr>
          <a:xfrm>
            <a:off x="3342793" y="2749468"/>
            <a:ext cx="1208718" cy="1340548"/>
            <a:chOff x="3342793" y="2749468"/>
            <a:chExt cx="1208718" cy="13405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09DA94-4E8B-7F45-B161-746E7733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5011" y="2749468"/>
              <a:ext cx="1206500" cy="2540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1AA209-899F-A143-9442-3EDAC4F40760}"/>
                </a:ext>
              </a:extLst>
            </p:cNvPr>
            <p:cNvSpPr/>
            <p:nvPr/>
          </p:nvSpPr>
          <p:spPr>
            <a:xfrm>
              <a:off x="3342793" y="2760920"/>
              <a:ext cx="1206500" cy="253999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269E243E-4565-6145-901E-4F67EB195E3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3306561" y="3450534"/>
              <a:ext cx="1075097" cy="20386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4FEB31D-2F8F-7A48-931E-014C23DD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E2A9D-20C0-C94A-A938-F50A40A9148C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ECB64C-447B-2347-B647-4C7273CA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05886" cy="645300"/>
          </a:xfrm>
        </p:spPr>
        <p:txBody>
          <a:bodyPr/>
          <a:lstStyle/>
          <a:p>
            <a:r>
              <a:rPr lang="en-US" dirty="0"/>
              <a:t>Stored Program Architecture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3CAD4F-035A-5B45-80C9-7C92F43F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38147"/>
            <a:ext cx="6621889" cy="3448166"/>
          </a:xfrm>
        </p:spPr>
        <p:txBody>
          <a:bodyPr/>
          <a:lstStyle/>
          <a:p>
            <a:r>
              <a:rPr lang="en-US" sz="2000" dirty="0"/>
              <a:t>ML program instructions and data are stored in the main memory.</a:t>
            </a:r>
          </a:p>
          <a:p>
            <a:r>
              <a:rPr lang="en-US" sz="2000" dirty="0"/>
              <a:t>Stored Program Architecture</a:t>
            </a:r>
          </a:p>
          <a:p>
            <a:pPr lvl="1"/>
            <a:r>
              <a:rPr lang="en-US" sz="2000" dirty="0"/>
              <a:t>CPU + Main Memory + Input/Output Devices</a:t>
            </a:r>
          </a:p>
          <a:p>
            <a:r>
              <a:rPr lang="en-US" sz="2000" dirty="0"/>
              <a:t>Instruction Cycle</a:t>
            </a:r>
          </a:p>
          <a:p>
            <a:pPr lvl="1"/>
            <a:r>
              <a:rPr lang="en-US" sz="2000" dirty="0"/>
              <a:t>Fetch / Decode / Execute</a:t>
            </a:r>
          </a:p>
          <a:p>
            <a:pPr lvl="2"/>
            <a:r>
              <a:rPr lang="en-US" sz="2000" dirty="0"/>
              <a:t>Program Counter (PC)</a:t>
            </a:r>
          </a:p>
          <a:p>
            <a:pPr lvl="2"/>
            <a:r>
              <a:rPr lang="en-US" sz="2000" dirty="0"/>
              <a:t>Instruction Register (IR)</a:t>
            </a:r>
          </a:p>
          <a:p>
            <a:r>
              <a:rPr lang="en-US" sz="2000" dirty="0"/>
              <a:t>Central Processing Unit</a:t>
            </a:r>
          </a:p>
          <a:p>
            <a:pPr lvl="1"/>
            <a:r>
              <a:rPr lang="en-US" sz="2000" dirty="0"/>
              <a:t>ALU + Registers + Control Unit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4945-6F56-5741-B03C-D14E7F4ACA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36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Motivating Branching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58440"/>
            <a:ext cx="4944300" cy="1659900"/>
          </a:xfrm>
        </p:spPr>
        <p:txBody>
          <a:bodyPr/>
          <a:lstStyle/>
          <a:p>
            <a:r>
              <a:rPr lang="en-US" sz="2400" dirty="0"/>
              <a:t>Programs often make decisions…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 rot="736356">
            <a:off x="1051174" y="2537884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y)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&lt;code1&gt;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&lt;code2&gt;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 rot="436519">
            <a:off x="4999251" y="2229217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 rot="21010954">
            <a:off x="3160491" y="3717126"/>
            <a:ext cx="3570208" cy="1015663"/>
          </a:xfrm>
          <a:custGeom>
            <a:avLst/>
            <a:gdLst>
              <a:gd name="connsiteX0" fmla="*/ 0 w 3570208"/>
              <a:gd name="connsiteY0" fmla="*/ 0 h 1015663"/>
              <a:gd name="connsiteX1" fmla="*/ 559333 w 3570208"/>
              <a:gd name="connsiteY1" fmla="*/ 0 h 1015663"/>
              <a:gd name="connsiteX2" fmla="*/ 1047261 w 3570208"/>
              <a:gd name="connsiteY2" fmla="*/ 0 h 1015663"/>
              <a:gd name="connsiteX3" fmla="*/ 1713700 w 3570208"/>
              <a:gd name="connsiteY3" fmla="*/ 0 h 1015663"/>
              <a:gd name="connsiteX4" fmla="*/ 2273032 w 3570208"/>
              <a:gd name="connsiteY4" fmla="*/ 0 h 1015663"/>
              <a:gd name="connsiteX5" fmla="*/ 2832365 w 3570208"/>
              <a:gd name="connsiteY5" fmla="*/ 0 h 1015663"/>
              <a:gd name="connsiteX6" fmla="*/ 3570208 w 3570208"/>
              <a:gd name="connsiteY6" fmla="*/ 0 h 1015663"/>
              <a:gd name="connsiteX7" fmla="*/ 3570208 w 3570208"/>
              <a:gd name="connsiteY7" fmla="*/ 487518 h 1015663"/>
              <a:gd name="connsiteX8" fmla="*/ 3570208 w 3570208"/>
              <a:gd name="connsiteY8" fmla="*/ 1015663 h 1015663"/>
              <a:gd name="connsiteX9" fmla="*/ 3046577 w 3570208"/>
              <a:gd name="connsiteY9" fmla="*/ 1015663 h 1015663"/>
              <a:gd name="connsiteX10" fmla="*/ 2451543 w 3570208"/>
              <a:gd name="connsiteY10" fmla="*/ 1015663 h 1015663"/>
              <a:gd name="connsiteX11" fmla="*/ 1856508 w 3570208"/>
              <a:gd name="connsiteY11" fmla="*/ 1015663 h 1015663"/>
              <a:gd name="connsiteX12" fmla="*/ 1297176 w 3570208"/>
              <a:gd name="connsiteY12" fmla="*/ 1015663 h 1015663"/>
              <a:gd name="connsiteX13" fmla="*/ 630737 w 3570208"/>
              <a:gd name="connsiteY13" fmla="*/ 1015663 h 1015663"/>
              <a:gd name="connsiteX14" fmla="*/ 0 w 3570208"/>
              <a:gd name="connsiteY14" fmla="*/ 1015663 h 1015663"/>
              <a:gd name="connsiteX15" fmla="*/ 0 w 3570208"/>
              <a:gd name="connsiteY15" fmla="*/ 528145 h 1015663"/>
              <a:gd name="connsiteX16" fmla="*/ 0 w 3570208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70208" h="1015663" extrusionOk="0">
                <a:moveTo>
                  <a:pt x="0" y="0"/>
                </a:moveTo>
                <a:cubicBezTo>
                  <a:pt x="260820" y="20702"/>
                  <a:pt x="353799" y="1730"/>
                  <a:pt x="559333" y="0"/>
                </a:cubicBezTo>
                <a:cubicBezTo>
                  <a:pt x="764867" y="-1730"/>
                  <a:pt x="934880" y="-9723"/>
                  <a:pt x="1047261" y="0"/>
                </a:cubicBezTo>
                <a:cubicBezTo>
                  <a:pt x="1159642" y="9723"/>
                  <a:pt x="1411129" y="20189"/>
                  <a:pt x="1713700" y="0"/>
                </a:cubicBezTo>
                <a:cubicBezTo>
                  <a:pt x="2016271" y="-20189"/>
                  <a:pt x="2142234" y="-21395"/>
                  <a:pt x="2273032" y="0"/>
                </a:cubicBezTo>
                <a:cubicBezTo>
                  <a:pt x="2403830" y="21395"/>
                  <a:pt x="2693941" y="13339"/>
                  <a:pt x="2832365" y="0"/>
                </a:cubicBezTo>
                <a:cubicBezTo>
                  <a:pt x="2970789" y="-13339"/>
                  <a:pt x="3251092" y="-21372"/>
                  <a:pt x="3570208" y="0"/>
                </a:cubicBezTo>
                <a:cubicBezTo>
                  <a:pt x="3566925" y="117822"/>
                  <a:pt x="3551163" y="272184"/>
                  <a:pt x="3570208" y="487518"/>
                </a:cubicBezTo>
                <a:cubicBezTo>
                  <a:pt x="3589253" y="702852"/>
                  <a:pt x="3554636" y="831842"/>
                  <a:pt x="3570208" y="1015663"/>
                </a:cubicBezTo>
                <a:cubicBezTo>
                  <a:pt x="3393654" y="995142"/>
                  <a:pt x="3158976" y="1031899"/>
                  <a:pt x="3046577" y="1015663"/>
                </a:cubicBezTo>
                <a:cubicBezTo>
                  <a:pt x="2934178" y="999427"/>
                  <a:pt x="2655925" y="1031659"/>
                  <a:pt x="2451543" y="1015663"/>
                </a:cubicBezTo>
                <a:cubicBezTo>
                  <a:pt x="2247161" y="999667"/>
                  <a:pt x="2033877" y="1029421"/>
                  <a:pt x="1856508" y="1015663"/>
                </a:cubicBezTo>
                <a:cubicBezTo>
                  <a:pt x="1679139" y="1001905"/>
                  <a:pt x="1461476" y="1005577"/>
                  <a:pt x="1297176" y="1015663"/>
                </a:cubicBezTo>
                <a:cubicBezTo>
                  <a:pt x="1132876" y="1025749"/>
                  <a:pt x="875282" y="985001"/>
                  <a:pt x="630737" y="1015663"/>
                </a:cubicBezTo>
                <a:cubicBezTo>
                  <a:pt x="386192" y="1046325"/>
                  <a:pt x="246215" y="1036529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&lt;10;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1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795480" cy="645300"/>
          </a:xfrm>
        </p:spPr>
        <p:txBody>
          <a:bodyPr/>
          <a:lstStyle/>
          <a:p>
            <a:r>
              <a:rPr lang="en-US" dirty="0"/>
              <a:t>K&amp;S Branching Machine Language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956137" y="20810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3043376" y="15145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07908A4-4B0B-0941-9E69-6D375B881276}"/>
              </a:ext>
            </a:extLst>
          </p:cNvPr>
          <p:cNvSpPr/>
          <p:nvPr/>
        </p:nvSpPr>
        <p:spPr>
          <a:xfrm>
            <a:off x="2686098" y="2914569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956137" y="29145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956137" y="37481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2E3C480-2EB2-B94B-9828-DB7ACF43A691}"/>
              </a:ext>
            </a:extLst>
          </p:cNvPr>
          <p:cNvSpPr txBox="1"/>
          <p:nvPr/>
        </p:nvSpPr>
        <p:spPr>
          <a:xfrm rot="20892026">
            <a:off x="389339" y="4008035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5875290" y="3797627"/>
            <a:ext cx="1581193" cy="758555"/>
            <a:chOff x="5875290" y="3797627"/>
            <a:chExt cx="1581193" cy="7585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032695" y="3797627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>
              <a:off x="5875290" y="3902026"/>
              <a:ext cx="197077" cy="65415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7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C0A4E5-5EAE-6848-AC56-56CEE00E4E71}"/>
              </a:ext>
            </a:extLst>
          </p:cNvPr>
          <p:cNvSpPr/>
          <p:nvPr/>
        </p:nvSpPr>
        <p:spPr>
          <a:xfrm>
            <a:off x="3741892" y="2079278"/>
            <a:ext cx="1394847" cy="2211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927152" y="2636104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1409398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295147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13673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888406" y="2635366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392497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1895832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097993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98647-D5F7-334C-AC0C-FE1755D7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72" y="1969260"/>
            <a:ext cx="2431121" cy="24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45CE-7282-3840-8524-4D754AD527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654453-C8CC-8B45-A161-B20EE0F524C3}"/>
              </a:ext>
            </a:extLst>
          </p:cNvPr>
          <p:cNvSpPr/>
          <p:nvPr/>
        </p:nvSpPr>
        <p:spPr>
          <a:xfrm>
            <a:off x="3204985" y="672827"/>
            <a:ext cx="3882326" cy="37978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639A2-F06C-EF4C-BC97-867DE0B2C23A}"/>
              </a:ext>
            </a:extLst>
          </p:cNvPr>
          <p:cNvSpPr/>
          <p:nvPr/>
        </p:nvSpPr>
        <p:spPr>
          <a:xfrm>
            <a:off x="4933046" y="1523811"/>
            <a:ext cx="1906292" cy="11464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General Purpose Registers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5EA877-F4D4-5145-A747-39EA5DA8990F}"/>
              </a:ext>
            </a:extLst>
          </p:cNvPr>
          <p:cNvSpPr/>
          <p:nvPr/>
        </p:nvSpPr>
        <p:spPr>
          <a:xfrm>
            <a:off x="4933046" y="3079523"/>
            <a:ext cx="1906292" cy="883404"/>
          </a:xfrm>
          <a:custGeom>
            <a:avLst/>
            <a:gdLst>
              <a:gd name="connsiteX0" fmla="*/ 0 w 1906292"/>
              <a:gd name="connsiteY0" fmla="*/ 30997 h 883404"/>
              <a:gd name="connsiteX1" fmla="*/ 433953 w 1906292"/>
              <a:gd name="connsiteY1" fmla="*/ 867905 h 883404"/>
              <a:gd name="connsiteX2" fmla="*/ 1441343 w 1906292"/>
              <a:gd name="connsiteY2" fmla="*/ 883404 h 883404"/>
              <a:gd name="connsiteX3" fmla="*/ 1906292 w 1906292"/>
              <a:gd name="connsiteY3" fmla="*/ 0 h 883404"/>
              <a:gd name="connsiteX4" fmla="*/ 1270861 w 1906292"/>
              <a:gd name="connsiteY4" fmla="*/ 30997 h 883404"/>
              <a:gd name="connsiteX5" fmla="*/ 1115878 w 1906292"/>
              <a:gd name="connsiteY5" fmla="*/ 418455 h 883404"/>
              <a:gd name="connsiteX6" fmla="*/ 728421 w 1906292"/>
              <a:gd name="connsiteY6" fmla="*/ 418455 h 883404"/>
              <a:gd name="connsiteX7" fmla="*/ 573438 w 1906292"/>
              <a:gd name="connsiteY7" fmla="*/ 61994 h 883404"/>
              <a:gd name="connsiteX8" fmla="*/ 0 w 1906292"/>
              <a:gd name="connsiteY8" fmla="*/ 30997 h 88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292" h="883404">
                <a:moveTo>
                  <a:pt x="0" y="30997"/>
                </a:moveTo>
                <a:lnTo>
                  <a:pt x="433953" y="867905"/>
                </a:lnTo>
                <a:lnTo>
                  <a:pt x="1441343" y="883404"/>
                </a:lnTo>
                <a:lnTo>
                  <a:pt x="1906292" y="0"/>
                </a:lnTo>
                <a:lnTo>
                  <a:pt x="1270861" y="30997"/>
                </a:lnTo>
                <a:lnTo>
                  <a:pt x="1115878" y="418455"/>
                </a:lnTo>
                <a:lnTo>
                  <a:pt x="728421" y="418455"/>
                </a:lnTo>
                <a:lnTo>
                  <a:pt x="573438" y="61994"/>
                </a:lnTo>
                <a:lnTo>
                  <a:pt x="0" y="3099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C0355F-4E2B-2542-82D8-F6709AD72E8D}"/>
              </a:ext>
            </a:extLst>
          </p:cNvPr>
          <p:cNvSpPr/>
          <p:nvPr/>
        </p:nvSpPr>
        <p:spPr>
          <a:xfrm rot="16200000">
            <a:off x="2953139" y="2404104"/>
            <a:ext cx="1611823" cy="8497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</a:t>
            </a:r>
            <a:br>
              <a:rPr lang="en-US" sz="2800" dirty="0"/>
            </a:br>
            <a:r>
              <a:rPr lang="en-US" sz="2800" dirty="0"/>
              <a:t>Unit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1F07861-8F4E-CC48-A8A6-7B83C9B8E551}"/>
              </a:ext>
            </a:extLst>
          </p:cNvPr>
          <p:cNvSpPr/>
          <p:nvPr/>
        </p:nvSpPr>
        <p:spPr>
          <a:xfrm>
            <a:off x="5095779" y="2670284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0B96FC-D1DA-9049-BBC1-C9DF492FE014}"/>
              </a:ext>
            </a:extLst>
          </p:cNvPr>
          <p:cNvSpPr/>
          <p:nvPr/>
        </p:nvSpPr>
        <p:spPr>
          <a:xfrm>
            <a:off x="6446119" y="2680267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69A7D54-3910-7A45-81BE-48EDBCD973BE}"/>
              </a:ext>
            </a:extLst>
          </p:cNvPr>
          <p:cNvSpPr/>
          <p:nvPr/>
        </p:nvSpPr>
        <p:spPr>
          <a:xfrm>
            <a:off x="4584335" y="1941863"/>
            <a:ext cx="348711" cy="30996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17AF3-B785-4B47-AEB6-3BA4190B0AE6}"/>
              </a:ext>
            </a:extLst>
          </p:cNvPr>
          <p:cNvSpPr/>
          <p:nvPr/>
        </p:nvSpPr>
        <p:spPr>
          <a:xfrm>
            <a:off x="4584334" y="2114045"/>
            <a:ext cx="139483" cy="20859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BE854-075D-AF49-AFDF-F6F71E535DF7}"/>
              </a:ext>
            </a:extLst>
          </p:cNvPr>
          <p:cNvSpPr/>
          <p:nvPr/>
        </p:nvSpPr>
        <p:spPr>
          <a:xfrm rot="16200000">
            <a:off x="5232762" y="3447701"/>
            <a:ext cx="120671" cy="1386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0307-2A59-E149-9A7B-83DF3D99D612}"/>
              </a:ext>
            </a:extLst>
          </p:cNvPr>
          <p:cNvSpPr/>
          <p:nvPr/>
        </p:nvSpPr>
        <p:spPr>
          <a:xfrm>
            <a:off x="5877875" y="3962927"/>
            <a:ext cx="139483" cy="237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F07E6F-2B84-7F4E-8CC8-31FB9C6C5CFA}"/>
              </a:ext>
            </a:extLst>
          </p:cNvPr>
          <p:cNvCxnSpPr>
            <a:cxnSpLocks/>
          </p:cNvCxnSpPr>
          <p:nvPr/>
        </p:nvCxnSpPr>
        <p:spPr>
          <a:xfrm>
            <a:off x="4209768" y="3367708"/>
            <a:ext cx="886011" cy="0"/>
          </a:xfrm>
          <a:prstGeom prst="straightConnector1">
            <a:avLst/>
          </a:prstGeom>
          <a:ln w="50800">
            <a:solidFill>
              <a:srgbClr val="92D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E0A080-C61D-4448-9C3A-AA341DF13863}"/>
              </a:ext>
            </a:extLst>
          </p:cNvPr>
          <p:cNvCxnSpPr/>
          <p:nvPr/>
        </p:nvCxnSpPr>
        <p:spPr>
          <a:xfrm>
            <a:off x="4209768" y="2435227"/>
            <a:ext cx="749132" cy="0"/>
          </a:xfrm>
          <a:prstGeom prst="straightConnector1">
            <a:avLst/>
          </a:prstGeom>
          <a:ln w="50800">
            <a:solidFill>
              <a:srgbClr val="92D05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3E0682-4530-2840-A7EF-2191A41CF58E}"/>
              </a:ext>
            </a:extLst>
          </p:cNvPr>
          <p:cNvSpPr txBox="1"/>
          <p:nvPr/>
        </p:nvSpPr>
        <p:spPr>
          <a:xfrm>
            <a:off x="4687241" y="678267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6718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320309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 is each of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3EFED-08B2-E446-AD18-106DB0FBC63B}"/>
              </a:ext>
            </a:extLst>
          </p:cNvPr>
          <p:cNvGrpSpPr/>
          <p:nvPr/>
        </p:nvGrpSpPr>
        <p:grpSpPr>
          <a:xfrm>
            <a:off x="606257" y="2837883"/>
            <a:ext cx="2471484" cy="1433035"/>
            <a:chOff x="606257" y="2837883"/>
            <a:chExt cx="2471484" cy="143303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EBC3A53-6357-3A47-AA37-7783F5AB7BBB}"/>
                </a:ext>
              </a:extLst>
            </p:cNvPr>
            <p:cNvSpPr/>
            <p:nvPr/>
          </p:nvSpPr>
          <p:spPr>
            <a:xfrm>
              <a:off x="606257" y="2837883"/>
              <a:ext cx="2031325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F4D6D13-B5B0-6F49-B222-A6FBC3A5448D}"/>
                </a:ext>
              </a:extLst>
            </p:cNvPr>
            <p:cNvSpPr/>
            <p:nvPr/>
          </p:nvSpPr>
          <p:spPr>
            <a:xfrm>
              <a:off x="1973770" y="2999679"/>
              <a:ext cx="1103971" cy="1271239"/>
            </a:xfrm>
            <a:custGeom>
              <a:avLst/>
              <a:gdLst>
                <a:gd name="connsiteX0" fmla="*/ 669073 w 1103971"/>
                <a:gd name="connsiteY0" fmla="*/ 0 h 1271239"/>
                <a:gd name="connsiteX1" fmla="*/ 724830 w 1103971"/>
                <a:gd name="connsiteY1" fmla="*/ 11151 h 1271239"/>
                <a:gd name="connsiteX2" fmla="*/ 758283 w 1103971"/>
                <a:gd name="connsiteY2" fmla="*/ 22302 h 1271239"/>
                <a:gd name="connsiteX3" fmla="*/ 814039 w 1103971"/>
                <a:gd name="connsiteY3" fmla="*/ 33453 h 1271239"/>
                <a:gd name="connsiteX4" fmla="*/ 847493 w 1103971"/>
                <a:gd name="connsiteY4" fmla="*/ 44605 h 1271239"/>
                <a:gd name="connsiteX5" fmla="*/ 892098 w 1103971"/>
                <a:gd name="connsiteY5" fmla="*/ 55756 h 1271239"/>
                <a:gd name="connsiteX6" fmla="*/ 970156 w 1103971"/>
                <a:gd name="connsiteY6" fmla="*/ 78058 h 1271239"/>
                <a:gd name="connsiteX7" fmla="*/ 1025912 w 1103971"/>
                <a:gd name="connsiteY7" fmla="*/ 122663 h 1271239"/>
                <a:gd name="connsiteX8" fmla="*/ 1048215 w 1103971"/>
                <a:gd name="connsiteY8" fmla="*/ 144966 h 1271239"/>
                <a:gd name="connsiteX9" fmla="*/ 1059366 w 1103971"/>
                <a:gd name="connsiteY9" fmla="*/ 178419 h 1271239"/>
                <a:gd name="connsiteX10" fmla="*/ 1081669 w 1103971"/>
                <a:gd name="connsiteY10" fmla="*/ 200722 h 1271239"/>
                <a:gd name="connsiteX11" fmla="*/ 1103971 w 1103971"/>
                <a:gd name="connsiteY11" fmla="*/ 267629 h 1271239"/>
                <a:gd name="connsiteX12" fmla="*/ 1092820 w 1103971"/>
                <a:gd name="connsiteY12" fmla="*/ 423746 h 1271239"/>
                <a:gd name="connsiteX13" fmla="*/ 1081669 w 1103971"/>
                <a:gd name="connsiteY13" fmla="*/ 457200 h 1271239"/>
                <a:gd name="connsiteX14" fmla="*/ 1070517 w 1103971"/>
                <a:gd name="connsiteY14" fmla="*/ 501805 h 1271239"/>
                <a:gd name="connsiteX15" fmla="*/ 1048215 w 1103971"/>
                <a:gd name="connsiteY15" fmla="*/ 568712 h 1271239"/>
                <a:gd name="connsiteX16" fmla="*/ 1003610 w 1103971"/>
                <a:gd name="connsiteY16" fmla="*/ 613317 h 1271239"/>
                <a:gd name="connsiteX17" fmla="*/ 981308 w 1103971"/>
                <a:gd name="connsiteY17" fmla="*/ 646770 h 1271239"/>
                <a:gd name="connsiteX18" fmla="*/ 892098 w 1103971"/>
                <a:gd name="connsiteY18" fmla="*/ 724829 h 1271239"/>
                <a:gd name="connsiteX19" fmla="*/ 869795 w 1103971"/>
                <a:gd name="connsiteY19" fmla="*/ 747131 h 1271239"/>
                <a:gd name="connsiteX20" fmla="*/ 802888 w 1103971"/>
                <a:gd name="connsiteY20" fmla="*/ 791736 h 1271239"/>
                <a:gd name="connsiteX21" fmla="*/ 769434 w 1103971"/>
                <a:gd name="connsiteY21" fmla="*/ 814039 h 1271239"/>
                <a:gd name="connsiteX22" fmla="*/ 735981 w 1103971"/>
                <a:gd name="connsiteY22" fmla="*/ 825190 h 1271239"/>
                <a:gd name="connsiteX23" fmla="*/ 646771 w 1103971"/>
                <a:gd name="connsiteY23" fmla="*/ 892097 h 1271239"/>
                <a:gd name="connsiteX24" fmla="*/ 579864 w 1103971"/>
                <a:gd name="connsiteY24" fmla="*/ 936702 h 1271239"/>
                <a:gd name="connsiteX25" fmla="*/ 546410 w 1103971"/>
                <a:gd name="connsiteY25" fmla="*/ 947853 h 1271239"/>
                <a:gd name="connsiteX26" fmla="*/ 446049 w 1103971"/>
                <a:gd name="connsiteY26" fmla="*/ 1003609 h 1271239"/>
                <a:gd name="connsiteX27" fmla="*/ 379142 w 1103971"/>
                <a:gd name="connsiteY27" fmla="*/ 1048214 h 1271239"/>
                <a:gd name="connsiteX28" fmla="*/ 345688 w 1103971"/>
                <a:gd name="connsiteY28" fmla="*/ 1070517 h 1271239"/>
                <a:gd name="connsiteX29" fmla="*/ 289932 w 1103971"/>
                <a:gd name="connsiteY29" fmla="*/ 1126273 h 1271239"/>
                <a:gd name="connsiteX30" fmla="*/ 245327 w 1103971"/>
                <a:gd name="connsiteY30" fmla="*/ 1148575 h 1271239"/>
                <a:gd name="connsiteX31" fmla="*/ 211873 w 1103971"/>
                <a:gd name="connsiteY31" fmla="*/ 1170878 h 1271239"/>
                <a:gd name="connsiteX32" fmla="*/ 178420 w 1103971"/>
                <a:gd name="connsiteY32" fmla="*/ 1182029 h 1271239"/>
                <a:gd name="connsiteX33" fmla="*/ 89210 w 1103971"/>
                <a:gd name="connsiteY33" fmla="*/ 1226634 h 1271239"/>
                <a:gd name="connsiteX34" fmla="*/ 89210 w 1103971"/>
                <a:gd name="connsiteY34" fmla="*/ 1226634 h 1271239"/>
                <a:gd name="connsiteX35" fmla="*/ 55756 w 1103971"/>
                <a:gd name="connsiteY35" fmla="*/ 1248936 h 1271239"/>
                <a:gd name="connsiteX36" fmla="*/ 22303 w 1103971"/>
                <a:gd name="connsiteY36" fmla="*/ 1260088 h 1271239"/>
                <a:gd name="connsiteX37" fmla="*/ 0 w 1103971"/>
                <a:gd name="connsiteY37" fmla="*/ 1271239 h 127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03971" h="1271239">
                  <a:moveTo>
                    <a:pt x="669073" y="0"/>
                  </a:moveTo>
                  <a:cubicBezTo>
                    <a:pt x="687659" y="3717"/>
                    <a:pt x="706442" y="6554"/>
                    <a:pt x="724830" y="11151"/>
                  </a:cubicBezTo>
                  <a:cubicBezTo>
                    <a:pt x="736233" y="14002"/>
                    <a:pt x="746880" y="19451"/>
                    <a:pt x="758283" y="22302"/>
                  </a:cubicBezTo>
                  <a:cubicBezTo>
                    <a:pt x="776670" y="26899"/>
                    <a:pt x="795652" y="28856"/>
                    <a:pt x="814039" y="33453"/>
                  </a:cubicBezTo>
                  <a:cubicBezTo>
                    <a:pt x="825443" y="36304"/>
                    <a:pt x="836191" y="41376"/>
                    <a:pt x="847493" y="44605"/>
                  </a:cubicBezTo>
                  <a:cubicBezTo>
                    <a:pt x="862229" y="48815"/>
                    <a:pt x="877362" y="51546"/>
                    <a:pt x="892098" y="55756"/>
                  </a:cubicBezTo>
                  <a:cubicBezTo>
                    <a:pt x="1004082" y="87751"/>
                    <a:pt x="830711" y="43198"/>
                    <a:pt x="970156" y="78058"/>
                  </a:cubicBezTo>
                  <a:cubicBezTo>
                    <a:pt x="1024008" y="131910"/>
                    <a:pt x="955576" y="66394"/>
                    <a:pt x="1025912" y="122663"/>
                  </a:cubicBezTo>
                  <a:cubicBezTo>
                    <a:pt x="1034122" y="129231"/>
                    <a:pt x="1040781" y="137532"/>
                    <a:pt x="1048215" y="144966"/>
                  </a:cubicBezTo>
                  <a:cubicBezTo>
                    <a:pt x="1051932" y="156117"/>
                    <a:pt x="1053318" y="168340"/>
                    <a:pt x="1059366" y="178419"/>
                  </a:cubicBezTo>
                  <a:cubicBezTo>
                    <a:pt x="1064775" y="187434"/>
                    <a:pt x="1076967" y="191318"/>
                    <a:pt x="1081669" y="200722"/>
                  </a:cubicBezTo>
                  <a:cubicBezTo>
                    <a:pt x="1092182" y="221749"/>
                    <a:pt x="1103971" y="267629"/>
                    <a:pt x="1103971" y="267629"/>
                  </a:cubicBezTo>
                  <a:cubicBezTo>
                    <a:pt x="1100254" y="319668"/>
                    <a:pt x="1098916" y="371932"/>
                    <a:pt x="1092820" y="423746"/>
                  </a:cubicBezTo>
                  <a:cubicBezTo>
                    <a:pt x="1091447" y="435420"/>
                    <a:pt x="1084898" y="445898"/>
                    <a:pt x="1081669" y="457200"/>
                  </a:cubicBezTo>
                  <a:cubicBezTo>
                    <a:pt x="1077459" y="471936"/>
                    <a:pt x="1074921" y="487125"/>
                    <a:pt x="1070517" y="501805"/>
                  </a:cubicBezTo>
                  <a:cubicBezTo>
                    <a:pt x="1063762" y="524322"/>
                    <a:pt x="1064838" y="552089"/>
                    <a:pt x="1048215" y="568712"/>
                  </a:cubicBezTo>
                  <a:cubicBezTo>
                    <a:pt x="1033347" y="583580"/>
                    <a:pt x="1015274" y="595821"/>
                    <a:pt x="1003610" y="613317"/>
                  </a:cubicBezTo>
                  <a:cubicBezTo>
                    <a:pt x="996176" y="624468"/>
                    <a:pt x="990133" y="636684"/>
                    <a:pt x="981308" y="646770"/>
                  </a:cubicBezTo>
                  <a:cubicBezTo>
                    <a:pt x="901065" y="738476"/>
                    <a:pt x="955074" y="674449"/>
                    <a:pt x="892098" y="724829"/>
                  </a:cubicBezTo>
                  <a:cubicBezTo>
                    <a:pt x="883888" y="731397"/>
                    <a:pt x="878206" y="740823"/>
                    <a:pt x="869795" y="747131"/>
                  </a:cubicBezTo>
                  <a:cubicBezTo>
                    <a:pt x="848352" y="763213"/>
                    <a:pt x="825190" y="776868"/>
                    <a:pt x="802888" y="791736"/>
                  </a:cubicBezTo>
                  <a:cubicBezTo>
                    <a:pt x="791737" y="799170"/>
                    <a:pt x="782149" y="809801"/>
                    <a:pt x="769434" y="814039"/>
                  </a:cubicBezTo>
                  <a:lnTo>
                    <a:pt x="735981" y="825190"/>
                  </a:lnTo>
                  <a:cubicBezTo>
                    <a:pt x="694724" y="866445"/>
                    <a:pt x="722426" y="841660"/>
                    <a:pt x="646771" y="892097"/>
                  </a:cubicBezTo>
                  <a:lnTo>
                    <a:pt x="579864" y="936702"/>
                  </a:lnTo>
                  <a:lnTo>
                    <a:pt x="546410" y="947853"/>
                  </a:lnTo>
                  <a:cubicBezTo>
                    <a:pt x="469723" y="998978"/>
                    <a:pt x="504932" y="983982"/>
                    <a:pt x="446049" y="1003609"/>
                  </a:cubicBezTo>
                  <a:lnTo>
                    <a:pt x="379142" y="1048214"/>
                  </a:lnTo>
                  <a:cubicBezTo>
                    <a:pt x="367991" y="1055648"/>
                    <a:pt x="355165" y="1061040"/>
                    <a:pt x="345688" y="1070517"/>
                  </a:cubicBezTo>
                  <a:cubicBezTo>
                    <a:pt x="327103" y="1089102"/>
                    <a:pt x="313441" y="1114519"/>
                    <a:pt x="289932" y="1126273"/>
                  </a:cubicBezTo>
                  <a:cubicBezTo>
                    <a:pt x="275064" y="1133707"/>
                    <a:pt x="259760" y="1140328"/>
                    <a:pt x="245327" y="1148575"/>
                  </a:cubicBezTo>
                  <a:cubicBezTo>
                    <a:pt x="233691" y="1155224"/>
                    <a:pt x="223860" y="1164884"/>
                    <a:pt x="211873" y="1170878"/>
                  </a:cubicBezTo>
                  <a:cubicBezTo>
                    <a:pt x="201360" y="1176135"/>
                    <a:pt x="189571" y="1178312"/>
                    <a:pt x="178420" y="1182029"/>
                  </a:cubicBezTo>
                  <a:cubicBezTo>
                    <a:pt x="139493" y="1220954"/>
                    <a:pt x="166091" y="1201006"/>
                    <a:pt x="89210" y="1226634"/>
                  </a:cubicBezTo>
                  <a:lnTo>
                    <a:pt x="89210" y="1226634"/>
                  </a:lnTo>
                  <a:cubicBezTo>
                    <a:pt x="78059" y="1234068"/>
                    <a:pt x="67743" y="1242942"/>
                    <a:pt x="55756" y="1248936"/>
                  </a:cubicBezTo>
                  <a:cubicBezTo>
                    <a:pt x="45243" y="1254193"/>
                    <a:pt x="33217" y="1255722"/>
                    <a:pt x="22303" y="1260088"/>
                  </a:cubicBezTo>
                  <a:cubicBezTo>
                    <a:pt x="14586" y="1263175"/>
                    <a:pt x="7434" y="1267522"/>
                    <a:pt x="0" y="1271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7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320309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conditions are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BC3A53-6357-3A47-AA37-7783F5AB7BBB}"/>
              </a:ext>
            </a:extLst>
          </p:cNvPr>
          <p:cNvSpPr/>
          <p:nvPr/>
        </p:nvSpPr>
        <p:spPr>
          <a:xfrm>
            <a:off x="606257" y="2837883"/>
            <a:ext cx="2031325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F4D6D13-B5B0-6F49-B222-A6FBC3A5448D}"/>
              </a:ext>
            </a:extLst>
          </p:cNvPr>
          <p:cNvSpPr/>
          <p:nvPr/>
        </p:nvSpPr>
        <p:spPr>
          <a:xfrm>
            <a:off x="1973770" y="2999679"/>
            <a:ext cx="1103971" cy="1271239"/>
          </a:xfrm>
          <a:custGeom>
            <a:avLst/>
            <a:gdLst>
              <a:gd name="connsiteX0" fmla="*/ 669073 w 1103971"/>
              <a:gd name="connsiteY0" fmla="*/ 0 h 1271239"/>
              <a:gd name="connsiteX1" fmla="*/ 724830 w 1103971"/>
              <a:gd name="connsiteY1" fmla="*/ 11151 h 1271239"/>
              <a:gd name="connsiteX2" fmla="*/ 758283 w 1103971"/>
              <a:gd name="connsiteY2" fmla="*/ 22302 h 1271239"/>
              <a:gd name="connsiteX3" fmla="*/ 814039 w 1103971"/>
              <a:gd name="connsiteY3" fmla="*/ 33453 h 1271239"/>
              <a:gd name="connsiteX4" fmla="*/ 847493 w 1103971"/>
              <a:gd name="connsiteY4" fmla="*/ 44605 h 1271239"/>
              <a:gd name="connsiteX5" fmla="*/ 892098 w 1103971"/>
              <a:gd name="connsiteY5" fmla="*/ 55756 h 1271239"/>
              <a:gd name="connsiteX6" fmla="*/ 970156 w 1103971"/>
              <a:gd name="connsiteY6" fmla="*/ 78058 h 1271239"/>
              <a:gd name="connsiteX7" fmla="*/ 1025912 w 1103971"/>
              <a:gd name="connsiteY7" fmla="*/ 122663 h 1271239"/>
              <a:gd name="connsiteX8" fmla="*/ 1048215 w 1103971"/>
              <a:gd name="connsiteY8" fmla="*/ 144966 h 1271239"/>
              <a:gd name="connsiteX9" fmla="*/ 1059366 w 1103971"/>
              <a:gd name="connsiteY9" fmla="*/ 178419 h 1271239"/>
              <a:gd name="connsiteX10" fmla="*/ 1081669 w 1103971"/>
              <a:gd name="connsiteY10" fmla="*/ 200722 h 1271239"/>
              <a:gd name="connsiteX11" fmla="*/ 1103971 w 1103971"/>
              <a:gd name="connsiteY11" fmla="*/ 267629 h 1271239"/>
              <a:gd name="connsiteX12" fmla="*/ 1092820 w 1103971"/>
              <a:gd name="connsiteY12" fmla="*/ 423746 h 1271239"/>
              <a:gd name="connsiteX13" fmla="*/ 1081669 w 1103971"/>
              <a:gd name="connsiteY13" fmla="*/ 457200 h 1271239"/>
              <a:gd name="connsiteX14" fmla="*/ 1070517 w 1103971"/>
              <a:gd name="connsiteY14" fmla="*/ 501805 h 1271239"/>
              <a:gd name="connsiteX15" fmla="*/ 1048215 w 1103971"/>
              <a:gd name="connsiteY15" fmla="*/ 568712 h 1271239"/>
              <a:gd name="connsiteX16" fmla="*/ 1003610 w 1103971"/>
              <a:gd name="connsiteY16" fmla="*/ 613317 h 1271239"/>
              <a:gd name="connsiteX17" fmla="*/ 981308 w 1103971"/>
              <a:gd name="connsiteY17" fmla="*/ 646770 h 1271239"/>
              <a:gd name="connsiteX18" fmla="*/ 892098 w 1103971"/>
              <a:gd name="connsiteY18" fmla="*/ 724829 h 1271239"/>
              <a:gd name="connsiteX19" fmla="*/ 869795 w 1103971"/>
              <a:gd name="connsiteY19" fmla="*/ 747131 h 1271239"/>
              <a:gd name="connsiteX20" fmla="*/ 802888 w 1103971"/>
              <a:gd name="connsiteY20" fmla="*/ 791736 h 1271239"/>
              <a:gd name="connsiteX21" fmla="*/ 769434 w 1103971"/>
              <a:gd name="connsiteY21" fmla="*/ 814039 h 1271239"/>
              <a:gd name="connsiteX22" fmla="*/ 735981 w 1103971"/>
              <a:gd name="connsiteY22" fmla="*/ 825190 h 1271239"/>
              <a:gd name="connsiteX23" fmla="*/ 646771 w 1103971"/>
              <a:gd name="connsiteY23" fmla="*/ 892097 h 1271239"/>
              <a:gd name="connsiteX24" fmla="*/ 579864 w 1103971"/>
              <a:gd name="connsiteY24" fmla="*/ 936702 h 1271239"/>
              <a:gd name="connsiteX25" fmla="*/ 546410 w 1103971"/>
              <a:gd name="connsiteY25" fmla="*/ 947853 h 1271239"/>
              <a:gd name="connsiteX26" fmla="*/ 446049 w 1103971"/>
              <a:gd name="connsiteY26" fmla="*/ 1003609 h 1271239"/>
              <a:gd name="connsiteX27" fmla="*/ 379142 w 1103971"/>
              <a:gd name="connsiteY27" fmla="*/ 1048214 h 1271239"/>
              <a:gd name="connsiteX28" fmla="*/ 345688 w 1103971"/>
              <a:gd name="connsiteY28" fmla="*/ 1070517 h 1271239"/>
              <a:gd name="connsiteX29" fmla="*/ 289932 w 1103971"/>
              <a:gd name="connsiteY29" fmla="*/ 1126273 h 1271239"/>
              <a:gd name="connsiteX30" fmla="*/ 245327 w 1103971"/>
              <a:gd name="connsiteY30" fmla="*/ 1148575 h 1271239"/>
              <a:gd name="connsiteX31" fmla="*/ 211873 w 1103971"/>
              <a:gd name="connsiteY31" fmla="*/ 1170878 h 1271239"/>
              <a:gd name="connsiteX32" fmla="*/ 178420 w 1103971"/>
              <a:gd name="connsiteY32" fmla="*/ 1182029 h 1271239"/>
              <a:gd name="connsiteX33" fmla="*/ 89210 w 1103971"/>
              <a:gd name="connsiteY33" fmla="*/ 1226634 h 1271239"/>
              <a:gd name="connsiteX34" fmla="*/ 89210 w 1103971"/>
              <a:gd name="connsiteY34" fmla="*/ 1226634 h 1271239"/>
              <a:gd name="connsiteX35" fmla="*/ 55756 w 1103971"/>
              <a:gd name="connsiteY35" fmla="*/ 1248936 h 1271239"/>
              <a:gd name="connsiteX36" fmla="*/ 22303 w 1103971"/>
              <a:gd name="connsiteY36" fmla="*/ 1260088 h 1271239"/>
              <a:gd name="connsiteX37" fmla="*/ 0 w 1103971"/>
              <a:gd name="connsiteY37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03971" h="1271239">
                <a:moveTo>
                  <a:pt x="669073" y="0"/>
                </a:moveTo>
                <a:cubicBezTo>
                  <a:pt x="687659" y="3717"/>
                  <a:pt x="706442" y="6554"/>
                  <a:pt x="724830" y="11151"/>
                </a:cubicBezTo>
                <a:cubicBezTo>
                  <a:pt x="736233" y="14002"/>
                  <a:pt x="746880" y="19451"/>
                  <a:pt x="758283" y="22302"/>
                </a:cubicBezTo>
                <a:cubicBezTo>
                  <a:pt x="776670" y="26899"/>
                  <a:pt x="795652" y="28856"/>
                  <a:pt x="814039" y="33453"/>
                </a:cubicBezTo>
                <a:cubicBezTo>
                  <a:pt x="825443" y="36304"/>
                  <a:pt x="836191" y="41376"/>
                  <a:pt x="847493" y="44605"/>
                </a:cubicBezTo>
                <a:cubicBezTo>
                  <a:pt x="862229" y="48815"/>
                  <a:pt x="877362" y="51546"/>
                  <a:pt x="892098" y="55756"/>
                </a:cubicBezTo>
                <a:cubicBezTo>
                  <a:pt x="1004082" y="87751"/>
                  <a:pt x="830711" y="43198"/>
                  <a:pt x="970156" y="78058"/>
                </a:cubicBezTo>
                <a:cubicBezTo>
                  <a:pt x="1024008" y="131910"/>
                  <a:pt x="955576" y="66394"/>
                  <a:pt x="1025912" y="122663"/>
                </a:cubicBezTo>
                <a:cubicBezTo>
                  <a:pt x="1034122" y="129231"/>
                  <a:pt x="1040781" y="137532"/>
                  <a:pt x="1048215" y="144966"/>
                </a:cubicBezTo>
                <a:cubicBezTo>
                  <a:pt x="1051932" y="156117"/>
                  <a:pt x="1053318" y="168340"/>
                  <a:pt x="1059366" y="178419"/>
                </a:cubicBezTo>
                <a:cubicBezTo>
                  <a:pt x="1064775" y="187434"/>
                  <a:pt x="1076967" y="191318"/>
                  <a:pt x="1081669" y="200722"/>
                </a:cubicBezTo>
                <a:cubicBezTo>
                  <a:pt x="1092182" y="221749"/>
                  <a:pt x="1103971" y="267629"/>
                  <a:pt x="1103971" y="267629"/>
                </a:cubicBezTo>
                <a:cubicBezTo>
                  <a:pt x="1100254" y="319668"/>
                  <a:pt x="1098916" y="371932"/>
                  <a:pt x="1092820" y="423746"/>
                </a:cubicBezTo>
                <a:cubicBezTo>
                  <a:pt x="1091447" y="435420"/>
                  <a:pt x="1084898" y="445898"/>
                  <a:pt x="1081669" y="457200"/>
                </a:cubicBezTo>
                <a:cubicBezTo>
                  <a:pt x="1077459" y="471936"/>
                  <a:pt x="1074921" y="487125"/>
                  <a:pt x="1070517" y="501805"/>
                </a:cubicBezTo>
                <a:cubicBezTo>
                  <a:pt x="1063762" y="524322"/>
                  <a:pt x="1064838" y="552089"/>
                  <a:pt x="1048215" y="568712"/>
                </a:cubicBezTo>
                <a:cubicBezTo>
                  <a:pt x="1033347" y="583580"/>
                  <a:pt x="1015274" y="595821"/>
                  <a:pt x="1003610" y="613317"/>
                </a:cubicBezTo>
                <a:cubicBezTo>
                  <a:pt x="996176" y="624468"/>
                  <a:pt x="990133" y="636684"/>
                  <a:pt x="981308" y="646770"/>
                </a:cubicBezTo>
                <a:cubicBezTo>
                  <a:pt x="901065" y="738476"/>
                  <a:pt x="955074" y="674449"/>
                  <a:pt x="892098" y="724829"/>
                </a:cubicBezTo>
                <a:cubicBezTo>
                  <a:pt x="883888" y="731397"/>
                  <a:pt x="878206" y="740823"/>
                  <a:pt x="869795" y="747131"/>
                </a:cubicBezTo>
                <a:cubicBezTo>
                  <a:pt x="848352" y="763213"/>
                  <a:pt x="825190" y="776868"/>
                  <a:pt x="802888" y="791736"/>
                </a:cubicBezTo>
                <a:cubicBezTo>
                  <a:pt x="791737" y="799170"/>
                  <a:pt x="782149" y="809801"/>
                  <a:pt x="769434" y="814039"/>
                </a:cubicBezTo>
                <a:lnTo>
                  <a:pt x="735981" y="825190"/>
                </a:lnTo>
                <a:cubicBezTo>
                  <a:pt x="694724" y="866445"/>
                  <a:pt x="722426" y="841660"/>
                  <a:pt x="646771" y="892097"/>
                </a:cubicBezTo>
                <a:lnTo>
                  <a:pt x="579864" y="936702"/>
                </a:lnTo>
                <a:lnTo>
                  <a:pt x="546410" y="947853"/>
                </a:lnTo>
                <a:cubicBezTo>
                  <a:pt x="469723" y="998978"/>
                  <a:pt x="504932" y="983982"/>
                  <a:pt x="446049" y="1003609"/>
                </a:cubicBezTo>
                <a:lnTo>
                  <a:pt x="379142" y="1048214"/>
                </a:lnTo>
                <a:cubicBezTo>
                  <a:pt x="367991" y="1055648"/>
                  <a:pt x="355165" y="1061040"/>
                  <a:pt x="345688" y="1070517"/>
                </a:cubicBezTo>
                <a:cubicBezTo>
                  <a:pt x="327103" y="1089102"/>
                  <a:pt x="313441" y="1114519"/>
                  <a:pt x="289932" y="1126273"/>
                </a:cubicBezTo>
                <a:cubicBezTo>
                  <a:pt x="275064" y="1133707"/>
                  <a:pt x="259760" y="1140328"/>
                  <a:pt x="245327" y="1148575"/>
                </a:cubicBezTo>
                <a:cubicBezTo>
                  <a:pt x="233691" y="1155224"/>
                  <a:pt x="223860" y="1164884"/>
                  <a:pt x="211873" y="1170878"/>
                </a:cubicBezTo>
                <a:cubicBezTo>
                  <a:pt x="201360" y="1176135"/>
                  <a:pt x="189571" y="1178312"/>
                  <a:pt x="178420" y="1182029"/>
                </a:cubicBezTo>
                <a:cubicBezTo>
                  <a:pt x="139493" y="1220954"/>
                  <a:pt x="166091" y="1201006"/>
                  <a:pt x="89210" y="1226634"/>
                </a:cubicBezTo>
                <a:lnTo>
                  <a:pt x="89210" y="1226634"/>
                </a:lnTo>
                <a:cubicBezTo>
                  <a:pt x="78059" y="1234068"/>
                  <a:pt x="67743" y="1242942"/>
                  <a:pt x="55756" y="1248936"/>
                </a:cubicBezTo>
                <a:cubicBezTo>
                  <a:pt x="45243" y="1254193"/>
                  <a:pt x="33217" y="1255722"/>
                  <a:pt x="22303" y="1260088"/>
                </a:cubicBezTo>
                <a:cubicBezTo>
                  <a:pt x="14586" y="1263175"/>
                  <a:pt x="7434" y="1267522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85412-05BD-584D-A786-F2DF011F8813}"/>
              </a:ext>
            </a:extLst>
          </p:cNvPr>
          <p:cNvSpPr txBox="1"/>
          <p:nvPr/>
        </p:nvSpPr>
        <p:spPr>
          <a:xfrm>
            <a:off x="2309646" y="345412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 &gt;=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31B1E-C257-F74B-ADC6-4D2748169E4E}"/>
              </a:ext>
            </a:extLst>
          </p:cNvPr>
          <p:cNvSpPr txBox="1"/>
          <p:nvPr/>
        </p:nvSpPr>
        <p:spPr>
          <a:xfrm>
            <a:off x="6420556" y="278155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&lt; 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C8D1AA-E2DE-524D-9158-289A437BE96C}"/>
              </a:ext>
            </a:extLst>
          </p:cNvPr>
          <p:cNvSpPr txBox="1"/>
          <p:nvPr/>
        </p:nvSpPr>
        <p:spPr>
          <a:xfrm>
            <a:off x="6014281" y="429642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 &gt;=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2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688118" y="1786164"/>
            <a:ext cx="1644441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unconditional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0463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688118" y="1786164"/>
            <a:ext cx="1644441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unconditional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63FA6FE0-7B72-B74B-A08B-2AF5112B3F34}"/>
              </a:ext>
            </a:extLst>
          </p:cNvPr>
          <p:cNvSpPr/>
          <p:nvPr/>
        </p:nvSpPr>
        <p:spPr>
          <a:xfrm>
            <a:off x="847493" y="3635298"/>
            <a:ext cx="1416205" cy="1271239"/>
          </a:xfrm>
          <a:custGeom>
            <a:avLst/>
            <a:gdLst>
              <a:gd name="connsiteX0" fmla="*/ 245327 w 1416205"/>
              <a:gd name="connsiteY0" fmla="*/ 0 h 1271239"/>
              <a:gd name="connsiteX1" fmla="*/ 836341 w 1416205"/>
              <a:gd name="connsiteY1" fmla="*/ 22302 h 1271239"/>
              <a:gd name="connsiteX2" fmla="*/ 903248 w 1416205"/>
              <a:gd name="connsiteY2" fmla="*/ 33453 h 1271239"/>
              <a:gd name="connsiteX3" fmla="*/ 1014761 w 1416205"/>
              <a:gd name="connsiteY3" fmla="*/ 66907 h 1271239"/>
              <a:gd name="connsiteX4" fmla="*/ 1048214 w 1416205"/>
              <a:gd name="connsiteY4" fmla="*/ 78058 h 1271239"/>
              <a:gd name="connsiteX5" fmla="*/ 1081668 w 1416205"/>
              <a:gd name="connsiteY5" fmla="*/ 89209 h 1271239"/>
              <a:gd name="connsiteX6" fmla="*/ 1137424 w 1416205"/>
              <a:gd name="connsiteY6" fmla="*/ 122663 h 1271239"/>
              <a:gd name="connsiteX7" fmla="*/ 1182029 w 1416205"/>
              <a:gd name="connsiteY7" fmla="*/ 167268 h 1271239"/>
              <a:gd name="connsiteX8" fmla="*/ 1248936 w 1416205"/>
              <a:gd name="connsiteY8" fmla="*/ 211873 h 1271239"/>
              <a:gd name="connsiteX9" fmla="*/ 1293541 w 1416205"/>
              <a:gd name="connsiteY9" fmla="*/ 256478 h 1271239"/>
              <a:gd name="connsiteX10" fmla="*/ 1338146 w 1416205"/>
              <a:gd name="connsiteY10" fmla="*/ 312234 h 1271239"/>
              <a:gd name="connsiteX11" fmla="*/ 1349297 w 1416205"/>
              <a:gd name="connsiteY11" fmla="*/ 345687 h 1271239"/>
              <a:gd name="connsiteX12" fmla="*/ 1371600 w 1416205"/>
              <a:gd name="connsiteY12" fmla="*/ 379141 h 1271239"/>
              <a:gd name="connsiteX13" fmla="*/ 1393902 w 1416205"/>
              <a:gd name="connsiteY13" fmla="*/ 446048 h 1271239"/>
              <a:gd name="connsiteX14" fmla="*/ 1405053 w 1416205"/>
              <a:gd name="connsiteY14" fmla="*/ 479502 h 1271239"/>
              <a:gd name="connsiteX15" fmla="*/ 1416205 w 1416205"/>
              <a:gd name="connsiteY15" fmla="*/ 512956 h 1271239"/>
              <a:gd name="connsiteX16" fmla="*/ 1393902 w 1416205"/>
              <a:gd name="connsiteY16" fmla="*/ 735980 h 1271239"/>
              <a:gd name="connsiteX17" fmla="*/ 1382751 w 1416205"/>
              <a:gd name="connsiteY17" fmla="*/ 769434 h 1271239"/>
              <a:gd name="connsiteX18" fmla="*/ 1360448 w 1416205"/>
              <a:gd name="connsiteY18" fmla="*/ 791736 h 1271239"/>
              <a:gd name="connsiteX19" fmla="*/ 1304692 w 1416205"/>
              <a:gd name="connsiteY19" fmla="*/ 847492 h 1271239"/>
              <a:gd name="connsiteX20" fmla="*/ 1260087 w 1416205"/>
              <a:gd name="connsiteY20" fmla="*/ 892097 h 1271239"/>
              <a:gd name="connsiteX21" fmla="*/ 1193180 w 1416205"/>
              <a:gd name="connsiteY21" fmla="*/ 914400 h 1271239"/>
              <a:gd name="connsiteX22" fmla="*/ 1126273 w 1416205"/>
              <a:gd name="connsiteY22" fmla="*/ 947853 h 1271239"/>
              <a:gd name="connsiteX23" fmla="*/ 1025912 w 1416205"/>
              <a:gd name="connsiteY23" fmla="*/ 992458 h 1271239"/>
              <a:gd name="connsiteX24" fmla="*/ 992458 w 1416205"/>
              <a:gd name="connsiteY24" fmla="*/ 1003609 h 1271239"/>
              <a:gd name="connsiteX25" fmla="*/ 959005 w 1416205"/>
              <a:gd name="connsiteY25" fmla="*/ 1014761 h 1271239"/>
              <a:gd name="connsiteX26" fmla="*/ 914400 w 1416205"/>
              <a:gd name="connsiteY26" fmla="*/ 1025912 h 1271239"/>
              <a:gd name="connsiteX27" fmla="*/ 847492 w 1416205"/>
              <a:gd name="connsiteY27" fmla="*/ 1048214 h 1271239"/>
              <a:gd name="connsiteX28" fmla="*/ 747131 w 1416205"/>
              <a:gd name="connsiteY28" fmla="*/ 1081668 h 1271239"/>
              <a:gd name="connsiteX29" fmla="*/ 713678 w 1416205"/>
              <a:gd name="connsiteY29" fmla="*/ 1092819 h 1271239"/>
              <a:gd name="connsiteX30" fmla="*/ 669073 w 1416205"/>
              <a:gd name="connsiteY30" fmla="*/ 1103970 h 1271239"/>
              <a:gd name="connsiteX31" fmla="*/ 591014 w 1416205"/>
              <a:gd name="connsiteY31" fmla="*/ 1137424 h 1271239"/>
              <a:gd name="connsiteX32" fmla="*/ 524107 w 1416205"/>
              <a:gd name="connsiteY32" fmla="*/ 1159726 h 1271239"/>
              <a:gd name="connsiteX33" fmla="*/ 479502 w 1416205"/>
              <a:gd name="connsiteY33" fmla="*/ 1170878 h 1271239"/>
              <a:gd name="connsiteX34" fmla="*/ 412595 w 1416205"/>
              <a:gd name="connsiteY34" fmla="*/ 1182029 h 1271239"/>
              <a:gd name="connsiteX35" fmla="*/ 278780 w 1416205"/>
              <a:gd name="connsiteY35" fmla="*/ 1215482 h 1271239"/>
              <a:gd name="connsiteX36" fmla="*/ 200722 w 1416205"/>
              <a:gd name="connsiteY36" fmla="*/ 1237785 h 1271239"/>
              <a:gd name="connsiteX37" fmla="*/ 167268 w 1416205"/>
              <a:gd name="connsiteY37" fmla="*/ 1248936 h 1271239"/>
              <a:gd name="connsiteX38" fmla="*/ 66907 w 1416205"/>
              <a:gd name="connsiteY38" fmla="*/ 1260087 h 1271239"/>
              <a:gd name="connsiteX39" fmla="*/ 0 w 1416205"/>
              <a:gd name="connsiteY39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16205" h="1271239">
                <a:moveTo>
                  <a:pt x="245327" y="0"/>
                </a:moveTo>
                <a:cubicBezTo>
                  <a:pt x="481928" y="47319"/>
                  <a:pt x="227028" y="-265"/>
                  <a:pt x="836341" y="22302"/>
                </a:cubicBezTo>
                <a:cubicBezTo>
                  <a:pt x="858935" y="23139"/>
                  <a:pt x="881077" y="29019"/>
                  <a:pt x="903248" y="33453"/>
                </a:cubicBezTo>
                <a:cubicBezTo>
                  <a:pt x="945384" y="41880"/>
                  <a:pt x="972087" y="52682"/>
                  <a:pt x="1014761" y="66907"/>
                </a:cubicBezTo>
                <a:lnTo>
                  <a:pt x="1048214" y="78058"/>
                </a:lnTo>
                <a:lnTo>
                  <a:pt x="1081668" y="89209"/>
                </a:lnTo>
                <a:cubicBezTo>
                  <a:pt x="1164064" y="171608"/>
                  <a:pt x="1036101" y="50290"/>
                  <a:pt x="1137424" y="122663"/>
                </a:cubicBezTo>
                <a:cubicBezTo>
                  <a:pt x="1154534" y="134885"/>
                  <a:pt x="1164534" y="155604"/>
                  <a:pt x="1182029" y="167268"/>
                </a:cubicBezTo>
                <a:cubicBezTo>
                  <a:pt x="1204331" y="182136"/>
                  <a:pt x="1229983" y="192920"/>
                  <a:pt x="1248936" y="211873"/>
                </a:cubicBezTo>
                <a:cubicBezTo>
                  <a:pt x="1263804" y="226741"/>
                  <a:pt x="1281877" y="238983"/>
                  <a:pt x="1293541" y="256478"/>
                </a:cubicBezTo>
                <a:cubicBezTo>
                  <a:pt x="1321676" y="298679"/>
                  <a:pt x="1306368" y="280454"/>
                  <a:pt x="1338146" y="312234"/>
                </a:cubicBezTo>
                <a:cubicBezTo>
                  <a:pt x="1341863" y="323385"/>
                  <a:pt x="1344040" y="335174"/>
                  <a:pt x="1349297" y="345687"/>
                </a:cubicBezTo>
                <a:cubicBezTo>
                  <a:pt x="1355291" y="357674"/>
                  <a:pt x="1366157" y="366894"/>
                  <a:pt x="1371600" y="379141"/>
                </a:cubicBezTo>
                <a:cubicBezTo>
                  <a:pt x="1381148" y="400624"/>
                  <a:pt x="1386468" y="423746"/>
                  <a:pt x="1393902" y="446048"/>
                </a:cubicBezTo>
                <a:lnTo>
                  <a:pt x="1405053" y="479502"/>
                </a:lnTo>
                <a:lnTo>
                  <a:pt x="1416205" y="512956"/>
                </a:lnTo>
                <a:cubicBezTo>
                  <a:pt x="1408079" y="642958"/>
                  <a:pt x="1418481" y="649952"/>
                  <a:pt x="1393902" y="735980"/>
                </a:cubicBezTo>
                <a:cubicBezTo>
                  <a:pt x="1390673" y="747282"/>
                  <a:pt x="1388799" y="759355"/>
                  <a:pt x="1382751" y="769434"/>
                </a:cubicBezTo>
                <a:cubicBezTo>
                  <a:pt x="1377342" y="778449"/>
                  <a:pt x="1367016" y="783526"/>
                  <a:pt x="1360448" y="791736"/>
                </a:cubicBezTo>
                <a:cubicBezTo>
                  <a:pt x="1290158" y="879599"/>
                  <a:pt x="1389852" y="774499"/>
                  <a:pt x="1304692" y="847492"/>
                </a:cubicBezTo>
                <a:cubicBezTo>
                  <a:pt x="1288727" y="861176"/>
                  <a:pt x="1280035" y="885448"/>
                  <a:pt x="1260087" y="892097"/>
                </a:cubicBezTo>
                <a:cubicBezTo>
                  <a:pt x="1237785" y="899531"/>
                  <a:pt x="1212740" y="901360"/>
                  <a:pt x="1193180" y="914400"/>
                </a:cubicBezTo>
                <a:cubicBezTo>
                  <a:pt x="1149947" y="943222"/>
                  <a:pt x="1172441" y="932464"/>
                  <a:pt x="1126273" y="947853"/>
                </a:cubicBezTo>
                <a:cubicBezTo>
                  <a:pt x="1073259" y="983196"/>
                  <a:pt x="1105533" y="965918"/>
                  <a:pt x="1025912" y="992458"/>
                </a:cubicBezTo>
                <a:lnTo>
                  <a:pt x="992458" y="1003609"/>
                </a:lnTo>
                <a:cubicBezTo>
                  <a:pt x="981307" y="1007326"/>
                  <a:pt x="970408" y="1011910"/>
                  <a:pt x="959005" y="1014761"/>
                </a:cubicBezTo>
                <a:cubicBezTo>
                  <a:pt x="944137" y="1018478"/>
                  <a:pt x="929080" y="1021508"/>
                  <a:pt x="914400" y="1025912"/>
                </a:cubicBezTo>
                <a:cubicBezTo>
                  <a:pt x="891882" y="1032667"/>
                  <a:pt x="847492" y="1048214"/>
                  <a:pt x="847492" y="1048214"/>
                </a:cubicBezTo>
                <a:cubicBezTo>
                  <a:pt x="789290" y="1087017"/>
                  <a:pt x="837274" y="1061637"/>
                  <a:pt x="747131" y="1081668"/>
                </a:cubicBezTo>
                <a:cubicBezTo>
                  <a:pt x="735657" y="1084218"/>
                  <a:pt x="724980" y="1089590"/>
                  <a:pt x="713678" y="1092819"/>
                </a:cubicBezTo>
                <a:cubicBezTo>
                  <a:pt x="698942" y="1097029"/>
                  <a:pt x="683809" y="1099760"/>
                  <a:pt x="669073" y="1103970"/>
                </a:cubicBezTo>
                <a:cubicBezTo>
                  <a:pt x="606261" y="1121916"/>
                  <a:pt x="665348" y="1107691"/>
                  <a:pt x="591014" y="1137424"/>
                </a:cubicBezTo>
                <a:cubicBezTo>
                  <a:pt x="569187" y="1146155"/>
                  <a:pt x="546914" y="1154024"/>
                  <a:pt x="524107" y="1159726"/>
                </a:cubicBezTo>
                <a:cubicBezTo>
                  <a:pt x="509239" y="1163443"/>
                  <a:pt x="494530" y="1167872"/>
                  <a:pt x="479502" y="1170878"/>
                </a:cubicBezTo>
                <a:cubicBezTo>
                  <a:pt x="457331" y="1175312"/>
                  <a:pt x="434530" y="1176545"/>
                  <a:pt x="412595" y="1182029"/>
                </a:cubicBezTo>
                <a:cubicBezTo>
                  <a:pt x="235881" y="1226207"/>
                  <a:pt x="453854" y="1186304"/>
                  <a:pt x="278780" y="1215482"/>
                </a:cubicBezTo>
                <a:cubicBezTo>
                  <a:pt x="198597" y="1242212"/>
                  <a:pt x="298702" y="1209791"/>
                  <a:pt x="200722" y="1237785"/>
                </a:cubicBezTo>
                <a:cubicBezTo>
                  <a:pt x="189420" y="1241014"/>
                  <a:pt x="178863" y="1247004"/>
                  <a:pt x="167268" y="1248936"/>
                </a:cubicBezTo>
                <a:cubicBezTo>
                  <a:pt x="134066" y="1254469"/>
                  <a:pt x="100271" y="1255638"/>
                  <a:pt x="66907" y="1260087"/>
                </a:cubicBezTo>
                <a:cubicBezTo>
                  <a:pt x="44495" y="1263075"/>
                  <a:pt x="0" y="1271239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6A4F5C-F743-9843-9D5E-0176942BBABD}"/>
              </a:ext>
            </a:extLst>
          </p:cNvPr>
          <p:cNvSpPr/>
          <p:nvPr/>
        </p:nvSpPr>
        <p:spPr>
          <a:xfrm>
            <a:off x="3367668" y="2637550"/>
            <a:ext cx="535259" cy="663380"/>
          </a:xfrm>
          <a:custGeom>
            <a:avLst/>
            <a:gdLst>
              <a:gd name="connsiteX0" fmla="*/ 535259 w 535259"/>
              <a:gd name="connsiteY0" fmla="*/ 640909 h 663380"/>
              <a:gd name="connsiteX1" fmla="*/ 479503 w 535259"/>
              <a:gd name="connsiteY1" fmla="*/ 663211 h 663380"/>
              <a:gd name="connsiteX2" fmla="*/ 312234 w 535259"/>
              <a:gd name="connsiteY2" fmla="*/ 640909 h 663380"/>
              <a:gd name="connsiteX3" fmla="*/ 245327 w 535259"/>
              <a:gd name="connsiteY3" fmla="*/ 618606 h 663380"/>
              <a:gd name="connsiteX4" fmla="*/ 211873 w 535259"/>
              <a:gd name="connsiteY4" fmla="*/ 607455 h 663380"/>
              <a:gd name="connsiteX5" fmla="*/ 178420 w 535259"/>
              <a:gd name="connsiteY5" fmla="*/ 585152 h 663380"/>
              <a:gd name="connsiteX6" fmla="*/ 111512 w 535259"/>
              <a:gd name="connsiteY6" fmla="*/ 562850 h 663380"/>
              <a:gd name="connsiteX7" fmla="*/ 89210 w 535259"/>
              <a:gd name="connsiteY7" fmla="*/ 529396 h 663380"/>
              <a:gd name="connsiteX8" fmla="*/ 55756 w 535259"/>
              <a:gd name="connsiteY8" fmla="*/ 507094 h 663380"/>
              <a:gd name="connsiteX9" fmla="*/ 33454 w 535259"/>
              <a:gd name="connsiteY9" fmla="*/ 484791 h 663380"/>
              <a:gd name="connsiteX10" fmla="*/ 11152 w 535259"/>
              <a:gd name="connsiteY10" fmla="*/ 417884 h 663380"/>
              <a:gd name="connsiteX11" fmla="*/ 0 w 535259"/>
              <a:gd name="connsiteY11" fmla="*/ 384430 h 663380"/>
              <a:gd name="connsiteX12" fmla="*/ 11152 w 535259"/>
              <a:gd name="connsiteY12" fmla="*/ 206011 h 663380"/>
              <a:gd name="connsiteX13" fmla="*/ 78059 w 535259"/>
              <a:gd name="connsiteY13" fmla="*/ 94499 h 663380"/>
              <a:gd name="connsiteX14" fmla="*/ 133815 w 535259"/>
              <a:gd name="connsiteY14" fmla="*/ 49894 h 663380"/>
              <a:gd name="connsiteX15" fmla="*/ 156117 w 535259"/>
              <a:gd name="connsiteY15" fmla="*/ 27591 h 663380"/>
              <a:gd name="connsiteX16" fmla="*/ 189571 w 535259"/>
              <a:gd name="connsiteY16" fmla="*/ 16440 h 663380"/>
              <a:gd name="connsiteX17" fmla="*/ 512956 w 535259"/>
              <a:gd name="connsiteY17" fmla="*/ 5289 h 66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5259" h="663380">
                <a:moveTo>
                  <a:pt x="535259" y="640909"/>
                </a:moveTo>
                <a:cubicBezTo>
                  <a:pt x="516674" y="648343"/>
                  <a:pt x="499476" y="661880"/>
                  <a:pt x="479503" y="663211"/>
                </a:cubicBezTo>
                <a:cubicBezTo>
                  <a:pt x="452175" y="665033"/>
                  <a:pt x="352339" y="651847"/>
                  <a:pt x="312234" y="640909"/>
                </a:cubicBezTo>
                <a:cubicBezTo>
                  <a:pt x="289554" y="634723"/>
                  <a:pt x="267629" y="626040"/>
                  <a:pt x="245327" y="618606"/>
                </a:cubicBezTo>
                <a:lnTo>
                  <a:pt x="211873" y="607455"/>
                </a:lnTo>
                <a:cubicBezTo>
                  <a:pt x="200722" y="600021"/>
                  <a:pt x="190667" y="590595"/>
                  <a:pt x="178420" y="585152"/>
                </a:cubicBezTo>
                <a:cubicBezTo>
                  <a:pt x="156937" y="575604"/>
                  <a:pt x="111512" y="562850"/>
                  <a:pt x="111512" y="562850"/>
                </a:cubicBezTo>
                <a:cubicBezTo>
                  <a:pt x="104078" y="551699"/>
                  <a:pt x="98687" y="538873"/>
                  <a:pt x="89210" y="529396"/>
                </a:cubicBezTo>
                <a:cubicBezTo>
                  <a:pt x="79733" y="519919"/>
                  <a:pt x="66221" y="515466"/>
                  <a:pt x="55756" y="507094"/>
                </a:cubicBezTo>
                <a:cubicBezTo>
                  <a:pt x="47546" y="500526"/>
                  <a:pt x="40888" y="492225"/>
                  <a:pt x="33454" y="484791"/>
                </a:cubicBezTo>
                <a:lnTo>
                  <a:pt x="11152" y="417884"/>
                </a:lnTo>
                <a:lnTo>
                  <a:pt x="0" y="384430"/>
                </a:lnTo>
                <a:cubicBezTo>
                  <a:pt x="3717" y="324957"/>
                  <a:pt x="3101" y="265054"/>
                  <a:pt x="11152" y="206011"/>
                </a:cubicBezTo>
                <a:cubicBezTo>
                  <a:pt x="20295" y="138964"/>
                  <a:pt x="34548" y="138011"/>
                  <a:pt x="78059" y="94499"/>
                </a:cubicBezTo>
                <a:cubicBezTo>
                  <a:pt x="131916" y="40642"/>
                  <a:pt x="63469" y="106171"/>
                  <a:pt x="133815" y="49894"/>
                </a:cubicBezTo>
                <a:cubicBezTo>
                  <a:pt x="142025" y="43326"/>
                  <a:pt x="147102" y="33000"/>
                  <a:pt x="156117" y="27591"/>
                </a:cubicBezTo>
                <a:cubicBezTo>
                  <a:pt x="166196" y="21543"/>
                  <a:pt x="178167" y="19291"/>
                  <a:pt x="189571" y="16440"/>
                </a:cubicBezTo>
                <a:cubicBezTo>
                  <a:pt x="304158" y="-12206"/>
                  <a:pt x="361205" y="5289"/>
                  <a:pt x="512956" y="528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A91D6A0-C9E9-C24A-BFFF-3472E88C486E}"/>
              </a:ext>
            </a:extLst>
          </p:cNvPr>
          <p:cNvSpPr/>
          <p:nvPr/>
        </p:nvSpPr>
        <p:spPr>
          <a:xfrm>
            <a:off x="4159405" y="4287084"/>
            <a:ext cx="2843561" cy="630411"/>
          </a:xfrm>
          <a:custGeom>
            <a:avLst/>
            <a:gdLst>
              <a:gd name="connsiteX0" fmla="*/ 0 w 2843561"/>
              <a:gd name="connsiteY0" fmla="*/ 429882 h 630411"/>
              <a:gd name="connsiteX1" fmla="*/ 100361 w 2843561"/>
              <a:gd name="connsiteY1" fmla="*/ 429882 h 630411"/>
              <a:gd name="connsiteX2" fmla="*/ 713678 w 2843561"/>
              <a:gd name="connsiteY2" fmla="*/ 441033 h 630411"/>
              <a:gd name="connsiteX3" fmla="*/ 858644 w 2843561"/>
              <a:gd name="connsiteY3" fmla="*/ 463336 h 630411"/>
              <a:gd name="connsiteX4" fmla="*/ 903249 w 2843561"/>
              <a:gd name="connsiteY4" fmla="*/ 474487 h 630411"/>
              <a:gd name="connsiteX5" fmla="*/ 1014761 w 2843561"/>
              <a:gd name="connsiteY5" fmla="*/ 496789 h 630411"/>
              <a:gd name="connsiteX6" fmla="*/ 1092819 w 2843561"/>
              <a:gd name="connsiteY6" fmla="*/ 507940 h 630411"/>
              <a:gd name="connsiteX7" fmla="*/ 1237785 w 2843561"/>
              <a:gd name="connsiteY7" fmla="*/ 530243 h 630411"/>
              <a:gd name="connsiteX8" fmla="*/ 1405054 w 2843561"/>
              <a:gd name="connsiteY8" fmla="*/ 552545 h 630411"/>
              <a:gd name="connsiteX9" fmla="*/ 1449658 w 2843561"/>
              <a:gd name="connsiteY9" fmla="*/ 563696 h 630411"/>
              <a:gd name="connsiteX10" fmla="*/ 1561171 w 2843561"/>
              <a:gd name="connsiteY10" fmla="*/ 574848 h 630411"/>
              <a:gd name="connsiteX11" fmla="*/ 1828800 w 2843561"/>
              <a:gd name="connsiteY11" fmla="*/ 608301 h 630411"/>
              <a:gd name="connsiteX12" fmla="*/ 2319454 w 2843561"/>
              <a:gd name="connsiteY12" fmla="*/ 608301 h 630411"/>
              <a:gd name="connsiteX13" fmla="*/ 2419815 w 2843561"/>
              <a:gd name="connsiteY13" fmla="*/ 585999 h 630411"/>
              <a:gd name="connsiteX14" fmla="*/ 2497873 w 2843561"/>
              <a:gd name="connsiteY14" fmla="*/ 563696 h 630411"/>
              <a:gd name="connsiteX15" fmla="*/ 2575932 w 2843561"/>
              <a:gd name="connsiteY15" fmla="*/ 507940 h 630411"/>
              <a:gd name="connsiteX16" fmla="*/ 2609385 w 2843561"/>
              <a:gd name="connsiteY16" fmla="*/ 485638 h 630411"/>
              <a:gd name="connsiteX17" fmla="*/ 2642839 w 2843561"/>
              <a:gd name="connsiteY17" fmla="*/ 474487 h 630411"/>
              <a:gd name="connsiteX18" fmla="*/ 2732049 w 2843561"/>
              <a:gd name="connsiteY18" fmla="*/ 396428 h 630411"/>
              <a:gd name="connsiteX19" fmla="*/ 2798956 w 2843561"/>
              <a:gd name="connsiteY19" fmla="*/ 307218 h 630411"/>
              <a:gd name="connsiteX20" fmla="*/ 2810107 w 2843561"/>
              <a:gd name="connsiteY20" fmla="*/ 273765 h 630411"/>
              <a:gd name="connsiteX21" fmla="*/ 2843561 w 2843561"/>
              <a:gd name="connsiteY21" fmla="*/ 218009 h 630411"/>
              <a:gd name="connsiteX22" fmla="*/ 2832410 w 2843561"/>
              <a:gd name="connsiteY22" fmla="*/ 50740 h 630411"/>
              <a:gd name="connsiteX23" fmla="*/ 2821258 w 2843561"/>
              <a:gd name="connsiteY23" fmla="*/ 6136 h 6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43561" h="630411">
                <a:moveTo>
                  <a:pt x="0" y="429882"/>
                </a:moveTo>
                <a:cubicBezTo>
                  <a:pt x="168162" y="463514"/>
                  <a:pt x="-41372" y="429882"/>
                  <a:pt x="100361" y="429882"/>
                </a:cubicBezTo>
                <a:cubicBezTo>
                  <a:pt x="304834" y="429882"/>
                  <a:pt x="509239" y="437316"/>
                  <a:pt x="713678" y="441033"/>
                </a:cubicBezTo>
                <a:cubicBezTo>
                  <a:pt x="884224" y="475142"/>
                  <a:pt x="615591" y="422826"/>
                  <a:pt x="858644" y="463336"/>
                </a:cubicBezTo>
                <a:cubicBezTo>
                  <a:pt x="873761" y="465856"/>
                  <a:pt x="888263" y="471276"/>
                  <a:pt x="903249" y="474487"/>
                </a:cubicBezTo>
                <a:cubicBezTo>
                  <a:pt x="940314" y="482429"/>
                  <a:pt x="977235" y="491428"/>
                  <a:pt x="1014761" y="496789"/>
                </a:cubicBezTo>
                <a:lnTo>
                  <a:pt x="1092819" y="507940"/>
                </a:lnTo>
                <a:cubicBezTo>
                  <a:pt x="1203578" y="524980"/>
                  <a:pt x="1116506" y="514073"/>
                  <a:pt x="1237785" y="530243"/>
                </a:cubicBezTo>
                <a:cubicBezTo>
                  <a:pt x="1274190" y="535097"/>
                  <a:pt x="1366516" y="545538"/>
                  <a:pt x="1405054" y="552545"/>
                </a:cubicBezTo>
                <a:cubicBezTo>
                  <a:pt x="1420132" y="555286"/>
                  <a:pt x="1434486" y="561529"/>
                  <a:pt x="1449658" y="563696"/>
                </a:cubicBezTo>
                <a:cubicBezTo>
                  <a:pt x="1486639" y="568979"/>
                  <a:pt x="1524103" y="570214"/>
                  <a:pt x="1561171" y="574848"/>
                </a:cubicBezTo>
                <a:cubicBezTo>
                  <a:pt x="1892152" y="616221"/>
                  <a:pt x="1566997" y="582121"/>
                  <a:pt x="1828800" y="608301"/>
                </a:cubicBezTo>
                <a:cubicBezTo>
                  <a:pt x="2022191" y="646982"/>
                  <a:pt x="1900517" y="626921"/>
                  <a:pt x="2319454" y="608301"/>
                </a:cubicBezTo>
                <a:cubicBezTo>
                  <a:pt x="2379030" y="605653"/>
                  <a:pt x="2374750" y="598874"/>
                  <a:pt x="2419815" y="585999"/>
                </a:cubicBezTo>
                <a:cubicBezTo>
                  <a:pt x="2436495" y="581233"/>
                  <a:pt x="2480044" y="572610"/>
                  <a:pt x="2497873" y="563696"/>
                </a:cubicBezTo>
                <a:cubicBezTo>
                  <a:pt x="2515399" y="554933"/>
                  <a:pt x="2564139" y="516363"/>
                  <a:pt x="2575932" y="507940"/>
                </a:cubicBezTo>
                <a:cubicBezTo>
                  <a:pt x="2586838" y="500150"/>
                  <a:pt x="2597398" y="491631"/>
                  <a:pt x="2609385" y="485638"/>
                </a:cubicBezTo>
                <a:cubicBezTo>
                  <a:pt x="2619899" y="480381"/>
                  <a:pt x="2631688" y="478204"/>
                  <a:pt x="2642839" y="474487"/>
                </a:cubicBezTo>
                <a:cubicBezTo>
                  <a:pt x="2678204" y="450910"/>
                  <a:pt x="2705956" y="435567"/>
                  <a:pt x="2732049" y="396428"/>
                </a:cubicBezTo>
                <a:cubicBezTo>
                  <a:pt x="2782486" y="320773"/>
                  <a:pt x="2757701" y="348475"/>
                  <a:pt x="2798956" y="307218"/>
                </a:cubicBezTo>
                <a:cubicBezTo>
                  <a:pt x="2802673" y="296067"/>
                  <a:pt x="2804059" y="283844"/>
                  <a:pt x="2810107" y="273765"/>
                </a:cubicBezTo>
                <a:cubicBezTo>
                  <a:pt x="2856028" y="197231"/>
                  <a:pt x="2811973" y="312774"/>
                  <a:pt x="2843561" y="218009"/>
                </a:cubicBezTo>
                <a:cubicBezTo>
                  <a:pt x="2839844" y="162253"/>
                  <a:pt x="2838581" y="106278"/>
                  <a:pt x="2832410" y="50740"/>
                </a:cubicBezTo>
                <a:cubicBezTo>
                  <a:pt x="2820082" y="-60205"/>
                  <a:pt x="2821258" y="52431"/>
                  <a:pt x="2821258" y="6136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4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CDEE03-9D4C-F548-B4F5-56F6D868DA33}"/>
              </a:ext>
            </a:extLst>
          </p:cNvPr>
          <p:cNvSpPr/>
          <p:nvPr/>
        </p:nvSpPr>
        <p:spPr>
          <a:xfrm>
            <a:off x="2222501" y="1987339"/>
            <a:ext cx="2215684" cy="52819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D3AB2C-0C23-8445-A664-60E4B7F4561E}"/>
              </a:ext>
            </a:extLst>
          </p:cNvPr>
          <p:cNvSpPr/>
          <p:nvPr/>
        </p:nvSpPr>
        <p:spPr>
          <a:xfrm>
            <a:off x="6802244" y="3458956"/>
            <a:ext cx="1267522" cy="51087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148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2423</TotalTime>
  <Words>4645</Words>
  <Application>Microsoft Macintosh PowerPoint</Application>
  <PresentationFormat>On-screen Show (16:9)</PresentationFormat>
  <Paragraphs>716</Paragraphs>
  <Slides>30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11 – The Stored Program Architecture</vt:lpstr>
      <vt:lpstr>K&amp;S Machine Language Programming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 in the K&amp;S Machine Language</vt:lpstr>
      <vt:lpstr>K&amp;S Machine Language Reference</vt:lpstr>
      <vt:lpstr>Example</vt:lpstr>
      <vt:lpstr>Example</vt:lpstr>
      <vt:lpstr>Example</vt:lpstr>
      <vt:lpstr>Stored Program Computer</vt:lpstr>
      <vt:lpstr>The “First” Stored Program Computer</vt:lpstr>
      <vt:lpstr>The Stored Program Architecture</vt:lpstr>
      <vt:lpstr>The Central Processing Unit (CPU)</vt:lpstr>
      <vt:lpstr>The Instruction Cycle</vt:lpstr>
      <vt:lpstr>The Instruction Cycle</vt:lpstr>
      <vt:lpstr>The Instruction Cycle</vt:lpstr>
      <vt:lpstr>The Instruction Cycle</vt:lpstr>
      <vt:lpstr>The Instruction Cycle</vt:lpstr>
      <vt:lpstr>Stored Program Architecture Summary</vt:lpstr>
      <vt:lpstr>Acknowledgments</vt:lpstr>
      <vt:lpstr>Motivating Branching</vt:lpstr>
      <vt:lpstr>K&amp;S Branching Machine Language Instructions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– The Stored Program Architecture</dc:title>
  <dc:creator>Braught, Grant</dc:creator>
  <cp:lastModifiedBy>Braught, Grant</cp:lastModifiedBy>
  <cp:revision>165</cp:revision>
  <cp:lastPrinted>2022-02-16T11:39:40Z</cp:lastPrinted>
  <dcterms:created xsi:type="dcterms:W3CDTF">2020-09-11T09:54:33Z</dcterms:created>
  <dcterms:modified xsi:type="dcterms:W3CDTF">2022-02-16T14:26:56Z</dcterms:modified>
</cp:coreProperties>
</file>