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1"/>
  </p:notesMasterIdLst>
  <p:sldIdLst>
    <p:sldId id="256" r:id="rId2"/>
    <p:sldId id="290" r:id="rId3"/>
    <p:sldId id="313" r:id="rId4"/>
    <p:sldId id="343" r:id="rId5"/>
    <p:sldId id="314" r:id="rId6"/>
    <p:sldId id="288" r:id="rId7"/>
    <p:sldId id="332" r:id="rId8"/>
    <p:sldId id="331" r:id="rId9"/>
    <p:sldId id="315" r:id="rId10"/>
    <p:sldId id="333" r:id="rId11"/>
    <p:sldId id="336" r:id="rId12"/>
    <p:sldId id="337" r:id="rId13"/>
    <p:sldId id="338" r:id="rId14"/>
    <p:sldId id="334" r:id="rId15"/>
    <p:sldId id="335" r:id="rId16"/>
    <p:sldId id="340" r:id="rId17"/>
    <p:sldId id="342" r:id="rId18"/>
    <p:sldId id="324" r:id="rId19"/>
    <p:sldId id="311" r:id="rId20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63"/>
    <p:restoredTop sz="78231"/>
  </p:normalViewPr>
  <p:slideViewPr>
    <p:cSldViewPr snapToGrid="0" snapToObjects="1">
      <p:cViewPr varScale="1">
        <p:scale>
          <a:sx n="129" d="100"/>
          <a:sy n="129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-176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128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device has its own unique ISR that runs.</a:t>
            </a:r>
          </a:p>
          <a:p>
            <a:r>
              <a:rPr lang="en-US" dirty="0"/>
              <a:t>So when that device generates an interrupt,</a:t>
            </a:r>
          </a:p>
          <a:p>
            <a:r>
              <a:rPr lang="en-US" dirty="0"/>
              <a:t>  - it is the address of that associated ISR that is put into the PC.</a:t>
            </a:r>
          </a:p>
          <a:p>
            <a:r>
              <a:rPr lang="en-US" dirty="0"/>
              <a:t>  - so if the timer generates the interrupt then the Timer ISR will run.</a:t>
            </a:r>
          </a:p>
          <a:p>
            <a:endParaRPr lang="en-US" dirty="0"/>
          </a:p>
          <a:p>
            <a:r>
              <a:rPr lang="en-US" dirty="0"/>
              <a:t>The ISR runs in kernel mode so it can</a:t>
            </a:r>
          </a:p>
          <a:p>
            <a:r>
              <a:rPr lang="en-US" dirty="0"/>
              <a:t> - access the device.</a:t>
            </a:r>
          </a:p>
          <a:p>
            <a:r>
              <a:rPr lang="en-US" dirty="0"/>
              <a:t> - manipulate kernel data structures</a:t>
            </a:r>
          </a:p>
          <a:p>
            <a:endParaRPr lang="en-US" dirty="0"/>
          </a:p>
          <a:p>
            <a:r>
              <a:rPr lang="en-US" dirty="0"/>
              <a:t>For example, when a Timer interrupt occurs:</a:t>
            </a:r>
          </a:p>
          <a:p>
            <a:r>
              <a:rPr lang="en-US" dirty="0"/>
              <a:t>  - The CPU switches to kernel mode</a:t>
            </a:r>
          </a:p>
          <a:p>
            <a:r>
              <a:rPr lang="en-US" dirty="0"/>
              <a:t>  - The address of the Timer ISR is put into the PC</a:t>
            </a:r>
          </a:p>
          <a:p>
            <a:r>
              <a:rPr lang="en-US" dirty="0"/>
              <a:t>    - So the next instruction that is fetched / decoded / executed comes from Timer ISR.</a:t>
            </a:r>
          </a:p>
          <a:p>
            <a:r>
              <a:rPr lang="en-US" dirty="0"/>
              <a:t>  - The Timer ISR will:</a:t>
            </a:r>
          </a:p>
          <a:p>
            <a:r>
              <a:rPr lang="en-US" dirty="0"/>
              <a:t>    - Preserve running process context</a:t>
            </a:r>
          </a:p>
          <a:p>
            <a:r>
              <a:rPr lang="en-US" dirty="0"/>
              <a:t>    - Move PCB to ready</a:t>
            </a:r>
          </a:p>
          <a:p>
            <a:r>
              <a:rPr lang="en-US" dirty="0"/>
              <a:t>    - Run Scheduler</a:t>
            </a:r>
          </a:p>
          <a:p>
            <a:r>
              <a:rPr lang="en-US" dirty="0"/>
              <a:t>    - Move selected PCB to running</a:t>
            </a:r>
          </a:p>
          <a:p>
            <a:r>
              <a:rPr lang="en-US" dirty="0"/>
              <a:t>    - Restore context of new running process</a:t>
            </a:r>
          </a:p>
          <a:p>
            <a:r>
              <a:rPr lang="en-US" dirty="0"/>
              <a:t>    - Set the processor to user mode</a:t>
            </a:r>
          </a:p>
          <a:p>
            <a:r>
              <a:rPr lang="en-US" dirty="0"/>
              <a:t>    - Set PC to the appropriate address in the new running process</a:t>
            </a:r>
          </a:p>
          <a:p>
            <a:r>
              <a:rPr lang="en-US" dirty="0"/>
              <a:t>      - Then the next instruction that is fetched / decoded / executed comes from that new process.</a:t>
            </a:r>
          </a:p>
          <a:p>
            <a:endParaRPr lang="en-US" dirty="0"/>
          </a:p>
          <a:p>
            <a:r>
              <a:rPr lang="en-US" dirty="0"/>
              <a:t>For the Keyboard:</a:t>
            </a:r>
          </a:p>
          <a:p>
            <a:r>
              <a:rPr lang="en-US" dirty="0"/>
              <a:t> - When the user types something the keyboard generates a device interrupt.</a:t>
            </a:r>
          </a:p>
          <a:p>
            <a:r>
              <a:rPr lang="en-US" dirty="0"/>
              <a:t> - The CPU is switched to kernel mode.</a:t>
            </a:r>
          </a:p>
          <a:p>
            <a:r>
              <a:rPr lang="en-US" dirty="0"/>
              <a:t> - The keyboard ISR starts running  (i.e. its address is put in the PC). </a:t>
            </a:r>
          </a:p>
          <a:p>
            <a:r>
              <a:rPr lang="en-US" dirty="0"/>
              <a:t>  - OS retrieves data from keyboard and makes it available to the waiting process</a:t>
            </a:r>
          </a:p>
          <a:p>
            <a:r>
              <a:rPr lang="en-US" dirty="0"/>
              <a:t>  - The PCB for the Waiting process is moved to the Ready state.</a:t>
            </a:r>
          </a:p>
          <a:p>
            <a:r>
              <a:rPr lang="en-US" dirty="0"/>
              <a:t>  - The CPU is set back to user mode</a:t>
            </a:r>
          </a:p>
          <a:p>
            <a:r>
              <a:rPr lang="en-US" dirty="0"/>
              <a:t>  - The PC is set to the address of the next instruction in the running program.</a:t>
            </a:r>
          </a:p>
          <a:p>
            <a:endParaRPr lang="en-US" dirty="0"/>
          </a:p>
          <a:p>
            <a:r>
              <a:rPr lang="en-US" dirty="0"/>
              <a:t>More detail on how this works appears later in the later slides.</a:t>
            </a:r>
          </a:p>
        </p:txBody>
      </p:sp>
    </p:spTree>
    <p:extLst>
      <p:ext uri="{BB962C8B-B14F-4D97-AF65-F5344CB8AC3E}">
        <p14:creationId xmlns:p14="http://schemas.microsoft.com/office/powerpoint/2010/main" val="546951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System calls are very similar to device interrupts but they are generated by a user program.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They are how programs make requests of the operating system.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For example, if the running process wants to read from the disk:</a:t>
            </a:r>
          </a:p>
          <a:p>
            <a:r>
              <a:rPr lang="en-US" dirty="0"/>
              <a:t>  - the process executes the ML system call instruction and indicates that it wants to read from disk</a:t>
            </a:r>
          </a:p>
          <a:p>
            <a:r>
              <a:rPr lang="en-US" dirty="0"/>
              <a:t>  - the CPU is switched to kernel mode (because the system call is an interrupt).</a:t>
            </a:r>
          </a:p>
          <a:p>
            <a:r>
              <a:rPr lang="en-US" dirty="0"/>
              <a:t>  - the address of the system call handler is  put into the PC</a:t>
            </a:r>
          </a:p>
          <a:p>
            <a:r>
              <a:rPr lang="en-US" dirty="0"/>
              <a:t>  - The handler will:</a:t>
            </a:r>
          </a:p>
          <a:p>
            <a:r>
              <a:rPr lang="en-US" dirty="0"/>
              <a:t>    - preserve context of running process</a:t>
            </a:r>
          </a:p>
          <a:p>
            <a:r>
              <a:rPr lang="en-US" dirty="0"/>
              <a:t>    - Move the PCB of the running process to waiting</a:t>
            </a:r>
          </a:p>
          <a:p>
            <a:r>
              <a:rPr lang="en-US" dirty="0"/>
              <a:t>    - Issue the write command to the disk</a:t>
            </a:r>
          </a:p>
          <a:p>
            <a:r>
              <a:rPr lang="en-US" dirty="0"/>
              <a:t>    - run the scheduler to pick a ready process to run.</a:t>
            </a:r>
          </a:p>
          <a:p>
            <a:r>
              <a:rPr lang="en-US" dirty="0"/>
              <a:t>    - move the selected process to running</a:t>
            </a:r>
          </a:p>
          <a:p>
            <a:r>
              <a:rPr lang="en-US" dirty="0"/>
              <a:t>    - restore the context of newly running process</a:t>
            </a:r>
          </a:p>
          <a:p>
            <a:r>
              <a:rPr lang="en-US" dirty="0"/>
              <a:t>    - set the processor to user mode</a:t>
            </a:r>
          </a:p>
          <a:p>
            <a:r>
              <a:rPr lang="en-US" dirty="0"/>
              <a:t>    - Set PC to the address of the next instruction in the newly running process.</a:t>
            </a:r>
          </a:p>
          <a:p>
            <a:endParaRPr lang="en-US" dirty="0"/>
          </a:p>
          <a:p>
            <a:r>
              <a:rPr lang="en-US" dirty="0"/>
              <a:t>Each system call will have its own ISR.</a:t>
            </a:r>
          </a:p>
          <a:p>
            <a:r>
              <a:rPr lang="en-US" dirty="0"/>
              <a:t>  - Different ones for reading disk, writing disk, reading network, writing network,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 - All ISR run in kernel mode so that they can:</a:t>
            </a:r>
          </a:p>
          <a:p>
            <a:r>
              <a:rPr lang="en-US" dirty="0"/>
              <a:t>    - access the device.</a:t>
            </a:r>
          </a:p>
          <a:p>
            <a:r>
              <a:rPr lang="en-US" dirty="0"/>
              <a:t>    - manipulate kernel data structures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20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trap happens when a user process attempts to do something it is not allowed to do.</a:t>
            </a:r>
          </a:p>
          <a:p>
            <a:r>
              <a:rPr lang="en-US" dirty="0"/>
              <a:t>  - Reads memory that doesn’t belong to it (e.g. segmentation fault)</a:t>
            </a:r>
          </a:p>
          <a:p>
            <a:r>
              <a:rPr lang="en-US" dirty="0"/>
              <a:t>  - Tries to execute a ML instruction that is only allowed in kernel mode.</a:t>
            </a:r>
          </a:p>
          <a:p>
            <a:r>
              <a:rPr lang="en-US" dirty="0"/>
              <a:t>    - E.g. access a hardware device directly.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Imagine a running process tries to read the memory of another process:</a:t>
            </a:r>
          </a:p>
          <a:p>
            <a:r>
              <a:rPr lang="en-US" dirty="0"/>
              <a:t>  - The hardware detects this and a trap occurs</a:t>
            </a:r>
          </a:p>
          <a:p>
            <a:r>
              <a:rPr lang="en-US" dirty="0"/>
              <a:t>  - The CPU is switched to kernel mode</a:t>
            </a:r>
          </a:p>
          <a:p>
            <a:r>
              <a:rPr lang="en-US" dirty="0"/>
              <a:t>  - The address of the trap handler is put into the PC</a:t>
            </a:r>
          </a:p>
          <a:p>
            <a:r>
              <a:rPr lang="en-US" dirty="0"/>
              <a:t>  - The handler will:</a:t>
            </a:r>
          </a:p>
          <a:p>
            <a:r>
              <a:rPr lang="en-US" dirty="0"/>
              <a:t>    - Move process to terminated</a:t>
            </a:r>
          </a:p>
          <a:p>
            <a:r>
              <a:rPr lang="en-US" dirty="0"/>
              <a:t>    - Update data structures to free its memory</a:t>
            </a:r>
          </a:p>
          <a:p>
            <a:r>
              <a:rPr lang="en-US" dirty="0"/>
              <a:t>    - Delete the PCB</a:t>
            </a:r>
          </a:p>
          <a:p>
            <a:r>
              <a:rPr lang="en-US" dirty="0"/>
              <a:t>    - run the scheduler</a:t>
            </a:r>
          </a:p>
          <a:p>
            <a:r>
              <a:rPr lang="en-US" dirty="0"/>
              <a:t>    - move selected process to running</a:t>
            </a:r>
          </a:p>
          <a:p>
            <a:r>
              <a:rPr lang="en-US" dirty="0"/>
              <a:t>    - restore the context of the selected process</a:t>
            </a:r>
          </a:p>
          <a:p>
            <a:r>
              <a:rPr lang="en-US" dirty="0"/>
              <a:t>    - set the CPU to user mode</a:t>
            </a:r>
          </a:p>
          <a:p>
            <a:r>
              <a:rPr lang="en-US" dirty="0"/>
              <a:t>    - set PC to the next instruction in the new running process.</a:t>
            </a:r>
          </a:p>
          <a:p>
            <a:endParaRPr lang="en-US" dirty="0"/>
          </a:p>
          <a:p>
            <a:r>
              <a:rPr lang="en-US" dirty="0"/>
              <a:t>Worth note that:</a:t>
            </a:r>
          </a:p>
          <a:p>
            <a:r>
              <a:rPr lang="en-US" dirty="0"/>
              <a:t>Trap can be a confusing term if you look around:</a:t>
            </a:r>
          </a:p>
          <a:p>
            <a:r>
              <a:rPr lang="en-US" dirty="0"/>
              <a:t> - Some people use it for any interrupt generated by user code.</a:t>
            </a:r>
          </a:p>
          <a:p>
            <a:r>
              <a:rPr lang="en-US" dirty="0"/>
              <a:t> - I.e. a system call is a special kind of trap.</a:t>
            </a:r>
          </a:p>
        </p:txBody>
      </p:sp>
    </p:spTree>
    <p:extLst>
      <p:ext uri="{BB962C8B-B14F-4D97-AF65-F5344CB8AC3E}">
        <p14:creationId xmlns:p14="http://schemas.microsoft.com/office/powerpoint/2010/main" val="1990443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handle interrupts requires a little more hardware.</a:t>
            </a:r>
          </a:p>
          <a:p>
            <a:endParaRPr lang="en-US" dirty="0"/>
          </a:p>
          <a:p>
            <a:r>
              <a:rPr lang="en-US" dirty="0"/>
              <a:t>Each hardware device that can generate a device interrupt is connected to the Programmable Interrupt Controller (PIC).</a:t>
            </a:r>
          </a:p>
          <a:p>
            <a:r>
              <a:rPr lang="en-US" dirty="0"/>
              <a:t>The PIC translates the number of the device (0, 1, 2, … 2^n-1) into an unsigned binary value called the Interrupt Request Number (IRQ)</a:t>
            </a:r>
          </a:p>
          <a:p>
            <a:r>
              <a:rPr lang="en-US" dirty="0"/>
              <a:t>  - The IRQ is an n bit binary number.</a:t>
            </a:r>
          </a:p>
          <a:p>
            <a:r>
              <a:rPr lang="en-US" dirty="0"/>
              <a:t>  - So if a PIC has a 4 bit IRQ then there can be 16 devices.</a:t>
            </a:r>
          </a:p>
          <a:p>
            <a:r>
              <a:rPr lang="en-US" dirty="0"/>
              <a:t>  - Of if the PIC has an 8 bit IRQ there could be 256 devices.</a:t>
            </a:r>
          </a:p>
          <a:p>
            <a:endParaRPr lang="en-US" dirty="0"/>
          </a:p>
          <a:p>
            <a:r>
              <a:rPr lang="en-US" dirty="0"/>
              <a:t>The IRQ is fed to the control unit in the CPU which will handle the processing of the device interrupt.</a:t>
            </a:r>
          </a:p>
          <a:p>
            <a:endParaRPr lang="en-US" dirty="0"/>
          </a:p>
          <a:p>
            <a:r>
              <a:rPr lang="en-US" dirty="0"/>
              <a:t>Note: The PIC used to be a separate chip in the computer. It is now more typically built into the CPU chip.</a:t>
            </a:r>
          </a:p>
        </p:txBody>
      </p:sp>
    </p:spTree>
    <p:extLst>
      <p:ext uri="{BB962C8B-B14F-4D97-AF65-F5344CB8AC3E}">
        <p14:creationId xmlns:p14="http://schemas.microsoft.com/office/powerpoint/2010/main" val="4143146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way this works is as follows:</a:t>
            </a:r>
          </a:p>
          <a:p>
            <a:r>
              <a:rPr lang="en-US" dirty="0"/>
              <a:t>  - The control unit hardware </a:t>
            </a:r>
          </a:p>
          <a:p>
            <a:r>
              <a:rPr lang="en-US" dirty="0"/>
              <a:t>    - Sets the CPU to kernel mode</a:t>
            </a:r>
          </a:p>
          <a:p>
            <a:r>
              <a:rPr lang="en-US" dirty="0"/>
              <a:t>    - Saves the address of the next instruction in the user program in a Return Address (RA) register.</a:t>
            </a:r>
          </a:p>
          <a:p>
            <a:r>
              <a:rPr lang="en-US" dirty="0"/>
              <a:t>    - Use the IRQ as in index into the Interrupt Vector to find the address of the ISR and puts it into the PC.</a:t>
            </a:r>
          </a:p>
          <a:p>
            <a:r>
              <a:rPr lang="en-US" dirty="0"/>
              <a:t>      - E.g. if IRQ #1 occurs then the PC will be set to 8578, and the keyboard ISR would run.</a:t>
            </a:r>
          </a:p>
          <a:p>
            <a:r>
              <a:rPr lang="en-US" dirty="0"/>
              <a:t>      - But if IRQ #0 occurs, then the PC would be set to 8000 and the DISK ISR would run.</a:t>
            </a:r>
          </a:p>
          <a:p>
            <a:endParaRPr lang="en-US" dirty="0"/>
          </a:p>
          <a:p>
            <a:r>
              <a:rPr lang="en-US" dirty="0"/>
              <a:t>The ISR saves the register values (so that it can put them back later)</a:t>
            </a:r>
          </a:p>
          <a:p>
            <a:r>
              <a:rPr lang="en-US" dirty="0"/>
              <a:t>  - Then does the work required to process the interrupt.</a:t>
            </a:r>
          </a:p>
          <a:p>
            <a:r>
              <a:rPr lang="en-US" dirty="0"/>
              <a:t>    - E.g. get the data from the disk, handle a timer interrupt, get the data from the keyboard,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 - Move the PCB from into the ready state.</a:t>
            </a:r>
          </a:p>
          <a:p>
            <a:r>
              <a:rPr lang="en-US" dirty="0"/>
              <a:t>  - Put the registers back to what they were</a:t>
            </a:r>
          </a:p>
          <a:p>
            <a:r>
              <a:rPr lang="en-US" dirty="0"/>
              <a:t>  - Return from the interrupt by </a:t>
            </a:r>
          </a:p>
          <a:p>
            <a:r>
              <a:rPr lang="en-US" dirty="0"/>
              <a:t>    - Setting the PC back to the next instruction in the running user program.</a:t>
            </a:r>
          </a:p>
          <a:p>
            <a:r>
              <a:rPr lang="en-US" dirty="0"/>
              <a:t>    - Switching the CPU to user mode.</a:t>
            </a:r>
          </a:p>
          <a:p>
            <a:endParaRPr lang="en-US" dirty="0"/>
          </a:p>
          <a:p>
            <a:r>
              <a:rPr lang="en-US" dirty="0"/>
              <a:t>Note that the last two steps are combined into a single ML instruction.</a:t>
            </a:r>
          </a:p>
          <a:p>
            <a:r>
              <a:rPr lang="en-US" dirty="0"/>
              <a:t>This is because they cannot be done individually.</a:t>
            </a:r>
          </a:p>
          <a:p>
            <a:r>
              <a:rPr lang="en-US" dirty="0"/>
              <a:t>  - If we set the PC back to the RA first then the user program would start running again before we could set the CPU to the user mode.</a:t>
            </a:r>
          </a:p>
          <a:p>
            <a:r>
              <a:rPr lang="en-US" dirty="0"/>
              <a:t>  - If we set the CPU to user mode first, then we wouldn’t be able to set the PC because that can only happen in kernel mode.</a:t>
            </a:r>
          </a:p>
          <a:p>
            <a:endParaRPr lang="en-US" dirty="0"/>
          </a:p>
          <a:p>
            <a:r>
              <a:rPr lang="en-US" dirty="0"/>
              <a:t>Note: Setting up the interrupt vector with the right addresses for all of the ISR’s is part of the operating system boot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0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 calls are made from HLL programs.</a:t>
            </a:r>
          </a:p>
          <a:p>
            <a:r>
              <a:rPr lang="en-US" dirty="0"/>
              <a:t>But they usually do not make them directly.</a:t>
            </a:r>
          </a:p>
          <a:p>
            <a:r>
              <a:rPr lang="en-US" dirty="0"/>
              <a:t>Instead a HLL program will call a function in a library that makes the system call.</a:t>
            </a:r>
          </a:p>
          <a:p>
            <a:r>
              <a:rPr lang="en-US" dirty="0"/>
              <a:t>  - This hides the details of the system call from the programmer.</a:t>
            </a:r>
          </a:p>
          <a:p>
            <a:r>
              <a:rPr lang="en-US" dirty="0"/>
              <a:t>  - That is, the library provides an abstraction for the system call</a:t>
            </a:r>
          </a:p>
          <a:p>
            <a:r>
              <a:rPr lang="en-US" dirty="0"/>
              <a:t>  - Let’s the programmer focus on what they want to do, rather than how it actually happens.</a:t>
            </a:r>
          </a:p>
          <a:p>
            <a:endParaRPr lang="en-US" dirty="0"/>
          </a:p>
          <a:p>
            <a:r>
              <a:rPr lang="en-US" dirty="0"/>
              <a:t>For example, the </a:t>
            </a:r>
            <a:r>
              <a:rPr lang="en-US" dirty="0" err="1"/>
              <a:t>fputs</a:t>
            </a:r>
            <a:r>
              <a:rPr lang="en-US" dirty="0"/>
              <a:t> function in c writes a string into a file.</a:t>
            </a:r>
          </a:p>
          <a:p>
            <a:r>
              <a:rPr lang="en-US" dirty="0"/>
              <a:t>  - When this function is called in a C program, it calls a library function.</a:t>
            </a:r>
          </a:p>
          <a:p>
            <a:r>
              <a:rPr lang="en-US" dirty="0"/>
              <a:t>  - The library function, does the low level stuff that makes the system call.</a:t>
            </a:r>
          </a:p>
          <a:p>
            <a:r>
              <a:rPr lang="en-US" dirty="0"/>
              <a:t>  - It may (this is a made up example)</a:t>
            </a:r>
          </a:p>
          <a:p>
            <a:r>
              <a:rPr lang="en-US" dirty="0"/>
              <a:t>    - push the string and an indication of which file to write onto the stack.</a:t>
            </a:r>
          </a:p>
          <a:p>
            <a:r>
              <a:rPr lang="en-US" dirty="0"/>
              <a:t>    - then its sets a special System Call Register (SCR) to a number indicating which system call to make.</a:t>
            </a:r>
          </a:p>
          <a:p>
            <a:r>
              <a:rPr lang="en-US" dirty="0"/>
              <a:t>      - So here we are assuming that #1 is the system call for writing to disk.</a:t>
            </a:r>
          </a:p>
          <a:p>
            <a:r>
              <a:rPr lang="en-US" dirty="0"/>
              <a:t>    - It then generates an interrupt using a ML command that does this.</a:t>
            </a:r>
          </a:p>
          <a:p>
            <a:r>
              <a:rPr lang="en-US" dirty="0"/>
              <a:t>      - Here that is INT_IRQ #18</a:t>
            </a:r>
          </a:p>
          <a:p>
            <a:r>
              <a:rPr lang="en-US" dirty="0"/>
              <a:t>      - That would generate an interrupt, just like a device interrupt with IRQ 18</a:t>
            </a:r>
          </a:p>
          <a:p>
            <a:endParaRPr lang="en-US" dirty="0"/>
          </a:p>
          <a:p>
            <a:r>
              <a:rPr lang="en-US" dirty="0"/>
              <a:t>The interrupt with IRQ 18 would be handled just like any other IRQ</a:t>
            </a:r>
          </a:p>
          <a:p>
            <a:r>
              <a:rPr lang="en-US" dirty="0"/>
              <a:t>  - 18 would be used as an index into the Interrupt Vector (as on the prior slide)</a:t>
            </a:r>
          </a:p>
          <a:p>
            <a:r>
              <a:rPr lang="en-US" dirty="0"/>
              <a:t>  - Control would transfer to the IRS for IRQ 18</a:t>
            </a:r>
          </a:p>
          <a:p>
            <a:endParaRPr lang="en-US" dirty="0"/>
          </a:p>
          <a:p>
            <a:r>
              <a:rPr lang="en-US" dirty="0"/>
              <a:t>The ISR for IRQ 18 will use another vector in the memory – the system call vector (</a:t>
            </a:r>
            <a:r>
              <a:rPr lang="en-US" dirty="0" err="1"/>
              <a:t>SCVect</a:t>
            </a:r>
            <a:r>
              <a:rPr lang="en-US" dirty="0"/>
              <a:t>).</a:t>
            </a:r>
          </a:p>
          <a:p>
            <a:r>
              <a:rPr lang="en-US" dirty="0"/>
              <a:t>  - This IRS uses the value in the System Call Register (SCR) to index the system call vector.</a:t>
            </a:r>
          </a:p>
          <a:p>
            <a:r>
              <a:rPr lang="en-US" dirty="0"/>
              <a:t>  - The ISR then jumps to the address found in the system call vector.</a:t>
            </a:r>
          </a:p>
          <a:p>
            <a:r>
              <a:rPr lang="en-US" dirty="0"/>
              <a:t>  - For example: </a:t>
            </a:r>
          </a:p>
          <a:p>
            <a:r>
              <a:rPr lang="en-US" dirty="0"/>
              <a:t>    - If SCR is 1 then the ISR would jump to the address 12568</a:t>
            </a:r>
          </a:p>
          <a:p>
            <a:r>
              <a:rPr lang="en-US" dirty="0"/>
              <a:t>      - Which we are assuming is the DISK_WRITE system call handler.</a:t>
            </a:r>
          </a:p>
          <a:p>
            <a:r>
              <a:rPr lang="en-US" dirty="0"/>
              <a:t>    - But if SCR were 27 then the ISR would jump to the address 25360</a:t>
            </a:r>
          </a:p>
          <a:p>
            <a:r>
              <a:rPr lang="en-US" dirty="0"/>
              <a:t>      - Which would be the handler for some other system call.</a:t>
            </a:r>
          </a:p>
          <a:p>
            <a:endParaRPr lang="en-US" dirty="0"/>
          </a:p>
          <a:p>
            <a:r>
              <a:rPr lang="en-US" dirty="0"/>
              <a:t>Note: Setting up the System Call Vector with all of the correct addresses for the system call handers is part of the OS boot process.</a:t>
            </a:r>
          </a:p>
          <a:p>
            <a:endParaRPr lang="en-US" dirty="0"/>
          </a:p>
          <a:p>
            <a:r>
              <a:rPr lang="en-US" dirty="0"/>
              <a:t>Note: Because we are using the standard interrupt mechanism to generate the system call</a:t>
            </a:r>
          </a:p>
          <a:p>
            <a:r>
              <a:rPr lang="en-US" dirty="0"/>
              <a:t>- We can leverage the hardware built for interrupts for system calls.</a:t>
            </a:r>
          </a:p>
          <a:p>
            <a:r>
              <a:rPr lang="en-US" dirty="0"/>
              <a:t>  - Switch to kernel mode happens.</a:t>
            </a:r>
          </a:p>
          <a:p>
            <a:r>
              <a:rPr lang="en-US" dirty="0"/>
              <a:t>  - Jump to the ISR for IRQ 18 happens.</a:t>
            </a:r>
          </a:p>
        </p:txBody>
      </p:sp>
    </p:spTree>
    <p:extLst>
      <p:ext uri="{BB962C8B-B14F-4D97-AF65-F5344CB8AC3E}">
        <p14:creationId xmlns:p14="http://schemas.microsoft.com/office/powerpoint/2010/main" val="586160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6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class we focused on the part about executing programs in a convenient and efficient manner.</a:t>
            </a:r>
          </a:p>
          <a:p>
            <a:r>
              <a:rPr lang="en-US" dirty="0"/>
              <a:t>Specifically we looked at how we can execute multiple programs (i.e. multiprogramming)</a:t>
            </a:r>
          </a:p>
          <a:p>
            <a:r>
              <a:rPr lang="en-US" dirty="0"/>
              <a:t>With that we discussed processes, context and context switching.</a:t>
            </a:r>
          </a:p>
          <a:p>
            <a:endParaRPr lang="en-US" dirty="0"/>
          </a:p>
          <a:p>
            <a:r>
              <a:rPr lang="en-US" dirty="0"/>
              <a:t>Today we’ll turn to looking at how the OS shares and protects the system resources.</a:t>
            </a:r>
          </a:p>
          <a:p>
            <a:r>
              <a:rPr lang="en-US" dirty="0"/>
              <a:t>  - This is necessary in a multiprogramming system</a:t>
            </a:r>
          </a:p>
          <a:p>
            <a:r>
              <a:rPr lang="en-US" dirty="0"/>
              <a:t>  - When there are multiple programs running it is necessary that those processes share the system resources:</a:t>
            </a:r>
          </a:p>
          <a:p>
            <a:r>
              <a:rPr lang="en-US" dirty="0"/>
              <a:t>    - E.g. the CPU, the memory, devices (disk, keyboard, network interface, screen,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dirty="0"/>
              <a:t>  - The OS is responsible for both </a:t>
            </a:r>
          </a:p>
          <a:p>
            <a:r>
              <a:rPr lang="en-US" dirty="0"/>
              <a:t>    - making that sharing possible</a:t>
            </a:r>
          </a:p>
          <a:p>
            <a:r>
              <a:rPr lang="en-US" dirty="0"/>
              <a:t>    - and enforcing it by protecting processes from each other.</a:t>
            </a:r>
          </a:p>
          <a:p>
            <a:r>
              <a:rPr lang="en-US" dirty="0"/>
              <a:t>      - For example:</a:t>
            </a:r>
          </a:p>
          <a:p>
            <a:r>
              <a:rPr lang="en-US" dirty="0"/>
              <a:t>        - One process should not be allowed to monopolize the CPU.</a:t>
            </a:r>
          </a:p>
          <a:p>
            <a:r>
              <a:rPr lang="en-US" dirty="0"/>
              <a:t>        - Process A should not be allowed to read things in Process B’s memory space – without permission.</a:t>
            </a:r>
          </a:p>
          <a:p>
            <a:r>
              <a:rPr lang="en-US" dirty="0"/>
              <a:t>        - Process B should not be allowed to read files that belong to process A – without permission.</a:t>
            </a:r>
          </a:p>
          <a:p>
            <a:r>
              <a:rPr lang="en-US" dirty="0"/>
              <a:t>          - That statement “without permission” goes back to sharing.</a:t>
            </a:r>
          </a:p>
          <a:p>
            <a:r>
              <a:rPr lang="en-US" dirty="0"/>
              <a:t>          - The OS must not only share the resources and protect them it must provide ways for the processes themselves to share if they so choose.</a:t>
            </a:r>
          </a:p>
          <a:p>
            <a:endParaRPr lang="en-US" dirty="0"/>
          </a:p>
          <a:p>
            <a:r>
              <a:rPr lang="en-US" dirty="0"/>
              <a:t>So today, we’ll focus on how the OS is able to share and protect the system resources.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19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case of student processes wanting to make use of video recording equipment at the media center.</a:t>
            </a:r>
          </a:p>
          <a:p>
            <a:endParaRPr lang="en-US" dirty="0"/>
          </a:p>
          <a:p>
            <a:r>
              <a:rPr lang="en-US" dirty="0"/>
              <a:t>For Sharing:</a:t>
            </a:r>
          </a:p>
          <a:p>
            <a:r>
              <a:rPr lang="en-US" dirty="0"/>
              <a:t>  - There is a limited amount of equipment that the media center staff must share among all students that want to use it.</a:t>
            </a:r>
          </a:p>
          <a:p>
            <a:r>
              <a:rPr lang="en-US" dirty="0"/>
              <a:t>    - This is like the limited amount of resources in the computer (e.g. memory, 1 CPU, 1 Disk, </a:t>
            </a:r>
            <a:r>
              <a:rPr lang="en-US" dirty="0" err="1"/>
              <a:t>etc</a:t>
            </a:r>
            <a:r>
              <a:rPr lang="en-US" dirty="0"/>
              <a:t>…) that the OS must share among the executing processes.</a:t>
            </a:r>
          </a:p>
          <a:p>
            <a:endParaRPr lang="en-US" dirty="0"/>
          </a:p>
          <a:p>
            <a:r>
              <a:rPr lang="en-US" dirty="0"/>
              <a:t>  - The the media center staff keep a record of which equipment is in use by which students and which equipment is still available.</a:t>
            </a:r>
          </a:p>
          <a:p>
            <a:r>
              <a:rPr lang="en-US" dirty="0"/>
              <a:t>    - Similarly, the OS keeps a record of which processes are using:</a:t>
            </a:r>
          </a:p>
          <a:p>
            <a:r>
              <a:rPr lang="en-US" dirty="0"/>
              <a:t>       - The CPU – the PCB is in the running state.</a:t>
            </a:r>
          </a:p>
          <a:p>
            <a:r>
              <a:rPr lang="en-US" dirty="0"/>
              <a:t>       - Which parts of memory – the OS maintains a table showing which process is where, how much memory is being used and what parts are free.</a:t>
            </a:r>
          </a:p>
          <a:p>
            <a:r>
              <a:rPr lang="en-US" dirty="0"/>
              <a:t>       - Which devices are being used – their PCBs are in the Waiting State</a:t>
            </a:r>
          </a:p>
          <a:p>
            <a:endParaRPr lang="en-US" dirty="0"/>
          </a:p>
          <a:p>
            <a:r>
              <a:rPr lang="en-US" dirty="0"/>
              <a:t>  - The media center staff ensure that students only check out equipment for so long, so that it can be shared with others.</a:t>
            </a:r>
          </a:p>
          <a:p>
            <a:r>
              <a:rPr lang="en-US" dirty="0"/>
              <a:t>    - This is like the OS setting the timer device to ensure that it can share the CPU among all of the processes</a:t>
            </a:r>
          </a:p>
          <a:p>
            <a:endParaRPr lang="en-US" dirty="0"/>
          </a:p>
          <a:p>
            <a:r>
              <a:rPr lang="en-US" dirty="0"/>
              <a:t>For Protection:</a:t>
            </a:r>
          </a:p>
          <a:p>
            <a:r>
              <a:rPr lang="en-US" dirty="0"/>
              <a:t>   - In order to use media center equipment students must check it out from the center staff.</a:t>
            </a:r>
          </a:p>
          <a:p>
            <a:r>
              <a:rPr lang="en-US" dirty="0"/>
              <a:t>   - This enables the media center staff to ensures that</a:t>
            </a:r>
          </a:p>
          <a:p>
            <a:r>
              <a:rPr lang="en-US" dirty="0"/>
              <a:t>     - the requested equipment is not already checked out to someone else (fair sharing is a form of protection).</a:t>
            </a:r>
          </a:p>
          <a:p>
            <a:r>
              <a:rPr lang="en-US" dirty="0"/>
              <a:t>     - and that the student is authorized to use it (e.g. not all students can check out a drone).</a:t>
            </a:r>
          </a:p>
          <a:p>
            <a:r>
              <a:rPr lang="en-US" dirty="0"/>
              <a:t>   - In the OS this is like a process wanting additional memory space or to use an I/O device</a:t>
            </a:r>
          </a:p>
          <a:p>
            <a:r>
              <a:rPr lang="en-US" dirty="0"/>
              <a:t>     - The processes must make a request to the OS for the resource (i.e. a system call)</a:t>
            </a:r>
          </a:p>
          <a:p>
            <a:r>
              <a:rPr lang="en-US" dirty="0"/>
              <a:t>       - If the process needs additional memory</a:t>
            </a:r>
          </a:p>
          <a:p>
            <a:r>
              <a:rPr lang="en-US" dirty="0"/>
              <a:t>         - The OS can find some memory not already allocated to another process and assign it to the requesting process.</a:t>
            </a:r>
          </a:p>
          <a:p>
            <a:r>
              <a:rPr lang="en-US" dirty="0"/>
              <a:t>       - If the process wants to use a device,</a:t>
            </a:r>
          </a:p>
          <a:p>
            <a:r>
              <a:rPr lang="en-US" dirty="0"/>
              <a:t>         - The OS can ensure that the process is allowed to access the device in the way requested (e.g. file permissions, or read only,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- The records (Data </a:t>
            </a:r>
            <a:r>
              <a:rPr lang="en-US" dirty="0" err="1"/>
              <a:t>Strucutres</a:t>
            </a:r>
            <a:r>
              <a:rPr lang="en-US" dirty="0"/>
              <a:t>) that the OS uses to keep track of things must also be protected</a:t>
            </a:r>
          </a:p>
          <a:p>
            <a:r>
              <a:rPr lang="en-US" dirty="0"/>
              <a:t>      - In the media center the staff keeps the records updated as students checkout and return equipment.</a:t>
            </a:r>
          </a:p>
          <a:p>
            <a:r>
              <a:rPr lang="en-US" dirty="0"/>
              <a:t>        - Students may not alter the records of who has what – only the staff may do that.</a:t>
            </a:r>
          </a:p>
          <a:p>
            <a:endParaRPr lang="en-US" dirty="0"/>
          </a:p>
          <a:p>
            <a:r>
              <a:rPr lang="en-US" dirty="0"/>
              <a:t>    - Similarly, the OS updates its records of what devices and memory are being used by which processes.</a:t>
            </a:r>
          </a:p>
          <a:p>
            <a:r>
              <a:rPr lang="en-US" dirty="0"/>
              <a:t>      - Processes cannot modify these records, of their PCB’s or move them from state to state.</a:t>
            </a:r>
          </a:p>
          <a:p>
            <a:r>
              <a:rPr lang="en-US" dirty="0"/>
              <a:t>      - Only the OS may do that.</a:t>
            </a:r>
          </a:p>
          <a:p>
            <a:endParaRPr lang="en-US" dirty="0"/>
          </a:p>
          <a:p>
            <a:r>
              <a:rPr lang="en-US" dirty="0"/>
              <a:t>There are mechanisms that enable the OS to do this:</a:t>
            </a:r>
          </a:p>
          <a:p>
            <a:r>
              <a:rPr lang="en-US" dirty="0"/>
              <a:t>  - In the media center the staff might have:</a:t>
            </a:r>
          </a:p>
          <a:p>
            <a:r>
              <a:rPr lang="en-US" dirty="0"/>
              <a:t>    - a password that is needed to access the record keeping system</a:t>
            </a:r>
          </a:p>
          <a:p>
            <a:r>
              <a:rPr lang="en-US" dirty="0"/>
              <a:t>    - a set of keys to the locked storage room where equipment is actually stored.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Similarly, there must be some mechanisms that ensure that the OS has similar authority over the system resources.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That’s largely what today is about.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01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big ideas are that:</a:t>
            </a:r>
          </a:p>
          <a:p>
            <a:r>
              <a:rPr lang="en-US" dirty="0"/>
              <a:t>  - We want the OS to be able to do things that that user processes cannot.</a:t>
            </a:r>
          </a:p>
          <a:p>
            <a:r>
              <a:rPr lang="en-US" dirty="0"/>
              <a:t>  - For example:</a:t>
            </a:r>
          </a:p>
          <a:p>
            <a:r>
              <a:rPr lang="en-US" dirty="0"/>
              <a:t>    - OS can access any part of memory, user processes can only access their own or parts that are shared with them.</a:t>
            </a:r>
          </a:p>
          <a:p>
            <a:r>
              <a:rPr lang="en-US" dirty="0"/>
              <a:t>    - OS can interact with devices (e.g. read/write to the disk, make network requests), but user processes may only do so by asking the OS to do it for them.</a:t>
            </a:r>
          </a:p>
          <a:p>
            <a:endParaRPr lang="en-US" dirty="0"/>
          </a:p>
          <a:p>
            <a:r>
              <a:rPr lang="en-US" dirty="0"/>
              <a:t>  - The OS must e guaranteed to gain control of the system periodically</a:t>
            </a:r>
          </a:p>
          <a:p>
            <a:r>
              <a:rPr lang="en-US" dirty="0"/>
              <a:t>    - So a user process cannot begin running on the CPU and then just continue to run indefinitely.</a:t>
            </a:r>
          </a:p>
          <a:p>
            <a:r>
              <a:rPr lang="en-US" dirty="0"/>
              <a:t>    - E.g. A process begins running and goes into an infinite loop</a:t>
            </a:r>
          </a:p>
          <a:p>
            <a:r>
              <a:rPr lang="en-US" dirty="0"/>
              <a:t>      - CPU would just fetch, decode, execute that loop forever</a:t>
            </a:r>
          </a:p>
          <a:p>
            <a:r>
              <a:rPr lang="en-US" dirty="0"/>
              <a:t>      - There must be a way for the OS to prevent this.</a:t>
            </a:r>
          </a:p>
          <a:p>
            <a:r>
              <a:rPr lang="en-US" dirty="0"/>
              <a:t>    - We’ve discussed these informally a bit.</a:t>
            </a:r>
          </a:p>
          <a:p>
            <a:r>
              <a:rPr lang="en-US" dirty="0"/>
              <a:t>    - We will spend more time on each today.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787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these two processor modes a little more carefully</a:t>
            </a:r>
          </a:p>
          <a:p>
            <a:r>
              <a:rPr lang="en-US" dirty="0"/>
              <a:t>  - User mode – sometimes also called privileged, supervisor or system mode.</a:t>
            </a:r>
          </a:p>
          <a:p>
            <a:r>
              <a:rPr lang="en-US" dirty="0"/>
              <a:t>    - When the processor is in kernel mode, the executing code can:</a:t>
            </a:r>
          </a:p>
          <a:p>
            <a:r>
              <a:rPr lang="en-US" dirty="0"/>
              <a:t>      - Execute any instruction</a:t>
            </a:r>
          </a:p>
          <a:p>
            <a:r>
              <a:rPr lang="en-US" dirty="0"/>
              <a:t>      - Access any memory location</a:t>
            </a:r>
          </a:p>
          <a:p>
            <a:r>
              <a:rPr lang="en-US" dirty="0"/>
              <a:t>      - Use any device and ask it to do anything.</a:t>
            </a:r>
          </a:p>
          <a:p>
            <a:r>
              <a:rPr lang="en-US" dirty="0"/>
              <a:t>  - User Mode -  sometimes also called restricted mode</a:t>
            </a:r>
          </a:p>
          <a:p>
            <a:r>
              <a:rPr lang="en-US" dirty="0"/>
              <a:t>    - When the processor is in restricted mode:</a:t>
            </a:r>
          </a:p>
          <a:p>
            <a:r>
              <a:rPr lang="en-US" dirty="0"/>
              <a:t>      - There are some instructions that the code is not allowed to execute</a:t>
            </a:r>
          </a:p>
          <a:p>
            <a:r>
              <a:rPr lang="en-US" dirty="0"/>
              <a:t>        - E.g. shutdown</a:t>
            </a:r>
          </a:p>
          <a:p>
            <a:r>
              <a:rPr lang="en-US" dirty="0"/>
              <a:t>      - A process can only access memory that is its own or is shared with it.</a:t>
            </a:r>
          </a:p>
          <a:p>
            <a:r>
              <a:rPr lang="en-US" dirty="0"/>
              <a:t>      - A process cannot access devices at all</a:t>
            </a:r>
          </a:p>
          <a:p>
            <a:r>
              <a:rPr lang="en-US" dirty="0"/>
              <a:t>        - It must instead make a system call to ask the OS to do that access on its behalf.</a:t>
            </a:r>
          </a:p>
          <a:p>
            <a:endParaRPr lang="en-US" dirty="0"/>
          </a:p>
          <a:p>
            <a:r>
              <a:rPr lang="en-US" dirty="0"/>
              <a:t>For the Only/Always part:</a:t>
            </a:r>
          </a:p>
          <a:p>
            <a:r>
              <a:rPr lang="en-US" dirty="0"/>
              <a:t>  - The processor must only be in kernel mode when the OS is running.</a:t>
            </a:r>
          </a:p>
          <a:p>
            <a:r>
              <a:rPr lang="en-US" dirty="0"/>
              <a:t>    - That way only trusted OS code is able to have unrestricted access to the system.</a:t>
            </a:r>
          </a:p>
          <a:p>
            <a:r>
              <a:rPr lang="en-US" dirty="0"/>
              <a:t>    - This is like the idea that the media center store room should only be open (i.e. in kernel mode) when the center staff (i.e. the OS) is in control.</a:t>
            </a:r>
          </a:p>
          <a:p>
            <a:endParaRPr lang="en-US" dirty="0"/>
          </a:p>
          <a:p>
            <a:r>
              <a:rPr lang="en-US" dirty="0"/>
              <a:t>  - The processor must always be in user mode when user code is running.</a:t>
            </a:r>
          </a:p>
          <a:p>
            <a:r>
              <a:rPr lang="en-US" dirty="0"/>
              <a:t>    - This ensures that any time a user process is running it is limited in what it can do.</a:t>
            </a:r>
          </a:p>
          <a:p>
            <a:r>
              <a:rPr lang="en-US" dirty="0"/>
              <a:t>      - It cannot access the memory or files of other processes.</a:t>
            </a:r>
          </a:p>
          <a:p>
            <a:r>
              <a:rPr lang="en-US" dirty="0"/>
              <a:t>      - It cannot access an I/O device directly – it must instead ask the OS (via a system call) to use the device on its behalf.</a:t>
            </a:r>
          </a:p>
          <a:p>
            <a:r>
              <a:rPr lang="en-US" dirty="0"/>
              <a:t>    - This is like the student (user process) asking the media center staff (the OS) for a piece of equipment.</a:t>
            </a:r>
          </a:p>
          <a:p>
            <a:endParaRPr lang="en-US" dirty="0"/>
          </a:p>
          <a:p>
            <a:r>
              <a:rPr lang="en-US" dirty="0"/>
              <a:t>Why the “must only” and ”must always” distinction?</a:t>
            </a:r>
          </a:p>
          <a:p>
            <a:r>
              <a:rPr lang="en-US" dirty="0"/>
              <a:t>  - ”Must only” allows for OS code to also run un restricted mode.</a:t>
            </a:r>
          </a:p>
          <a:p>
            <a:r>
              <a:rPr lang="en-US" dirty="0"/>
              <a:t>  - Which it can do, unless it needs the higher privileges. </a:t>
            </a:r>
          </a:p>
          <a:p>
            <a:r>
              <a:rPr lang="en-US" dirty="0"/>
              <a:t>  - So often parts of the OS will run with the processor in user mode.</a:t>
            </a:r>
          </a:p>
          <a:p>
            <a:r>
              <a:rPr lang="en-US" dirty="0"/>
              <a:t>  - Only the parts that need full access to the machine will run in Kernel Mode.</a:t>
            </a:r>
          </a:p>
          <a:p>
            <a:endParaRPr lang="en-US" dirty="0"/>
          </a:p>
          <a:p>
            <a:r>
              <a:rPr lang="en-US" dirty="0"/>
              <a:t>Some machines today, have a few other modes with varying levels of privilege or restriction.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78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time a user process is running, we need the processor to be in user mode.</a:t>
            </a:r>
          </a:p>
          <a:p>
            <a:r>
              <a:rPr lang="en-US" dirty="0"/>
              <a:t> - prevents the user code from</a:t>
            </a:r>
          </a:p>
          <a:p>
            <a:r>
              <a:rPr lang="en-US" dirty="0"/>
              <a:t>  - messing with the memory belonging to other processes</a:t>
            </a:r>
          </a:p>
          <a:p>
            <a:r>
              <a:rPr lang="en-US" dirty="0"/>
              <a:t>  - Changing the kernel data structures (PCB’s of itself or other processes)</a:t>
            </a:r>
          </a:p>
          <a:p>
            <a:r>
              <a:rPr lang="en-US" dirty="0"/>
              <a:t>  - accessing files that belong to others</a:t>
            </a:r>
          </a:p>
          <a:p>
            <a:r>
              <a:rPr lang="en-US" dirty="0"/>
              <a:t>  - not sharing (e.g. disabling the timer interrupt)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67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processor must only be in kernel mode when the OS code is running.</a:t>
            </a:r>
          </a:p>
          <a:p>
            <a:r>
              <a:rPr lang="en-US" dirty="0"/>
              <a:t> - Allows the OS to </a:t>
            </a:r>
          </a:p>
          <a:p>
            <a:r>
              <a:rPr lang="en-US" dirty="0"/>
              <a:t>  - Modify the kernel data structures</a:t>
            </a:r>
          </a:p>
          <a:p>
            <a:r>
              <a:rPr lang="en-US" dirty="0"/>
              <a:t>   - modify PCBs - Preserve and restore context</a:t>
            </a:r>
          </a:p>
          <a:p>
            <a:r>
              <a:rPr lang="en-US" dirty="0"/>
              <a:t>   - move PCBs from state to state</a:t>
            </a:r>
          </a:p>
          <a:p>
            <a:r>
              <a:rPr lang="en-US" dirty="0"/>
              <a:t>   - Allocate memory for new processes</a:t>
            </a:r>
          </a:p>
          <a:p>
            <a:r>
              <a:rPr lang="en-US" dirty="0"/>
              <a:t>   - Free memory from terminated processes</a:t>
            </a:r>
          </a:p>
          <a:p>
            <a:r>
              <a:rPr lang="en-US" dirty="0"/>
              <a:t> - Interact with devices to perform I/O operations</a:t>
            </a:r>
          </a:p>
        </p:txBody>
      </p:sp>
    </p:spTree>
    <p:extLst>
      <p:ext uri="{BB962C8B-B14F-4D97-AF65-F5344CB8AC3E}">
        <p14:creationId xmlns:p14="http://schemas.microsoft.com/office/powerpoint/2010/main" val="2958678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OS needs to do these things it will need to be running in Kernel Mode</a:t>
            </a:r>
          </a:p>
          <a:p>
            <a:r>
              <a:rPr lang="en-US" dirty="0"/>
              <a:t>All of these things require:</a:t>
            </a:r>
          </a:p>
          <a:p>
            <a:r>
              <a:rPr lang="en-US" dirty="0"/>
              <a:t> - access to the kernel data structures for</a:t>
            </a:r>
          </a:p>
          <a:p>
            <a:r>
              <a:rPr lang="en-US" dirty="0"/>
              <a:t>  - creating / moving / modifying PCBs (e.g. context switches)</a:t>
            </a:r>
          </a:p>
          <a:p>
            <a:r>
              <a:rPr lang="en-US" dirty="0"/>
              <a:t>  - allocating or deallocating memory</a:t>
            </a:r>
          </a:p>
          <a:p>
            <a:r>
              <a:rPr lang="en-US" dirty="0"/>
              <a:t>  - Interfacing with hardware devices (e.g. disk, network interface, keyboard,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1007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We’ve seen why Kernel and User mode are important.</a:t>
            </a:r>
          </a:p>
          <a:p>
            <a:endParaRPr lang="en-US" dirty="0"/>
          </a:p>
          <a:p>
            <a:r>
              <a:rPr lang="en-US" dirty="0"/>
              <a:t>The questions remain: </a:t>
            </a:r>
          </a:p>
          <a:p>
            <a:r>
              <a:rPr lang="en-US" dirty="0"/>
              <a:t>  - how does the processor get into kernel mode at the right time?</a:t>
            </a:r>
          </a:p>
          <a:p>
            <a:r>
              <a:rPr lang="en-US" dirty="0"/>
              <a:t>  - how does the processor get back into user mode at the right time?</a:t>
            </a:r>
          </a:p>
          <a:p>
            <a:endParaRPr lang="en-US" dirty="0"/>
          </a:p>
          <a:p>
            <a:r>
              <a:rPr lang="en-US" dirty="0"/>
              <a:t>The machine is built so that any time control transfers to code in the operating system the CPU is automatically switched into kernel mode.</a:t>
            </a:r>
          </a:p>
          <a:p>
            <a:r>
              <a:rPr lang="en-US" dirty="0"/>
              <a:t>Signals called interrupts are how control of the CPU is transferred to the OS.</a:t>
            </a:r>
          </a:p>
          <a:p>
            <a:r>
              <a:rPr lang="en-US" dirty="0"/>
              <a:t>  - There are 3 ways that interrupts occur.</a:t>
            </a:r>
          </a:p>
          <a:p>
            <a:r>
              <a:rPr lang="en-US" dirty="0"/>
              <a:t>    - A device (e.g. the timer device, or a disk drive, or the mouse) generates an interrupt.</a:t>
            </a:r>
          </a:p>
          <a:p>
            <a:r>
              <a:rPr lang="en-US" dirty="0"/>
              <a:t>    - A user program makes a system call to make a request of the operating system.</a:t>
            </a:r>
          </a:p>
          <a:p>
            <a:r>
              <a:rPr lang="en-US" dirty="0"/>
              <a:t>    - A trap occurs, like an exception, a user program attempts to do something it is not allowed to do.</a:t>
            </a:r>
          </a:p>
          <a:p>
            <a:endParaRPr lang="en-US" dirty="0"/>
          </a:p>
          <a:p>
            <a:r>
              <a:rPr lang="en-US" dirty="0"/>
              <a:t>When one of these interrupts occurs, some code in the OS will be run to handle it.</a:t>
            </a:r>
          </a:p>
          <a:p>
            <a:r>
              <a:rPr lang="en-US" dirty="0"/>
              <a:t>  - The hardware ensures that the CPU is switched to kernel mode.</a:t>
            </a:r>
          </a:p>
          <a:p>
            <a:r>
              <a:rPr lang="en-US" dirty="0"/>
              <a:t>  - Then the address of the appropriate OS code to handle the interrupt is put into the PC.</a:t>
            </a:r>
          </a:p>
          <a:p>
            <a:r>
              <a:rPr lang="en-US" dirty="0"/>
              <a:t>    - That code is called an interrupt service routine (ISR)</a:t>
            </a:r>
          </a:p>
          <a:p>
            <a:r>
              <a:rPr lang="en-US" dirty="0"/>
              <a:t>  - So when the ISR starts running the CPU is in Kernel mode.</a:t>
            </a:r>
          </a:p>
          <a:p>
            <a:r>
              <a:rPr lang="en-US" dirty="0"/>
              <a:t>    - This ensures that the OS can do what it needs to do.</a:t>
            </a:r>
          </a:p>
          <a:p>
            <a:endParaRPr lang="en-US" dirty="0"/>
          </a:p>
          <a:p>
            <a:r>
              <a:rPr lang="en-US" dirty="0"/>
              <a:t>When the OS no longer needs kernel mode it can switch the CPU back to user mode</a:t>
            </a:r>
          </a:p>
          <a:p>
            <a:r>
              <a:rPr lang="en-US" dirty="0"/>
              <a:t>  - There is just a ML instruction that does this.</a:t>
            </a:r>
          </a:p>
          <a:p>
            <a:r>
              <a:rPr lang="en-US" dirty="0"/>
              <a:t>  - Once the CPU is back in user mode, control of the CPU can safely be turned over to a user program.</a:t>
            </a:r>
          </a:p>
          <a:p>
            <a:endParaRPr lang="en-US" dirty="0"/>
          </a:p>
          <a:p>
            <a:r>
              <a:rPr lang="en-US" dirty="0"/>
              <a:t>We’ll look at each type of interrupt now.</a:t>
            </a:r>
          </a:p>
        </p:txBody>
      </p:sp>
    </p:spTree>
    <p:extLst>
      <p:ext uri="{BB962C8B-B14F-4D97-AF65-F5344CB8AC3E}">
        <p14:creationId xmlns:p14="http://schemas.microsoft.com/office/powerpoint/2010/main" val="107979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ipart.org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D9CF85-40C8-4944-AFDF-E9532899C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22 – Interrupts and 			System Calls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F3CE986-FDB3-8247-A5DE-973847B2F0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FD9F-0E25-6243-B5F9-2D490DF2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Interrupts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30F46-A99B-5341-A281-33B0C9289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4204" y="1278723"/>
            <a:ext cx="8022513" cy="3271759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device</a:t>
            </a:r>
            <a:r>
              <a:rPr lang="en-US" sz="2000" b="1" dirty="0"/>
              <a:t> </a:t>
            </a:r>
            <a:r>
              <a:rPr lang="en-US" sz="2000" b="1" i="1" dirty="0"/>
              <a:t>interrupt</a:t>
            </a:r>
            <a:r>
              <a:rPr lang="en-US" sz="2000" dirty="0"/>
              <a:t> is a signal from </a:t>
            </a:r>
            <a:r>
              <a:rPr lang="en-US" sz="2000" i="1" dirty="0"/>
              <a:t>a hardware device</a:t>
            </a:r>
            <a:r>
              <a:rPr lang="en-US" sz="2000" dirty="0"/>
              <a:t>, which…</a:t>
            </a:r>
          </a:p>
          <a:p>
            <a:pPr lvl="1"/>
            <a:r>
              <a:rPr lang="en-US" sz="1800" dirty="0"/>
              <a:t>Switches the processor to kernel mode,</a:t>
            </a:r>
          </a:p>
          <a:p>
            <a:pPr lvl="1"/>
            <a:r>
              <a:rPr lang="en-US" sz="1800" dirty="0"/>
              <a:t>causes the Interrupt Service Routine (ISR) for the device to be run.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dirty="0"/>
              <a:t>Examples:</a:t>
            </a:r>
          </a:p>
          <a:p>
            <a:pPr lvl="1"/>
            <a:r>
              <a:rPr lang="en-US" sz="1800" dirty="0"/>
              <a:t>Timer Device</a:t>
            </a:r>
          </a:p>
          <a:p>
            <a:pPr lvl="1"/>
            <a:r>
              <a:rPr lang="en-US" sz="1800" dirty="0"/>
              <a:t>Keyboard / Mouse</a:t>
            </a:r>
          </a:p>
          <a:p>
            <a:pPr lvl="1"/>
            <a:r>
              <a:rPr lang="en-US" sz="1800" dirty="0"/>
              <a:t>Network Device</a:t>
            </a:r>
          </a:p>
          <a:p>
            <a:pPr lvl="1"/>
            <a:r>
              <a:rPr lang="en-US" sz="1800" dirty="0"/>
              <a:t>Disk 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EA298-2D97-6448-B8AB-2BB8986C1FC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5A84F-C94C-EC45-9723-BD4B5F356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15" y="3018784"/>
            <a:ext cx="4544100" cy="205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9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FD9F-0E25-6243-B5F9-2D490DF2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30F46-A99B-5341-A281-33B0C9289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4204" y="1278723"/>
            <a:ext cx="7835901" cy="3271759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system call</a:t>
            </a:r>
            <a:r>
              <a:rPr lang="en-US" sz="2000" dirty="0"/>
              <a:t> is an interrupt intentionally generated by user code to request an operating system service.</a:t>
            </a:r>
          </a:p>
          <a:p>
            <a:pPr lvl="1"/>
            <a:r>
              <a:rPr lang="en-US" sz="1800" dirty="0"/>
              <a:t>User code executes an </a:t>
            </a:r>
            <a:r>
              <a:rPr lang="en-US" sz="1800" i="1" dirty="0"/>
              <a:t>interrupt</a:t>
            </a:r>
            <a:r>
              <a:rPr lang="en-US" sz="1800" dirty="0"/>
              <a:t> or </a:t>
            </a:r>
            <a:r>
              <a:rPr lang="en-US" sz="1800" i="1" dirty="0"/>
              <a:t>system call</a:t>
            </a:r>
            <a:r>
              <a:rPr lang="en-US" sz="1800" dirty="0"/>
              <a:t> ML instruction, causing…</a:t>
            </a:r>
          </a:p>
          <a:p>
            <a:pPr lvl="2"/>
            <a:r>
              <a:rPr lang="en-US" sz="1800" dirty="0"/>
              <a:t>the processor to be switched to kernel mode,</a:t>
            </a:r>
          </a:p>
          <a:p>
            <a:pPr lvl="2"/>
            <a:r>
              <a:rPr lang="en-US" sz="1800" dirty="0"/>
              <a:t>the </a:t>
            </a:r>
            <a:r>
              <a:rPr lang="en-US" sz="1800" i="1" dirty="0"/>
              <a:t>system call handler </a:t>
            </a:r>
            <a:r>
              <a:rPr lang="en-US" sz="1800" dirty="0"/>
              <a:t>(like an ISR) to run.</a:t>
            </a:r>
          </a:p>
          <a:p>
            <a:pPr lvl="1"/>
            <a:endParaRPr lang="en-US" sz="1800" dirty="0"/>
          </a:p>
          <a:p>
            <a:pPr marL="596900" lvl="1" indent="0">
              <a:buNone/>
            </a:pPr>
            <a:endParaRPr lang="en-US" sz="1800" dirty="0"/>
          </a:p>
          <a:p>
            <a:r>
              <a:rPr lang="en-US" sz="2000" dirty="0"/>
              <a:t>Examples:</a:t>
            </a:r>
          </a:p>
          <a:p>
            <a:pPr lvl="1"/>
            <a:r>
              <a:rPr lang="en-US" sz="1800" dirty="0"/>
              <a:t>Disk I/O</a:t>
            </a:r>
          </a:p>
          <a:p>
            <a:pPr lvl="1"/>
            <a:r>
              <a:rPr lang="en-US" sz="1800" dirty="0"/>
              <a:t>Network I/O</a:t>
            </a:r>
          </a:p>
          <a:p>
            <a:pPr lvl="1"/>
            <a:r>
              <a:rPr lang="en-US" sz="1800" dirty="0"/>
              <a:t>User Input</a:t>
            </a:r>
          </a:p>
          <a:p>
            <a:pPr lvl="1"/>
            <a:r>
              <a:rPr lang="en-US" sz="1800" dirty="0"/>
              <a:t>Memory Request (</a:t>
            </a:r>
            <a:r>
              <a:rPr lang="en-US" sz="1800" dirty="0">
                <a:latin typeface="Courier" pitchFamily="2" charset="0"/>
              </a:rPr>
              <a:t>new</a:t>
            </a:r>
            <a:r>
              <a:rPr lang="en-US" sz="18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EA298-2D97-6448-B8AB-2BB8986C1FC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5A84F-C94C-EC45-9723-BD4B5F356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15" y="3018786"/>
            <a:ext cx="4544100" cy="205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9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FD9F-0E25-6243-B5F9-2D490DF2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30F46-A99B-5341-A281-33B0C9289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4204" y="1278723"/>
            <a:ext cx="7835901" cy="3271759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Trap </a:t>
            </a:r>
            <a:r>
              <a:rPr lang="en-US" sz="2000" dirty="0"/>
              <a:t>is an interrupt generated by an </a:t>
            </a:r>
            <a:r>
              <a:rPr lang="en-US" sz="2000" i="1" dirty="0"/>
              <a:t>exception/fault</a:t>
            </a:r>
            <a:r>
              <a:rPr lang="en-US" sz="2000" dirty="0"/>
              <a:t> in user code.</a:t>
            </a:r>
          </a:p>
          <a:p>
            <a:pPr lvl="1"/>
            <a:r>
              <a:rPr lang="en-US" sz="1800" dirty="0"/>
              <a:t>User code generates a fault, causing…</a:t>
            </a:r>
          </a:p>
          <a:p>
            <a:pPr lvl="2"/>
            <a:r>
              <a:rPr lang="en-US" sz="1800" dirty="0"/>
              <a:t>the processor to be switched to kernel mode,</a:t>
            </a:r>
          </a:p>
          <a:p>
            <a:pPr lvl="2"/>
            <a:r>
              <a:rPr lang="en-US" sz="1800" dirty="0"/>
              <a:t>the trap handler (like an ISR) to run,</a:t>
            </a:r>
          </a:p>
          <a:p>
            <a:pPr lvl="2"/>
            <a:r>
              <a:rPr lang="en-US" sz="1800" dirty="0"/>
              <a:t>the user program to be terminated (typically).</a:t>
            </a:r>
          </a:p>
          <a:p>
            <a:pPr marL="596900" lvl="1" indent="0">
              <a:buNone/>
            </a:pPr>
            <a:endParaRPr lang="en-US" sz="1800" dirty="0"/>
          </a:p>
          <a:p>
            <a:r>
              <a:rPr lang="en-US" sz="2000" dirty="0"/>
              <a:t>Examples:</a:t>
            </a:r>
          </a:p>
          <a:p>
            <a:pPr lvl="1"/>
            <a:r>
              <a:rPr lang="en-US" sz="1800" dirty="0"/>
              <a:t>Performing an</a:t>
            </a:r>
            <a:br>
              <a:rPr lang="en-US" sz="1800" dirty="0"/>
            </a:br>
            <a:r>
              <a:rPr lang="en-US" sz="1800" dirty="0"/>
              <a:t>operation not </a:t>
            </a:r>
            <a:br>
              <a:rPr lang="en-US" sz="1800" dirty="0"/>
            </a:br>
            <a:r>
              <a:rPr lang="en-US" sz="1800" dirty="0"/>
              <a:t>permitted in user mode.</a:t>
            </a:r>
          </a:p>
          <a:p>
            <a:pPr lvl="1"/>
            <a:r>
              <a:rPr lang="en-US" sz="1800" dirty="0"/>
              <a:t>Accessing memory </a:t>
            </a:r>
            <a:br>
              <a:rPr lang="en-US" sz="1800" dirty="0"/>
            </a:br>
            <a:r>
              <a:rPr lang="en-US" sz="1800" dirty="0"/>
              <a:t>not allocated to it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EA298-2D97-6448-B8AB-2BB8986C1FC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5A84F-C94C-EC45-9723-BD4B5F356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15" y="2979029"/>
            <a:ext cx="4544100" cy="205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D9CF85-40C8-4944-AFDF-E9532899C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Device Interrupt Handling</a:t>
            </a:r>
          </a:p>
        </p:txBody>
      </p:sp>
    </p:spTree>
    <p:extLst>
      <p:ext uri="{BB962C8B-B14F-4D97-AF65-F5344CB8AC3E}">
        <p14:creationId xmlns:p14="http://schemas.microsoft.com/office/powerpoint/2010/main" val="737492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EF92-73BB-9242-A4A0-82C681D9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Controller and IRQs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C70ED-5AEE-0F4D-9C84-8EFED971B14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91375-2A16-7E41-9A2E-4A18C8E86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544" y="2786256"/>
            <a:ext cx="992251" cy="446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70BB7B-0D0F-9445-851E-E9F346E2A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282945" y="1818285"/>
            <a:ext cx="574531" cy="827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DD42C9-7FD6-D548-BE4F-3358E95A8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071" y="4141013"/>
            <a:ext cx="574747" cy="645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EA7D11-EBFA-AE4D-BFB1-52DD917EB4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9306" y="3325015"/>
            <a:ext cx="688278" cy="68827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45FD305-0AE9-384B-858B-354F6807F637}"/>
              </a:ext>
            </a:extLst>
          </p:cNvPr>
          <p:cNvSpPr/>
          <p:nvPr/>
        </p:nvSpPr>
        <p:spPr>
          <a:xfrm>
            <a:off x="3261249" y="2542702"/>
            <a:ext cx="1369813" cy="1851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Programmable Interrupt</a:t>
            </a:r>
          </a:p>
          <a:p>
            <a:pPr algn="ctr"/>
            <a:r>
              <a:rPr lang="en-US" dirty="0"/>
              <a:t>Controller</a:t>
            </a:r>
          </a:p>
          <a:p>
            <a:pPr algn="ctr"/>
            <a:r>
              <a:rPr lang="en-US" dirty="0"/>
              <a:t>(PIC)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0AF66E-DC0A-7D43-BE68-626028D8D4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9664" y="2162367"/>
            <a:ext cx="2090547" cy="2090547"/>
          </a:xfrm>
          <a:prstGeom prst="rect">
            <a:avLst/>
          </a:prstGeom>
        </p:spPr>
      </p:pic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0128EA6-F02A-BB45-ACBE-6F508E4DBED2}"/>
              </a:ext>
            </a:extLst>
          </p:cNvPr>
          <p:cNvCxnSpPr>
            <a:cxnSpLocks/>
            <a:stCxn id="7" idx="0"/>
          </p:cNvCxnSpPr>
          <p:nvPr/>
        </p:nvCxnSpPr>
        <p:spPr>
          <a:xfrm>
            <a:off x="1984086" y="2232161"/>
            <a:ext cx="1272525" cy="391914"/>
          </a:xfrm>
          <a:prstGeom prst="bentConnector3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B75A3F-C3EB-F84F-AC1E-6A4988E1BA76}"/>
              </a:ext>
            </a:extLst>
          </p:cNvPr>
          <p:cNvCxnSpPr>
            <a:cxnSpLocks/>
          </p:cNvCxnSpPr>
          <p:nvPr/>
        </p:nvCxnSpPr>
        <p:spPr>
          <a:xfrm>
            <a:off x="4631062" y="3325015"/>
            <a:ext cx="608602" cy="0"/>
          </a:xfrm>
          <a:prstGeom prst="straightConnector1">
            <a:avLst/>
          </a:prstGeom>
          <a:ln w="6032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1C7F57E-EC4D-2548-A622-81A09A543B65}"/>
              </a:ext>
            </a:extLst>
          </p:cNvPr>
          <p:cNvSpPr txBox="1"/>
          <p:nvPr/>
        </p:nvSpPr>
        <p:spPr>
          <a:xfrm>
            <a:off x="4611382" y="290062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IRQ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96BAF-8CE0-8942-BC3C-52E868D15B34}"/>
              </a:ext>
            </a:extLst>
          </p:cNvPr>
          <p:cNvSpPr txBox="1"/>
          <p:nvPr/>
        </p:nvSpPr>
        <p:spPr>
          <a:xfrm rot="617056">
            <a:off x="5998995" y="539388"/>
            <a:ext cx="29965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The </a:t>
            </a:r>
            <a:r>
              <a:rPr lang="en-US" sz="1600" b="1" dirty="0">
                <a:latin typeface="Segoe Print" panose="02000800000000000000" pitchFamily="2" charset="0"/>
              </a:rPr>
              <a:t>Programable</a:t>
            </a:r>
            <a:r>
              <a:rPr lang="en-US" sz="1600" dirty="0">
                <a:latin typeface="Segoe Print" panose="02000800000000000000" pitchFamily="2" charset="0"/>
              </a:rPr>
              <a:t> </a:t>
            </a:r>
            <a:r>
              <a:rPr lang="en-US" sz="1600" b="1" dirty="0">
                <a:latin typeface="Segoe Print" panose="02000800000000000000" pitchFamily="2" charset="0"/>
              </a:rPr>
              <a:t>Interrupt Controller (PIC) </a:t>
            </a:r>
            <a:r>
              <a:rPr lang="en-US" sz="1600" dirty="0">
                <a:latin typeface="Segoe Print" panose="02000800000000000000" pitchFamily="2" charset="0"/>
              </a:rPr>
              <a:t>converts its inputs into an </a:t>
            </a:r>
            <a:r>
              <a:rPr lang="en-US" sz="1600" b="1" dirty="0">
                <a:latin typeface="Segoe Print" panose="02000800000000000000" pitchFamily="2" charset="0"/>
              </a:rPr>
              <a:t>Interrupt Request Number (IRQ) </a:t>
            </a:r>
            <a:r>
              <a:rPr lang="en-US" sz="1600" dirty="0">
                <a:latin typeface="Segoe Print" panose="02000800000000000000" pitchFamily="2" charset="0"/>
              </a:rPr>
              <a:t>that identifies the device and signals the Control Unit.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DBA4B44F-0817-7947-98AC-AF0066E8929D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074795" y="2892532"/>
            <a:ext cx="1186455" cy="116981"/>
          </a:xfrm>
          <a:prstGeom prst="bentConnector3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85A8C01-89C6-B54B-9347-8EE1F18844B6}"/>
              </a:ext>
            </a:extLst>
          </p:cNvPr>
          <p:cNvCxnSpPr>
            <a:cxnSpLocks/>
          </p:cNvCxnSpPr>
          <p:nvPr/>
        </p:nvCxnSpPr>
        <p:spPr>
          <a:xfrm flipV="1">
            <a:off x="1695161" y="3215182"/>
            <a:ext cx="1566089" cy="453972"/>
          </a:xfrm>
          <a:prstGeom prst="bentConnector3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6E435BAD-83E9-094A-84F3-52FA5A37001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800818" y="4190727"/>
            <a:ext cx="1455793" cy="272936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5FC257E-72A1-5F45-B30C-60DC48DC43DD}"/>
              </a:ext>
            </a:extLst>
          </p:cNvPr>
          <p:cNvSpPr txBox="1"/>
          <p:nvPr/>
        </p:nvSpPr>
        <p:spPr>
          <a:xfrm>
            <a:off x="3021086" y="23738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A810607-6E4A-7745-8E9B-5191625ED6B2}"/>
              </a:ext>
            </a:extLst>
          </p:cNvPr>
          <p:cNvSpPr txBox="1"/>
          <p:nvPr/>
        </p:nvSpPr>
        <p:spPr>
          <a:xfrm>
            <a:off x="3021086" y="26507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2F0A2B-8C1B-C949-BCF7-A2E7C2ED207A}"/>
              </a:ext>
            </a:extLst>
          </p:cNvPr>
          <p:cNvSpPr txBox="1"/>
          <p:nvPr/>
        </p:nvSpPr>
        <p:spPr>
          <a:xfrm>
            <a:off x="3021086" y="29670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D89FAD-0D92-6C4A-9E89-91E9BDBF08EB}"/>
              </a:ext>
            </a:extLst>
          </p:cNvPr>
          <p:cNvSpPr txBox="1"/>
          <p:nvPr/>
        </p:nvSpPr>
        <p:spPr>
          <a:xfrm>
            <a:off x="2836253" y="3943439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en-US" dirty="0"/>
              <a:t>-1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51CA5DB-BA14-B049-B54C-31660C8C1720}"/>
              </a:ext>
            </a:extLst>
          </p:cNvPr>
          <p:cNvGrpSpPr/>
          <p:nvPr/>
        </p:nvGrpSpPr>
        <p:grpSpPr>
          <a:xfrm>
            <a:off x="376407" y="4884156"/>
            <a:ext cx="2243941" cy="253916"/>
            <a:chOff x="0" y="4881890"/>
            <a:chExt cx="2093976" cy="253916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01E0261-BE59-0D48-9FC9-941D4319C621}"/>
                </a:ext>
              </a:extLst>
            </p:cNvPr>
            <p:cNvSpPr txBox="1"/>
            <p:nvPr/>
          </p:nvSpPr>
          <p:spPr>
            <a:xfrm>
              <a:off x="0" y="4881890"/>
              <a:ext cx="17744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4"/>
                  </a:solidFill>
                </a:rPr>
                <a:t>Images from: </a:t>
              </a:r>
              <a:r>
                <a:rPr lang="en-US" sz="1050" dirty="0">
                  <a:solidFill>
                    <a:schemeClr val="accent4"/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4"/>
                </a:solidFill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97852114-F493-CB47-A613-66925C3F9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3747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7FF9850-22F7-0449-A8E5-A98A18E04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584" y="226672"/>
            <a:ext cx="4944300" cy="645300"/>
          </a:xfrm>
        </p:spPr>
        <p:txBody>
          <a:bodyPr/>
          <a:lstStyle/>
          <a:p>
            <a:r>
              <a:rPr lang="en-US" dirty="0"/>
              <a:t>The Interrupt Vector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85E63-570A-C245-B3EE-766A9AC9CF4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A502193-B9F6-FD4F-8E88-FA30A52E25A1}"/>
              </a:ext>
            </a:extLst>
          </p:cNvPr>
          <p:cNvGrpSpPr/>
          <p:nvPr/>
        </p:nvGrpSpPr>
        <p:grpSpPr>
          <a:xfrm>
            <a:off x="3471412" y="1309970"/>
            <a:ext cx="2747113" cy="3425867"/>
            <a:chOff x="3455101" y="1431575"/>
            <a:chExt cx="2747113" cy="3425867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6084DCA-84B9-6F46-92B3-44EFF5111853}"/>
                </a:ext>
              </a:extLst>
            </p:cNvPr>
            <p:cNvSpPr/>
            <p:nvPr/>
          </p:nvSpPr>
          <p:spPr>
            <a:xfrm>
              <a:off x="4573242" y="1479017"/>
              <a:ext cx="1628972" cy="3378425"/>
            </a:xfrm>
            <a:prstGeom prst="roundRect">
              <a:avLst>
                <a:gd name="adj" fmla="val 5935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9820708D-3E02-5B48-A139-124CC7AD9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5101" y="1756279"/>
              <a:ext cx="2509194" cy="3058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   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   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       996: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 err="1">
                  <a:latin typeface="Courier" pitchFamily="-111" charset="0"/>
                </a:rPr>
                <a:t>IVect</a:t>
              </a:r>
              <a:r>
                <a:rPr lang="en-US" sz="1600" b="1" dirty="0">
                  <a:latin typeface="Courier" pitchFamily="-111" charset="0"/>
                </a:rPr>
                <a:t>[0] 1000: 8000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latin typeface="Courier" pitchFamily="-111" charset="0"/>
                </a:rPr>
                <a:t>     [1] 1004: 8578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latin typeface="Courier" pitchFamily="-111" charset="0"/>
                </a:rPr>
                <a:t>     [2] 1008: 9230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latin typeface="Courier" pitchFamily="-111" charset="0"/>
                </a:rPr>
                <a:t>            …: </a:t>
              </a:r>
              <a:r>
                <a:rPr lang="en-US" sz="1600" dirty="0">
                  <a:latin typeface="Courier" pitchFamily="-111" charset="0"/>
                </a:rPr>
                <a:t>…</a:t>
              </a:r>
            </a:p>
            <a:p>
              <a:pPr>
                <a:lnSpc>
                  <a:spcPct val="80000"/>
                </a:lnSpc>
              </a:pPr>
              <a:endParaRPr lang="en-US" sz="18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      3680:</a:t>
              </a:r>
            </a:p>
            <a:p>
              <a:pPr>
                <a:lnSpc>
                  <a:spcPct val="80000"/>
                </a:lnSpc>
              </a:pPr>
              <a:endParaRPr lang="en-US" sz="10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0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0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</a:t>
              </a:r>
            </a:p>
            <a:p>
              <a:pPr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   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         …: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02A473-D7A4-854F-86A2-917F359B8E71}"/>
                </a:ext>
              </a:extLst>
            </p:cNvPr>
            <p:cNvSpPr txBox="1"/>
            <p:nvPr/>
          </p:nvSpPr>
          <p:spPr>
            <a:xfrm>
              <a:off x="4643353" y="1431575"/>
              <a:ext cx="1497526" cy="3721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/>
                <a:t>Main Memory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F385AC5-B79F-3B4C-8E49-8A64AE2FC9DF}"/>
                </a:ext>
              </a:extLst>
            </p:cNvPr>
            <p:cNvSpPr/>
            <p:nvPr/>
          </p:nvSpPr>
          <p:spPr>
            <a:xfrm>
              <a:off x="5298599" y="1947378"/>
              <a:ext cx="854816" cy="164314"/>
            </a:xfrm>
            <a:prstGeom prst="rect">
              <a:avLst/>
            </a:prstGeom>
            <a:pattFill prst="wdUpDiag">
              <a:fgClr>
                <a:srgbClr val="00B0F0"/>
              </a:fgClr>
              <a:bgClr>
                <a:schemeClr val="bg1"/>
              </a:bgClr>
            </a:patt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27CFD5-64DD-E54A-852E-3D211854988C}"/>
                </a:ext>
              </a:extLst>
            </p:cNvPr>
            <p:cNvSpPr/>
            <p:nvPr/>
          </p:nvSpPr>
          <p:spPr>
            <a:xfrm>
              <a:off x="5286064" y="3373994"/>
              <a:ext cx="854815" cy="114469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OS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A9B8505-7BE0-0F44-AA27-F14F7224396A}"/>
              </a:ext>
            </a:extLst>
          </p:cNvPr>
          <p:cNvSpPr txBox="1"/>
          <p:nvPr/>
        </p:nvSpPr>
        <p:spPr>
          <a:xfrm>
            <a:off x="1064979" y="1862255"/>
            <a:ext cx="2252540" cy="92333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SET_KERNEL_MODE</a:t>
            </a:r>
          </a:p>
          <a:p>
            <a:r>
              <a:rPr lang="en-US" sz="1800" dirty="0">
                <a:latin typeface="Courier" pitchFamily="2" charset="0"/>
              </a:rPr>
              <a:t>RA ← PC + 4</a:t>
            </a:r>
            <a:r>
              <a:rPr lang="en-US" sz="1800" baseline="30000" dirty="0">
                <a:latin typeface="Courier" pitchFamily="2" charset="0"/>
              </a:rPr>
              <a:t>*</a:t>
            </a:r>
          </a:p>
          <a:p>
            <a:r>
              <a:rPr lang="en-US" sz="1800" dirty="0">
                <a:latin typeface="Courier" pitchFamily="2" charset="0"/>
              </a:rPr>
              <a:t>PC ← </a:t>
            </a:r>
            <a:r>
              <a:rPr lang="en-US" sz="1800" dirty="0" err="1">
                <a:latin typeface="Courier" pitchFamily="2" charset="0"/>
              </a:rPr>
              <a:t>IVec</a:t>
            </a:r>
            <a:r>
              <a:rPr lang="en-US" sz="1800" dirty="0">
                <a:latin typeface="Courier" pitchFamily="2" charset="0"/>
              </a:rPr>
              <a:t>[IRQ]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0B1DA9F-A13D-E948-B1EF-78D6DDAF2486}"/>
              </a:ext>
            </a:extLst>
          </p:cNvPr>
          <p:cNvSpPr txBox="1"/>
          <p:nvPr/>
        </p:nvSpPr>
        <p:spPr>
          <a:xfrm>
            <a:off x="7226824" y="131700"/>
            <a:ext cx="1795684" cy="193899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DISK_ISR() {</a:t>
            </a:r>
          </a:p>
          <a:p>
            <a:r>
              <a:rPr lang="en-US" dirty="0">
                <a:latin typeface="Courier" pitchFamily="2" charset="0"/>
              </a:rPr>
              <a:t>  PRESERVE REGs</a:t>
            </a:r>
          </a:p>
          <a:p>
            <a:r>
              <a:rPr lang="en-US" dirty="0">
                <a:latin typeface="Courier" pitchFamily="2" charset="0"/>
              </a:rPr>
              <a:t>  …</a:t>
            </a:r>
          </a:p>
          <a:p>
            <a:r>
              <a:rPr lang="en-US" dirty="0">
                <a:latin typeface="Courier" pitchFamily="2" charset="0"/>
              </a:rPr>
              <a:t>  PCB → READY</a:t>
            </a:r>
          </a:p>
          <a:p>
            <a:r>
              <a:rPr lang="en-US" dirty="0">
                <a:latin typeface="Courier" pitchFamily="2" charset="0"/>
              </a:rPr>
              <a:t>  RESTORE REGs</a:t>
            </a:r>
          </a:p>
          <a:p>
            <a:r>
              <a:rPr lang="en-US" dirty="0">
                <a:latin typeface="Courier" pitchFamily="2" charset="0"/>
              </a:rPr>
              <a:t>  INT_RETURN {</a:t>
            </a:r>
          </a:p>
          <a:p>
            <a:r>
              <a:rPr lang="en-US" sz="1100" i="1" dirty="0">
                <a:latin typeface="Courier" pitchFamily="2" charset="0"/>
              </a:rPr>
              <a:t>    </a:t>
            </a:r>
            <a:r>
              <a:rPr lang="en-US" sz="1050" i="1" dirty="0">
                <a:latin typeface="Courier" pitchFamily="2" charset="0"/>
              </a:rPr>
              <a:t>PC ← RA</a:t>
            </a:r>
          </a:p>
          <a:p>
            <a:r>
              <a:rPr lang="en-US" sz="1050" i="1" dirty="0">
                <a:latin typeface="Courier" pitchFamily="2" charset="0"/>
              </a:rPr>
              <a:t>    SET_USER_MODE </a:t>
            </a:r>
            <a:r>
              <a:rPr lang="en-US" sz="1100" i="1" dirty="0">
                <a:latin typeface="Courier" pitchFamily="2" charset="0"/>
              </a:rPr>
              <a:t>}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6D0026-D05C-B94F-9368-AAADF5BA7ECB}"/>
              </a:ext>
            </a:extLst>
          </p:cNvPr>
          <p:cNvSpPr txBox="1"/>
          <p:nvPr/>
        </p:nvSpPr>
        <p:spPr>
          <a:xfrm>
            <a:off x="7222857" y="2179624"/>
            <a:ext cx="1795684" cy="193899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KB_ISR() {</a:t>
            </a:r>
          </a:p>
          <a:p>
            <a:r>
              <a:rPr lang="en-US" dirty="0">
                <a:latin typeface="Courier" pitchFamily="2" charset="0"/>
              </a:rPr>
              <a:t>  PRESERVE REGs</a:t>
            </a:r>
          </a:p>
          <a:p>
            <a:r>
              <a:rPr lang="en-US" dirty="0">
                <a:latin typeface="Courier" pitchFamily="2" charset="0"/>
              </a:rPr>
              <a:t>  …</a:t>
            </a:r>
          </a:p>
          <a:p>
            <a:r>
              <a:rPr lang="en-US" dirty="0">
                <a:latin typeface="Courier" pitchFamily="2" charset="0"/>
              </a:rPr>
              <a:t>  PCB → READY</a:t>
            </a:r>
          </a:p>
          <a:p>
            <a:r>
              <a:rPr lang="en-US" dirty="0">
                <a:latin typeface="Courier" pitchFamily="2" charset="0"/>
              </a:rPr>
              <a:t>  RESTORE REGs</a:t>
            </a:r>
          </a:p>
          <a:p>
            <a:r>
              <a:rPr lang="en-US" dirty="0">
                <a:latin typeface="Courier" pitchFamily="2" charset="0"/>
              </a:rPr>
              <a:t>  INT_RETURN {</a:t>
            </a:r>
          </a:p>
          <a:p>
            <a:r>
              <a:rPr lang="en-US" sz="1100" i="1">
                <a:latin typeface="Courier" pitchFamily="2" charset="0"/>
              </a:rPr>
              <a:t>    </a:t>
            </a:r>
            <a:r>
              <a:rPr lang="en-US" sz="1050" i="1" dirty="0">
                <a:latin typeface="Courier" pitchFamily="2" charset="0"/>
              </a:rPr>
              <a:t>P</a:t>
            </a:r>
            <a:r>
              <a:rPr lang="en-US" sz="1050" i="1">
                <a:latin typeface="Courier" pitchFamily="2" charset="0"/>
              </a:rPr>
              <a:t>C </a:t>
            </a:r>
            <a:r>
              <a:rPr lang="en-US" sz="1050" i="1" dirty="0">
                <a:latin typeface="Courier" pitchFamily="2" charset="0"/>
              </a:rPr>
              <a:t>← RA</a:t>
            </a:r>
          </a:p>
          <a:p>
            <a:r>
              <a:rPr lang="en-US" sz="1050" i="1" dirty="0">
                <a:latin typeface="Courier" pitchFamily="2" charset="0"/>
              </a:rPr>
              <a:t>    SET_USER_MODE </a:t>
            </a:r>
            <a:r>
              <a:rPr lang="en-US" sz="1100" i="1" dirty="0">
                <a:latin typeface="Courier" pitchFamily="2" charset="0"/>
              </a:rPr>
              <a:t>}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A3423186-133F-3043-9657-69FB04C76D28}"/>
              </a:ext>
            </a:extLst>
          </p:cNvPr>
          <p:cNvSpPr/>
          <p:nvPr/>
        </p:nvSpPr>
        <p:spPr>
          <a:xfrm>
            <a:off x="5938788" y="240632"/>
            <a:ext cx="1288035" cy="2136809"/>
          </a:xfrm>
          <a:custGeom>
            <a:avLst/>
            <a:gdLst>
              <a:gd name="connsiteX0" fmla="*/ 0 w 1432871"/>
              <a:gd name="connsiteY0" fmla="*/ 1155032 h 1174282"/>
              <a:gd name="connsiteX1" fmla="*/ 125128 w 1432871"/>
              <a:gd name="connsiteY1" fmla="*/ 1174282 h 1174282"/>
              <a:gd name="connsiteX2" fmla="*/ 192505 w 1432871"/>
              <a:gd name="connsiteY2" fmla="*/ 1164657 h 1174282"/>
              <a:gd name="connsiteX3" fmla="*/ 365760 w 1432871"/>
              <a:gd name="connsiteY3" fmla="*/ 1155032 h 1174282"/>
              <a:gd name="connsiteX4" fmla="*/ 452387 w 1432871"/>
              <a:gd name="connsiteY4" fmla="*/ 1135781 h 1174282"/>
              <a:gd name="connsiteX5" fmla="*/ 481263 w 1432871"/>
              <a:gd name="connsiteY5" fmla="*/ 1126156 h 1174282"/>
              <a:gd name="connsiteX6" fmla="*/ 519764 w 1432871"/>
              <a:gd name="connsiteY6" fmla="*/ 1068404 h 1174282"/>
              <a:gd name="connsiteX7" fmla="*/ 548640 w 1432871"/>
              <a:gd name="connsiteY7" fmla="*/ 1010653 h 1174282"/>
              <a:gd name="connsiteX8" fmla="*/ 567890 w 1432871"/>
              <a:gd name="connsiteY8" fmla="*/ 952901 h 1174282"/>
              <a:gd name="connsiteX9" fmla="*/ 577515 w 1432871"/>
              <a:gd name="connsiteY9" fmla="*/ 924025 h 1174282"/>
              <a:gd name="connsiteX10" fmla="*/ 596766 w 1432871"/>
              <a:gd name="connsiteY10" fmla="*/ 895149 h 1174282"/>
              <a:gd name="connsiteX11" fmla="*/ 606391 w 1432871"/>
              <a:gd name="connsiteY11" fmla="*/ 837398 h 1174282"/>
              <a:gd name="connsiteX12" fmla="*/ 625642 w 1432871"/>
              <a:gd name="connsiteY12" fmla="*/ 770021 h 1174282"/>
              <a:gd name="connsiteX13" fmla="*/ 635267 w 1432871"/>
              <a:gd name="connsiteY13" fmla="*/ 712269 h 1174282"/>
              <a:gd name="connsiteX14" fmla="*/ 664143 w 1432871"/>
              <a:gd name="connsiteY14" fmla="*/ 519764 h 1174282"/>
              <a:gd name="connsiteX15" fmla="*/ 683393 w 1432871"/>
              <a:gd name="connsiteY15" fmla="*/ 423512 h 1174282"/>
              <a:gd name="connsiteX16" fmla="*/ 702644 w 1432871"/>
              <a:gd name="connsiteY16" fmla="*/ 365760 h 1174282"/>
              <a:gd name="connsiteX17" fmla="*/ 731520 w 1432871"/>
              <a:gd name="connsiteY17" fmla="*/ 269507 h 1174282"/>
              <a:gd name="connsiteX18" fmla="*/ 750770 w 1432871"/>
              <a:gd name="connsiteY18" fmla="*/ 240632 h 1174282"/>
              <a:gd name="connsiteX19" fmla="*/ 779646 w 1432871"/>
              <a:gd name="connsiteY19" fmla="*/ 182880 h 1174282"/>
              <a:gd name="connsiteX20" fmla="*/ 818147 w 1432871"/>
              <a:gd name="connsiteY20" fmla="*/ 125128 h 1174282"/>
              <a:gd name="connsiteX21" fmla="*/ 885524 w 1432871"/>
              <a:gd name="connsiteY21" fmla="*/ 57752 h 1174282"/>
              <a:gd name="connsiteX22" fmla="*/ 914400 w 1432871"/>
              <a:gd name="connsiteY22" fmla="*/ 38501 h 1174282"/>
              <a:gd name="connsiteX23" fmla="*/ 1010652 w 1432871"/>
              <a:gd name="connsiteY23" fmla="*/ 9625 h 1174282"/>
              <a:gd name="connsiteX24" fmla="*/ 1106905 w 1432871"/>
              <a:gd name="connsiteY24" fmla="*/ 0 h 1174282"/>
              <a:gd name="connsiteX25" fmla="*/ 1357162 w 1432871"/>
              <a:gd name="connsiteY25" fmla="*/ 9625 h 1174282"/>
              <a:gd name="connsiteX26" fmla="*/ 1414913 w 1432871"/>
              <a:gd name="connsiteY26" fmla="*/ 19251 h 117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32871" h="1174282">
                <a:moveTo>
                  <a:pt x="0" y="1155032"/>
                </a:moveTo>
                <a:cubicBezTo>
                  <a:pt x="16206" y="1157733"/>
                  <a:pt x="112742" y="1174282"/>
                  <a:pt x="125128" y="1174282"/>
                </a:cubicBezTo>
                <a:cubicBezTo>
                  <a:pt x="147815" y="1174282"/>
                  <a:pt x="169890" y="1166466"/>
                  <a:pt x="192505" y="1164657"/>
                </a:cubicBezTo>
                <a:cubicBezTo>
                  <a:pt x="250162" y="1160045"/>
                  <a:pt x="308008" y="1158240"/>
                  <a:pt x="365760" y="1155032"/>
                </a:cubicBezTo>
                <a:cubicBezTo>
                  <a:pt x="398834" y="1148417"/>
                  <a:pt x="420675" y="1144841"/>
                  <a:pt x="452387" y="1135781"/>
                </a:cubicBezTo>
                <a:cubicBezTo>
                  <a:pt x="462143" y="1132994"/>
                  <a:pt x="471638" y="1129364"/>
                  <a:pt x="481263" y="1126156"/>
                </a:cubicBezTo>
                <a:cubicBezTo>
                  <a:pt x="494097" y="1106905"/>
                  <a:pt x="512448" y="1090353"/>
                  <a:pt x="519764" y="1068404"/>
                </a:cubicBezTo>
                <a:cubicBezTo>
                  <a:pt x="533047" y="1028554"/>
                  <a:pt x="523761" y="1047970"/>
                  <a:pt x="548640" y="1010653"/>
                </a:cubicBezTo>
                <a:lnTo>
                  <a:pt x="567890" y="952901"/>
                </a:lnTo>
                <a:cubicBezTo>
                  <a:pt x="571098" y="943276"/>
                  <a:pt x="571887" y="932467"/>
                  <a:pt x="577515" y="924025"/>
                </a:cubicBezTo>
                <a:lnTo>
                  <a:pt x="596766" y="895149"/>
                </a:lnTo>
                <a:cubicBezTo>
                  <a:pt x="599974" y="875899"/>
                  <a:pt x="602564" y="856535"/>
                  <a:pt x="606391" y="837398"/>
                </a:cubicBezTo>
                <a:cubicBezTo>
                  <a:pt x="612435" y="807178"/>
                  <a:pt x="616467" y="797546"/>
                  <a:pt x="625642" y="770021"/>
                </a:cubicBezTo>
                <a:cubicBezTo>
                  <a:pt x="628850" y="750770"/>
                  <a:pt x="632372" y="731569"/>
                  <a:pt x="635267" y="712269"/>
                </a:cubicBezTo>
                <a:cubicBezTo>
                  <a:pt x="642931" y="661175"/>
                  <a:pt x="653228" y="577979"/>
                  <a:pt x="664143" y="519764"/>
                </a:cubicBezTo>
                <a:cubicBezTo>
                  <a:pt x="670173" y="487605"/>
                  <a:pt x="673046" y="454552"/>
                  <a:pt x="683393" y="423512"/>
                </a:cubicBezTo>
                <a:cubicBezTo>
                  <a:pt x="689810" y="404261"/>
                  <a:pt x="697723" y="385446"/>
                  <a:pt x="702644" y="365760"/>
                </a:cubicBezTo>
                <a:cubicBezTo>
                  <a:pt x="708025" y="344236"/>
                  <a:pt x="722145" y="283569"/>
                  <a:pt x="731520" y="269507"/>
                </a:cubicBezTo>
                <a:lnTo>
                  <a:pt x="750770" y="240632"/>
                </a:lnTo>
                <a:cubicBezTo>
                  <a:pt x="774963" y="168052"/>
                  <a:pt x="742328" y="257516"/>
                  <a:pt x="779646" y="182880"/>
                </a:cubicBezTo>
                <a:cubicBezTo>
                  <a:pt x="807506" y="127159"/>
                  <a:pt x="763406" y="179869"/>
                  <a:pt x="818147" y="125128"/>
                </a:cubicBezTo>
                <a:cubicBezTo>
                  <a:pt x="835088" y="74304"/>
                  <a:pt x="819330" y="101881"/>
                  <a:pt x="885524" y="57752"/>
                </a:cubicBezTo>
                <a:cubicBezTo>
                  <a:pt x="895149" y="51335"/>
                  <a:pt x="903425" y="42159"/>
                  <a:pt x="914400" y="38501"/>
                </a:cubicBezTo>
                <a:cubicBezTo>
                  <a:pt x="934486" y="31806"/>
                  <a:pt x="985202" y="13261"/>
                  <a:pt x="1010652" y="9625"/>
                </a:cubicBezTo>
                <a:cubicBezTo>
                  <a:pt x="1042572" y="5065"/>
                  <a:pt x="1074821" y="3208"/>
                  <a:pt x="1106905" y="0"/>
                </a:cubicBezTo>
                <a:cubicBezTo>
                  <a:pt x="1190324" y="3208"/>
                  <a:pt x="1273855" y="4250"/>
                  <a:pt x="1357162" y="9625"/>
                </a:cubicBezTo>
                <a:cubicBezTo>
                  <a:pt x="1516114" y="19880"/>
                  <a:pt x="1367811" y="19251"/>
                  <a:pt x="1414913" y="19251"/>
                </a:cubicBezTo>
              </a:path>
            </a:pathLst>
          </a:custGeom>
          <a:noFill/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1ACC48A8-813B-5F4F-82AC-C7A761E76AEA}"/>
              </a:ext>
            </a:extLst>
          </p:cNvPr>
          <p:cNvSpPr/>
          <p:nvPr/>
        </p:nvSpPr>
        <p:spPr>
          <a:xfrm flipV="1">
            <a:off x="5947958" y="2735774"/>
            <a:ext cx="1288035" cy="1742470"/>
          </a:xfrm>
          <a:custGeom>
            <a:avLst/>
            <a:gdLst>
              <a:gd name="connsiteX0" fmla="*/ 0 w 1432871"/>
              <a:gd name="connsiteY0" fmla="*/ 1155032 h 1174282"/>
              <a:gd name="connsiteX1" fmla="*/ 125128 w 1432871"/>
              <a:gd name="connsiteY1" fmla="*/ 1174282 h 1174282"/>
              <a:gd name="connsiteX2" fmla="*/ 192505 w 1432871"/>
              <a:gd name="connsiteY2" fmla="*/ 1164657 h 1174282"/>
              <a:gd name="connsiteX3" fmla="*/ 365760 w 1432871"/>
              <a:gd name="connsiteY3" fmla="*/ 1155032 h 1174282"/>
              <a:gd name="connsiteX4" fmla="*/ 452387 w 1432871"/>
              <a:gd name="connsiteY4" fmla="*/ 1135781 h 1174282"/>
              <a:gd name="connsiteX5" fmla="*/ 481263 w 1432871"/>
              <a:gd name="connsiteY5" fmla="*/ 1126156 h 1174282"/>
              <a:gd name="connsiteX6" fmla="*/ 519764 w 1432871"/>
              <a:gd name="connsiteY6" fmla="*/ 1068404 h 1174282"/>
              <a:gd name="connsiteX7" fmla="*/ 548640 w 1432871"/>
              <a:gd name="connsiteY7" fmla="*/ 1010653 h 1174282"/>
              <a:gd name="connsiteX8" fmla="*/ 567890 w 1432871"/>
              <a:gd name="connsiteY8" fmla="*/ 952901 h 1174282"/>
              <a:gd name="connsiteX9" fmla="*/ 577515 w 1432871"/>
              <a:gd name="connsiteY9" fmla="*/ 924025 h 1174282"/>
              <a:gd name="connsiteX10" fmla="*/ 596766 w 1432871"/>
              <a:gd name="connsiteY10" fmla="*/ 895149 h 1174282"/>
              <a:gd name="connsiteX11" fmla="*/ 606391 w 1432871"/>
              <a:gd name="connsiteY11" fmla="*/ 837398 h 1174282"/>
              <a:gd name="connsiteX12" fmla="*/ 625642 w 1432871"/>
              <a:gd name="connsiteY12" fmla="*/ 770021 h 1174282"/>
              <a:gd name="connsiteX13" fmla="*/ 635267 w 1432871"/>
              <a:gd name="connsiteY13" fmla="*/ 712269 h 1174282"/>
              <a:gd name="connsiteX14" fmla="*/ 664143 w 1432871"/>
              <a:gd name="connsiteY14" fmla="*/ 519764 h 1174282"/>
              <a:gd name="connsiteX15" fmla="*/ 683393 w 1432871"/>
              <a:gd name="connsiteY15" fmla="*/ 423512 h 1174282"/>
              <a:gd name="connsiteX16" fmla="*/ 702644 w 1432871"/>
              <a:gd name="connsiteY16" fmla="*/ 365760 h 1174282"/>
              <a:gd name="connsiteX17" fmla="*/ 731520 w 1432871"/>
              <a:gd name="connsiteY17" fmla="*/ 269507 h 1174282"/>
              <a:gd name="connsiteX18" fmla="*/ 750770 w 1432871"/>
              <a:gd name="connsiteY18" fmla="*/ 240632 h 1174282"/>
              <a:gd name="connsiteX19" fmla="*/ 779646 w 1432871"/>
              <a:gd name="connsiteY19" fmla="*/ 182880 h 1174282"/>
              <a:gd name="connsiteX20" fmla="*/ 818147 w 1432871"/>
              <a:gd name="connsiteY20" fmla="*/ 125128 h 1174282"/>
              <a:gd name="connsiteX21" fmla="*/ 885524 w 1432871"/>
              <a:gd name="connsiteY21" fmla="*/ 57752 h 1174282"/>
              <a:gd name="connsiteX22" fmla="*/ 914400 w 1432871"/>
              <a:gd name="connsiteY22" fmla="*/ 38501 h 1174282"/>
              <a:gd name="connsiteX23" fmla="*/ 1010652 w 1432871"/>
              <a:gd name="connsiteY23" fmla="*/ 9625 h 1174282"/>
              <a:gd name="connsiteX24" fmla="*/ 1106905 w 1432871"/>
              <a:gd name="connsiteY24" fmla="*/ 0 h 1174282"/>
              <a:gd name="connsiteX25" fmla="*/ 1357162 w 1432871"/>
              <a:gd name="connsiteY25" fmla="*/ 9625 h 1174282"/>
              <a:gd name="connsiteX26" fmla="*/ 1414913 w 1432871"/>
              <a:gd name="connsiteY26" fmla="*/ 19251 h 117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32871" h="1174282">
                <a:moveTo>
                  <a:pt x="0" y="1155032"/>
                </a:moveTo>
                <a:cubicBezTo>
                  <a:pt x="16206" y="1157733"/>
                  <a:pt x="112742" y="1174282"/>
                  <a:pt x="125128" y="1174282"/>
                </a:cubicBezTo>
                <a:cubicBezTo>
                  <a:pt x="147815" y="1174282"/>
                  <a:pt x="169890" y="1166466"/>
                  <a:pt x="192505" y="1164657"/>
                </a:cubicBezTo>
                <a:cubicBezTo>
                  <a:pt x="250162" y="1160045"/>
                  <a:pt x="308008" y="1158240"/>
                  <a:pt x="365760" y="1155032"/>
                </a:cubicBezTo>
                <a:cubicBezTo>
                  <a:pt x="398834" y="1148417"/>
                  <a:pt x="420675" y="1144841"/>
                  <a:pt x="452387" y="1135781"/>
                </a:cubicBezTo>
                <a:cubicBezTo>
                  <a:pt x="462143" y="1132994"/>
                  <a:pt x="471638" y="1129364"/>
                  <a:pt x="481263" y="1126156"/>
                </a:cubicBezTo>
                <a:cubicBezTo>
                  <a:pt x="494097" y="1106905"/>
                  <a:pt x="512448" y="1090353"/>
                  <a:pt x="519764" y="1068404"/>
                </a:cubicBezTo>
                <a:cubicBezTo>
                  <a:pt x="533047" y="1028554"/>
                  <a:pt x="523761" y="1047970"/>
                  <a:pt x="548640" y="1010653"/>
                </a:cubicBezTo>
                <a:lnTo>
                  <a:pt x="567890" y="952901"/>
                </a:lnTo>
                <a:cubicBezTo>
                  <a:pt x="571098" y="943276"/>
                  <a:pt x="571887" y="932467"/>
                  <a:pt x="577515" y="924025"/>
                </a:cubicBezTo>
                <a:lnTo>
                  <a:pt x="596766" y="895149"/>
                </a:lnTo>
                <a:cubicBezTo>
                  <a:pt x="599974" y="875899"/>
                  <a:pt x="602564" y="856535"/>
                  <a:pt x="606391" y="837398"/>
                </a:cubicBezTo>
                <a:cubicBezTo>
                  <a:pt x="612435" y="807178"/>
                  <a:pt x="616467" y="797546"/>
                  <a:pt x="625642" y="770021"/>
                </a:cubicBezTo>
                <a:cubicBezTo>
                  <a:pt x="628850" y="750770"/>
                  <a:pt x="632372" y="731569"/>
                  <a:pt x="635267" y="712269"/>
                </a:cubicBezTo>
                <a:cubicBezTo>
                  <a:pt x="642931" y="661175"/>
                  <a:pt x="653228" y="577979"/>
                  <a:pt x="664143" y="519764"/>
                </a:cubicBezTo>
                <a:cubicBezTo>
                  <a:pt x="670173" y="487605"/>
                  <a:pt x="673046" y="454552"/>
                  <a:pt x="683393" y="423512"/>
                </a:cubicBezTo>
                <a:cubicBezTo>
                  <a:pt x="689810" y="404261"/>
                  <a:pt x="697723" y="385446"/>
                  <a:pt x="702644" y="365760"/>
                </a:cubicBezTo>
                <a:cubicBezTo>
                  <a:pt x="708025" y="344236"/>
                  <a:pt x="722145" y="283569"/>
                  <a:pt x="731520" y="269507"/>
                </a:cubicBezTo>
                <a:lnTo>
                  <a:pt x="750770" y="240632"/>
                </a:lnTo>
                <a:cubicBezTo>
                  <a:pt x="774963" y="168052"/>
                  <a:pt x="742328" y="257516"/>
                  <a:pt x="779646" y="182880"/>
                </a:cubicBezTo>
                <a:cubicBezTo>
                  <a:pt x="807506" y="127159"/>
                  <a:pt x="763406" y="179869"/>
                  <a:pt x="818147" y="125128"/>
                </a:cubicBezTo>
                <a:cubicBezTo>
                  <a:pt x="835088" y="74304"/>
                  <a:pt x="819330" y="101881"/>
                  <a:pt x="885524" y="57752"/>
                </a:cubicBezTo>
                <a:cubicBezTo>
                  <a:pt x="895149" y="51335"/>
                  <a:pt x="903425" y="42159"/>
                  <a:pt x="914400" y="38501"/>
                </a:cubicBezTo>
                <a:cubicBezTo>
                  <a:pt x="934486" y="31806"/>
                  <a:pt x="985202" y="13261"/>
                  <a:pt x="1010652" y="9625"/>
                </a:cubicBezTo>
                <a:cubicBezTo>
                  <a:pt x="1042572" y="5065"/>
                  <a:pt x="1074821" y="3208"/>
                  <a:pt x="1106905" y="0"/>
                </a:cubicBezTo>
                <a:cubicBezTo>
                  <a:pt x="1190324" y="3208"/>
                  <a:pt x="1273855" y="4250"/>
                  <a:pt x="1357162" y="9625"/>
                </a:cubicBezTo>
                <a:cubicBezTo>
                  <a:pt x="1516114" y="19880"/>
                  <a:pt x="1367811" y="19251"/>
                  <a:pt x="1414913" y="19251"/>
                </a:cubicBezTo>
              </a:path>
            </a:pathLst>
          </a:custGeom>
          <a:noFill/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754B8C3-AD12-3247-BCF5-54BBD0107E71}"/>
              </a:ext>
            </a:extLst>
          </p:cNvPr>
          <p:cNvSpPr txBox="1"/>
          <p:nvPr/>
        </p:nvSpPr>
        <p:spPr>
          <a:xfrm rot="20920310">
            <a:off x="818001" y="3378860"/>
            <a:ext cx="29553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The </a:t>
            </a:r>
            <a:r>
              <a:rPr lang="en-US" sz="1600" b="1" dirty="0">
                <a:latin typeface="Segoe Print" panose="02000800000000000000" pitchFamily="2" charset="0"/>
              </a:rPr>
              <a:t>Interrupt Vector</a:t>
            </a:r>
            <a:r>
              <a:rPr lang="en-US" sz="1600" dirty="0">
                <a:latin typeface="Segoe Print" panose="02000800000000000000" pitchFamily="2" charset="0"/>
              </a:rPr>
              <a:t> is used to find the address of the ISR corresponding to the IRQ that was received.</a:t>
            </a:r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BB8A4E5C-33B4-934E-84B6-87320EBD8614}"/>
              </a:ext>
            </a:extLst>
          </p:cNvPr>
          <p:cNvSpPr/>
          <p:nvPr/>
        </p:nvSpPr>
        <p:spPr>
          <a:xfrm>
            <a:off x="5965216" y="2347954"/>
            <a:ext cx="1261608" cy="223110"/>
          </a:xfrm>
          <a:custGeom>
            <a:avLst/>
            <a:gdLst>
              <a:gd name="connsiteX0" fmla="*/ 0 w 1432871"/>
              <a:gd name="connsiteY0" fmla="*/ 1155032 h 1174282"/>
              <a:gd name="connsiteX1" fmla="*/ 125128 w 1432871"/>
              <a:gd name="connsiteY1" fmla="*/ 1174282 h 1174282"/>
              <a:gd name="connsiteX2" fmla="*/ 192505 w 1432871"/>
              <a:gd name="connsiteY2" fmla="*/ 1164657 h 1174282"/>
              <a:gd name="connsiteX3" fmla="*/ 365760 w 1432871"/>
              <a:gd name="connsiteY3" fmla="*/ 1155032 h 1174282"/>
              <a:gd name="connsiteX4" fmla="*/ 452387 w 1432871"/>
              <a:gd name="connsiteY4" fmla="*/ 1135781 h 1174282"/>
              <a:gd name="connsiteX5" fmla="*/ 481263 w 1432871"/>
              <a:gd name="connsiteY5" fmla="*/ 1126156 h 1174282"/>
              <a:gd name="connsiteX6" fmla="*/ 519764 w 1432871"/>
              <a:gd name="connsiteY6" fmla="*/ 1068404 h 1174282"/>
              <a:gd name="connsiteX7" fmla="*/ 548640 w 1432871"/>
              <a:gd name="connsiteY7" fmla="*/ 1010653 h 1174282"/>
              <a:gd name="connsiteX8" fmla="*/ 567890 w 1432871"/>
              <a:gd name="connsiteY8" fmla="*/ 952901 h 1174282"/>
              <a:gd name="connsiteX9" fmla="*/ 577515 w 1432871"/>
              <a:gd name="connsiteY9" fmla="*/ 924025 h 1174282"/>
              <a:gd name="connsiteX10" fmla="*/ 596766 w 1432871"/>
              <a:gd name="connsiteY10" fmla="*/ 895149 h 1174282"/>
              <a:gd name="connsiteX11" fmla="*/ 606391 w 1432871"/>
              <a:gd name="connsiteY11" fmla="*/ 837398 h 1174282"/>
              <a:gd name="connsiteX12" fmla="*/ 625642 w 1432871"/>
              <a:gd name="connsiteY12" fmla="*/ 770021 h 1174282"/>
              <a:gd name="connsiteX13" fmla="*/ 635267 w 1432871"/>
              <a:gd name="connsiteY13" fmla="*/ 712269 h 1174282"/>
              <a:gd name="connsiteX14" fmla="*/ 664143 w 1432871"/>
              <a:gd name="connsiteY14" fmla="*/ 519764 h 1174282"/>
              <a:gd name="connsiteX15" fmla="*/ 683393 w 1432871"/>
              <a:gd name="connsiteY15" fmla="*/ 423512 h 1174282"/>
              <a:gd name="connsiteX16" fmla="*/ 702644 w 1432871"/>
              <a:gd name="connsiteY16" fmla="*/ 365760 h 1174282"/>
              <a:gd name="connsiteX17" fmla="*/ 731520 w 1432871"/>
              <a:gd name="connsiteY17" fmla="*/ 269507 h 1174282"/>
              <a:gd name="connsiteX18" fmla="*/ 750770 w 1432871"/>
              <a:gd name="connsiteY18" fmla="*/ 240632 h 1174282"/>
              <a:gd name="connsiteX19" fmla="*/ 779646 w 1432871"/>
              <a:gd name="connsiteY19" fmla="*/ 182880 h 1174282"/>
              <a:gd name="connsiteX20" fmla="*/ 818147 w 1432871"/>
              <a:gd name="connsiteY20" fmla="*/ 125128 h 1174282"/>
              <a:gd name="connsiteX21" fmla="*/ 885524 w 1432871"/>
              <a:gd name="connsiteY21" fmla="*/ 57752 h 1174282"/>
              <a:gd name="connsiteX22" fmla="*/ 914400 w 1432871"/>
              <a:gd name="connsiteY22" fmla="*/ 38501 h 1174282"/>
              <a:gd name="connsiteX23" fmla="*/ 1010652 w 1432871"/>
              <a:gd name="connsiteY23" fmla="*/ 9625 h 1174282"/>
              <a:gd name="connsiteX24" fmla="*/ 1106905 w 1432871"/>
              <a:gd name="connsiteY24" fmla="*/ 0 h 1174282"/>
              <a:gd name="connsiteX25" fmla="*/ 1357162 w 1432871"/>
              <a:gd name="connsiteY25" fmla="*/ 9625 h 1174282"/>
              <a:gd name="connsiteX26" fmla="*/ 1414913 w 1432871"/>
              <a:gd name="connsiteY26" fmla="*/ 19251 h 117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32871" h="1174282">
                <a:moveTo>
                  <a:pt x="0" y="1155032"/>
                </a:moveTo>
                <a:cubicBezTo>
                  <a:pt x="16206" y="1157733"/>
                  <a:pt x="112742" y="1174282"/>
                  <a:pt x="125128" y="1174282"/>
                </a:cubicBezTo>
                <a:cubicBezTo>
                  <a:pt x="147815" y="1174282"/>
                  <a:pt x="169890" y="1166466"/>
                  <a:pt x="192505" y="1164657"/>
                </a:cubicBezTo>
                <a:cubicBezTo>
                  <a:pt x="250162" y="1160045"/>
                  <a:pt x="308008" y="1158240"/>
                  <a:pt x="365760" y="1155032"/>
                </a:cubicBezTo>
                <a:cubicBezTo>
                  <a:pt x="398834" y="1148417"/>
                  <a:pt x="420675" y="1144841"/>
                  <a:pt x="452387" y="1135781"/>
                </a:cubicBezTo>
                <a:cubicBezTo>
                  <a:pt x="462143" y="1132994"/>
                  <a:pt x="471638" y="1129364"/>
                  <a:pt x="481263" y="1126156"/>
                </a:cubicBezTo>
                <a:cubicBezTo>
                  <a:pt x="494097" y="1106905"/>
                  <a:pt x="512448" y="1090353"/>
                  <a:pt x="519764" y="1068404"/>
                </a:cubicBezTo>
                <a:cubicBezTo>
                  <a:pt x="533047" y="1028554"/>
                  <a:pt x="523761" y="1047970"/>
                  <a:pt x="548640" y="1010653"/>
                </a:cubicBezTo>
                <a:lnTo>
                  <a:pt x="567890" y="952901"/>
                </a:lnTo>
                <a:cubicBezTo>
                  <a:pt x="571098" y="943276"/>
                  <a:pt x="571887" y="932467"/>
                  <a:pt x="577515" y="924025"/>
                </a:cubicBezTo>
                <a:lnTo>
                  <a:pt x="596766" y="895149"/>
                </a:lnTo>
                <a:cubicBezTo>
                  <a:pt x="599974" y="875899"/>
                  <a:pt x="602564" y="856535"/>
                  <a:pt x="606391" y="837398"/>
                </a:cubicBezTo>
                <a:cubicBezTo>
                  <a:pt x="612435" y="807178"/>
                  <a:pt x="616467" y="797546"/>
                  <a:pt x="625642" y="770021"/>
                </a:cubicBezTo>
                <a:cubicBezTo>
                  <a:pt x="628850" y="750770"/>
                  <a:pt x="632372" y="731569"/>
                  <a:pt x="635267" y="712269"/>
                </a:cubicBezTo>
                <a:cubicBezTo>
                  <a:pt x="642931" y="661175"/>
                  <a:pt x="653228" y="577979"/>
                  <a:pt x="664143" y="519764"/>
                </a:cubicBezTo>
                <a:cubicBezTo>
                  <a:pt x="670173" y="487605"/>
                  <a:pt x="673046" y="454552"/>
                  <a:pt x="683393" y="423512"/>
                </a:cubicBezTo>
                <a:cubicBezTo>
                  <a:pt x="689810" y="404261"/>
                  <a:pt x="697723" y="385446"/>
                  <a:pt x="702644" y="365760"/>
                </a:cubicBezTo>
                <a:cubicBezTo>
                  <a:pt x="708025" y="344236"/>
                  <a:pt x="722145" y="283569"/>
                  <a:pt x="731520" y="269507"/>
                </a:cubicBezTo>
                <a:lnTo>
                  <a:pt x="750770" y="240632"/>
                </a:lnTo>
                <a:cubicBezTo>
                  <a:pt x="774963" y="168052"/>
                  <a:pt x="742328" y="257516"/>
                  <a:pt x="779646" y="182880"/>
                </a:cubicBezTo>
                <a:cubicBezTo>
                  <a:pt x="807506" y="127159"/>
                  <a:pt x="763406" y="179869"/>
                  <a:pt x="818147" y="125128"/>
                </a:cubicBezTo>
                <a:cubicBezTo>
                  <a:pt x="835088" y="74304"/>
                  <a:pt x="819330" y="101881"/>
                  <a:pt x="885524" y="57752"/>
                </a:cubicBezTo>
                <a:cubicBezTo>
                  <a:pt x="895149" y="51335"/>
                  <a:pt x="903425" y="42159"/>
                  <a:pt x="914400" y="38501"/>
                </a:cubicBezTo>
                <a:cubicBezTo>
                  <a:pt x="934486" y="31806"/>
                  <a:pt x="985202" y="13261"/>
                  <a:pt x="1010652" y="9625"/>
                </a:cubicBezTo>
                <a:cubicBezTo>
                  <a:pt x="1042572" y="5065"/>
                  <a:pt x="1074821" y="3208"/>
                  <a:pt x="1106905" y="0"/>
                </a:cubicBezTo>
                <a:cubicBezTo>
                  <a:pt x="1190324" y="3208"/>
                  <a:pt x="1273855" y="4250"/>
                  <a:pt x="1357162" y="9625"/>
                </a:cubicBezTo>
                <a:cubicBezTo>
                  <a:pt x="1516114" y="19880"/>
                  <a:pt x="1367811" y="19251"/>
                  <a:pt x="1414913" y="19251"/>
                </a:cubicBezTo>
              </a:path>
            </a:pathLst>
          </a:custGeom>
          <a:noFill/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CCCE010-24A1-C14E-923F-0328134D05B0}"/>
              </a:ext>
            </a:extLst>
          </p:cNvPr>
          <p:cNvSpPr txBox="1"/>
          <p:nvPr/>
        </p:nvSpPr>
        <p:spPr>
          <a:xfrm>
            <a:off x="1223799" y="1564473"/>
            <a:ext cx="195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Unit Hardware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E86F01-30E7-324A-BCBF-F97421644364}"/>
              </a:ext>
            </a:extLst>
          </p:cNvPr>
          <p:cNvSpPr txBox="1"/>
          <p:nvPr/>
        </p:nvSpPr>
        <p:spPr>
          <a:xfrm>
            <a:off x="5841749" y="4831788"/>
            <a:ext cx="3302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assuming ML instructions are 4 bytes.</a:t>
            </a:r>
          </a:p>
        </p:txBody>
      </p:sp>
    </p:spTree>
    <p:extLst>
      <p:ext uri="{BB962C8B-B14F-4D97-AF65-F5344CB8AC3E}">
        <p14:creationId xmlns:p14="http://schemas.microsoft.com/office/powerpoint/2010/main" val="1364509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D9CF85-40C8-4944-AFDF-E9532899C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Calls</a:t>
            </a:r>
          </a:p>
        </p:txBody>
      </p:sp>
    </p:spTree>
    <p:extLst>
      <p:ext uri="{BB962C8B-B14F-4D97-AF65-F5344CB8AC3E}">
        <p14:creationId xmlns:p14="http://schemas.microsoft.com/office/powerpoint/2010/main" val="2417142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7FF9850-22F7-0449-A8E5-A98A18E04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4456" y="112503"/>
            <a:ext cx="2341265" cy="830346"/>
          </a:xfrm>
        </p:spPr>
        <p:txBody>
          <a:bodyPr/>
          <a:lstStyle/>
          <a:p>
            <a:r>
              <a:rPr lang="en-US" dirty="0"/>
              <a:t>System Call</a:t>
            </a:r>
            <a:br>
              <a:rPr lang="en-US" dirty="0"/>
            </a:br>
            <a:r>
              <a:rPr lang="en-US" dirty="0"/>
              <a:t>Mechanics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85E63-570A-C245-B3EE-766A9AC9CF4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D0F67B-D775-BD4E-981B-DFB9FD3A72E2}"/>
              </a:ext>
            </a:extLst>
          </p:cNvPr>
          <p:cNvSpPr txBox="1"/>
          <p:nvPr/>
        </p:nvSpPr>
        <p:spPr>
          <a:xfrm>
            <a:off x="1271028" y="1486369"/>
            <a:ext cx="3299301" cy="1169551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main() {  </a:t>
            </a:r>
          </a:p>
          <a:p>
            <a:r>
              <a:rPr lang="en-US" dirty="0">
                <a:latin typeface="Courier" pitchFamily="2" charset="0"/>
              </a:rPr>
              <a:t>  FILE *f=</a:t>
            </a:r>
            <a:r>
              <a:rPr lang="en-US" dirty="0" err="1">
                <a:latin typeface="Courier" pitchFamily="2" charset="0"/>
              </a:rPr>
              <a:t>fopen</a:t>
            </a:r>
            <a:r>
              <a:rPr lang="en-US" dirty="0">
                <a:latin typeface="Courier" pitchFamily="2" charset="0"/>
              </a:rPr>
              <a:t>(”</a:t>
            </a:r>
            <a:r>
              <a:rPr lang="en-US" dirty="0" err="1">
                <a:latin typeface="Courier" pitchFamily="2" charset="0"/>
              </a:rPr>
              <a:t>f.txt”,”w</a:t>
            </a:r>
            <a:r>
              <a:rPr lang="en-US" dirty="0">
                <a:latin typeface="Courier" pitchFamily="2" charset="0"/>
              </a:rPr>
              <a:t>”);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fputs</a:t>
            </a:r>
            <a:r>
              <a:rPr lang="en-US" dirty="0">
                <a:latin typeface="Courier" pitchFamily="2" charset="0"/>
              </a:rPr>
              <a:t>(“</a:t>
            </a:r>
            <a:r>
              <a:rPr lang="en-US" dirty="0" err="1">
                <a:latin typeface="Courier" pitchFamily="2" charset="0"/>
              </a:rPr>
              <a:t>Hello”,f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fclose</a:t>
            </a:r>
            <a:r>
              <a:rPr lang="en-US" dirty="0">
                <a:latin typeface="Courier" pitchFamily="2" charset="0"/>
              </a:rPr>
              <a:t>(f);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6FBC2F-0FD4-F14F-A1C5-3E17E9A7AB36}"/>
              </a:ext>
            </a:extLst>
          </p:cNvPr>
          <p:cNvSpPr txBox="1"/>
          <p:nvPr/>
        </p:nvSpPr>
        <p:spPr>
          <a:xfrm>
            <a:off x="1871957" y="1181475"/>
            <a:ext cx="1242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HLL Program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FB091F-0032-5D42-B49A-030B5FC30CF5}"/>
              </a:ext>
            </a:extLst>
          </p:cNvPr>
          <p:cNvSpPr txBox="1"/>
          <p:nvPr/>
        </p:nvSpPr>
        <p:spPr>
          <a:xfrm rot="21328533">
            <a:off x="3802024" y="3558519"/>
            <a:ext cx="3131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INT_IRQ #18 </a:t>
            </a:r>
            <a:r>
              <a:rPr lang="en-US" sz="1600" dirty="0">
                <a:latin typeface="Segoe Print" panose="02000800000000000000" pitchFamily="2" charset="0"/>
              </a:rPr>
              <a:t>generates an interrupt with IRQ 18.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AB8136-0F2F-DC4B-9CB1-32FC82485C49}"/>
              </a:ext>
            </a:extLst>
          </p:cNvPr>
          <p:cNvGrpSpPr/>
          <p:nvPr/>
        </p:nvGrpSpPr>
        <p:grpSpPr>
          <a:xfrm>
            <a:off x="-6113" y="2672920"/>
            <a:ext cx="3852392" cy="2333857"/>
            <a:chOff x="-6113" y="2672920"/>
            <a:chExt cx="3852392" cy="2333857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754B8C3-AD12-3247-BCF5-54BBD0107E71}"/>
                </a:ext>
              </a:extLst>
            </p:cNvPr>
            <p:cNvSpPr txBox="1"/>
            <p:nvPr/>
          </p:nvSpPr>
          <p:spPr>
            <a:xfrm rot="20920310">
              <a:off x="-6113" y="2963408"/>
              <a:ext cx="207001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HLL programs call </a:t>
              </a:r>
              <a:r>
                <a:rPr lang="en-US" sz="1600" b="1" dirty="0">
                  <a:latin typeface="Segoe Print" panose="02000800000000000000" pitchFamily="2" charset="0"/>
                </a:rPr>
                <a:t>library functions </a:t>
              </a:r>
              <a:r>
                <a:rPr lang="en-US" sz="1600" dirty="0">
                  <a:latin typeface="Segoe Print" panose="02000800000000000000" pitchFamily="2" charset="0"/>
                </a:rPr>
                <a:t>that provide abstractions for the necessary system call.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1073B0-544F-D74F-9F60-05EE158FDDAA}"/>
                </a:ext>
              </a:extLst>
            </p:cNvPr>
            <p:cNvSpPr txBox="1"/>
            <p:nvPr/>
          </p:nvSpPr>
          <p:spPr>
            <a:xfrm>
              <a:off x="2157996" y="3130377"/>
              <a:ext cx="1688283" cy="1600438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" pitchFamily="2" charset="0"/>
                </a:rPr>
                <a:t>fputs</a:t>
              </a:r>
              <a:r>
                <a:rPr lang="en-US" dirty="0">
                  <a:latin typeface="Courier" pitchFamily="2" charset="0"/>
                </a:rPr>
                <a:t>(s, f) { </a:t>
              </a:r>
            </a:p>
            <a:p>
              <a:r>
                <a:rPr lang="en-US" dirty="0">
                  <a:latin typeface="Courier" pitchFamily="2" charset="0"/>
                </a:rPr>
                <a:t>  PUSH s</a:t>
              </a:r>
            </a:p>
            <a:p>
              <a:r>
                <a:rPr lang="en-US" dirty="0">
                  <a:latin typeface="Courier" pitchFamily="2" charset="0"/>
                </a:rPr>
                <a:t>  PUSH f</a:t>
              </a:r>
            </a:p>
            <a:p>
              <a:r>
                <a:rPr lang="en-US" dirty="0">
                  <a:latin typeface="Courier" pitchFamily="2" charset="0"/>
                </a:rPr>
                <a:t>  LOAD SCR #1</a:t>
              </a:r>
            </a:p>
            <a:p>
              <a:r>
                <a:rPr lang="en-US" dirty="0">
                  <a:latin typeface="Courier" pitchFamily="2" charset="0"/>
                </a:rPr>
                <a:t>  </a:t>
              </a:r>
              <a:r>
                <a:rPr lang="en-US" b="1" dirty="0">
                  <a:latin typeface="Courier" pitchFamily="2" charset="0"/>
                </a:rPr>
                <a:t>INT_IRQ #18</a:t>
              </a:r>
            </a:p>
            <a:p>
              <a:r>
                <a:rPr lang="en-US" dirty="0">
                  <a:latin typeface="Courier" pitchFamily="2" charset="0"/>
                </a:rPr>
                <a:t>  RET</a:t>
              </a:r>
            </a:p>
            <a:p>
              <a:r>
                <a:rPr lang="en-US" dirty="0">
                  <a:latin typeface="Courier" pitchFamily="2" charset="0"/>
                </a:rPr>
                <a:t>}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7EB5A7-234F-9148-8DB0-02DDD3F13E46}"/>
                </a:ext>
              </a:extLst>
            </p:cNvPr>
            <p:cNvSpPr txBox="1"/>
            <p:nvPr/>
          </p:nvSpPr>
          <p:spPr>
            <a:xfrm>
              <a:off x="2316185" y="4699000"/>
              <a:ext cx="1208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Library Code</a:t>
              </a:r>
            </a:p>
          </p:txBody>
        </p:sp>
        <p:sp>
          <p:nvSpPr>
            <p:cNvPr id="3" name="Down Arrow 2">
              <a:extLst>
                <a:ext uri="{FF2B5EF4-FFF2-40B4-BE49-F238E27FC236}">
                  <a16:creationId xmlns:a16="http://schemas.microsoft.com/office/drawing/2014/main" id="{A7985892-C70A-F44F-80A7-E4DD3CBC53A2}"/>
                </a:ext>
              </a:extLst>
            </p:cNvPr>
            <p:cNvSpPr/>
            <p:nvPr/>
          </p:nvSpPr>
          <p:spPr>
            <a:xfrm>
              <a:off x="2835852" y="2672920"/>
              <a:ext cx="296155" cy="440457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F9F0CE1-C10E-A546-A1EA-11A53B5912B1}"/>
              </a:ext>
            </a:extLst>
          </p:cNvPr>
          <p:cNvGrpSpPr/>
          <p:nvPr/>
        </p:nvGrpSpPr>
        <p:grpSpPr>
          <a:xfrm>
            <a:off x="3960973" y="83345"/>
            <a:ext cx="5082777" cy="4937377"/>
            <a:chOff x="3960973" y="83345"/>
            <a:chExt cx="5082777" cy="493737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A502193-B9F6-FD4F-8E88-FA30A52E25A1}"/>
                </a:ext>
              </a:extLst>
            </p:cNvPr>
            <p:cNvGrpSpPr/>
            <p:nvPr/>
          </p:nvGrpSpPr>
          <p:grpSpPr>
            <a:xfrm>
              <a:off x="3960973" y="83345"/>
              <a:ext cx="2874579" cy="3358420"/>
              <a:chOff x="3327635" y="1431575"/>
              <a:chExt cx="2874579" cy="3358420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66084DCA-84B9-6F46-92B3-44EFF5111853}"/>
                  </a:ext>
                </a:extLst>
              </p:cNvPr>
              <p:cNvSpPr/>
              <p:nvPr/>
            </p:nvSpPr>
            <p:spPr>
              <a:xfrm>
                <a:off x="4573242" y="1479017"/>
                <a:ext cx="1628972" cy="3251759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 Box 5">
                <a:extLst>
                  <a:ext uri="{FF2B5EF4-FFF2-40B4-BE49-F238E27FC236}">
                    <a16:creationId xmlns:a16="http://schemas.microsoft.com/office/drawing/2014/main" id="{9820708D-3E02-5B48-A139-124CC7AD91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7635" y="1756279"/>
                <a:ext cx="2813244" cy="30337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    996: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 err="1">
                    <a:latin typeface="Courier" pitchFamily="-111" charset="0"/>
                  </a:rPr>
                  <a:t>SCVect</a:t>
                </a:r>
                <a:r>
                  <a:rPr lang="en-US" sz="1600" b="1" dirty="0">
                    <a:latin typeface="Courier" pitchFamily="-111" charset="0"/>
                  </a:rPr>
                  <a:t>[0] 2000: 10000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latin typeface="Courier" pitchFamily="-111" charset="0"/>
                  </a:rPr>
                  <a:t>      [1] 2004: 12568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latin typeface="Courier" pitchFamily="-111" charset="0"/>
                  </a:rPr>
                  <a:t>      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latin typeface="Courier" pitchFamily="-111" charset="0"/>
                  </a:rPr>
                  <a:t>     [27] 2108: 25360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latin typeface="Courier" pitchFamily="-111" charset="0"/>
                  </a:rPr>
                  <a:t>             …: </a:t>
                </a:r>
                <a:r>
                  <a:rPr lang="en-US" sz="1600" dirty="0">
                    <a:latin typeface="Courier" pitchFamily="-111" charset="0"/>
                  </a:rPr>
                  <a:t>…</a:t>
                </a: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   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      …: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02A473-D7A4-854F-86A2-917F359B8E71}"/>
                  </a:ext>
                </a:extLst>
              </p:cNvPr>
              <p:cNvSpPr txBox="1"/>
              <p:nvPr/>
            </p:nvSpPr>
            <p:spPr>
              <a:xfrm>
                <a:off x="4643353" y="1431575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F385AC5-B79F-3B4C-8E49-8A64AE2FC9DF}"/>
                  </a:ext>
                </a:extLst>
              </p:cNvPr>
              <p:cNvSpPr/>
              <p:nvPr/>
            </p:nvSpPr>
            <p:spPr>
              <a:xfrm>
                <a:off x="5298599" y="1947378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027CFD5-64DD-E54A-852E-3D211854988C}"/>
                  </a:ext>
                </a:extLst>
              </p:cNvPr>
              <p:cNvSpPr/>
              <p:nvPr/>
            </p:nvSpPr>
            <p:spPr>
              <a:xfrm>
                <a:off x="5286064" y="3373994"/>
                <a:ext cx="854815" cy="114469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0B1DA9F-A13D-E948-B1EF-78D6DDAF2486}"/>
                </a:ext>
              </a:extLst>
            </p:cNvPr>
            <p:cNvSpPr txBox="1"/>
            <p:nvPr/>
          </p:nvSpPr>
          <p:spPr>
            <a:xfrm>
              <a:off x="7371497" y="775518"/>
              <a:ext cx="1672253" cy="1384995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DISK_READ() {</a:t>
              </a:r>
            </a:p>
            <a:p>
              <a:r>
                <a:rPr lang="en-US" sz="1200" dirty="0">
                  <a:latin typeface="Courier" pitchFamily="2" charset="0"/>
                </a:rPr>
                <a:t>  SAVE CONTEXT</a:t>
              </a:r>
            </a:p>
            <a:p>
              <a:r>
                <a:rPr lang="en-US" sz="1200" dirty="0">
                  <a:latin typeface="Courier" pitchFamily="2" charset="0"/>
                </a:rPr>
                <a:t>  PCB → WAITING</a:t>
              </a:r>
            </a:p>
            <a:p>
              <a:r>
                <a:rPr lang="en-US" sz="1200" dirty="0">
                  <a:latin typeface="Courier" pitchFamily="2" charset="0"/>
                </a:rPr>
                <a:t>  </a:t>
              </a:r>
              <a:r>
                <a:rPr lang="en-US" sz="1200" i="1" dirty="0">
                  <a:latin typeface="Courier" pitchFamily="2" charset="0"/>
                </a:rPr>
                <a:t>GET PARAMS</a:t>
              </a:r>
            </a:p>
            <a:p>
              <a:r>
                <a:rPr lang="en-US" sz="1200" dirty="0">
                  <a:latin typeface="Courier" pitchFamily="2" charset="0"/>
                </a:rPr>
                <a:t>  </a:t>
              </a:r>
              <a:r>
                <a:rPr lang="en-US" sz="1200" i="1" dirty="0">
                  <a:latin typeface="Courier" pitchFamily="2" charset="0"/>
                </a:rPr>
                <a:t>REQUEST READ</a:t>
              </a:r>
            </a:p>
            <a:p>
              <a:r>
                <a:rPr lang="en-US" sz="1200" dirty="0">
                  <a:latin typeface="Courier" pitchFamily="2" charset="0"/>
                </a:rPr>
                <a:t>  CALL SCHEDULER</a:t>
              </a:r>
            </a:p>
            <a:p>
              <a:r>
                <a:rPr lang="en-US" sz="1200" dirty="0">
                  <a:latin typeface="Courier" pitchFamily="2" charset="0"/>
                </a:rPr>
                <a:t>}</a:t>
              </a: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A3423186-133F-3043-9657-69FB04C76D28}"/>
                </a:ext>
              </a:extLst>
            </p:cNvPr>
            <p:cNvSpPr/>
            <p:nvPr/>
          </p:nvSpPr>
          <p:spPr>
            <a:xfrm>
              <a:off x="6646128" y="905017"/>
              <a:ext cx="725370" cy="225744"/>
            </a:xfrm>
            <a:custGeom>
              <a:avLst/>
              <a:gdLst>
                <a:gd name="connsiteX0" fmla="*/ 0 w 1432871"/>
                <a:gd name="connsiteY0" fmla="*/ 1155032 h 1174282"/>
                <a:gd name="connsiteX1" fmla="*/ 125128 w 1432871"/>
                <a:gd name="connsiteY1" fmla="*/ 1174282 h 1174282"/>
                <a:gd name="connsiteX2" fmla="*/ 192505 w 1432871"/>
                <a:gd name="connsiteY2" fmla="*/ 1164657 h 1174282"/>
                <a:gd name="connsiteX3" fmla="*/ 365760 w 1432871"/>
                <a:gd name="connsiteY3" fmla="*/ 1155032 h 1174282"/>
                <a:gd name="connsiteX4" fmla="*/ 452387 w 1432871"/>
                <a:gd name="connsiteY4" fmla="*/ 1135781 h 1174282"/>
                <a:gd name="connsiteX5" fmla="*/ 481263 w 1432871"/>
                <a:gd name="connsiteY5" fmla="*/ 1126156 h 1174282"/>
                <a:gd name="connsiteX6" fmla="*/ 519764 w 1432871"/>
                <a:gd name="connsiteY6" fmla="*/ 1068404 h 1174282"/>
                <a:gd name="connsiteX7" fmla="*/ 548640 w 1432871"/>
                <a:gd name="connsiteY7" fmla="*/ 1010653 h 1174282"/>
                <a:gd name="connsiteX8" fmla="*/ 567890 w 1432871"/>
                <a:gd name="connsiteY8" fmla="*/ 952901 h 1174282"/>
                <a:gd name="connsiteX9" fmla="*/ 577515 w 1432871"/>
                <a:gd name="connsiteY9" fmla="*/ 924025 h 1174282"/>
                <a:gd name="connsiteX10" fmla="*/ 596766 w 1432871"/>
                <a:gd name="connsiteY10" fmla="*/ 895149 h 1174282"/>
                <a:gd name="connsiteX11" fmla="*/ 606391 w 1432871"/>
                <a:gd name="connsiteY11" fmla="*/ 837398 h 1174282"/>
                <a:gd name="connsiteX12" fmla="*/ 625642 w 1432871"/>
                <a:gd name="connsiteY12" fmla="*/ 770021 h 1174282"/>
                <a:gd name="connsiteX13" fmla="*/ 635267 w 1432871"/>
                <a:gd name="connsiteY13" fmla="*/ 712269 h 1174282"/>
                <a:gd name="connsiteX14" fmla="*/ 664143 w 1432871"/>
                <a:gd name="connsiteY14" fmla="*/ 519764 h 1174282"/>
                <a:gd name="connsiteX15" fmla="*/ 683393 w 1432871"/>
                <a:gd name="connsiteY15" fmla="*/ 423512 h 1174282"/>
                <a:gd name="connsiteX16" fmla="*/ 702644 w 1432871"/>
                <a:gd name="connsiteY16" fmla="*/ 365760 h 1174282"/>
                <a:gd name="connsiteX17" fmla="*/ 731520 w 1432871"/>
                <a:gd name="connsiteY17" fmla="*/ 269507 h 1174282"/>
                <a:gd name="connsiteX18" fmla="*/ 750770 w 1432871"/>
                <a:gd name="connsiteY18" fmla="*/ 240632 h 1174282"/>
                <a:gd name="connsiteX19" fmla="*/ 779646 w 1432871"/>
                <a:gd name="connsiteY19" fmla="*/ 182880 h 1174282"/>
                <a:gd name="connsiteX20" fmla="*/ 818147 w 1432871"/>
                <a:gd name="connsiteY20" fmla="*/ 125128 h 1174282"/>
                <a:gd name="connsiteX21" fmla="*/ 885524 w 1432871"/>
                <a:gd name="connsiteY21" fmla="*/ 57752 h 1174282"/>
                <a:gd name="connsiteX22" fmla="*/ 914400 w 1432871"/>
                <a:gd name="connsiteY22" fmla="*/ 38501 h 1174282"/>
                <a:gd name="connsiteX23" fmla="*/ 1010652 w 1432871"/>
                <a:gd name="connsiteY23" fmla="*/ 9625 h 1174282"/>
                <a:gd name="connsiteX24" fmla="*/ 1106905 w 1432871"/>
                <a:gd name="connsiteY24" fmla="*/ 0 h 1174282"/>
                <a:gd name="connsiteX25" fmla="*/ 1357162 w 1432871"/>
                <a:gd name="connsiteY25" fmla="*/ 9625 h 1174282"/>
                <a:gd name="connsiteX26" fmla="*/ 1414913 w 1432871"/>
                <a:gd name="connsiteY26" fmla="*/ 19251 h 117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32871" h="1174282">
                  <a:moveTo>
                    <a:pt x="0" y="1155032"/>
                  </a:moveTo>
                  <a:cubicBezTo>
                    <a:pt x="16206" y="1157733"/>
                    <a:pt x="112742" y="1174282"/>
                    <a:pt x="125128" y="1174282"/>
                  </a:cubicBezTo>
                  <a:cubicBezTo>
                    <a:pt x="147815" y="1174282"/>
                    <a:pt x="169890" y="1166466"/>
                    <a:pt x="192505" y="1164657"/>
                  </a:cubicBezTo>
                  <a:cubicBezTo>
                    <a:pt x="250162" y="1160045"/>
                    <a:pt x="308008" y="1158240"/>
                    <a:pt x="365760" y="1155032"/>
                  </a:cubicBezTo>
                  <a:cubicBezTo>
                    <a:pt x="398834" y="1148417"/>
                    <a:pt x="420675" y="1144841"/>
                    <a:pt x="452387" y="1135781"/>
                  </a:cubicBezTo>
                  <a:cubicBezTo>
                    <a:pt x="462143" y="1132994"/>
                    <a:pt x="471638" y="1129364"/>
                    <a:pt x="481263" y="1126156"/>
                  </a:cubicBezTo>
                  <a:cubicBezTo>
                    <a:pt x="494097" y="1106905"/>
                    <a:pt x="512448" y="1090353"/>
                    <a:pt x="519764" y="1068404"/>
                  </a:cubicBezTo>
                  <a:cubicBezTo>
                    <a:pt x="533047" y="1028554"/>
                    <a:pt x="523761" y="1047970"/>
                    <a:pt x="548640" y="1010653"/>
                  </a:cubicBezTo>
                  <a:lnTo>
                    <a:pt x="567890" y="952901"/>
                  </a:lnTo>
                  <a:cubicBezTo>
                    <a:pt x="571098" y="943276"/>
                    <a:pt x="571887" y="932467"/>
                    <a:pt x="577515" y="924025"/>
                  </a:cubicBezTo>
                  <a:lnTo>
                    <a:pt x="596766" y="895149"/>
                  </a:lnTo>
                  <a:cubicBezTo>
                    <a:pt x="599974" y="875899"/>
                    <a:pt x="602564" y="856535"/>
                    <a:pt x="606391" y="837398"/>
                  </a:cubicBezTo>
                  <a:cubicBezTo>
                    <a:pt x="612435" y="807178"/>
                    <a:pt x="616467" y="797546"/>
                    <a:pt x="625642" y="770021"/>
                  </a:cubicBezTo>
                  <a:cubicBezTo>
                    <a:pt x="628850" y="750770"/>
                    <a:pt x="632372" y="731569"/>
                    <a:pt x="635267" y="712269"/>
                  </a:cubicBezTo>
                  <a:cubicBezTo>
                    <a:pt x="642931" y="661175"/>
                    <a:pt x="653228" y="577979"/>
                    <a:pt x="664143" y="519764"/>
                  </a:cubicBezTo>
                  <a:cubicBezTo>
                    <a:pt x="670173" y="487605"/>
                    <a:pt x="673046" y="454552"/>
                    <a:pt x="683393" y="423512"/>
                  </a:cubicBezTo>
                  <a:cubicBezTo>
                    <a:pt x="689810" y="404261"/>
                    <a:pt x="697723" y="385446"/>
                    <a:pt x="702644" y="365760"/>
                  </a:cubicBezTo>
                  <a:cubicBezTo>
                    <a:pt x="708025" y="344236"/>
                    <a:pt x="722145" y="283569"/>
                    <a:pt x="731520" y="269507"/>
                  </a:cubicBezTo>
                  <a:lnTo>
                    <a:pt x="750770" y="240632"/>
                  </a:lnTo>
                  <a:cubicBezTo>
                    <a:pt x="774963" y="168052"/>
                    <a:pt x="742328" y="257516"/>
                    <a:pt x="779646" y="182880"/>
                  </a:cubicBezTo>
                  <a:cubicBezTo>
                    <a:pt x="807506" y="127159"/>
                    <a:pt x="763406" y="179869"/>
                    <a:pt x="818147" y="125128"/>
                  </a:cubicBezTo>
                  <a:cubicBezTo>
                    <a:pt x="835088" y="74304"/>
                    <a:pt x="819330" y="101881"/>
                    <a:pt x="885524" y="57752"/>
                  </a:cubicBezTo>
                  <a:cubicBezTo>
                    <a:pt x="895149" y="51335"/>
                    <a:pt x="903425" y="42159"/>
                    <a:pt x="914400" y="38501"/>
                  </a:cubicBezTo>
                  <a:cubicBezTo>
                    <a:pt x="934486" y="31806"/>
                    <a:pt x="985202" y="13261"/>
                    <a:pt x="1010652" y="9625"/>
                  </a:cubicBezTo>
                  <a:cubicBezTo>
                    <a:pt x="1042572" y="5065"/>
                    <a:pt x="1074821" y="3208"/>
                    <a:pt x="1106905" y="0"/>
                  </a:cubicBezTo>
                  <a:cubicBezTo>
                    <a:pt x="1190324" y="3208"/>
                    <a:pt x="1273855" y="4250"/>
                    <a:pt x="1357162" y="9625"/>
                  </a:cubicBezTo>
                  <a:cubicBezTo>
                    <a:pt x="1516114" y="19880"/>
                    <a:pt x="1367811" y="19251"/>
                    <a:pt x="1414913" y="19251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1ACC48A8-813B-5F4F-82AC-C7A761E76AEA}"/>
                </a:ext>
              </a:extLst>
            </p:cNvPr>
            <p:cNvSpPr/>
            <p:nvPr/>
          </p:nvSpPr>
          <p:spPr>
            <a:xfrm flipV="1">
              <a:off x="6652752" y="1670472"/>
              <a:ext cx="718906" cy="2388343"/>
            </a:xfrm>
            <a:custGeom>
              <a:avLst/>
              <a:gdLst>
                <a:gd name="connsiteX0" fmla="*/ 0 w 1432871"/>
                <a:gd name="connsiteY0" fmla="*/ 1155032 h 1174282"/>
                <a:gd name="connsiteX1" fmla="*/ 125128 w 1432871"/>
                <a:gd name="connsiteY1" fmla="*/ 1174282 h 1174282"/>
                <a:gd name="connsiteX2" fmla="*/ 192505 w 1432871"/>
                <a:gd name="connsiteY2" fmla="*/ 1164657 h 1174282"/>
                <a:gd name="connsiteX3" fmla="*/ 365760 w 1432871"/>
                <a:gd name="connsiteY3" fmla="*/ 1155032 h 1174282"/>
                <a:gd name="connsiteX4" fmla="*/ 452387 w 1432871"/>
                <a:gd name="connsiteY4" fmla="*/ 1135781 h 1174282"/>
                <a:gd name="connsiteX5" fmla="*/ 481263 w 1432871"/>
                <a:gd name="connsiteY5" fmla="*/ 1126156 h 1174282"/>
                <a:gd name="connsiteX6" fmla="*/ 519764 w 1432871"/>
                <a:gd name="connsiteY6" fmla="*/ 1068404 h 1174282"/>
                <a:gd name="connsiteX7" fmla="*/ 548640 w 1432871"/>
                <a:gd name="connsiteY7" fmla="*/ 1010653 h 1174282"/>
                <a:gd name="connsiteX8" fmla="*/ 567890 w 1432871"/>
                <a:gd name="connsiteY8" fmla="*/ 952901 h 1174282"/>
                <a:gd name="connsiteX9" fmla="*/ 577515 w 1432871"/>
                <a:gd name="connsiteY9" fmla="*/ 924025 h 1174282"/>
                <a:gd name="connsiteX10" fmla="*/ 596766 w 1432871"/>
                <a:gd name="connsiteY10" fmla="*/ 895149 h 1174282"/>
                <a:gd name="connsiteX11" fmla="*/ 606391 w 1432871"/>
                <a:gd name="connsiteY11" fmla="*/ 837398 h 1174282"/>
                <a:gd name="connsiteX12" fmla="*/ 625642 w 1432871"/>
                <a:gd name="connsiteY12" fmla="*/ 770021 h 1174282"/>
                <a:gd name="connsiteX13" fmla="*/ 635267 w 1432871"/>
                <a:gd name="connsiteY13" fmla="*/ 712269 h 1174282"/>
                <a:gd name="connsiteX14" fmla="*/ 664143 w 1432871"/>
                <a:gd name="connsiteY14" fmla="*/ 519764 h 1174282"/>
                <a:gd name="connsiteX15" fmla="*/ 683393 w 1432871"/>
                <a:gd name="connsiteY15" fmla="*/ 423512 h 1174282"/>
                <a:gd name="connsiteX16" fmla="*/ 702644 w 1432871"/>
                <a:gd name="connsiteY16" fmla="*/ 365760 h 1174282"/>
                <a:gd name="connsiteX17" fmla="*/ 731520 w 1432871"/>
                <a:gd name="connsiteY17" fmla="*/ 269507 h 1174282"/>
                <a:gd name="connsiteX18" fmla="*/ 750770 w 1432871"/>
                <a:gd name="connsiteY18" fmla="*/ 240632 h 1174282"/>
                <a:gd name="connsiteX19" fmla="*/ 779646 w 1432871"/>
                <a:gd name="connsiteY19" fmla="*/ 182880 h 1174282"/>
                <a:gd name="connsiteX20" fmla="*/ 818147 w 1432871"/>
                <a:gd name="connsiteY20" fmla="*/ 125128 h 1174282"/>
                <a:gd name="connsiteX21" fmla="*/ 885524 w 1432871"/>
                <a:gd name="connsiteY21" fmla="*/ 57752 h 1174282"/>
                <a:gd name="connsiteX22" fmla="*/ 914400 w 1432871"/>
                <a:gd name="connsiteY22" fmla="*/ 38501 h 1174282"/>
                <a:gd name="connsiteX23" fmla="*/ 1010652 w 1432871"/>
                <a:gd name="connsiteY23" fmla="*/ 9625 h 1174282"/>
                <a:gd name="connsiteX24" fmla="*/ 1106905 w 1432871"/>
                <a:gd name="connsiteY24" fmla="*/ 0 h 1174282"/>
                <a:gd name="connsiteX25" fmla="*/ 1357162 w 1432871"/>
                <a:gd name="connsiteY25" fmla="*/ 9625 h 1174282"/>
                <a:gd name="connsiteX26" fmla="*/ 1414913 w 1432871"/>
                <a:gd name="connsiteY26" fmla="*/ 19251 h 117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32871" h="1174282">
                  <a:moveTo>
                    <a:pt x="0" y="1155032"/>
                  </a:moveTo>
                  <a:cubicBezTo>
                    <a:pt x="16206" y="1157733"/>
                    <a:pt x="112742" y="1174282"/>
                    <a:pt x="125128" y="1174282"/>
                  </a:cubicBezTo>
                  <a:cubicBezTo>
                    <a:pt x="147815" y="1174282"/>
                    <a:pt x="169890" y="1166466"/>
                    <a:pt x="192505" y="1164657"/>
                  </a:cubicBezTo>
                  <a:cubicBezTo>
                    <a:pt x="250162" y="1160045"/>
                    <a:pt x="308008" y="1158240"/>
                    <a:pt x="365760" y="1155032"/>
                  </a:cubicBezTo>
                  <a:cubicBezTo>
                    <a:pt x="398834" y="1148417"/>
                    <a:pt x="420675" y="1144841"/>
                    <a:pt x="452387" y="1135781"/>
                  </a:cubicBezTo>
                  <a:cubicBezTo>
                    <a:pt x="462143" y="1132994"/>
                    <a:pt x="471638" y="1129364"/>
                    <a:pt x="481263" y="1126156"/>
                  </a:cubicBezTo>
                  <a:cubicBezTo>
                    <a:pt x="494097" y="1106905"/>
                    <a:pt x="512448" y="1090353"/>
                    <a:pt x="519764" y="1068404"/>
                  </a:cubicBezTo>
                  <a:cubicBezTo>
                    <a:pt x="533047" y="1028554"/>
                    <a:pt x="523761" y="1047970"/>
                    <a:pt x="548640" y="1010653"/>
                  </a:cubicBezTo>
                  <a:lnTo>
                    <a:pt x="567890" y="952901"/>
                  </a:lnTo>
                  <a:cubicBezTo>
                    <a:pt x="571098" y="943276"/>
                    <a:pt x="571887" y="932467"/>
                    <a:pt x="577515" y="924025"/>
                  </a:cubicBezTo>
                  <a:lnTo>
                    <a:pt x="596766" y="895149"/>
                  </a:lnTo>
                  <a:cubicBezTo>
                    <a:pt x="599974" y="875899"/>
                    <a:pt x="602564" y="856535"/>
                    <a:pt x="606391" y="837398"/>
                  </a:cubicBezTo>
                  <a:cubicBezTo>
                    <a:pt x="612435" y="807178"/>
                    <a:pt x="616467" y="797546"/>
                    <a:pt x="625642" y="770021"/>
                  </a:cubicBezTo>
                  <a:cubicBezTo>
                    <a:pt x="628850" y="750770"/>
                    <a:pt x="632372" y="731569"/>
                    <a:pt x="635267" y="712269"/>
                  </a:cubicBezTo>
                  <a:cubicBezTo>
                    <a:pt x="642931" y="661175"/>
                    <a:pt x="653228" y="577979"/>
                    <a:pt x="664143" y="519764"/>
                  </a:cubicBezTo>
                  <a:cubicBezTo>
                    <a:pt x="670173" y="487605"/>
                    <a:pt x="673046" y="454552"/>
                    <a:pt x="683393" y="423512"/>
                  </a:cubicBezTo>
                  <a:cubicBezTo>
                    <a:pt x="689810" y="404261"/>
                    <a:pt x="697723" y="385446"/>
                    <a:pt x="702644" y="365760"/>
                  </a:cubicBezTo>
                  <a:cubicBezTo>
                    <a:pt x="708025" y="344236"/>
                    <a:pt x="722145" y="283569"/>
                    <a:pt x="731520" y="269507"/>
                  </a:cubicBezTo>
                  <a:lnTo>
                    <a:pt x="750770" y="240632"/>
                  </a:lnTo>
                  <a:cubicBezTo>
                    <a:pt x="774963" y="168052"/>
                    <a:pt x="742328" y="257516"/>
                    <a:pt x="779646" y="182880"/>
                  </a:cubicBezTo>
                  <a:cubicBezTo>
                    <a:pt x="807506" y="127159"/>
                    <a:pt x="763406" y="179869"/>
                    <a:pt x="818147" y="125128"/>
                  </a:cubicBezTo>
                  <a:cubicBezTo>
                    <a:pt x="835088" y="74304"/>
                    <a:pt x="819330" y="101881"/>
                    <a:pt x="885524" y="57752"/>
                  </a:cubicBezTo>
                  <a:cubicBezTo>
                    <a:pt x="895149" y="51335"/>
                    <a:pt x="903425" y="42159"/>
                    <a:pt x="914400" y="38501"/>
                  </a:cubicBezTo>
                  <a:cubicBezTo>
                    <a:pt x="934486" y="31806"/>
                    <a:pt x="985202" y="13261"/>
                    <a:pt x="1010652" y="9625"/>
                  </a:cubicBezTo>
                  <a:cubicBezTo>
                    <a:pt x="1042572" y="5065"/>
                    <a:pt x="1074821" y="3208"/>
                    <a:pt x="1106905" y="0"/>
                  </a:cubicBezTo>
                  <a:cubicBezTo>
                    <a:pt x="1190324" y="3208"/>
                    <a:pt x="1273855" y="4250"/>
                    <a:pt x="1357162" y="9625"/>
                  </a:cubicBezTo>
                  <a:cubicBezTo>
                    <a:pt x="1516114" y="19880"/>
                    <a:pt x="1367811" y="19251"/>
                    <a:pt x="1414913" y="19251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064943-E6AF-CE40-B829-E29AF0E333E9}"/>
                </a:ext>
              </a:extLst>
            </p:cNvPr>
            <p:cNvSpPr txBox="1"/>
            <p:nvPr/>
          </p:nvSpPr>
          <p:spPr>
            <a:xfrm>
              <a:off x="7364549" y="2269446"/>
              <a:ext cx="1672253" cy="1384995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DISK_WRITE() {</a:t>
              </a:r>
            </a:p>
            <a:p>
              <a:r>
                <a:rPr lang="en-US" sz="1200" dirty="0">
                  <a:latin typeface="Courier" pitchFamily="2" charset="0"/>
                </a:rPr>
                <a:t>  SAVE CONTEXT</a:t>
              </a:r>
            </a:p>
            <a:p>
              <a:r>
                <a:rPr lang="en-US" sz="1200" dirty="0">
                  <a:latin typeface="Courier" pitchFamily="2" charset="0"/>
                </a:rPr>
                <a:t>  PCB → WAITING</a:t>
              </a:r>
            </a:p>
            <a:p>
              <a:r>
                <a:rPr lang="en-US" sz="1200" dirty="0">
                  <a:latin typeface="Courier" pitchFamily="2" charset="0"/>
                </a:rPr>
                <a:t>  </a:t>
              </a:r>
              <a:r>
                <a:rPr lang="en-US" sz="1200" i="1" dirty="0">
                  <a:latin typeface="Courier" pitchFamily="2" charset="0"/>
                </a:rPr>
                <a:t>GET PARAMS</a:t>
              </a:r>
            </a:p>
            <a:p>
              <a:r>
                <a:rPr lang="en-US" sz="1200" i="1" dirty="0">
                  <a:latin typeface="Courier" pitchFamily="2" charset="0"/>
                </a:rPr>
                <a:t>  REQUEST WRITE</a:t>
              </a:r>
            </a:p>
            <a:p>
              <a:r>
                <a:rPr lang="en-US" sz="1200" dirty="0">
                  <a:latin typeface="Courier" pitchFamily="2" charset="0"/>
                </a:rPr>
                <a:t>  CALL SCHEDULER</a:t>
              </a:r>
            </a:p>
            <a:p>
              <a:r>
                <a:rPr lang="en-US" sz="1200" dirty="0">
                  <a:latin typeface="Courier" pitchFamily="2" charset="0"/>
                </a:rPr>
                <a:t>}</a:t>
              </a: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C065DACB-F55C-1142-95CF-8FAD7D95B8F9}"/>
                </a:ext>
              </a:extLst>
            </p:cNvPr>
            <p:cNvSpPr/>
            <p:nvPr/>
          </p:nvSpPr>
          <p:spPr>
            <a:xfrm flipV="1">
              <a:off x="6646128" y="1312136"/>
              <a:ext cx="718422" cy="1143922"/>
            </a:xfrm>
            <a:custGeom>
              <a:avLst/>
              <a:gdLst>
                <a:gd name="connsiteX0" fmla="*/ 0 w 1432871"/>
                <a:gd name="connsiteY0" fmla="*/ 1155032 h 1174282"/>
                <a:gd name="connsiteX1" fmla="*/ 125128 w 1432871"/>
                <a:gd name="connsiteY1" fmla="*/ 1174282 h 1174282"/>
                <a:gd name="connsiteX2" fmla="*/ 192505 w 1432871"/>
                <a:gd name="connsiteY2" fmla="*/ 1164657 h 1174282"/>
                <a:gd name="connsiteX3" fmla="*/ 365760 w 1432871"/>
                <a:gd name="connsiteY3" fmla="*/ 1155032 h 1174282"/>
                <a:gd name="connsiteX4" fmla="*/ 452387 w 1432871"/>
                <a:gd name="connsiteY4" fmla="*/ 1135781 h 1174282"/>
                <a:gd name="connsiteX5" fmla="*/ 481263 w 1432871"/>
                <a:gd name="connsiteY5" fmla="*/ 1126156 h 1174282"/>
                <a:gd name="connsiteX6" fmla="*/ 519764 w 1432871"/>
                <a:gd name="connsiteY6" fmla="*/ 1068404 h 1174282"/>
                <a:gd name="connsiteX7" fmla="*/ 548640 w 1432871"/>
                <a:gd name="connsiteY7" fmla="*/ 1010653 h 1174282"/>
                <a:gd name="connsiteX8" fmla="*/ 567890 w 1432871"/>
                <a:gd name="connsiteY8" fmla="*/ 952901 h 1174282"/>
                <a:gd name="connsiteX9" fmla="*/ 577515 w 1432871"/>
                <a:gd name="connsiteY9" fmla="*/ 924025 h 1174282"/>
                <a:gd name="connsiteX10" fmla="*/ 596766 w 1432871"/>
                <a:gd name="connsiteY10" fmla="*/ 895149 h 1174282"/>
                <a:gd name="connsiteX11" fmla="*/ 606391 w 1432871"/>
                <a:gd name="connsiteY11" fmla="*/ 837398 h 1174282"/>
                <a:gd name="connsiteX12" fmla="*/ 625642 w 1432871"/>
                <a:gd name="connsiteY12" fmla="*/ 770021 h 1174282"/>
                <a:gd name="connsiteX13" fmla="*/ 635267 w 1432871"/>
                <a:gd name="connsiteY13" fmla="*/ 712269 h 1174282"/>
                <a:gd name="connsiteX14" fmla="*/ 664143 w 1432871"/>
                <a:gd name="connsiteY14" fmla="*/ 519764 h 1174282"/>
                <a:gd name="connsiteX15" fmla="*/ 683393 w 1432871"/>
                <a:gd name="connsiteY15" fmla="*/ 423512 h 1174282"/>
                <a:gd name="connsiteX16" fmla="*/ 702644 w 1432871"/>
                <a:gd name="connsiteY16" fmla="*/ 365760 h 1174282"/>
                <a:gd name="connsiteX17" fmla="*/ 731520 w 1432871"/>
                <a:gd name="connsiteY17" fmla="*/ 269507 h 1174282"/>
                <a:gd name="connsiteX18" fmla="*/ 750770 w 1432871"/>
                <a:gd name="connsiteY18" fmla="*/ 240632 h 1174282"/>
                <a:gd name="connsiteX19" fmla="*/ 779646 w 1432871"/>
                <a:gd name="connsiteY19" fmla="*/ 182880 h 1174282"/>
                <a:gd name="connsiteX20" fmla="*/ 818147 w 1432871"/>
                <a:gd name="connsiteY20" fmla="*/ 125128 h 1174282"/>
                <a:gd name="connsiteX21" fmla="*/ 885524 w 1432871"/>
                <a:gd name="connsiteY21" fmla="*/ 57752 h 1174282"/>
                <a:gd name="connsiteX22" fmla="*/ 914400 w 1432871"/>
                <a:gd name="connsiteY22" fmla="*/ 38501 h 1174282"/>
                <a:gd name="connsiteX23" fmla="*/ 1010652 w 1432871"/>
                <a:gd name="connsiteY23" fmla="*/ 9625 h 1174282"/>
                <a:gd name="connsiteX24" fmla="*/ 1106905 w 1432871"/>
                <a:gd name="connsiteY24" fmla="*/ 0 h 1174282"/>
                <a:gd name="connsiteX25" fmla="*/ 1357162 w 1432871"/>
                <a:gd name="connsiteY25" fmla="*/ 9625 h 1174282"/>
                <a:gd name="connsiteX26" fmla="*/ 1414913 w 1432871"/>
                <a:gd name="connsiteY26" fmla="*/ 19251 h 117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32871" h="1174282">
                  <a:moveTo>
                    <a:pt x="0" y="1155032"/>
                  </a:moveTo>
                  <a:cubicBezTo>
                    <a:pt x="16206" y="1157733"/>
                    <a:pt x="112742" y="1174282"/>
                    <a:pt x="125128" y="1174282"/>
                  </a:cubicBezTo>
                  <a:cubicBezTo>
                    <a:pt x="147815" y="1174282"/>
                    <a:pt x="169890" y="1166466"/>
                    <a:pt x="192505" y="1164657"/>
                  </a:cubicBezTo>
                  <a:cubicBezTo>
                    <a:pt x="250162" y="1160045"/>
                    <a:pt x="308008" y="1158240"/>
                    <a:pt x="365760" y="1155032"/>
                  </a:cubicBezTo>
                  <a:cubicBezTo>
                    <a:pt x="398834" y="1148417"/>
                    <a:pt x="420675" y="1144841"/>
                    <a:pt x="452387" y="1135781"/>
                  </a:cubicBezTo>
                  <a:cubicBezTo>
                    <a:pt x="462143" y="1132994"/>
                    <a:pt x="471638" y="1129364"/>
                    <a:pt x="481263" y="1126156"/>
                  </a:cubicBezTo>
                  <a:cubicBezTo>
                    <a:pt x="494097" y="1106905"/>
                    <a:pt x="512448" y="1090353"/>
                    <a:pt x="519764" y="1068404"/>
                  </a:cubicBezTo>
                  <a:cubicBezTo>
                    <a:pt x="533047" y="1028554"/>
                    <a:pt x="523761" y="1047970"/>
                    <a:pt x="548640" y="1010653"/>
                  </a:cubicBezTo>
                  <a:lnTo>
                    <a:pt x="567890" y="952901"/>
                  </a:lnTo>
                  <a:cubicBezTo>
                    <a:pt x="571098" y="943276"/>
                    <a:pt x="571887" y="932467"/>
                    <a:pt x="577515" y="924025"/>
                  </a:cubicBezTo>
                  <a:lnTo>
                    <a:pt x="596766" y="895149"/>
                  </a:lnTo>
                  <a:cubicBezTo>
                    <a:pt x="599974" y="875899"/>
                    <a:pt x="602564" y="856535"/>
                    <a:pt x="606391" y="837398"/>
                  </a:cubicBezTo>
                  <a:cubicBezTo>
                    <a:pt x="612435" y="807178"/>
                    <a:pt x="616467" y="797546"/>
                    <a:pt x="625642" y="770021"/>
                  </a:cubicBezTo>
                  <a:cubicBezTo>
                    <a:pt x="628850" y="750770"/>
                    <a:pt x="632372" y="731569"/>
                    <a:pt x="635267" y="712269"/>
                  </a:cubicBezTo>
                  <a:cubicBezTo>
                    <a:pt x="642931" y="661175"/>
                    <a:pt x="653228" y="577979"/>
                    <a:pt x="664143" y="519764"/>
                  </a:cubicBezTo>
                  <a:cubicBezTo>
                    <a:pt x="670173" y="487605"/>
                    <a:pt x="673046" y="454552"/>
                    <a:pt x="683393" y="423512"/>
                  </a:cubicBezTo>
                  <a:cubicBezTo>
                    <a:pt x="689810" y="404261"/>
                    <a:pt x="697723" y="385446"/>
                    <a:pt x="702644" y="365760"/>
                  </a:cubicBezTo>
                  <a:cubicBezTo>
                    <a:pt x="708025" y="344236"/>
                    <a:pt x="722145" y="283569"/>
                    <a:pt x="731520" y="269507"/>
                  </a:cubicBezTo>
                  <a:lnTo>
                    <a:pt x="750770" y="240632"/>
                  </a:lnTo>
                  <a:cubicBezTo>
                    <a:pt x="774963" y="168052"/>
                    <a:pt x="742328" y="257516"/>
                    <a:pt x="779646" y="182880"/>
                  </a:cubicBezTo>
                  <a:cubicBezTo>
                    <a:pt x="807506" y="127159"/>
                    <a:pt x="763406" y="179869"/>
                    <a:pt x="818147" y="125128"/>
                  </a:cubicBezTo>
                  <a:cubicBezTo>
                    <a:pt x="835088" y="74304"/>
                    <a:pt x="819330" y="101881"/>
                    <a:pt x="885524" y="57752"/>
                  </a:cubicBezTo>
                  <a:cubicBezTo>
                    <a:pt x="895149" y="51335"/>
                    <a:pt x="903425" y="42159"/>
                    <a:pt x="914400" y="38501"/>
                  </a:cubicBezTo>
                  <a:cubicBezTo>
                    <a:pt x="934486" y="31806"/>
                    <a:pt x="985202" y="13261"/>
                    <a:pt x="1010652" y="9625"/>
                  </a:cubicBezTo>
                  <a:cubicBezTo>
                    <a:pt x="1042572" y="5065"/>
                    <a:pt x="1074821" y="3208"/>
                    <a:pt x="1106905" y="0"/>
                  </a:cubicBezTo>
                  <a:cubicBezTo>
                    <a:pt x="1190324" y="3208"/>
                    <a:pt x="1273855" y="4250"/>
                    <a:pt x="1357162" y="9625"/>
                  </a:cubicBezTo>
                  <a:cubicBezTo>
                    <a:pt x="1516114" y="19880"/>
                    <a:pt x="1367811" y="19251"/>
                    <a:pt x="1414913" y="19251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3CEF7CB-C2A5-8E4B-B8A0-68C8F9D30320}"/>
                </a:ext>
              </a:extLst>
            </p:cNvPr>
            <p:cNvSpPr txBox="1"/>
            <p:nvPr/>
          </p:nvSpPr>
          <p:spPr>
            <a:xfrm rot="21310349">
              <a:off x="4278961" y="4189725"/>
              <a:ext cx="450440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The ISR for IRQ 18 uses the address in the system call vector at </a:t>
              </a:r>
              <a:r>
                <a:rPr lang="en-US" sz="1600" b="1" dirty="0" err="1">
                  <a:latin typeface="Segoe Print" panose="02000800000000000000" pitchFamily="2" charset="0"/>
                </a:rPr>
                <a:t>SCVect</a:t>
              </a:r>
              <a:r>
                <a:rPr lang="en-US" sz="1600" b="1" dirty="0">
                  <a:latin typeface="Segoe Print" panose="02000800000000000000" pitchFamily="2" charset="0"/>
                </a:rPr>
                <a:t>[SCR] </a:t>
              </a:r>
              <a:r>
                <a:rPr lang="en-US" sz="1600" dirty="0">
                  <a:latin typeface="Segoe Print" panose="02000800000000000000" pitchFamily="2" charset="0"/>
                </a:rPr>
                <a:t>to jump to the system call handler.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492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BDA05B-ABAA-1D4F-8A24-42F60C0BBB67}"/>
              </a:ext>
            </a:extLst>
          </p:cNvPr>
          <p:cNvSpPr/>
          <p:nvPr/>
        </p:nvSpPr>
        <p:spPr>
          <a:xfrm>
            <a:off x="4215394" y="4075856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08728A33-50FF-1045-8D94-344D4509EC7A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rot="5400000">
            <a:off x="5499476" y="3443371"/>
            <a:ext cx="1150928" cy="608029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25736A0-F42A-2C49-8141-E8EF3C40DC40}"/>
              </a:ext>
            </a:extLst>
          </p:cNvPr>
          <p:cNvCxnSpPr>
            <a:cxnSpLocks/>
            <a:stCxn id="8" idx="2"/>
            <a:endCxn id="6" idx="4"/>
          </p:cNvCxnSpPr>
          <p:nvPr/>
        </p:nvCxnSpPr>
        <p:spPr>
          <a:xfrm rot="10800000">
            <a:off x="3437630" y="3236575"/>
            <a:ext cx="777765" cy="1086275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F92EB4-90E1-8B40-9192-6F0225104808}"/>
              </a:ext>
            </a:extLst>
          </p:cNvPr>
          <p:cNvSpPr txBox="1"/>
          <p:nvPr/>
        </p:nvSpPr>
        <p:spPr>
          <a:xfrm>
            <a:off x="6169137" y="3851840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Request</a:t>
            </a:r>
          </a:p>
          <a:p>
            <a:pPr algn="ctr"/>
            <a:r>
              <a:rPr lang="en-US" dirty="0"/>
              <a:t>Or Wait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B4C609BF-B466-A044-BCCA-0BD9D94550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4368" y="3109923"/>
            <a:ext cx="287134" cy="56895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EE431B7-2E62-4443-BC56-B4049EB65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739" y="3100194"/>
            <a:ext cx="287134" cy="568951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6A390D6C-CB69-AA4F-A971-C72453C0401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64872" y="3109924"/>
            <a:ext cx="287134" cy="56895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DD80DF9-2D75-EC4E-8803-58174143A5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21875" y="3100194"/>
            <a:ext cx="287134" cy="56895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38944AC-F792-4C40-B379-44386FF0B03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80098" y="3100194"/>
            <a:ext cx="287134" cy="56895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48D4515-2667-6743-AE5C-0451884DD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939" y="4190396"/>
            <a:ext cx="431800" cy="38735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A93FFE0-4C32-D24A-90D7-5F2BFDAF2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41" y="4110166"/>
            <a:ext cx="493473" cy="38735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472EA71-474F-4D42-ACB5-7FBDFE3C29CE}"/>
              </a:ext>
            </a:extLst>
          </p:cNvPr>
          <p:cNvSpPr txBox="1"/>
          <p:nvPr/>
        </p:nvSpPr>
        <p:spPr>
          <a:xfrm rot="1013052">
            <a:off x="4610413" y="179187"/>
            <a:ext cx="25525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Segoe Print" panose="02000800000000000000" pitchFamily="2" charset="0"/>
              </a:rPr>
              <a:t>College Metaphor</a:t>
            </a:r>
          </a:p>
          <a:p>
            <a:pPr algn="ctr"/>
            <a:endParaRPr lang="en-US" sz="800" b="1" u="sng" dirty="0">
              <a:latin typeface="Segoe Print" panose="02000800000000000000" pitchFamily="2" charset="0"/>
            </a:endParaRPr>
          </a:p>
          <a:p>
            <a:r>
              <a:rPr lang="en-US" sz="1600" b="1" dirty="0">
                <a:latin typeface="Segoe Print" panose="02000800000000000000" pitchFamily="2" charset="0"/>
              </a:rPr>
              <a:t>Hardware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rooms, equipment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Program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class, team, student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OS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faculty, staff, coaches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CD65EF-25B0-9341-B1AD-F426D8668FB0}"/>
              </a:ext>
            </a:extLst>
          </p:cNvPr>
          <p:cNvSpPr txBox="1"/>
          <p:nvPr/>
        </p:nvSpPr>
        <p:spPr>
          <a:xfrm>
            <a:off x="2436535" y="3799629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Interrupt</a:t>
            </a:r>
          </a:p>
          <a:p>
            <a:pPr algn="ctr"/>
            <a:r>
              <a:rPr lang="en-US" dirty="0"/>
              <a:t>or Release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9767D4-D6D0-EC40-958A-F1A06A0FFB74}"/>
              </a:ext>
            </a:extLst>
          </p:cNvPr>
          <p:cNvSpPr txBox="1"/>
          <p:nvPr/>
        </p:nvSpPr>
        <p:spPr>
          <a:xfrm>
            <a:off x="1222143" y="2425606"/>
            <a:ext cx="51251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287197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1159800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3683" y="1421790"/>
            <a:ext cx="6058802" cy="2681555"/>
          </a:xfrm>
        </p:spPr>
        <p:txBody>
          <a:bodyPr/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An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operating system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(OS) is 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a collection of software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(programs)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that </a:t>
            </a:r>
            <a:r>
              <a:rPr lang="en-US" sz="2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manages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shares and protects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 </a:t>
            </a:r>
            <a:r>
              <a:rPr lang="en-US" sz="2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system resources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(CPU, memory, I/O devices)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creating an environment in which programs can be executed in a 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convenient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and 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efficient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manner.</a:t>
            </a:r>
          </a:p>
          <a:p>
            <a:r>
              <a:rPr 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3181894" y="4201538"/>
            <a:ext cx="5205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Operating System Concepts (8</a:t>
            </a:r>
            <a:r>
              <a:rPr lang="en-US" sz="16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Edition)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By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, Galvin and Gagne. </a:t>
            </a:r>
          </a:p>
        </p:txBody>
      </p:sp>
    </p:spTree>
    <p:extLst>
      <p:ext uri="{BB962C8B-B14F-4D97-AF65-F5344CB8AC3E}">
        <p14:creationId xmlns:p14="http://schemas.microsoft.com/office/powerpoint/2010/main" val="309997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F3A80E-EEA7-6A41-B2EA-B530A686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Sharing &amp; Protection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A6C3C-0788-3148-9216-D0DDC113D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3909" y="1487311"/>
            <a:ext cx="4953383" cy="2917487"/>
          </a:xfrm>
        </p:spPr>
        <p:txBody>
          <a:bodyPr/>
          <a:lstStyle/>
          <a:p>
            <a:r>
              <a:rPr lang="en-US" sz="2000" dirty="0"/>
              <a:t>In a multiprogramming system, </a:t>
            </a:r>
            <a:br>
              <a:rPr lang="en-US" sz="2000" dirty="0"/>
            </a:br>
            <a:r>
              <a:rPr lang="en-US" sz="2000" dirty="0"/>
              <a:t>the OS is responsible for:</a:t>
            </a:r>
          </a:p>
          <a:p>
            <a:pPr lvl="1"/>
            <a:r>
              <a:rPr lang="en-US" sz="1800" b="1" dirty="0"/>
              <a:t>Sharing</a:t>
            </a:r>
            <a:r>
              <a:rPr lang="en-US" sz="1800" dirty="0"/>
              <a:t> of system resources (e.g. CPU, memory, devices) among the processes.</a:t>
            </a:r>
          </a:p>
          <a:p>
            <a:pPr lvl="1"/>
            <a:r>
              <a:rPr lang="en-US" sz="1800" b="1" dirty="0"/>
              <a:t>Protecting</a:t>
            </a:r>
            <a:r>
              <a:rPr lang="en-US" sz="1800" dirty="0"/>
              <a:t> OS data structures, system resources and processes, from other processes.</a:t>
            </a:r>
          </a:p>
          <a:p>
            <a:pPr lvl="2"/>
            <a:endParaRPr lang="en-US" sz="1800" dirty="0"/>
          </a:p>
          <a:p>
            <a:r>
              <a:rPr lang="en-US" sz="1800" dirty="0"/>
              <a:t>There must be </a:t>
            </a:r>
            <a:r>
              <a:rPr lang="en-US" sz="1800" b="1" i="1" dirty="0"/>
              <a:t>mechanisms</a:t>
            </a:r>
            <a:r>
              <a:rPr lang="en-US" sz="1800" dirty="0"/>
              <a:t> that ensure that the OS is able to enable sharing and provide protection.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5A7CBB-69F8-E246-9746-B73C6AF54595}"/>
              </a:ext>
            </a:extLst>
          </p:cNvPr>
          <p:cNvGrpSpPr/>
          <p:nvPr/>
        </p:nvGrpSpPr>
        <p:grpSpPr>
          <a:xfrm>
            <a:off x="6307292" y="398729"/>
            <a:ext cx="2552533" cy="1938992"/>
            <a:chOff x="6364903" y="303873"/>
            <a:chExt cx="2552533" cy="193899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F8822E4-7A3D-BB43-B2E9-A127616C7362}"/>
                </a:ext>
              </a:extLst>
            </p:cNvPr>
            <p:cNvSpPr/>
            <p:nvPr/>
          </p:nvSpPr>
          <p:spPr>
            <a:xfrm rot="1024477">
              <a:off x="7717484" y="1581371"/>
              <a:ext cx="914934" cy="303893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66D70D4-3A12-B341-BC1D-1FB339ABAAC3}"/>
                </a:ext>
              </a:extLst>
            </p:cNvPr>
            <p:cNvSpPr/>
            <p:nvPr/>
          </p:nvSpPr>
          <p:spPr>
            <a:xfrm rot="1024477">
              <a:off x="7171906" y="1869741"/>
              <a:ext cx="620350" cy="303893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25E2144-6760-6E4B-B8C1-3D76CF573C47}"/>
                </a:ext>
              </a:extLst>
            </p:cNvPr>
            <p:cNvSpPr/>
            <p:nvPr/>
          </p:nvSpPr>
          <p:spPr>
            <a:xfrm rot="1024477">
              <a:off x="7401478" y="1017231"/>
              <a:ext cx="1177616" cy="303893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153666-5F32-3847-BBE4-687EDDE0B62C}"/>
                </a:ext>
              </a:extLst>
            </p:cNvPr>
            <p:cNvSpPr txBox="1"/>
            <p:nvPr/>
          </p:nvSpPr>
          <p:spPr>
            <a:xfrm rot="1013052">
              <a:off x="6364903" y="303873"/>
              <a:ext cx="255253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>
                  <a:latin typeface="Segoe Print" panose="02000800000000000000" pitchFamily="2" charset="0"/>
                </a:rPr>
                <a:t>College Metaphor</a:t>
              </a:r>
            </a:p>
            <a:p>
              <a:pPr algn="ctr"/>
              <a:endParaRPr lang="en-US" sz="800" b="1" u="sng" dirty="0">
                <a:latin typeface="Segoe Print" panose="02000800000000000000" pitchFamily="2" charset="0"/>
              </a:endParaRPr>
            </a:p>
            <a:p>
              <a:r>
                <a:rPr lang="en-US" sz="1600" b="1" dirty="0">
                  <a:latin typeface="Segoe Print" panose="02000800000000000000" pitchFamily="2" charset="0"/>
                </a:rPr>
                <a:t>Hardware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rooms, equipment</a:t>
              </a:r>
            </a:p>
            <a:p>
              <a:r>
                <a:rPr lang="en-US" sz="1600" b="1" dirty="0">
                  <a:latin typeface="Segoe Print" panose="02000800000000000000" pitchFamily="2" charset="0"/>
                </a:rPr>
                <a:t>Program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class, team, student</a:t>
              </a:r>
            </a:p>
            <a:p>
              <a:r>
                <a:rPr lang="en-US" sz="1600" b="1" dirty="0">
                  <a:latin typeface="Segoe Print" panose="02000800000000000000" pitchFamily="2" charset="0"/>
                </a:rPr>
                <a:t>OS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faculty, staff, coaches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859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FCC686-590B-B441-9D72-FEDD1FD5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498" y="633655"/>
            <a:ext cx="6288180" cy="645300"/>
          </a:xfrm>
        </p:spPr>
        <p:txBody>
          <a:bodyPr/>
          <a:lstStyle/>
          <a:p>
            <a:r>
              <a:rPr lang="en-US" sz="2800" dirty="0"/>
              <a:t>Sharing and Protection Mechanisms: </a:t>
            </a:r>
            <a:br>
              <a:rPr lang="en-US" sz="2800" dirty="0"/>
            </a:br>
            <a:r>
              <a:rPr lang="en-US" sz="2800" dirty="0"/>
              <a:t>	The Big Ideas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07132-DB79-8A4A-809D-9F1C8F9A2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2990" y="1464858"/>
            <a:ext cx="6121539" cy="3355620"/>
          </a:xfrm>
        </p:spPr>
        <p:txBody>
          <a:bodyPr/>
          <a:lstStyle/>
          <a:p>
            <a:r>
              <a:rPr lang="en-US" sz="2000" dirty="0"/>
              <a:t>The OS can do things that user applications cannot:</a:t>
            </a:r>
          </a:p>
          <a:p>
            <a:pPr lvl="1"/>
            <a:r>
              <a:rPr lang="en-US" sz="1800" dirty="0"/>
              <a:t>OS code runs with CPU in Kernel (Privileged) Mode </a:t>
            </a:r>
          </a:p>
          <a:p>
            <a:pPr lvl="1"/>
            <a:r>
              <a:rPr lang="en-US" sz="1800" dirty="0"/>
              <a:t>User code runs in User (Unprivileged) Mode</a:t>
            </a:r>
            <a:br>
              <a:rPr lang="en-US" sz="1800" dirty="0"/>
            </a:br>
            <a:endParaRPr lang="en-US" sz="1800" dirty="0"/>
          </a:p>
          <a:p>
            <a:r>
              <a:rPr lang="en-US" sz="2000" dirty="0"/>
              <a:t>The OS is guaranteed to periodically regain control of the machine:</a:t>
            </a:r>
          </a:p>
          <a:p>
            <a:pPr lvl="1"/>
            <a:r>
              <a:rPr lang="en-US" sz="1800" dirty="0"/>
              <a:t>Device Interrupt (including the Timer Device)</a:t>
            </a:r>
          </a:p>
          <a:p>
            <a:pPr lvl="1"/>
            <a:r>
              <a:rPr lang="en-US" sz="1800" dirty="0"/>
              <a:t>System call</a:t>
            </a:r>
          </a:p>
          <a:p>
            <a:pPr lvl="1"/>
            <a:r>
              <a:rPr lang="en-US" sz="1800" dirty="0"/>
              <a:t>Trap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363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C4D3-9B0F-3D4A-86BB-40A7C703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806435" cy="645300"/>
          </a:xfrm>
        </p:spPr>
        <p:txBody>
          <a:bodyPr/>
          <a:lstStyle/>
          <a:p>
            <a:r>
              <a:rPr lang="en-US" dirty="0"/>
              <a:t>Mechanism: Hardware Processor Modes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35507-0869-D84F-BD59-A77B351AA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6168" y="1267903"/>
            <a:ext cx="6372965" cy="3518410"/>
          </a:xfrm>
        </p:spPr>
        <p:txBody>
          <a:bodyPr/>
          <a:lstStyle/>
          <a:p>
            <a:r>
              <a:rPr lang="en-US" sz="2000" dirty="0"/>
              <a:t>Modern processors have two modes of operation:</a:t>
            </a:r>
          </a:p>
          <a:p>
            <a:pPr marL="139700" indent="0">
              <a:buNone/>
            </a:pPr>
            <a:endParaRPr lang="en-US" sz="800" dirty="0"/>
          </a:p>
          <a:p>
            <a:pPr lvl="1"/>
            <a:r>
              <a:rPr lang="en-US" sz="1800" b="1" dirty="0"/>
              <a:t>Kernel Mode </a:t>
            </a:r>
            <a:r>
              <a:rPr lang="en-US" sz="1800" i="1" dirty="0"/>
              <a:t>(privileged/supervisor/system)</a:t>
            </a:r>
          </a:p>
          <a:p>
            <a:pPr lvl="2"/>
            <a:r>
              <a:rPr lang="en-US" sz="1600" dirty="0"/>
              <a:t>Code running when processor is in kernel mode has full unrestricted access to the entire system:</a:t>
            </a:r>
          </a:p>
          <a:p>
            <a:pPr lvl="3"/>
            <a:r>
              <a:rPr lang="en-US" dirty="0"/>
              <a:t>Memory</a:t>
            </a:r>
          </a:p>
          <a:p>
            <a:pPr lvl="3"/>
            <a:r>
              <a:rPr lang="en-US" dirty="0"/>
              <a:t>I/O Devices</a:t>
            </a:r>
          </a:p>
          <a:p>
            <a:pPr lvl="2"/>
            <a:r>
              <a:rPr lang="en-US" dirty="0"/>
              <a:t>Processor </a:t>
            </a:r>
            <a:r>
              <a:rPr lang="en-US" u="sng" dirty="0"/>
              <a:t>must only</a:t>
            </a:r>
            <a:r>
              <a:rPr lang="en-US" dirty="0"/>
              <a:t> be in kernel mode when trusted OS code is running.</a:t>
            </a:r>
          </a:p>
          <a:p>
            <a:pPr marL="1054100" lvl="2" indent="0">
              <a:buNone/>
            </a:pPr>
            <a:endParaRPr lang="en-US" sz="800" dirty="0"/>
          </a:p>
          <a:p>
            <a:pPr lvl="1"/>
            <a:r>
              <a:rPr lang="en-US" sz="1800" b="1" dirty="0"/>
              <a:t>User Mode </a:t>
            </a:r>
            <a:r>
              <a:rPr lang="en-US" sz="1800" i="1" dirty="0"/>
              <a:t>(restricted)</a:t>
            </a:r>
            <a:endParaRPr lang="en-US" sz="1800" b="1" dirty="0"/>
          </a:p>
          <a:p>
            <a:pPr lvl="2"/>
            <a:r>
              <a:rPr lang="en-US" sz="1600" dirty="0"/>
              <a:t>Code running when processor is in user mode:</a:t>
            </a:r>
          </a:p>
          <a:p>
            <a:pPr lvl="3"/>
            <a:r>
              <a:rPr lang="en-US" dirty="0"/>
              <a:t>Can only access its own memory</a:t>
            </a:r>
          </a:p>
          <a:p>
            <a:pPr lvl="3"/>
            <a:r>
              <a:rPr lang="en-US" dirty="0"/>
              <a:t>Must request resources and I/O through the OS.</a:t>
            </a:r>
          </a:p>
          <a:p>
            <a:pPr lvl="2"/>
            <a:r>
              <a:rPr lang="en-US" dirty="0"/>
              <a:t>Processor </a:t>
            </a:r>
            <a:r>
              <a:rPr lang="en-US" u="sng" dirty="0"/>
              <a:t>must always</a:t>
            </a:r>
            <a:r>
              <a:rPr lang="en-US" dirty="0"/>
              <a:t> be in user mode when user code is running.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BB53D-D1B7-5845-B85C-F6D3C44DEE2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002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83E0E1-4889-E142-B85C-74A3CFD5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576493" cy="645300"/>
          </a:xfrm>
        </p:spPr>
        <p:txBody>
          <a:bodyPr/>
          <a:lstStyle/>
          <a:p>
            <a:r>
              <a:rPr lang="en-US" dirty="0"/>
              <a:t>Multiprogramming &amp; User Mode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92EE54-3C6C-5C44-95B6-5E1CE9803EA4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D74C66-198E-4C4C-9128-3D8125057B92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779B6F-9A39-734F-94CE-B3E72207BB58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9AB1D2-7AA3-164A-B416-8584E9346920}"/>
              </a:ext>
            </a:extLst>
          </p:cNvPr>
          <p:cNvSpPr/>
          <p:nvPr/>
        </p:nvSpPr>
        <p:spPr>
          <a:xfrm>
            <a:off x="4215394" y="4075856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3B160F-D3FD-6840-B498-1FBBA50607F6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143A77C-AD73-474E-A71E-23CA05EB96CA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CC9B2172-A6C6-FD48-9EC6-F1F798A0154B}"/>
              </a:ext>
            </a:extLst>
          </p:cNvPr>
          <p:cNvCxnSpPr>
            <a:cxnSpLocks/>
            <a:stCxn id="7" idx="7"/>
            <a:endCxn id="10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544EE5A-A01D-FA4D-BF3A-62196602B305}"/>
              </a:ext>
            </a:extLst>
          </p:cNvPr>
          <p:cNvCxnSpPr>
            <a:cxnSpLocks/>
            <a:stCxn id="10" idx="3"/>
            <a:endCxn id="7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8878314-6536-6D4D-8F8F-9937E5596965}"/>
              </a:ext>
            </a:extLst>
          </p:cNvPr>
          <p:cNvCxnSpPr>
            <a:cxnSpLocks/>
            <a:stCxn id="10" idx="4"/>
            <a:endCxn id="9" idx="6"/>
          </p:cNvCxnSpPr>
          <p:nvPr/>
        </p:nvCxnSpPr>
        <p:spPr>
          <a:xfrm rot="5400000">
            <a:off x="5499476" y="3443371"/>
            <a:ext cx="1150928" cy="608029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3F35FA10-2EDF-F040-A4D8-9867A7B6F35C}"/>
              </a:ext>
            </a:extLst>
          </p:cNvPr>
          <p:cNvCxnSpPr>
            <a:cxnSpLocks/>
            <a:stCxn id="9" idx="2"/>
            <a:endCxn id="7" idx="4"/>
          </p:cNvCxnSpPr>
          <p:nvPr/>
        </p:nvCxnSpPr>
        <p:spPr>
          <a:xfrm rot="10800000">
            <a:off x="3437630" y="3236575"/>
            <a:ext cx="777765" cy="1086275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9DDBAFEE-303B-2D49-A08A-EB695BE801B4}"/>
              </a:ext>
            </a:extLst>
          </p:cNvPr>
          <p:cNvCxnSpPr>
            <a:cxnSpLocks/>
            <a:stCxn id="10" idx="6"/>
            <a:endCxn id="8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2FB1A7-1BC1-E34C-9103-6A974A20829D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397DA0-BB6B-0A40-9163-1E396C997D75}"/>
              </a:ext>
            </a:extLst>
          </p:cNvPr>
          <p:cNvSpPr txBox="1"/>
          <p:nvPr/>
        </p:nvSpPr>
        <p:spPr>
          <a:xfrm>
            <a:off x="6169137" y="3851840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Request</a:t>
            </a:r>
          </a:p>
          <a:p>
            <a:pPr algn="ctr"/>
            <a:r>
              <a:rPr lang="en-US" dirty="0"/>
              <a:t>Or Wait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E82679-CF96-C545-BB0D-04516ED85891}"/>
              </a:ext>
            </a:extLst>
          </p:cNvPr>
          <p:cNvSpPr txBox="1"/>
          <p:nvPr/>
        </p:nvSpPr>
        <p:spPr>
          <a:xfrm>
            <a:off x="2436535" y="3799629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Interrupt</a:t>
            </a:r>
          </a:p>
          <a:p>
            <a:pPr algn="ctr"/>
            <a:r>
              <a:rPr lang="en-US" dirty="0"/>
              <a:t>or Release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CDFC5C-D0E5-424C-8AB1-0F31097B7E19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3CE064-2FC7-2E40-954E-65CF7624CE23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9B304E-D874-DA42-B530-AC9466D0C2F9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2EE700E-6CCC-854B-BBA9-A38961DD4E2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918158" y="4401081"/>
            <a:ext cx="287134" cy="5689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B3D845-5990-1B43-B208-EB2147903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386" y="2245981"/>
            <a:ext cx="287134" cy="56895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4EC6BD2-7333-0F40-BD04-6AC956CC3D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72000" y="4401081"/>
            <a:ext cx="287134" cy="56895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C65BD8C-F500-D340-9620-16E64E31B6E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57918" y="2705105"/>
            <a:ext cx="287134" cy="56895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BBBB0B9-F622-5F43-8302-9CE5983810C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98710" y="2705105"/>
            <a:ext cx="287134" cy="56895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C1B3F77-90FC-D34F-A102-1F93DD510E40}"/>
              </a:ext>
            </a:extLst>
          </p:cNvPr>
          <p:cNvSpPr txBox="1"/>
          <p:nvPr/>
        </p:nvSpPr>
        <p:spPr>
          <a:xfrm rot="21166344">
            <a:off x="173751" y="3600504"/>
            <a:ext cx="2203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The processor </a:t>
            </a:r>
            <a:r>
              <a:rPr lang="en-US" sz="1600" u="sng" dirty="0">
                <a:latin typeface="Segoe Print" panose="02000800000000000000" pitchFamily="2" charset="0"/>
              </a:rPr>
              <a:t>must always</a:t>
            </a:r>
            <a:r>
              <a:rPr lang="en-US" sz="1600" dirty="0">
                <a:latin typeface="Segoe Print" panose="02000800000000000000" pitchFamily="2" charset="0"/>
              </a:rPr>
              <a:t> be in </a:t>
            </a:r>
            <a:r>
              <a:rPr lang="en-US" sz="1600" b="1" dirty="0">
                <a:latin typeface="Segoe Print" panose="02000800000000000000" pitchFamily="2" charset="0"/>
              </a:rPr>
              <a:t>user mode</a:t>
            </a:r>
            <a:r>
              <a:rPr lang="en-US" sz="1600" dirty="0">
                <a:latin typeface="Segoe Print" panose="02000800000000000000" pitchFamily="2" charset="0"/>
              </a:rPr>
              <a:t> when a User Process is running.</a:t>
            </a:r>
          </a:p>
        </p:txBody>
      </p:sp>
    </p:spTree>
    <p:extLst>
      <p:ext uri="{BB962C8B-B14F-4D97-AF65-F5344CB8AC3E}">
        <p14:creationId xmlns:p14="http://schemas.microsoft.com/office/powerpoint/2010/main" val="2519944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83E0E1-4889-E142-B85C-74A3CFD5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576493" cy="645300"/>
          </a:xfrm>
        </p:spPr>
        <p:txBody>
          <a:bodyPr/>
          <a:lstStyle/>
          <a:p>
            <a:r>
              <a:rPr lang="en-US" dirty="0"/>
              <a:t>Multiprogramming &amp; Kernel Mode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92EE54-3C6C-5C44-95B6-5E1CE9803EA4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D74C66-198E-4C4C-9128-3D8125057B92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779B6F-9A39-734F-94CE-B3E72207BB58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9AB1D2-7AA3-164A-B416-8584E9346920}"/>
              </a:ext>
            </a:extLst>
          </p:cNvPr>
          <p:cNvSpPr/>
          <p:nvPr/>
        </p:nvSpPr>
        <p:spPr>
          <a:xfrm>
            <a:off x="4215394" y="4075856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3B160F-D3FD-6840-B498-1FBBA50607F6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143A77C-AD73-474E-A71E-23CA05EB96CA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CC9B2172-A6C6-FD48-9EC6-F1F798A0154B}"/>
              </a:ext>
            </a:extLst>
          </p:cNvPr>
          <p:cNvCxnSpPr>
            <a:cxnSpLocks/>
            <a:stCxn id="7" idx="7"/>
            <a:endCxn id="10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544EE5A-A01D-FA4D-BF3A-62196602B305}"/>
              </a:ext>
            </a:extLst>
          </p:cNvPr>
          <p:cNvCxnSpPr>
            <a:cxnSpLocks/>
            <a:stCxn id="10" idx="3"/>
            <a:endCxn id="7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8878314-6536-6D4D-8F8F-9937E5596965}"/>
              </a:ext>
            </a:extLst>
          </p:cNvPr>
          <p:cNvCxnSpPr>
            <a:cxnSpLocks/>
            <a:stCxn id="10" idx="4"/>
            <a:endCxn id="9" idx="6"/>
          </p:cNvCxnSpPr>
          <p:nvPr/>
        </p:nvCxnSpPr>
        <p:spPr>
          <a:xfrm rot="5400000">
            <a:off x="5499476" y="3443371"/>
            <a:ext cx="1150928" cy="608029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3F35FA10-2EDF-F040-A4D8-9867A7B6F35C}"/>
              </a:ext>
            </a:extLst>
          </p:cNvPr>
          <p:cNvCxnSpPr>
            <a:cxnSpLocks/>
            <a:stCxn id="9" idx="2"/>
            <a:endCxn id="7" idx="4"/>
          </p:cNvCxnSpPr>
          <p:nvPr/>
        </p:nvCxnSpPr>
        <p:spPr>
          <a:xfrm rot="10800000">
            <a:off x="3437630" y="3236575"/>
            <a:ext cx="777765" cy="1086275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9DDBAFEE-303B-2D49-A08A-EB695BE801B4}"/>
              </a:ext>
            </a:extLst>
          </p:cNvPr>
          <p:cNvCxnSpPr>
            <a:cxnSpLocks/>
            <a:stCxn id="10" idx="6"/>
            <a:endCxn id="8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2FB1A7-1BC1-E34C-9103-6A974A20829D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397DA0-BB6B-0A40-9163-1E396C997D75}"/>
              </a:ext>
            </a:extLst>
          </p:cNvPr>
          <p:cNvSpPr txBox="1"/>
          <p:nvPr/>
        </p:nvSpPr>
        <p:spPr>
          <a:xfrm>
            <a:off x="6169137" y="3851840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Request</a:t>
            </a:r>
          </a:p>
          <a:p>
            <a:pPr algn="ctr"/>
            <a:r>
              <a:rPr lang="en-US" dirty="0"/>
              <a:t>Or Wait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E82679-CF96-C545-BB0D-04516ED85891}"/>
              </a:ext>
            </a:extLst>
          </p:cNvPr>
          <p:cNvSpPr txBox="1"/>
          <p:nvPr/>
        </p:nvSpPr>
        <p:spPr>
          <a:xfrm>
            <a:off x="2436535" y="3799629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Interrupt</a:t>
            </a:r>
          </a:p>
          <a:p>
            <a:pPr algn="ctr"/>
            <a:r>
              <a:rPr lang="en-US" dirty="0"/>
              <a:t>or Release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CDFC5C-D0E5-424C-8AB1-0F31097B7E19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3CE064-2FC7-2E40-954E-65CF7624CE23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9B304E-D874-DA42-B530-AC9466D0C2F9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2EE700E-6CCC-854B-BBA9-A38961DD4E2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918158" y="4401081"/>
            <a:ext cx="287134" cy="5689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B3D845-5990-1B43-B208-EB2147903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350" y="2847428"/>
            <a:ext cx="287134" cy="56895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4EC6BD2-7333-0F40-BD04-6AC956CC3D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72000" y="4401081"/>
            <a:ext cx="287134" cy="56895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C65BD8C-F500-D340-9620-16E64E31B6E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57918" y="2705105"/>
            <a:ext cx="287134" cy="56895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BBBB0B9-F622-5F43-8302-9CE5983810C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98710" y="2705105"/>
            <a:ext cx="287134" cy="56895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F1AF8ED-4A09-B749-9EAE-D573EEBDA991}"/>
              </a:ext>
            </a:extLst>
          </p:cNvPr>
          <p:cNvSpPr txBox="1"/>
          <p:nvPr/>
        </p:nvSpPr>
        <p:spPr>
          <a:xfrm>
            <a:off x="6122698" y="2482526"/>
            <a:ext cx="51251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F70CE3-BD0D-B443-8F60-CBA2941C5A18}"/>
              </a:ext>
            </a:extLst>
          </p:cNvPr>
          <p:cNvSpPr txBox="1"/>
          <p:nvPr/>
        </p:nvSpPr>
        <p:spPr>
          <a:xfrm rot="21018330">
            <a:off x="253963" y="3467950"/>
            <a:ext cx="20005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The processor </a:t>
            </a:r>
            <a:r>
              <a:rPr lang="en-US" sz="1600" u="sng" dirty="0">
                <a:latin typeface="Segoe Print" panose="02000800000000000000" pitchFamily="2" charset="0"/>
              </a:rPr>
              <a:t>must only</a:t>
            </a:r>
            <a:r>
              <a:rPr lang="en-US" sz="1600" dirty="0">
                <a:latin typeface="Segoe Print" panose="02000800000000000000" pitchFamily="2" charset="0"/>
              </a:rPr>
              <a:t> be in </a:t>
            </a:r>
            <a:r>
              <a:rPr lang="en-US" sz="1600" b="1" dirty="0">
                <a:latin typeface="Segoe Print" panose="02000800000000000000" pitchFamily="2" charset="0"/>
              </a:rPr>
              <a:t>kernel mode</a:t>
            </a:r>
            <a:r>
              <a:rPr lang="en-US" sz="1600" dirty="0">
                <a:latin typeface="Segoe Print" panose="02000800000000000000" pitchFamily="2" charset="0"/>
              </a:rPr>
              <a:t> when OS code is running.</a:t>
            </a:r>
          </a:p>
        </p:txBody>
      </p:sp>
    </p:spTree>
    <p:extLst>
      <p:ext uri="{BB962C8B-B14F-4D97-AF65-F5344CB8AC3E}">
        <p14:creationId xmlns:p14="http://schemas.microsoft.com/office/powerpoint/2010/main" val="59077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0F64-5D1C-F741-9A66-9D7DA85E1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6384934" cy="645300"/>
          </a:xfrm>
        </p:spPr>
        <p:txBody>
          <a:bodyPr/>
          <a:lstStyle/>
          <a:p>
            <a:r>
              <a:rPr lang="en-US" dirty="0"/>
              <a:t>Some OS Routines that Require Kernel Mode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B858D-5E4F-764A-8372-EC7D4280A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Process creation</a:t>
            </a:r>
          </a:p>
          <a:p>
            <a:r>
              <a:rPr lang="en-US" sz="2000" dirty="0"/>
              <a:t>Context switching</a:t>
            </a:r>
          </a:p>
          <a:p>
            <a:r>
              <a:rPr lang="en-US" sz="2000" dirty="0"/>
              <a:t>Scheduling</a:t>
            </a:r>
          </a:p>
          <a:p>
            <a:r>
              <a:rPr lang="en-US" sz="2000" dirty="0"/>
              <a:t>I/O Request handers</a:t>
            </a:r>
          </a:p>
          <a:p>
            <a:r>
              <a:rPr lang="en-US" sz="2000" dirty="0"/>
              <a:t>Interrupt handlers</a:t>
            </a:r>
          </a:p>
          <a:p>
            <a:r>
              <a:rPr lang="en-US" sz="2000" dirty="0"/>
              <a:t>Process termination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AA550-B4A3-0645-8497-20F84BEDA25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3991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5879D-DF73-074B-AB38-73E4EC240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770" y="265910"/>
            <a:ext cx="5463230" cy="645300"/>
          </a:xfrm>
        </p:spPr>
        <p:txBody>
          <a:bodyPr/>
          <a:lstStyle/>
          <a:p>
            <a:r>
              <a:rPr lang="en-US" dirty="0"/>
              <a:t>The Switch to Kernel Mode 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/>
              <a:t>(and back to user mode)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D14D7-F2DF-9647-9386-A69409512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721" y="888100"/>
            <a:ext cx="5631479" cy="3729250"/>
          </a:xfrm>
        </p:spPr>
        <p:txBody>
          <a:bodyPr/>
          <a:lstStyle/>
          <a:p>
            <a:r>
              <a:rPr lang="en-US" sz="1800" dirty="0"/>
              <a:t>Any time control of the CPU is transferred to the OS, the processor is switched to kernel mode.</a:t>
            </a:r>
          </a:p>
          <a:p>
            <a:pPr lvl="1"/>
            <a:r>
              <a:rPr lang="en-US" sz="1600" b="1" i="1" dirty="0"/>
              <a:t>Interrupts</a:t>
            </a:r>
            <a:r>
              <a:rPr lang="en-US" sz="1600" dirty="0"/>
              <a:t> are the mechanism by which control of the CPU is transferred to the OS:</a:t>
            </a:r>
          </a:p>
          <a:p>
            <a:pPr lvl="2"/>
            <a:r>
              <a:rPr lang="en-US" dirty="0"/>
              <a:t>Device Interrupts</a:t>
            </a:r>
          </a:p>
          <a:p>
            <a:pPr lvl="2"/>
            <a:r>
              <a:rPr lang="en-US" dirty="0"/>
              <a:t>System Calls</a:t>
            </a:r>
          </a:p>
          <a:p>
            <a:pPr lvl="2"/>
            <a:r>
              <a:rPr lang="en-US" dirty="0"/>
              <a:t>Traps (exceptions)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When an interrupt occurs:</a:t>
            </a:r>
          </a:p>
          <a:p>
            <a:pPr lvl="2"/>
            <a:r>
              <a:rPr lang="en-US" dirty="0"/>
              <a:t>the processor is </a:t>
            </a:r>
            <a:r>
              <a:rPr lang="en-US" u="sng" dirty="0"/>
              <a:t>automatically</a:t>
            </a:r>
            <a:r>
              <a:rPr lang="en-US" dirty="0"/>
              <a:t> switched from user mode to kernel mode.</a:t>
            </a:r>
          </a:p>
          <a:p>
            <a:pPr lvl="2"/>
            <a:r>
              <a:rPr lang="en-US" dirty="0"/>
              <a:t>the address of an </a:t>
            </a:r>
            <a:r>
              <a:rPr lang="en-US" i="1" dirty="0"/>
              <a:t>interrupt service routine </a:t>
            </a:r>
            <a:r>
              <a:rPr lang="en-US" dirty="0"/>
              <a:t>(ISR), that is part of the OS, is put into the PC.</a:t>
            </a:r>
          </a:p>
          <a:p>
            <a:pPr lvl="2"/>
            <a:endParaRPr lang="en-US" sz="1600" dirty="0"/>
          </a:p>
          <a:p>
            <a:pPr lvl="1"/>
            <a:r>
              <a:rPr lang="en-US" sz="1600" dirty="0"/>
              <a:t>There is a machine language instruction that the OS uses to switch the system from kernel mode back to user mode before letting a user process run.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8D722-5FE4-4947-85C4-76F316873F0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13EAF7-1975-1248-8587-F125C4F39918}"/>
              </a:ext>
            </a:extLst>
          </p:cNvPr>
          <p:cNvSpPr txBox="1"/>
          <p:nvPr/>
        </p:nvSpPr>
        <p:spPr>
          <a:xfrm rot="20933156">
            <a:off x="6905761" y="1730964"/>
            <a:ext cx="21546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Interrupt: </a:t>
            </a:r>
            <a:r>
              <a:rPr lang="en-US" sz="1600" dirty="0">
                <a:latin typeface="Segoe Print" panose="02000800000000000000" pitchFamily="2" charset="0"/>
              </a:rPr>
              <a:t>A signal that transfers control of the CPU to the OS.</a:t>
            </a:r>
          </a:p>
        </p:txBody>
      </p:sp>
    </p:spTree>
    <p:extLst>
      <p:ext uri="{BB962C8B-B14F-4D97-AF65-F5344CB8AC3E}">
        <p14:creationId xmlns:p14="http://schemas.microsoft.com/office/powerpoint/2010/main" val="282930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3302</TotalTime>
  <Words>5138</Words>
  <Application>Microsoft Macintosh PowerPoint</Application>
  <PresentationFormat>On-screen Show (16:9)</PresentationFormat>
  <Paragraphs>579</Paragraphs>
  <Slides>19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Muli</vt:lpstr>
      <vt:lpstr>Nixie One</vt:lpstr>
      <vt:lpstr>Arial</vt:lpstr>
      <vt:lpstr>Courier</vt:lpstr>
      <vt:lpstr>Helvetica Neue</vt:lpstr>
      <vt:lpstr>Segoe Print</vt:lpstr>
      <vt:lpstr>Imogen template</vt:lpstr>
      <vt:lpstr>22 – Interrupts and    System Calls</vt:lpstr>
      <vt:lpstr>The Operating System</vt:lpstr>
      <vt:lpstr>Sharing &amp; Protection</vt:lpstr>
      <vt:lpstr>Sharing and Protection Mechanisms:   The Big Ideas</vt:lpstr>
      <vt:lpstr>Mechanism: Hardware Processor Modes</vt:lpstr>
      <vt:lpstr>Multiprogramming &amp; User Mode</vt:lpstr>
      <vt:lpstr>Multiprogramming &amp; Kernel Mode</vt:lpstr>
      <vt:lpstr>Some OS Routines that Require Kernel Mode</vt:lpstr>
      <vt:lpstr>The Switch to Kernel Mode   (and back to user mode)</vt:lpstr>
      <vt:lpstr>Device Interrupts</vt:lpstr>
      <vt:lpstr>System Call</vt:lpstr>
      <vt:lpstr>Trap</vt:lpstr>
      <vt:lpstr>Device Interrupt Handling</vt:lpstr>
      <vt:lpstr>Interrupt Controller and IRQs</vt:lpstr>
      <vt:lpstr>The Interrupt Vector</vt:lpstr>
      <vt:lpstr>System Calls</vt:lpstr>
      <vt:lpstr>System Call Mechanics</vt:lpstr>
      <vt:lpstr>Acknowledgments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 – Interrupts and    System Calls</dc:title>
  <dc:creator>Braught, Grant</dc:creator>
  <cp:lastModifiedBy>Braught, Grant</cp:lastModifiedBy>
  <cp:revision>156</cp:revision>
  <dcterms:created xsi:type="dcterms:W3CDTF">2020-10-19T12:07:39Z</dcterms:created>
  <dcterms:modified xsi:type="dcterms:W3CDTF">2022-04-01T00:22:18Z</dcterms:modified>
</cp:coreProperties>
</file>