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88" r:id="rId2"/>
    <p:sldId id="347" r:id="rId3"/>
    <p:sldId id="346" r:id="rId4"/>
    <p:sldId id="309" r:id="rId5"/>
    <p:sldId id="317" r:id="rId6"/>
    <p:sldId id="356" r:id="rId7"/>
    <p:sldId id="357" r:id="rId8"/>
    <p:sldId id="308" r:id="rId9"/>
    <p:sldId id="358" r:id="rId10"/>
    <p:sldId id="311" r:id="rId11"/>
    <p:sldId id="307" r:id="rId12"/>
    <p:sldId id="314" r:id="rId13"/>
    <p:sldId id="312" r:id="rId14"/>
    <p:sldId id="348" r:id="rId15"/>
    <p:sldId id="310" r:id="rId16"/>
    <p:sldId id="349" r:id="rId17"/>
    <p:sldId id="350" r:id="rId18"/>
    <p:sldId id="313" r:id="rId19"/>
    <p:sldId id="360" r:id="rId20"/>
    <p:sldId id="289" r:id="rId21"/>
    <p:sldId id="343" r:id="rId22"/>
    <p:sldId id="290" r:id="rId23"/>
    <p:sldId id="359" r:id="rId24"/>
    <p:sldId id="345" r:id="rId25"/>
    <p:sldId id="351" r:id="rId26"/>
    <p:sldId id="352" r:id="rId27"/>
    <p:sldId id="353" r:id="rId28"/>
    <p:sldId id="354" r:id="rId29"/>
    <p:sldId id="296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/>
    <p:restoredTop sz="70204"/>
  </p:normalViewPr>
  <p:slideViewPr>
    <p:cSldViewPr snapToGrid="0" snapToObjects="1">
      <p:cViewPr varScale="1">
        <p:scale>
          <a:sx n="117" d="100"/>
          <a:sy n="117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about the mechanisms that produce the logical memory abstraction.</a:t>
            </a:r>
          </a:p>
          <a:p>
            <a:r>
              <a:rPr lang="en-US" dirty="0"/>
              <a:t>They also provide the sharing </a:t>
            </a:r>
          </a:p>
          <a:p>
            <a:endParaRPr lang="en-US" dirty="0"/>
          </a:p>
          <a:p>
            <a:r>
              <a:rPr lang="en-US" dirty="0"/>
              <a:t>… for next slide do an analogy of how multiple processes (students) share the memory (library).</a:t>
            </a:r>
          </a:p>
          <a:p>
            <a:r>
              <a:rPr lang="en-US" dirty="0"/>
              <a:t>  - check out just a chunk of it at a time.</a:t>
            </a:r>
          </a:p>
          <a:p>
            <a:r>
              <a:rPr lang="en-US" dirty="0"/>
              <a:t>  - can be contiguous (stretch of books on a shelf)</a:t>
            </a:r>
          </a:p>
          <a:p>
            <a:r>
              <a:rPr lang="en-US" dirty="0"/>
              <a:t>  - more likely not (scattered around)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whole pages from logical memory to physical memory</a:t>
            </a:r>
          </a:p>
          <a:p>
            <a:r>
              <a:rPr lang="en-US" dirty="0"/>
              <a:t>So, if a byte is at an offset of 500 in its logical page then it will also be at offset 500 in whatever physical page frame it is moved into.</a:t>
            </a:r>
          </a:p>
        </p:txBody>
      </p:sp>
    </p:spTree>
    <p:extLst>
      <p:ext uri="{BB962C8B-B14F-4D97-AF65-F5344CB8AC3E}">
        <p14:creationId xmlns:p14="http://schemas.microsoft.com/office/powerpoint/2010/main" val="52642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page table provides translations from page numbers to frame numbers for process P1</a:t>
            </a:r>
          </a:p>
          <a:p>
            <a:r>
              <a:rPr lang="en-US" dirty="0"/>
              <a:t>  - If the page corresponding to a row (e.g. page 0) is in physical memory </a:t>
            </a:r>
          </a:p>
          <a:p>
            <a:r>
              <a:rPr lang="en-US" dirty="0"/>
              <a:t>    - then the frame in which that page is contained is indicated (e.g. 12).</a:t>
            </a:r>
          </a:p>
          <a:p>
            <a:r>
              <a:rPr lang="en-US" dirty="0"/>
              <a:t>  - If the page corresponding to a row (e.g. page 2) is not in physical memory</a:t>
            </a:r>
          </a:p>
          <a:p>
            <a:r>
              <a:rPr lang="en-US" dirty="0"/>
              <a:t>    - then the entry in the table will be a – to indicate that the page is not currently in physical memory.</a:t>
            </a:r>
          </a:p>
          <a:p>
            <a:endParaRPr lang="en-US" dirty="0"/>
          </a:p>
          <a:p>
            <a:r>
              <a:rPr lang="en-US" dirty="0"/>
              <a:t>So for example, this table tells us that:</a:t>
            </a:r>
          </a:p>
          <a:p>
            <a:r>
              <a:rPr lang="en-US" dirty="0"/>
              <a:t>  - page 0 of the logical memory is stored in page frame 12 of the physical memory.</a:t>
            </a:r>
          </a:p>
          <a:p>
            <a:r>
              <a:rPr lang="en-US" dirty="0"/>
              <a:t>  - page 3 of the logical memory is stored in page frame 200 of the physical memory.</a:t>
            </a:r>
          </a:p>
          <a:p>
            <a:r>
              <a:rPr lang="en-US" dirty="0"/>
              <a:t>  - page 2 is not currently stored in main memory.</a:t>
            </a:r>
          </a:p>
          <a:p>
            <a:r>
              <a:rPr lang="en-US" dirty="0"/>
              <a:t>    - it is stored in the “Virtual Memory” </a:t>
            </a:r>
          </a:p>
          <a:p>
            <a:r>
              <a:rPr lang="en-US" dirty="0"/>
              <a:t>      - i.e. on the disk.</a:t>
            </a:r>
          </a:p>
          <a:p>
            <a:r>
              <a:rPr lang="en-US" dirty="0"/>
              <a:t>    - So any request for data or instructions on logical page 2 of P! will result in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4229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0, offset 20</a:t>
            </a:r>
          </a:p>
          <a:p>
            <a:r>
              <a:rPr lang="en-US" dirty="0"/>
              <a:t>  - look at index 0 in the page table</a:t>
            </a:r>
          </a:p>
          <a:p>
            <a:r>
              <a:rPr lang="en-US" dirty="0"/>
              <a:t>  - find 12 as the page frame</a:t>
            </a:r>
          </a:p>
          <a:p>
            <a:r>
              <a:rPr lang="en-US" dirty="0"/>
              <a:t>  - offset stays the same because the whole page has moved</a:t>
            </a:r>
          </a:p>
          <a:p>
            <a:r>
              <a:rPr lang="en-US" dirty="0"/>
              <a:t>    - so byte 240 in the page will be at byte 240 in the page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second address translate?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index (page) 1070</a:t>
            </a:r>
          </a:p>
          <a:p>
            <a:r>
              <a:rPr lang="en-US" dirty="0"/>
              <a:t>  - Find that it is in page frame 83</a:t>
            </a:r>
          </a:p>
          <a:p>
            <a:r>
              <a:rPr lang="en-US" dirty="0"/>
              <a:t>  - Copy the offset because </a:t>
            </a:r>
          </a:p>
          <a:p>
            <a:r>
              <a:rPr lang="en-US" dirty="0"/>
              <a:t>    - the byte at 500 in the page will be at 500 in the page frame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  - Page 2 does not have a mapping to a physical page frame.</a:t>
            </a:r>
          </a:p>
          <a:p>
            <a:r>
              <a:rPr lang="en-US" dirty="0"/>
              <a:t>  - That means that the page is not loaded into physical memory.</a:t>
            </a:r>
          </a:p>
          <a:p>
            <a:r>
              <a:rPr lang="en-US" dirty="0"/>
              <a:t>  - It is stored on the disk drive (i.e. in the virtual memory).</a:t>
            </a:r>
          </a:p>
          <a:p>
            <a:endParaRPr lang="en-US" dirty="0"/>
          </a:p>
          <a:p>
            <a:r>
              <a:rPr lang="en-US" dirty="0"/>
              <a:t>What will happen?</a:t>
            </a:r>
          </a:p>
          <a:p>
            <a:r>
              <a:rPr lang="en-US" dirty="0"/>
              <a:t>  - MMU will generate an interrupt!</a:t>
            </a:r>
          </a:p>
          <a:p>
            <a:r>
              <a:rPr lang="en-US" dirty="0"/>
              <a:t>  - That interrupt is called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91076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page fault occurs?</a:t>
            </a:r>
          </a:p>
          <a:p>
            <a:r>
              <a:rPr lang="en-US" dirty="0"/>
              <a:t> - big picture … </a:t>
            </a:r>
          </a:p>
          <a:p>
            <a:r>
              <a:rPr lang="en-US" dirty="0"/>
              <a:t> - The OS must move the requested page</a:t>
            </a:r>
          </a:p>
          <a:p>
            <a:r>
              <a:rPr lang="en-US" dirty="0"/>
              <a:t>    - from disk (virtual memory)</a:t>
            </a:r>
          </a:p>
          <a:p>
            <a:r>
              <a:rPr lang="en-US" dirty="0"/>
              <a:t>    - to a page frame (physical memory)</a:t>
            </a:r>
          </a:p>
          <a:p>
            <a:r>
              <a:rPr lang="en-US" dirty="0"/>
              <a:t> - Then the OS must update the Page Table to reflect the new mapping.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</a:t>
            </a:r>
          </a:p>
          <a:p>
            <a:r>
              <a:rPr lang="en-US" dirty="0"/>
              <a:t>  - Page fault handler is invoked</a:t>
            </a:r>
          </a:p>
          <a:p>
            <a:r>
              <a:rPr lang="en-US" dirty="0"/>
              <a:t>    - The context of the running process is saved into its PCB</a:t>
            </a:r>
          </a:p>
          <a:p>
            <a:r>
              <a:rPr lang="en-US" dirty="0"/>
              <a:t>    - The PCB is moved to the waiting state</a:t>
            </a:r>
          </a:p>
          <a:p>
            <a:r>
              <a:rPr lang="en-US" dirty="0"/>
              <a:t>      - process cannot proceed until the page containing the requested data is in main memory.</a:t>
            </a:r>
          </a:p>
          <a:p>
            <a:r>
              <a:rPr lang="en-US" dirty="0"/>
              <a:t>    - The OS makes an I/O request to disk to read the page.</a:t>
            </a:r>
          </a:p>
          <a:p>
            <a:r>
              <a:rPr lang="en-US" dirty="0"/>
              <a:t>    - The OS runs its scheduler to pick new process from the ready state to run</a:t>
            </a:r>
          </a:p>
          <a:p>
            <a:r>
              <a:rPr lang="en-US" dirty="0"/>
              <a:t>      - The newly chosen process is context switched onto the processor.</a:t>
            </a:r>
          </a:p>
          <a:p>
            <a:endParaRPr lang="en-US" dirty="0"/>
          </a:p>
          <a:p>
            <a:r>
              <a:rPr lang="en-US" dirty="0"/>
              <a:t>  - Disk processes request while other processes run</a:t>
            </a:r>
          </a:p>
          <a:p>
            <a:r>
              <a:rPr lang="en-US" dirty="0"/>
              <a:t>    - Just like any other I/O request.</a:t>
            </a:r>
          </a:p>
          <a:p>
            <a:r>
              <a:rPr lang="en-US" dirty="0"/>
              <a:t>    - When done</a:t>
            </a:r>
          </a:p>
          <a:p>
            <a:r>
              <a:rPr lang="en-US" dirty="0"/>
              <a:t>       - Disk generates interrupt</a:t>
            </a:r>
          </a:p>
          <a:p>
            <a:r>
              <a:rPr lang="en-US" dirty="0"/>
              <a:t>       - OS ISR runs</a:t>
            </a:r>
          </a:p>
          <a:p>
            <a:r>
              <a:rPr lang="en-US" dirty="0"/>
              <a:t>         - Context of whatever process was running is saved.</a:t>
            </a:r>
          </a:p>
          <a:p>
            <a:r>
              <a:rPr lang="en-US" dirty="0"/>
              <a:t>         - Page is moved, page table is updated with the new mapping</a:t>
            </a:r>
          </a:p>
          <a:p>
            <a:r>
              <a:rPr lang="en-US" dirty="0"/>
              <a:t>         - Process is now ready to go</a:t>
            </a:r>
          </a:p>
          <a:p>
            <a:r>
              <a:rPr lang="en-US" dirty="0"/>
              <a:t>           - The instruction or data it needed is now in physical memory</a:t>
            </a:r>
          </a:p>
          <a:p>
            <a:r>
              <a:rPr lang="en-US" dirty="0"/>
              <a:t>           - So put its PCB back into the ready state.</a:t>
            </a:r>
          </a:p>
          <a:p>
            <a:r>
              <a:rPr lang="en-US" dirty="0"/>
              <a:t>         - Let the process that was interrupted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does OS manage the memory</a:t>
            </a:r>
          </a:p>
          <a:p>
            <a:r>
              <a:rPr lang="en-US" dirty="0"/>
              <a:t> - clearly it will use the Paging mechanisms we discussed last class</a:t>
            </a:r>
          </a:p>
          <a:p>
            <a:r>
              <a:rPr lang="en-US" dirty="0"/>
              <a:t> - but it has to be more than than that.</a:t>
            </a:r>
          </a:p>
          <a:p>
            <a:r>
              <a:rPr lang="en-US" dirty="0"/>
              <a:t> - Just too big!!</a:t>
            </a:r>
          </a:p>
          <a:p>
            <a:endParaRPr lang="en-US" dirty="0"/>
          </a:p>
          <a:p>
            <a:r>
              <a:rPr lang="en-US" dirty="0"/>
              <a:t>So only pages of logical memory that are used exist.  </a:t>
            </a:r>
          </a:p>
          <a:p>
            <a:r>
              <a:rPr lang="en-US" dirty="0"/>
              <a:t>Only pages that are currently being used are in page frames.</a:t>
            </a:r>
          </a:p>
          <a:p>
            <a:r>
              <a:rPr lang="en-US" dirty="0"/>
              <a:t>Much of the Empty region does not actually exist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Recall: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3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is the </a:t>
            </a:r>
            <a:r>
              <a:rPr lang="en-US" dirty="0" err="1"/>
              <a:t>linux</a:t>
            </a:r>
            <a:r>
              <a:rPr lang="en-US" dirty="0"/>
              <a:t> system call for changing the size of the heap.</a:t>
            </a:r>
          </a:p>
          <a:p>
            <a:endParaRPr lang="en-US" dirty="0"/>
          </a:p>
          <a:p>
            <a:r>
              <a:rPr lang="en-US" dirty="0"/>
              <a:t>Details of the interrupt and the jump were covered in the previous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4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stack shrinks below an allocated page, that page can be removed from the logical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1596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of the allocations on a page go away then the page can be </a:t>
            </a:r>
            <a:r>
              <a:rPr lang="en-US" dirty="0" err="1"/>
              <a:t>deallocted</a:t>
            </a:r>
            <a:r>
              <a:rPr lang="en-US" dirty="0"/>
              <a:t> from the logical memory.</a:t>
            </a:r>
          </a:p>
        </p:txBody>
      </p:sp>
    </p:spTree>
    <p:extLst>
      <p:ext uri="{BB962C8B-B14F-4D97-AF65-F5344CB8AC3E}">
        <p14:creationId xmlns:p14="http://schemas.microsoft.com/office/powerpoint/2010/main" val="368981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greatly simplifies allocating and freeing space</a:t>
            </a:r>
          </a:p>
          <a:p>
            <a:r>
              <a:rPr lang="en-US" dirty="0"/>
              <a:t>Practically eliminates memory leaks which are the bane of new C/C++ programmers.</a:t>
            </a:r>
          </a:p>
          <a:p>
            <a:r>
              <a:rPr lang="en-US" dirty="0"/>
              <a:t>Many languages now work this way.</a:t>
            </a:r>
          </a:p>
          <a:p>
            <a:r>
              <a:rPr lang="en-US" dirty="0"/>
              <a:t> - Python, Objective C, Lisp</a:t>
            </a:r>
          </a:p>
          <a:p>
            <a:r>
              <a:rPr lang="en-US" dirty="0"/>
              <a:t> - Others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  <a:p>
            <a:r>
              <a:rPr lang="en-US" dirty="0"/>
              <a:t>  - So every process sees its own HUGE logical memory (e.g. 256,000 GB)</a:t>
            </a:r>
          </a:p>
          <a:p>
            <a:r>
              <a:rPr lang="en-US" dirty="0"/>
              <a:t>  - P1, P2, … P10, can be lots of these</a:t>
            </a:r>
          </a:p>
          <a:p>
            <a:endParaRPr lang="en-US" dirty="0"/>
          </a:p>
          <a:p>
            <a:r>
              <a:rPr lang="en-US" dirty="0"/>
              <a:t>But Main memory is much smaller (e.g. 4-64GB)</a:t>
            </a:r>
          </a:p>
          <a:p>
            <a:r>
              <a:rPr lang="en-US" dirty="0"/>
              <a:t>And all executing processes must share the main memory </a:t>
            </a:r>
          </a:p>
          <a:p>
            <a:r>
              <a:rPr lang="en-US" dirty="0"/>
              <a:t>  - That is just the stored program architecture</a:t>
            </a:r>
          </a:p>
          <a:p>
            <a:r>
              <a:rPr lang="en-US" dirty="0"/>
              <a:t>    - Program and data must be in main memory to be used.</a:t>
            </a:r>
          </a:p>
          <a:p>
            <a:endParaRPr lang="en-US" dirty="0"/>
          </a:p>
          <a:p>
            <a:r>
              <a:rPr lang="en-US" dirty="0"/>
              <a:t>So the question is of course… </a:t>
            </a:r>
          </a:p>
          <a:p>
            <a:r>
              <a:rPr lang="en-US" dirty="0"/>
              <a:t>  - how do we share the MM among all of the processes?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4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  <a:p>
            <a:r>
              <a:rPr lang="en-US" dirty="0"/>
              <a:t>  - one mechanism by which we can implement the logical memory abstraction.</a:t>
            </a:r>
          </a:p>
          <a:p>
            <a:r>
              <a:rPr lang="en-US" dirty="0"/>
              <a:t>    - There are others, but this is the one we’ll look at in this class.</a:t>
            </a:r>
          </a:p>
          <a:p>
            <a:r>
              <a:rPr lang="en-US" dirty="0"/>
              <a:t>    - If you take an OS class you’ll see some other alternatives.</a:t>
            </a:r>
          </a:p>
          <a:p>
            <a:endParaRPr lang="en-US" dirty="0"/>
          </a:p>
          <a:p>
            <a:r>
              <a:rPr lang="en-US" dirty="0"/>
              <a:t>Big idea of paged virtual memory</a:t>
            </a:r>
          </a:p>
          <a:p>
            <a:r>
              <a:rPr lang="en-US" dirty="0"/>
              <a:t>  - we divide logical memory into equal size pages</a:t>
            </a:r>
          </a:p>
          <a:p>
            <a:r>
              <a:rPr lang="en-US" dirty="0"/>
              <a:t>  - and we divide physical memory into page frames of the same size</a:t>
            </a:r>
          </a:p>
          <a:p>
            <a:r>
              <a:rPr lang="en-US" dirty="0"/>
              <a:t>  - we keep pages that contain the instructions and data that we are currently using in page frames</a:t>
            </a:r>
          </a:p>
          <a:p>
            <a:r>
              <a:rPr lang="en-US" dirty="0"/>
              <a:t>    - This allows us to do the fetch/decode/execute or LOAD/STORE operations that we need to.</a:t>
            </a:r>
          </a:p>
          <a:p>
            <a:r>
              <a:rPr lang="en-US" dirty="0"/>
              <a:t>    - Instructions or data that we are not using won’t be fetches or </a:t>
            </a:r>
            <a:r>
              <a:rPr lang="en-US" dirty="0" err="1"/>
              <a:t>LOADed</a:t>
            </a:r>
            <a:r>
              <a:rPr lang="en-US" dirty="0"/>
              <a:t> or </a:t>
            </a:r>
            <a:r>
              <a:rPr lang="en-US" dirty="0" err="1"/>
              <a:t>STOREed</a:t>
            </a:r>
            <a:r>
              <a:rPr lang="en-US" dirty="0"/>
              <a:t> so it doesn’t need to be in physical memory.</a:t>
            </a:r>
          </a:p>
          <a:p>
            <a:r>
              <a:rPr lang="en-US" dirty="0"/>
              <a:t>  - Pages that we are not actively using do not need to be kept in the physical main memory.</a:t>
            </a:r>
          </a:p>
          <a:p>
            <a:r>
              <a:rPr lang="en-US" dirty="0"/>
              <a:t>    - Instead, they can be brought into the main memory if/when they are needed.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Called Virtual Memory because</a:t>
            </a:r>
          </a:p>
          <a:p>
            <a:r>
              <a:rPr lang="en-US" dirty="0"/>
              <a:t>  - The disk is used to make it look like the physical memory is larger than it is.</a:t>
            </a:r>
          </a:p>
          <a:p>
            <a:r>
              <a:rPr lang="en-US" dirty="0"/>
              <a:t>  - Virtual = not physical</a:t>
            </a:r>
          </a:p>
          <a:p>
            <a:r>
              <a:rPr lang="en-US" dirty="0"/>
              <a:t>    - Technically the disk is physical, but it is not physical main memory.  </a:t>
            </a:r>
          </a:p>
          <a:p>
            <a:r>
              <a:rPr lang="en-US" dirty="0"/>
              <a:t>      - it is just pretending to be main memory</a:t>
            </a:r>
          </a:p>
          <a:p>
            <a:r>
              <a:rPr lang="en-US" dirty="0"/>
              <a:t>      - So it’s called virtual.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purple arrows represent the information that the OS and hardware will need to keep track of in order to translate logical addresses into physical addresses.</a:t>
            </a:r>
          </a:p>
          <a:p>
            <a:r>
              <a:rPr lang="en-US" dirty="0"/>
              <a:t>  - That is when the program uses a logical address to JUMP or LOAD or STORE</a:t>
            </a:r>
          </a:p>
          <a:p>
            <a:r>
              <a:rPr lang="en-US" dirty="0"/>
              <a:t>  - That logical address will have to be translated into the corresponding physical address</a:t>
            </a:r>
          </a:p>
          <a:p>
            <a:r>
              <a:rPr lang="en-US" dirty="0"/>
              <a:t>  - So that the machine can actually get the data or instruction.</a:t>
            </a:r>
          </a:p>
          <a:p>
            <a:r>
              <a:rPr lang="en-US" dirty="0"/>
              <a:t>  - We’ll see how soon… for now, just know that this translation has to happen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Big Idea:</a:t>
            </a:r>
          </a:p>
          <a:p>
            <a:r>
              <a:rPr lang="en-US" dirty="0"/>
              <a:t>  - Allows processes to have their own logical memory.</a:t>
            </a:r>
          </a:p>
          <a:p>
            <a:r>
              <a:rPr lang="en-US" dirty="0"/>
              <a:t>  - Allows that logical memory to be much larger than physical memory</a:t>
            </a:r>
          </a:p>
          <a:p>
            <a:r>
              <a:rPr lang="en-US" dirty="0"/>
              <a:t>  - Makes it possible to share the physical memory between multiple processes.</a:t>
            </a:r>
          </a:p>
          <a:p>
            <a:r>
              <a:rPr lang="en-US" dirty="0"/>
              <a:t>      - Two shown here, but clearly, this would also work with many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Said we will only keep the pages that are currently in use in the main memory.</a:t>
            </a:r>
          </a:p>
          <a:p>
            <a:r>
              <a:rPr lang="en-US" dirty="0"/>
              <a:t>  - The pages that are currently needed will be loaded into page frames (a.k.a. “swapped in”)</a:t>
            </a:r>
          </a:p>
          <a:p>
            <a:r>
              <a:rPr lang="en-US" dirty="0"/>
              <a:t>  - The pages that are not currently needed can be stored on disk and not in main memory (a.k.a. “swapped out.”)</a:t>
            </a:r>
          </a:p>
          <a:p>
            <a:endParaRPr lang="en-US" dirty="0"/>
          </a:p>
          <a:p>
            <a:r>
              <a:rPr lang="en-US" dirty="0"/>
              <a:t>The question is how does this happen?</a:t>
            </a:r>
          </a:p>
          <a:p>
            <a:r>
              <a:rPr lang="en-US" dirty="0"/>
              <a:t>   - The answer is Demand Paging</a:t>
            </a:r>
          </a:p>
          <a:p>
            <a:endParaRPr lang="en-US" dirty="0"/>
          </a:p>
          <a:p>
            <a:r>
              <a:rPr lang="en-US" dirty="0"/>
              <a:t>Imagine P1 is running and executing the instruction at the indicated PC value.</a:t>
            </a:r>
          </a:p>
          <a:p>
            <a:r>
              <a:rPr lang="en-US" dirty="0"/>
              <a:t>  - Now imagine that instruction is a JUMP instruction</a:t>
            </a:r>
          </a:p>
          <a:p>
            <a:r>
              <a:rPr lang="en-US" dirty="0"/>
              <a:t>  - This will change the PC to a new location indicating the next instruction that needs to be fetched.</a:t>
            </a:r>
          </a:p>
          <a:p>
            <a:r>
              <a:rPr lang="en-US" dirty="0"/>
              <a:t>  - If the page containing that instruction is in physical (main) memory, no problem… </a:t>
            </a:r>
          </a:p>
          <a:p>
            <a:r>
              <a:rPr lang="en-US" dirty="0"/>
              <a:t>  - But what if the page containing that instruction is not in main memory (i.e. it is swapped out to disk)?</a:t>
            </a:r>
          </a:p>
          <a:p>
            <a:endParaRPr lang="en-US" dirty="0"/>
          </a:p>
          <a:p>
            <a:r>
              <a:rPr lang="en-US" dirty="0"/>
              <a:t>If the page containing the instruction to be fetched is not in physical (main) memory…</a:t>
            </a:r>
          </a:p>
          <a:p>
            <a:r>
              <a:rPr lang="en-US" dirty="0"/>
              <a:t>  - it cannot be fetched</a:t>
            </a:r>
          </a:p>
          <a:p>
            <a:r>
              <a:rPr lang="en-US" dirty="0"/>
              <a:t>  - the page containing the instruction will need to be moved into main memory.</a:t>
            </a:r>
          </a:p>
          <a:p>
            <a:r>
              <a:rPr lang="en-US" dirty="0"/>
              <a:t>  - Then it can be fetched!</a:t>
            </a:r>
          </a:p>
          <a:p>
            <a:endParaRPr lang="en-US" dirty="0"/>
          </a:p>
          <a:p>
            <a:r>
              <a:rPr lang="en-US" dirty="0"/>
              <a:t>When a process uses a logical address on a page that is not in main memory</a:t>
            </a:r>
          </a:p>
          <a:p>
            <a:r>
              <a:rPr lang="en-US" dirty="0"/>
              <a:t>  - I.e. that address does not currently have a corresponding physical address</a:t>
            </a:r>
          </a:p>
          <a:p>
            <a:r>
              <a:rPr lang="en-US" dirty="0"/>
              <a:t>  - the hardware (which we’ll see soon) generates an interrupt.</a:t>
            </a:r>
          </a:p>
          <a:p>
            <a:r>
              <a:rPr lang="en-US" dirty="0"/>
              <a:t>  - That interrupt – like any other </a:t>
            </a:r>
          </a:p>
          <a:p>
            <a:r>
              <a:rPr lang="en-US" dirty="0"/>
              <a:t>    - Switches the CPU to kernel mode</a:t>
            </a:r>
          </a:p>
          <a:p>
            <a:r>
              <a:rPr lang="en-US" dirty="0"/>
              <a:t>    - Invokes an ISR in the OS which loads the page containing the requested instruction from the disk into an available page frame in physical memory.</a:t>
            </a:r>
          </a:p>
          <a:p>
            <a:r>
              <a:rPr lang="en-US" dirty="0"/>
              <a:t>    - Control of the CPU is returned to the process</a:t>
            </a:r>
          </a:p>
          <a:p>
            <a:r>
              <a:rPr lang="en-US" dirty="0"/>
              <a:t>      - The fetch now succeeds because there is a physical address corresponding to the logical address.</a:t>
            </a:r>
          </a:p>
          <a:p>
            <a:endParaRPr lang="en-US" dirty="0"/>
          </a:p>
          <a:p>
            <a:r>
              <a:rPr lang="en-US" dirty="0"/>
              <a:t>So Demand Paging ensures that:</a:t>
            </a:r>
          </a:p>
          <a:p>
            <a:r>
              <a:rPr lang="en-US" dirty="0"/>
              <a:t>  - Pages are brought into physical memory when they are needed.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Recall that the Disk (HDD or SSD) is much much slower than the main memory.</a:t>
            </a:r>
          </a:p>
          <a:p>
            <a:r>
              <a:rPr lang="en-US" dirty="0"/>
              <a:t>  - So anytime there is a page fault, there will be a time cost.</a:t>
            </a:r>
          </a:p>
          <a:p>
            <a:r>
              <a:rPr lang="en-US" dirty="0"/>
              <a:t>  - But in exchange for that time cost</a:t>
            </a:r>
          </a:p>
          <a:p>
            <a:r>
              <a:rPr lang="en-US" dirty="0"/>
              <a:t>    - We can run more programs than will fit in the main memory.</a:t>
            </a:r>
          </a:p>
          <a:p>
            <a:r>
              <a:rPr lang="en-US" dirty="0"/>
              <a:t>    - Each program and its data can be much larger than the main memory.</a:t>
            </a:r>
          </a:p>
          <a:p>
            <a:endParaRPr lang="en-US" dirty="0"/>
          </a:p>
          <a:p>
            <a:r>
              <a:rPr lang="en-US" dirty="0"/>
              <a:t>Notice that this is like our Library Analogy:</a:t>
            </a:r>
          </a:p>
          <a:p>
            <a:r>
              <a:rPr lang="en-US" dirty="0"/>
              <a:t>  - The interlibrary loan is much larger than our physical library.</a:t>
            </a:r>
          </a:p>
          <a:p>
            <a:r>
              <a:rPr lang="en-US" dirty="0"/>
              <a:t>  - But when we request things that are not in the physical library</a:t>
            </a:r>
          </a:p>
          <a:p>
            <a:r>
              <a:rPr lang="en-US" dirty="0"/>
              <a:t>  - We get them (on demand)</a:t>
            </a:r>
          </a:p>
          <a:p>
            <a:r>
              <a:rPr lang="en-US" dirty="0"/>
              <a:t>  - It just takes longer.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These ideas get us where we want to go: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Many more processes can share the physical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because only part of each needs to be in main memory.</a:t>
            </a:r>
          </a:p>
          <a:p>
            <a:r>
              <a:rPr lang="en-US" dirty="0"/>
              <a:t> - every process has its own logical memory</a:t>
            </a:r>
          </a:p>
          <a:p>
            <a:r>
              <a:rPr lang="en-US" dirty="0"/>
              <a:t> - it is larger than the physical ram</a:t>
            </a:r>
          </a:p>
          <a:p>
            <a:endParaRPr lang="en-US" dirty="0"/>
          </a:p>
          <a:p>
            <a:r>
              <a:rPr lang="en-US" dirty="0"/>
              <a:t>Now the question is how does it work????</a:t>
            </a:r>
          </a:p>
          <a:p>
            <a:r>
              <a:rPr lang="en-US" dirty="0"/>
              <a:t> - how does the OS and hardware do this?!?!?!?!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practical note:</a:t>
            </a:r>
          </a:p>
          <a:p>
            <a:r>
              <a:rPr lang="en-US" dirty="0"/>
              <a:t>  - When you computer gets really slow and you are told you need more RAM…</a:t>
            </a:r>
          </a:p>
          <a:p>
            <a:r>
              <a:rPr lang="en-US" dirty="0"/>
              <a:t>  - This is why…</a:t>
            </a:r>
          </a:p>
          <a:p>
            <a:r>
              <a:rPr lang="en-US" dirty="0"/>
              <a:t>  - You have lots of pro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translation of addresses from logical addresses to physical addresses is at the heart of the virtual memory abstraction.</a:t>
            </a:r>
          </a:p>
          <a:p>
            <a:endParaRPr lang="en-US" dirty="0"/>
          </a:p>
          <a:p>
            <a:r>
              <a:rPr lang="en-US" dirty="0"/>
              <a:t>The work done by the MMU was represented by the purple arrows in the previous diagrams.</a:t>
            </a:r>
          </a:p>
          <a:p>
            <a:r>
              <a:rPr lang="en-US" dirty="0"/>
              <a:t>  - It takes in logical addresses issued by the ML instructions in the programs</a:t>
            </a:r>
          </a:p>
          <a:p>
            <a:r>
              <a:rPr lang="en-US" dirty="0"/>
              <a:t>  - Converts them into the corresponding physical address of where the data or instruction actually is in the main memory.</a:t>
            </a:r>
          </a:p>
          <a:p>
            <a:r>
              <a:rPr lang="en-US" dirty="0"/>
              <a:t>  - Or generates a page fault interrupt if there is not currently a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5793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page contains 1024 bytes</a:t>
            </a:r>
          </a:p>
          <a:p>
            <a:r>
              <a:rPr lang="en-US" dirty="0"/>
              <a:t>  - Page 0 will contain addresses 0 … 1023</a:t>
            </a:r>
          </a:p>
          <a:p>
            <a:r>
              <a:rPr lang="en-US" dirty="0"/>
              <a:t>  - Page 1 will contain addresses 1024 … 2047</a:t>
            </a:r>
          </a:p>
          <a:p>
            <a:endParaRPr lang="en-US" dirty="0"/>
          </a:p>
          <a:p>
            <a:r>
              <a:rPr lang="en-US" dirty="0"/>
              <a:t>Address 500 will be in the first (0</a:t>
            </a:r>
            <a:r>
              <a:rPr lang="en-US" baseline="0" dirty="0"/>
              <a:t>) page</a:t>
            </a:r>
          </a:p>
          <a:p>
            <a:r>
              <a:rPr lang="en-US" baseline="0" dirty="0"/>
              <a:t>  - And will be the 500</a:t>
            </a:r>
            <a:r>
              <a:rPr lang="en-US" baseline="30000" dirty="0"/>
              <a:t>th</a:t>
            </a:r>
            <a:r>
              <a:rPr lang="en-US" baseline="0" dirty="0"/>
              <a:t> byte in that page.</a:t>
            </a:r>
          </a:p>
          <a:p>
            <a:r>
              <a:rPr lang="en-US" baseline="0" dirty="0"/>
              <a:t>  </a:t>
            </a:r>
          </a:p>
          <a:p>
            <a:r>
              <a:rPr lang="en-US" baseline="0" dirty="0"/>
              <a:t>Address 1023 will also be in the first page.</a:t>
            </a:r>
          </a:p>
          <a:p>
            <a:r>
              <a:rPr lang="en-US" baseline="0" dirty="0"/>
              <a:t>  - It will be the 1023</a:t>
            </a:r>
            <a:r>
              <a:rPr lang="en-US" baseline="30000" dirty="0"/>
              <a:t>rd</a:t>
            </a:r>
            <a:r>
              <a:rPr lang="en-US" baseline="0" dirty="0"/>
              <a:t> byte in the page.</a:t>
            </a:r>
          </a:p>
          <a:p>
            <a:endParaRPr lang="en-US" baseline="0" dirty="0"/>
          </a:p>
          <a:p>
            <a:r>
              <a:rPr lang="en-US" baseline="0" dirty="0"/>
              <a:t>What about 1024?</a:t>
            </a:r>
          </a:p>
          <a:p>
            <a:r>
              <a:rPr lang="en-US" baseline="0" dirty="0"/>
              <a:t>  - It will be the first byte (0) byte on the second (1) page.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no matter which page frame page 2 is in, </a:t>
            </a:r>
          </a:p>
          <a:p>
            <a:r>
              <a:rPr lang="en-US" dirty="0"/>
              <a:t> - the data at offset 500 will be at offset 500 in that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68955" cy="1159800"/>
          </a:xfrm>
        </p:spPr>
        <p:txBody>
          <a:bodyPr/>
          <a:lstStyle/>
          <a:p>
            <a:r>
              <a:rPr lang="en-US" dirty="0"/>
              <a:t>24 – Paged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  Page 1,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  Page 1, Offset   24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Page 2,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  Page 2, Offset  500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15015-767B-FE41-A878-ACE8259B879B}"/>
              </a:ext>
            </a:extLst>
          </p:cNvPr>
          <p:cNvSpPr txBox="1"/>
          <p:nvPr/>
        </p:nvSpPr>
        <p:spPr>
          <a:xfrm rot="20843640">
            <a:off x="130468" y="3580353"/>
            <a:ext cx="23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Notice: The </a:t>
            </a:r>
            <a:r>
              <a:rPr lang="en-US" sz="1600" b="1" dirty="0">
                <a:latin typeface="Segoe Print" panose="02000800000000000000" pitchFamily="2" charset="0"/>
              </a:rPr>
              <a:t>offset</a:t>
            </a:r>
            <a:r>
              <a:rPr lang="en-US" sz="1600" dirty="0">
                <a:latin typeface="Segoe Print" panose="02000800000000000000" pitchFamily="2" charset="0"/>
              </a:rPr>
              <a:t> of a data or instruction will be the same in a page frame as it is in a page.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33-06F7-4C4E-943D-E464C8CB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573A-D352-B349-A32C-8A38F51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1318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830E47-3D70-914C-A3B6-C8A9ABAA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1" y="3020958"/>
            <a:ext cx="978305" cy="20669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C03F93-E1DB-2846-B6FC-44F35A25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9" y="3020958"/>
            <a:ext cx="963822" cy="1483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8C3C0-EFAB-A949-B028-0631C0EC9CC6}"/>
              </a:ext>
            </a:extLst>
          </p:cNvPr>
          <p:cNvSpPr txBox="1"/>
          <p:nvPr/>
        </p:nvSpPr>
        <p:spPr>
          <a:xfrm rot="733442">
            <a:off x="6838841" y="1565540"/>
            <a:ext cx="99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Page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Table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16726EE-0B4D-854B-9D13-0D0E50833C38}"/>
              </a:ext>
            </a:extLst>
          </p:cNvPr>
          <p:cNvSpPr/>
          <p:nvPr/>
        </p:nvSpPr>
        <p:spPr>
          <a:xfrm>
            <a:off x="4337578" y="2092960"/>
            <a:ext cx="2530582" cy="558800"/>
          </a:xfrm>
          <a:custGeom>
            <a:avLst/>
            <a:gdLst>
              <a:gd name="connsiteX0" fmla="*/ 2530582 w 2530582"/>
              <a:gd name="connsiteY0" fmla="*/ 0 h 558800"/>
              <a:gd name="connsiteX1" fmla="*/ 2388342 w 2530582"/>
              <a:gd name="connsiteY1" fmla="*/ 91440 h 558800"/>
              <a:gd name="connsiteX2" fmla="*/ 2357862 w 2530582"/>
              <a:gd name="connsiteY2" fmla="*/ 111760 h 558800"/>
              <a:gd name="connsiteX3" fmla="*/ 2327382 w 2530582"/>
              <a:gd name="connsiteY3" fmla="*/ 142240 h 558800"/>
              <a:gd name="connsiteX4" fmla="*/ 2266422 w 2530582"/>
              <a:gd name="connsiteY4" fmla="*/ 182880 h 558800"/>
              <a:gd name="connsiteX5" fmla="*/ 2235942 w 2530582"/>
              <a:gd name="connsiteY5" fmla="*/ 213360 h 558800"/>
              <a:gd name="connsiteX6" fmla="*/ 2205462 w 2530582"/>
              <a:gd name="connsiteY6" fmla="*/ 223520 h 558800"/>
              <a:gd name="connsiteX7" fmla="*/ 2114022 w 2530582"/>
              <a:gd name="connsiteY7" fmla="*/ 264160 h 558800"/>
              <a:gd name="connsiteX8" fmla="*/ 2083542 w 2530582"/>
              <a:gd name="connsiteY8" fmla="*/ 274320 h 558800"/>
              <a:gd name="connsiteX9" fmla="*/ 1920982 w 2530582"/>
              <a:gd name="connsiteY9" fmla="*/ 264160 h 558800"/>
              <a:gd name="connsiteX10" fmla="*/ 1738102 w 2530582"/>
              <a:gd name="connsiteY10" fmla="*/ 254000 h 558800"/>
              <a:gd name="connsiteX11" fmla="*/ 1656822 w 2530582"/>
              <a:gd name="connsiteY11" fmla="*/ 243840 h 558800"/>
              <a:gd name="connsiteX12" fmla="*/ 1494262 w 2530582"/>
              <a:gd name="connsiteY12" fmla="*/ 233680 h 558800"/>
              <a:gd name="connsiteX13" fmla="*/ 1372342 w 2530582"/>
              <a:gd name="connsiteY13" fmla="*/ 223520 h 558800"/>
              <a:gd name="connsiteX14" fmla="*/ 1250422 w 2530582"/>
              <a:gd name="connsiteY14" fmla="*/ 203200 h 558800"/>
              <a:gd name="connsiteX15" fmla="*/ 1098022 w 2530582"/>
              <a:gd name="connsiteY15" fmla="*/ 182880 h 558800"/>
              <a:gd name="connsiteX16" fmla="*/ 803382 w 2530582"/>
              <a:gd name="connsiteY16" fmla="*/ 162560 h 558800"/>
              <a:gd name="connsiteX17" fmla="*/ 722102 w 2530582"/>
              <a:gd name="connsiteY17" fmla="*/ 152400 h 558800"/>
              <a:gd name="connsiteX18" fmla="*/ 325862 w 2530582"/>
              <a:gd name="connsiteY18" fmla="*/ 162560 h 558800"/>
              <a:gd name="connsiteX19" fmla="*/ 264902 w 2530582"/>
              <a:gd name="connsiteY19" fmla="*/ 172720 h 558800"/>
              <a:gd name="connsiteX20" fmla="*/ 203942 w 2530582"/>
              <a:gd name="connsiteY20" fmla="*/ 193040 h 558800"/>
              <a:gd name="connsiteX21" fmla="*/ 132822 w 2530582"/>
              <a:gd name="connsiteY21" fmla="*/ 233680 h 558800"/>
              <a:gd name="connsiteX22" fmla="*/ 112502 w 2530582"/>
              <a:gd name="connsiteY22" fmla="*/ 264160 h 558800"/>
              <a:gd name="connsiteX23" fmla="*/ 61702 w 2530582"/>
              <a:gd name="connsiteY23" fmla="*/ 325120 h 558800"/>
              <a:gd name="connsiteX24" fmla="*/ 31222 w 2530582"/>
              <a:gd name="connsiteY24" fmla="*/ 426720 h 558800"/>
              <a:gd name="connsiteX25" fmla="*/ 21062 w 2530582"/>
              <a:gd name="connsiteY25" fmla="*/ 457200 h 558800"/>
              <a:gd name="connsiteX26" fmla="*/ 10902 w 2530582"/>
              <a:gd name="connsiteY26" fmla="*/ 497840 h 558800"/>
              <a:gd name="connsiteX27" fmla="*/ 742 w 2530582"/>
              <a:gd name="connsiteY27" fmla="*/ 528320 h 558800"/>
              <a:gd name="connsiteX28" fmla="*/ 742 w 2530582"/>
              <a:gd name="connsiteY2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30582" h="558800">
                <a:moveTo>
                  <a:pt x="2530582" y="0"/>
                </a:moveTo>
                <a:lnTo>
                  <a:pt x="2388342" y="91440"/>
                </a:lnTo>
                <a:cubicBezTo>
                  <a:pt x="2378090" y="98074"/>
                  <a:pt x="2366496" y="103126"/>
                  <a:pt x="2357862" y="111760"/>
                </a:cubicBezTo>
                <a:cubicBezTo>
                  <a:pt x="2347702" y="121920"/>
                  <a:pt x="2338724" y="133419"/>
                  <a:pt x="2327382" y="142240"/>
                </a:cubicBezTo>
                <a:cubicBezTo>
                  <a:pt x="2308105" y="157233"/>
                  <a:pt x="2283691" y="165611"/>
                  <a:pt x="2266422" y="182880"/>
                </a:cubicBezTo>
                <a:cubicBezTo>
                  <a:pt x="2256262" y="193040"/>
                  <a:pt x="2247897" y="205390"/>
                  <a:pt x="2235942" y="213360"/>
                </a:cubicBezTo>
                <a:cubicBezTo>
                  <a:pt x="2227031" y="219301"/>
                  <a:pt x="2215041" y="218731"/>
                  <a:pt x="2205462" y="223520"/>
                </a:cubicBezTo>
                <a:cubicBezTo>
                  <a:pt x="2108858" y="271822"/>
                  <a:pt x="2271293" y="211736"/>
                  <a:pt x="2114022" y="264160"/>
                </a:cubicBezTo>
                <a:lnTo>
                  <a:pt x="2083542" y="274320"/>
                </a:lnTo>
                <a:lnTo>
                  <a:pt x="1920982" y="264160"/>
                </a:lnTo>
                <a:cubicBezTo>
                  <a:pt x="1860033" y="260575"/>
                  <a:pt x="1798976" y="258683"/>
                  <a:pt x="1738102" y="254000"/>
                </a:cubicBezTo>
                <a:cubicBezTo>
                  <a:pt x="1710878" y="251906"/>
                  <a:pt x="1684032" y="246107"/>
                  <a:pt x="1656822" y="243840"/>
                </a:cubicBezTo>
                <a:cubicBezTo>
                  <a:pt x="1602717" y="239331"/>
                  <a:pt x="1548416" y="237548"/>
                  <a:pt x="1494262" y="233680"/>
                </a:cubicBezTo>
                <a:cubicBezTo>
                  <a:pt x="1453585" y="230774"/>
                  <a:pt x="1412982" y="226907"/>
                  <a:pt x="1372342" y="223520"/>
                </a:cubicBezTo>
                <a:cubicBezTo>
                  <a:pt x="1282914" y="205634"/>
                  <a:pt x="1359641" y="220003"/>
                  <a:pt x="1250422" y="203200"/>
                </a:cubicBezTo>
                <a:cubicBezTo>
                  <a:pt x="1164762" y="190022"/>
                  <a:pt x="1201673" y="192303"/>
                  <a:pt x="1098022" y="182880"/>
                </a:cubicBezTo>
                <a:cubicBezTo>
                  <a:pt x="793434" y="155190"/>
                  <a:pt x="1155560" y="191908"/>
                  <a:pt x="803382" y="162560"/>
                </a:cubicBezTo>
                <a:cubicBezTo>
                  <a:pt x="776172" y="160293"/>
                  <a:pt x="749195" y="155787"/>
                  <a:pt x="722102" y="152400"/>
                </a:cubicBezTo>
                <a:lnTo>
                  <a:pt x="325862" y="162560"/>
                </a:lnTo>
                <a:cubicBezTo>
                  <a:pt x="305282" y="163475"/>
                  <a:pt x="284887" y="167724"/>
                  <a:pt x="264902" y="172720"/>
                </a:cubicBezTo>
                <a:cubicBezTo>
                  <a:pt x="244122" y="177915"/>
                  <a:pt x="223100" y="183461"/>
                  <a:pt x="203942" y="193040"/>
                </a:cubicBezTo>
                <a:cubicBezTo>
                  <a:pt x="152380" y="218821"/>
                  <a:pt x="175904" y="204959"/>
                  <a:pt x="132822" y="233680"/>
                </a:cubicBezTo>
                <a:cubicBezTo>
                  <a:pt x="126049" y="243840"/>
                  <a:pt x="120319" y="254779"/>
                  <a:pt x="112502" y="264160"/>
                </a:cubicBezTo>
                <a:cubicBezTo>
                  <a:pt x="89715" y="291504"/>
                  <a:pt x="76116" y="292687"/>
                  <a:pt x="61702" y="325120"/>
                </a:cubicBezTo>
                <a:cubicBezTo>
                  <a:pt x="42386" y="368580"/>
                  <a:pt x="43043" y="385345"/>
                  <a:pt x="31222" y="426720"/>
                </a:cubicBezTo>
                <a:cubicBezTo>
                  <a:pt x="28280" y="437018"/>
                  <a:pt x="24004" y="446902"/>
                  <a:pt x="21062" y="457200"/>
                </a:cubicBezTo>
                <a:cubicBezTo>
                  <a:pt x="17226" y="470626"/>
                  <a:pt x="14738" y="484414"/>
                  <a:pt x="10902" y="497840"/>
                </a:cubicBezTo>
                <a:cubicBezTo>
                  <a:pt x="7960" y="508138"/>
                  <a:pt x="2503" y="517756"/>
                  <a:pt x="742" y="528320"/>
                </a:cubicBezTo>
                <a:cubicBezTo>
                  <a:pt x="-928" y="538342"/>
                  <a:pt x="742" y="548640"/>
                  <a:pt x="742" y="55880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3F16B5-3747-EC40-AFE5-9BE8044A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31839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290545" y="3010798"/>
            <a:ext cx="931510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8" y="3010798"/>
            <a:ext cx="74228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398958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8595" y="2936240"/>
            <a:ext cx="2219006" cy="30105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03ED-10D0-0F45-8840-8637889FC684}"/>
              </a:ext>
            </a:extLst>
          </p:cNvPr>
          <p:cNvGrpSpPr/>
          <p:nvPr/>
        </p:nvGrpSpPr>
        <p:grpSpPr>
          <a:xfrm>
            <a:off x="669958" y="2703022"/>
            <a:ext cx="1673792" cy="615555"/>
            <a:chOff x="669958" y="3241502"/>
            <a:chExt cx="1673792" cy="61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86913C-61CD-7A47-8D49-7F75A790A737}"/>
                </a:ext>
              </a:extLst>
            </p:cNvPr>
            <p:cNvSpPr txBox="1"/>
            <p:nvPr/>
          </p:nvSpPr>
          <p:spPr>
            <a:xfrm>
              <a:off x="669958" y="3549280"/>
              <a:ext cx="167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 0, Offset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87B28-3DFD-6142-B4C4-5D3B4436E16E}"/>
                </a:ext>
              </a:extLst>
            </p:cNvPr>
            <p:cNvSpPr txBox="1"/>
            <p:nvPr/>
          </p:nvSpPr>
          <p:spPr>
            <a:xfrm>
              <a:off x="722152" y="3241502"/>
              <a:ext cx="156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Address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778327-56C7-5344-BDA0-8F6798CE5BF4}"/>
              </a:ext>
            </a:extLst>
          </p:cNvPr>
          <p:cNvGrpSpPr/>
          <p:nvPr/>
        </p:nvGrpSpPr>
        <p:grpSpPr>
          <a:xfrm>
            <a:off x="5290545" y="2703021"/>
            <a:ext cx="1870961" cy="615555"/>
            <a:chOff x="5290545" y="3241501"/>
            <a:chExt cx="1870961" cy="615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7351D-D276-C846-8422-8B3EEC6C5BE1}"/>
                </a:ext>
              </a:extLst>
            </p:cNvPr>
            <p:cNvSpPr txBox="1"/>
            <p:nvPr/>
          </p:nvSpPr>
          <p:spPr>
            <a:xfrm>
              <a:off x="5290545" y="3549279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12, Offset 240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041E2-E9FE-5E47-885F-2BEDE5EFDD40}"/>
                </a:ext>
              </a:extLst>
            </p:cNvPr>
            <p:cNvSpPr txBox="1"/>
            <p:nvPr/>
          </p:nvSpPr>
          <p:spPr>
            <a:xfrm>
              <a:off x="5292243" y="3241501"/>
              <a:ext cx="1670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Physical Address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C53CE4-146F-2D40-8CB1-BB9A74E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E4D1622-D4ED-C64B-AE96-17D44D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E78A3CD-F432-3A44-A12A-CB0AC3B0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</p:spTree>
    <p:extLst>
      <p:ext uri="{BB962C8B-B14F-4D97-AF65-F5344CB8AC3E}">
        <p14:creationId xmlns:p14="http://schemas.microsoft.com/office/powerpoint/2010/main" val="16016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D0D559-552E-F345-8EAD-33A82222D7C9}"/>
              </a:ext>
            </a:extLst>
          </p:cNvPr>
          <p:cNvSpPr/>
          <p:nvPr/>
        </p:nvSpPr>
        <p:spPr>
          <a:xfrm>
            <a:off x="630491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5F7BAD-3138-4142-817E-E87F30C863C1}"/>
              </a:ext>
            </a:extLst>
          </p:cNvPr>
          <p:cNvSpPr/>
          <p:nvPr/>
        </p:nvSpPr>
        <p:spPr>
          <a:xfrm>
            <a:off x="5311245" y="3435425"/>
            <a:ext cx="993671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CFF84-B3D6-7743-A119-ED4C829AD262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CA5AA0-37C6-9443-8C2C-D9799C921BB6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970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</p:spTree>
    <p:extLst>
      <p:ext uri="{BB962C8B-B14F-4D97-AF65-F5344CB8AC3E}">
        <p14:creationId xmlns:p14="http://schemas.microsoft.com/office/powerpoint/2010/main" val="366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1347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311245" y="3435425"/>
            <a:ext cx="890243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1615" y="4155479"/>
            <a:ext cx="2219006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87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</p:txBody>
      </p:sp>
    </p:spTree>
    <p:extLst>
      <p:ext uri="{BB962C8B-B14F-4D97-AF65-F5344CB8AC3E}">
        <p14:creationId xmlns:p14="http://schemas.microsoft.com/office/powerpoint/2010/main" val="38934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DB013F-2E52-E94D-A814-1ADFFAF6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40FEC8-4E01-E542-964D-BEB0894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C3DD6-D496-F542-B96C-9B29B87A101A}"/>
              </a:ext>
            </a:extLst>
          </p:cNvPr>
          <p:cNvSpPr/>
          <p:nvPr/>
        </p:nvSpPr>
        <p:spPr>
          <a:xfrm>
            <a:off x="5330951" y="4385163"/>
            <a:ext cx="97196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EEE7E5-F5A0-334A-B45B-A78D3B39D856}"/>
              </a:ext>
            </a:extLst>
          </p:cNvPr>
          <p:cNvSpPr/>
          <p:nvPr/>
        </p:nvSpPr>
        <p:spPr>
          <a:xfrm>
            <a:off x="6302913" y="438516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970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</p:spTree>
    <p:extLst>
      <p:ext uri="{BB962C8B-B14F-4D97-AF65-F5344CB8AC3E}">
        <p14:creationId xmlns:p14="http://schemas.microsoft.com/office/powerpoint/2010/main" val="28686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E8C1-0562-A047-9F03-1EBD26D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99308"/>
            <a:ext cx="4944300" cy="645300"/>
          </a:xfrm>
        </p:spPr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AE78-0070-C143-A601-2046D0BB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54" y="844608"/>
            <a:ext cx="6163945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page fault </a:t>
            </a:r>
            <a:r>
              <a:rPr lang="en-US" sz="2000" dirty="0"/>
              <a:t>is an </a:t>
            </a:r>
            <a:r>
              <a:rPr lang="en-US" sz="2000" i="1" dirty="0"/>
              <a:t>interrupt generated by the MMU …</a:t>
            </a:r>
          </a:p>
          <a:p>
            <a:pPr marL="596900" lvl="1" indent="0">
              <a:buNone/>
            </a:pPr>
            <a:r>
              <a:rPr lang="en-US" sz="1600" dirty="0"/>
              <a:t>… because a program issued a logical address requesting data or an instruction from a page that is not currently loaded into a page frame (i.e. there is no page to frame mapping in the page table).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A344B3-28A7-E44E-992B-F3AC1A907742}"/>
              </a:ext>
            </a:extLst>
          </p:cNvPr>
          <p:cNvSpPr/>
          <p:nvPr/>
        </p:nvSpPr>
        <p:spPr>
          <a:xfrm>
            <a:off x="5290545" y="4403409"/>
            <a:ext cx="1120415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3C835E-89F1-A346-B99B-34E73C90606E}"/>
              </a:ext>
            </a:extLst>
          </p:cNvPr>
          <p:cNvSpPr/>
          <p:nvPr/>
        </p:nvSpPr>
        <p:spPr>
          <a:xfrm>
            <a:off x="2712323" y="342971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870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b="1" dirty="0"/>
              <a:t>Page Fault!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C8BD-B174-4143-BCE3-7D530698D8ED}"/>
              </a:ext>
            </a:extLst>
          </p:cNvPr>
          <p:cNvSpPr/>
          <p:nvPr/>
        </p:nvSpPr>
        <p:spPr>
          <a:xfrm>
            <a:off x="5189514" y="343987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099B-1298-384B-A387-7C5FDCF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035" y="195368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A89-11F5-ED4A-BDF5-32FF9E3F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99" y="761714"/>
            <a:ext cx="7596715" cy="1659900"/>
          </a:xfrm>
        </p:spPr>
        <p:txBody>
          <a:bodyPr/>
          <a:lstStyle/>
          <a:p>
            <a:r>
              <a:rPr lang="en-US" sz="2000" dirty="0"/>
              <a:t>When a </a:t>
            </a:r>
            <a:r>
              <a:rPr lang="en-US" sz="2000" b="1" i="1" dirty="0"/>
              <a:t>page fault </a:t>
            </a:r>
            <a:r>
              <a:rPr lang="en-US" sz="2000" dirty="0"/>
              <a:t>occurs, </a:t>
            </a:r>
          </a:p>
          <a:p>
            <a:pPr lvl="1"/>
            <a:r>
              <a:rPr lang="en-US" sz="1800" dirty="0"/>
              <a:t>The MMU generates an interrupt</a:t>
            </a:r>
          </a:p>
          <a:p>
            <a:pPr lvl="1"/>
            <a:r>
              <a:rPr lang="en-US" sz="1800" dirty="0"/>
              <a:t>The Page fault Handler (ISR in the OS) is Invoked</a:t>
            </a:r>
          </a:p>
          <a:p>
            <a:pPr lvl="2"/>
            <a:r>
              <a:rPr lang="en-US" sz="1600" dirty="0"/>
              <a:t>The requested page is copied from disk to a page frame in RAM.</a:t>
            </a:r>
          </a:p>
          <a:p>
            <a:pPr lvl="3"/>
            <a:r>
              <a:rPr lang="en-US" sz="1600" dirty="0"/>
              <a:t>If necessary, a page to be replaced is chosen and copied to disk.</a:t>
            </a:r>
          </a:p>
          <a:p>
            <a:pPr lvl="2"/>
            <a:r>
              <a:rPr lang="en-US" sz="1600" dirty="0"/>
              <a:t>The page table is updated.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16DC-F284-4643-B043-B691C99DDE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7B25A-3AAB-9F4C-AAEE-0997F3320B06}"/>
              </a:ext>
            </a:extLst>
          </p:cNvPr>
          <p:cNvSpPr txBox="1"/>
          <p:nvPr/>
        </p:nvSpPr>
        <p:spPr>
          <a:xfrm>
            <a:off x="125047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1D19-93DD-CD49-A08C-BE8CAD195ECD}"/>
              </a:ext>
            </a:extLst>
          </p:cNvPr>
          <p:cNvSpPr txBox="1"/>
          <p:nvPr/>
        </p:nvSpPr>
        <p:spPr>
          <a:xfrm>
            <a:off x="2994159" y="3020958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01CA-5C31-5246-9C1B-681EACBF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6" y="3036926"/>
            <a:ext cx="978305" cy="206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81BF1-91BF-E84D-B412-52C16E16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45" y="3328735"/>
            <a:ext cx="963822" cy="148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D6B26-C67C-7D47-8333-7333792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45" y="2713182"/>
            <a:ext cx="1991690" cy="223495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EA380D1-CE39-DF4D-9BB0-A53E98EDB194}"/>
              </a:ext>
            </a:extLst>
          </p:cNvPr>
          <p:cNvSpPr/>
          <p:nvPr/>
        </p:nvSpPr>
        <p:spPr>
          <a:xfrm>
            <a:off x="2455775" y="3636512"/>
            <a:ext cx="978305" cy="620528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44F29-4500-7847-AAB7-FA186E4FCC06}"/>
              </a:ext>
            </a:extLst>
          </p:cNvPr>
          <p:cNvGrpSpPr/>
          <p:nvPr/>
        </p:nvGrpSpPr>
        <p:grpSpPr>
          <a:xfrm>
            <a:off x="383864" y="3512720"/>
            <a:ext cx="1502233" cy="307777"/>
            <a:chOff x="1343322" y="2379521"/>
            <a:chExt cx="1502233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B0DB7-5373-494F-9F76-F3433F118A53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71060-B021-8E4A-9F4D-F268E6C5DD6E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D44339-E007-9641-BA59-143B9C7B71B9}"/>
              </a:ext>
            </a:extLst>
          </p:cNvPr>
          <p:cNvSpPr txBox="1"/>
          <p:nvPr/>
        </p:nvSpPr>
        <p:spPr>
          <a:xfrm>
            <a:off x="7052763" y="3431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D1C6E-574B-DD4D-94E1-E305FBF4E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904" y="3586236"/>
            <a:ext cx="529646" cy="1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7 C 0.02448 -0.00987 0.04861 -0.01574 0.06267 -0.00987 C 0.07674 -0.0037 0.07743 0.01358 0.0849 0.03179 C 0.09236 0.05 0.08785 0.08488 0.10712 0.09908 C 0.12639 0.11328 0.16337 0.11513 0.20052 0.11698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C7A-D7E4-8845-88E5-A31D32B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40" y="151445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081A-8A77-D243-9009-BFDC6465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2" y="2107979"/>
            <a:ext cx="7387738" cy="2536093"/>
          </a:xfrm>
        </p:spPr>
        <p:txBody>
          <a:bodyPr/>
          <a:lstStyle/>
          <a:p>
            <a:r>
              <a:rPr lang="en-US" sz="1800" dirty="0"/>
              <a:t>Page Fault Handler (ISR):</a:t>
            </a:r>
          </a:p>
          <a:p>
            <a:pPr lvl="1"/>
            <a:r>
              <a:rPr lang="en-US" sz="1600" dirty="0"/>
              <a:t>OS saves process context to its PCB</a:t>
            </a:r>
          </a:p>
          <a:p>
            <a:pPr lvl="1"/>
            <a:r>
              <a:rPr lang="en-US" sz="1600" dirty="0"/>
              <a:t>OS moves PCB to the waiting state</a:t>
            </a:r>
          </a:p>
          <a:p>
            <a:pPr lvl="1"/>
            <a:r>
              <a:rPr lang="en-US" sz="1600" dirty="0"/>
              <a:t>OS makes request to disk to read the page</a:t>
            </a:r>
          </a:p>
          <a:p>
            <a:pPr lvl="1"/>
            <a:r>
              <a:rPr lang="en-US" sz="1600" dirty="0"/>
              <a:t>OS invokes scheduler to pick a new process to run.</a:t>
            </a:r>
          </a:p>
          <a:p>
            <a:r>
              <a:rPr lang="en-US" sz="1800" dirty="0"/>
              <a:t>Disk Interrupt Handler (ISR):</a:t>
            </a:r>
          </a:p>
          <a:p>
            <a:pPr lvl="1"/>
            <a:r>
              <a:rPr lang="en-US" sz="1600" dirty="0"/>
              <a:t>OS saves context of running process to its PCB</a:t>
            </a:r>
          </a:p>
          <a:p>
            <a:pPr lvl="1"/>
            <a:r>
              <a:rPr lang="en-US" sz="1600" dirty="0"/>
              <a:t>OS loads page into an available page frame (possibly with replacement)</a:t>
            </a:r>
          </a:p>
          <a:p>
            <a:pPr lvl="1"/>
            <a:r>
              <a:rPr lang="en-US" sz="1600" dirty="0"/>
              <a:t>OS update the process’ page table with new mapping</a:t>
            </a:r>
          </a:p>
          <a:p>
            <a:pPr lvl="1"/>
            <a:r>
              <a:rPr lang="en-US" sz="1600" dirty="0"/>
              <a:t>OS moves process’s PCB to ready state</a:t>
            </a:r>
          </a:p>
          <a:p>
            <a:pPr lvl="1"/>
            <a:r>
              <a:rPr lang="en-US" sz="1600" dirty="0"/>
              <a:t>OS restores context of the running process.</a:t>
            </a:r>
          </a:p>
          <a:p>
            <a:pPr marL="5969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880E-8C8D-AA48-91B9-ACE14B4A04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AE08E-AAA0-0F45-8B56-2F52F25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78" y="911052"/>
            <a:ext cx="5725722" cy="25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of:</a:t>
            </a:r>
          </a:p>
          <a:p>
            <a:pPr lvl="2"/>
            <a:r>
              <a:rPr lang="en-US" sz="1800" dirty="0"/>
              <a:t>each process having its </a:t>
            </a:r>
            <a:r>
              <a:rPr lang="en-US" sz="1800" i="1" dirty="0"/>
              <a:t>own memory</a:t>
            </a:r>
            <a:r>
              <a:rPr lang="en-US" sz="1800" dirty="0"/>
              <a:t>, and 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B369A-2A02-D74B-B411-788F2A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489964" cy="645300"/>
          </a:xfrm>
        </p:spPr>
        <p:txBody>
          <a:bodyPr/>
          <a:lstStyle/>
          <a:p>
            <a:r>
              <a:rPr lang="en-US" dirty="0"/>
              <a:t>Inside the Logical Memory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6A8A3-CD4A-7549-B332-0EDA4978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70" y="1557337"/>
            <a:ext cx="2823521" cy="3330751"/>
          </a:xfrm>
        </p:spPr>
        <p:txBody>
          <a:bodyPr/>
          <a:lstStyle/>
          <a:p>
            <a:r>
              <a:rPr lang="en-US" dirty="0"/>
              <a:t>Logical Memory:</a:t>
            </a:r>
          </a:p>
          <a:p>
            <a:pPr lvl="1"/>
            <a:r>
              <a:rPr lang="en-US" dirty="0"/>
              <a:t>To big for MM</a:t>
            </a:r>
          </a:p>
          <a:p>
            <a:pPr lvl="1"/>
            <a:r>
              <a:rPr lang="en-US" dirty="0"/>
              <a:t>Typically, also too big for disk</a:t>
            </a:r>
          </a:p>
          <a:p>
            <a:r>
              <a:rPr lang="en-US" dirty="0"/>
              <a:t>“Empty” is typically huge even for large programs!</a:t>
            </a:r>
          </a:p>
          <a:p>
            <a:r>
              <a:rPr lang="en-US" dirty="0"/>
              <a:t>So, </a:t>
            </a:r>
            <a:r>
              <a:rPr lang="en-US" b="1" dirty="0"/>
              <a:t>OS only allocates pages that are not empty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(fixed)</a:t>
            </a:r>
          </a:p>
          <a:p>
            <a:pPr lvl="1"/>
            <a:r>
              <a:rPr lang="en-US" dirty="0"/>
              <a:t>Data (fixed)</a:t>
            </a:r>
          </a:p>
          <a:p>
            <a:pPr lvl="1"/>
            <a:r>
              <a:rPr lang="en-US" dirty="0"/>
              <a:t>Small initial Heap</a:t>
            </a:r>
          </a:p>
          <a:p>
            <a:pPr lvl="1"/>
            <a:r>
              <a:rPr lang="en-US" dirty="0"/>
              <a:t>Small initial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0CB68-4DD4-8F49-87D5-84A33971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06" y="2215197"/>
            <a:ext cx="4728821" cy="25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8CF1D-9CF7-9F45-9ED6-67AE477CD364}"/>
              </a:ext>
            </a:extLst>
          </p:cNvPr>
          <p:cNvSpPr txBox="1"/>
          <p:nvPr/>
        </p:nvSpPr>
        <p:spPr>
          <a:xfrm rot="21038607">
            <a:off x="4951064" y="1135294"/>
            <a:ext cx="450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Print" panose="02000800000000000000" pitchFamily="2" charset="0"/>
              </a:rPr>
              <a:t>For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Each process has 2</a:t>
            </a:r>
            <a:r>
              <a:rPr lang="en-US" sz="1600" baseline="30000" dirty="0">
                <a:latin typeface="Segoe Print" panose="02000800000000000000" pitchFamily="2" charset="0"/>
              </a:rPr>
              <a:t>48</a:t>
            </a:r>
            <a:r>
              <a:rPr lang="en-US" sz="1600" dirty="0">
                <a:latin typeface="Segoe Print" panose="02000800000000000000" pitchFamily="2" charset="0"/>
              </a:rPr>
              <a:t>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Or 256,000 GB!!!</a:t>
            </a:r>
          </a:p>
        </p:txBody>
      </p:sp>
    </p:spTree>
    <p:extLst>
      <p:ext uri="{BB962C8B-B14F-4D97-AF65-F5344CB8AC3E}">
        <p14:creationId xmlns:p14="http://schemas.microsoft.com/office/powerpoint/2010/main" val="163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10E31-90E7-3948-A5F5-9F8B196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21167" cy="6453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DF007-AC1C-4540-A355-8983083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536" y="1306397"/>
            <a:ext cx="5839027" cy="3479915"/>
          </a:xfrm>
        </p:spPr>
        <p:txBody>
          <a:bodyPr/>
          <a:lstStyle/>
          <a:p>
            <a:r>
              <a:rPr lang="en-US" sz="2000" dirty="0"/>
              <a:t>Managing Page Allocations (Operating System)</a:t>
            </a:r>
          </a:p>
          <a:p>
            <a:pPr lvl="1"/>
            <a:r>
              <a:rPr lang="en-US" sz="1800" dirty="0"/>
              <a:t>Stack and heap grow and shrink as processes run.</a:t>
            </a:r>
          </a:p>
          <a:p>
            <a:pPr lvl="1"/>
            <a:r>
              <a:rPr lang="en-US" sz="1800" dirty="0"/>
              <a:t>OS must dynamically add pages to and remove pages from the stack and the heap (i.e. fill in the empty).</a:t>
            </a:r>
          </a:p>
          <a:p>
            <a:pPr lvl="1"/>
            <a:endParaRPr lang="en-US" sz="1800" dirty="0"/>
          </a:p>
          <a:p>
            <a:r>
              <a:rPr lang="en-US" sz="2000" dirty="0"/>
              <a:t>Managing Allocated Heap Space (Library Code)</a:t>
            </a:r>
          </a:p>
          <a:p>
            <a:pPr lvl="1"/>
            <a:r>
              <a:rPr lang="en-US" sz="1800" dirty="0"/>
              <a:t>Within the allocated heap pages the library code can make new allocations and free old ones.</a:t>
            </a:r>
          </a:p>
          <a:p>
            <a:pPr lvl="1"/>
            <a:r>
              <a:rPr lang="en-US" sz="1800" dirty="0"/>
              <a:t>Library track used and available space in the already allocated heap pages.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E241-E8FD-DE44-A742-5730B61846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C799-911F-1D46-AFF6-557C96A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Page Allocations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A6A2-70E1-C74B-B4CE-7005E358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4667"/>
            <a:ext cx="4853710" cy="2747571"/>
          </a:xfrm>
        </p:spPr>
        <p:txBody>
          <a:bodyPr/>
          <a:lstStyle/>
          <a:p>
            <a:r>
              <a:rPr lang="en-US" sz="2000" dirty="0"/>
              <a:t>The page table also contains a </a:t>
            </a:r>
            <a:r>
              <a:rPr lang="en-US" sz="2000" b="1" i="1" dirty="0"/>
              <a:t>valid bit </a:t>
            </a:r>
            <a:r>
              <a:rPr lang="en-US" sz="2000" dirty="0"/>
              <a:t>for each page.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1 – page exists in </a:t>
            </a:r>
            <a:r>
              <a:rPr lang="en-US" sz="1800" i="1" dirty="0"/>
              <a:t>logical memory</a:t>
            </a:r>
            <a:r>
              <a:rPr lang="en-US" sz="1800" dirty="0"/>
              <a:t>.</a:t>
            </a:r>
          </a:p>
          <a:p>
            <a:pPr lvl="2"/>
            <a:r>
              <a:rPr lang="en-US" sz="1600" dirty="0"/>
              <a:t>Access generates a page fault to load the page if it is not in a page frame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0 – page does not exist in logical memory (i.e. empty).</a:t>
            </a:r>
          </a:p>
          <a:p>
            <a:pPr lvl="2"/>
            <a:r>
              <a:rPr lang="en-US" sz="1600" dirty="0"/>
              <a:t>Access will generate a </a:t>
            </a:r>
            <a:r>
              <a:rPr lang="en-US" sz="1600" b="1" i="1" dirty="0"/>
              <a:t>segmentation fault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41D0-FC77-BE4C-882F-DA867BF1EC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C45CD-F1C1-7A47-BE18-AF2ABF7F27D9}"/>
              </a:ext>
            </a:extLst>
          </p:cNvPr>
          <p:cNvSpPr txBox="1"/>
          <p:nvPr/>
        </p:nvSpPr>
        <p:spPr>
          <a:xfrm>
            <a:off x="8309784" y="329193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F661B-31A8-EE41-A869-19FD6880AC49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A78015E-5419-5D4C-A042-2E2C1FF1C714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C7FFF-6B7C-3942-939E-E36821A7315C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DC6C10B-2BA3-8F4A-ADD7-C641097BAB88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02B8A-F224-7845-86EE-4174ED4A5BDD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E5A170B-282C-734C-B5DA-146D0BF283B8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DD5CD-25C9-E840-89A4-97688AB84277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4CABE9-02D4-864C-BC46-48E99E72E4FE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0F7E9-8DDB-E646-9FAA-AA0258D91860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67EED228-5798-CD4D-BAAA-46F549117A1C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3AEA2-7B85-794C-8C9B-A21817FEE1AC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1860AB-7BBC-FD46-8865-190CEBE4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16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4FC958-3FAA-C040-BC1E-8CEE24DD0141}"/>
              </a:ext>
            </a:extLst>
          </p:cNvPr>
          <p:cNvSpPr/>
          <p:nvPr/>
        </p:nvSpPr>
        <p:spPr>
          <a:xfrm>
            <a:off x="680083" y="3085288"/>
            <a:ext cx="2076764" cy="6713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9A9D-E58D-6049-ACFB-096FD07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1" y="37649"/>
            <a:ext cx="4944300" cy="645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238DD-8E9E-CB40-AF30-6FB6E8DA0F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7BC7-A53C-1243-B760-8545C6248857}"/>
              </a:ext>
            </a:extLst>
          </p:cNvPr>
          <p:cNvSpPr txBox="1"/>
          <p:nvPr/>
        </p:nvSpPr>
        <p:spPr>
          <a:xfrm>
            <a:off x="1819573" y="6676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69264-6A07-2442-B7DF-37E602BA2C32}"/>
              </a:ext>
            </a:extLst>
          </p:cNvPr>
          <p:cNvGrpSpPr/>
          <p:nvPr/>
        </p:nvGrpSpPr>
        <p:grpSpPr>
          <a:xfrm>
            <a:off x="6039515" y="980763"/>
            <a:ext cx="2977097" cy="2813934"/>
            <a:chOff x="6376981" y="980763"/>
            <a:chExt cx="2977097" cy="2813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F7E88-BFD1-0D47-9F86-081BD9F49D0A}"/>
                </a:ext>
              </a:extLst>
            </p:cNvPr>
            <p:cNvSpPr txBox="1"/>
            <p:nvPr/>
          </p:nvSpPr>
          <p:spPr>
            <a:xfrm>
              <a:off x="6376981" y="1325527"/>
              <a:ext cx="2977097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SCR45 {</a:t>
              </a:r>
            </a:p>
            <a:p>
              <a:r>
                <a:rPr lang="en-US" dirty="0">
                  <a:latin typeface="Courier" pitchFamily="2" charset="0"/>
                </a:rPr>
                <a:t>  Add page to process heap</a:t>
              </a:r>
            </a:p>
            <a:p>
              <a:r>
                <a:rPr lang="en-US" dirty="0">
                  <a:latin typeface="Courier" pitchFamily="2" charset="0"/>
                </a:rPr>
                <a:t>  Update OS Data</a:t>
              </a:r>
            </a:p>
            <a:p>
              <a:r>
                <a:rPr lang="en-US" dirty="0">
                  <a:latin typeface="Courier" pitchFamily="2" charset="0"/>
                </a:rPr>
                <a:t>    - PCB</a:t>
              </a:r>
            </a:p>
            <a:p>
              <a:r>
                <a:rPr lang="en-US" dirty="0">
                  <a:latin typeface="Courier" pitchFamily="2" charset="0"/>
                </a:rPr>
                <a:t>    - Page Table</a:t>
              </a:r>
            </a:p>
            <a:p>
              <a:r>
                <a:rPr lang="en-US" dirty="0">
                  <a:latin typeface="Courier" pitchFamily="2" charset="0"/>
                </a:rPr>
                <a:t>    - </a:t>
              </a:r>
              <a:r>
                <a:rPr lang="en-US" dirty="0" err="1">
                  <a:latin typeface="Courier" pitchFamily="2" charset="0"/>
                </a:rPr>
                <a:t>Etc</a:t>
              </a:r>
              <a:endParaRPr lang="en-US" dirty="0">
                <a:latin typeface="Courier" pitchFamily="2" charset="0"/>
              </a:endParaRP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5B2DE6AA-41AD-614D-B255-0EB980954E08}"/>
                </a:ext>
              </a:extLst>
            </p:cNvPr>
            <p:cNvSpPr/>
            <p:nvPr/>
          </p:nvSpPr>
          <p:spPr>
            <a:xfrm rot="10800000">
              <a:off x="7300872" y="3132672"/>
              <a:ext cx="296155" cy="6620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6874A-1A46-5F46-9BE9-69BA39817FEE}"/>
                </a:ext>
              </a:extLst>
            </p:cNvPr>
            <p:cNvSpPr txBox="1"/>
            <p:nvPr/>
          </p:nvSpPr>
          <p:spPr>
            <a:xfrm>
              <a:off x="6502213" y="980763"/>
              <a:ext cx="2117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System Call Routine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03338-C601-8B40-99F2-4CDD8A658B48}"/>
                </a:ext>
              </a:extLst>
            </p:cNvPr>
            <p:cNvSpPr txBox="1"/>
            <p:nvPr/>
          </p:nvSpPr>
          <p:spPr>
            <a:xfrm rot="19839739">
              <a:off x="7064067" y="3387675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Jump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F8226E-A95D-814F-A826-42A58A5BBE7D}"/>
              </a:ext>
            </a:extLst>
          </p:cNvPr>
          <p:cNvSpPr/>
          <p:nvPr/>
        </p:nvSpPr>
        <p:spPr>
          <a:xfrm>
            <a:off x="3380523" y="1422401"/>
            <a:ext cx="2199568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77D615-80A1-714F-B5E5-069E5511B6E0}"/>
              </a:ext>
            </a:extLst>
          </p:cNvPr>
          <p:cNvSpPr/>
          <p:nvPr/>
        </p:nvSpPr>
        <p:spPr>
          <a:xfrm>
            <a:off x="888426" y="3937615"/>
            <a:ext cx="943139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0F1D82-4A85-714A-9C09-8095C013EA77}"/>
              </a:ext>
            </a:extLst>
          </p:cNvPr>
          <p:cNvSpPr/>
          <p:nvPr/>
        </p:nvSpPr>
        <p:spPr>
          <a:xfrm>
            <a:off x="3987812" y="4051591"/>
            <a:ext cx="1433525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B0BE19-146B-CE4A-B753-664803EEAD4A}"/>
              </a:ext>
            </a:extLst>
          </p:cNvPr>
          <p:cNvSpPr/>
          <p:nvPr/>
        </p:nvSpPr>
        <p:spPr>
          <a:xfrm>
            <a:off x="6880264" y="4070509"/>
            <a:ext cx="1830636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4232-5608-0E47-BC08-7EF65FD885C4}"/>
              </a:ext>
            </a:extLst>
          </p:cNvPr>
          <p:cNvSpPr txBox="1"/>
          <p:nvPr/>
        </p:nvSpPr>
        <p:spPr>
          <a:xfrm>
            <a:off x="1732495" y="978367"/>
            <a:ext cx="3836307" cy="13849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char *name = (char *)malloc(50);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free(name);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5951F-B04F-0E4F-8D8C-4080D8F48644}"/>
              </a:ext>
            </a:extLst>
          </p:cNvPr>
          <p:cNvGrpSpPr/>
          <p:nvPr/>
        </p:nvGrpSpPr>
        <p:grpSpPr>
          <a:xfrm>
            <a:off x="200111" y="2388610"/>
            <a:ext cx="2887883" cy="2483071"/>
            <a:chOff x="200111" y="2388610"/>
            <a:chExt cx="2887883" cy="2483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E2ED-B116-444A-9507-F61212F32531}"/>
                </a:ext>
              </a:extLst>
            </p:cNvPr>
            <p:cNvSpPr txBox="1"/>
            <p:nvPr/>
          </p:nvSpPr>
          <p:spPr>
            <a:xfrm>
              <a:off x="433100" y="2840356"/>
              <a:ext cx="2654894" cy="203132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malloc(b) { </a:t>
              </a:r>
            </a:p>
            <a:p>
              <a:r>
                <a:rPr lang="en-US" dirty="0">
                  <a:latin typeface="Courier" pitchFamily="2" charset="0"/>
                </a:rPr>
                <a:t>  if (space in heap) 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     </a:t>
              </a:r>
            </a:p>
            <a:p>
              <a:r>
                <a:rPr lang="en-US" dirty="0">
                  <a:latin typeface="Courier" pitchFamily="2" charset="0"/>
                </a:rPr>
                <a:t>  else</a:t>
              </a:r>
            </a:p>
            <a:p>
              <a:r>
                <a:rPr lang="en-US" dirty="0">
                  <a:latin typeface="Courier" pitchFamily="2" charset="0"/>
                </a:rPr>
                <a:t>    </a:t>
              </a:r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(b);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C137F-6C0A-A540-A598-883D583A8694}"/>
                </a:ext>
              </a:extLst>
            </p:cNvPr>
            <p:cNvSpPr txBox="1"/>
            <p:nvPr/>
          </p:nvSpPr>
          <p:spPr>
            <a:xfrm>
              <a:off x="200111" y="2513008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stdlib</a:t>
              </a:r>
              <a:r>
                <a:rPr lang="en-US" dirty="0"/>
                <a:t> Library Code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06806DB-5886-474A-BC03-232B82B8F6B4}"/>
                </a:ext>
              </a:extLst>
            </p:cNvPr>
            <p:cNvSpPr/>
            <p:nvPr/>
          </p:nvSpPr>
          <p:spPr>
            <a:xfrm>
              <a:off x="2344717" y="238861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C7AF3-96FE-284B-8572-65D26CD04469}"/>
                </a:ext>
              </a:extLst>
            </p:cNvPr>
            <p:cNvSpPr txBox="1"/>
            <p:nvPr/>
          </p:nvSpPr>
          <p:spPr>
            <a:xfrm rot="19839739">
              <a:off x="2202365" y="2419351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DCE5EB-B52A-C842-AF77-26B75A1412BA}"/>
              </a:ext>
            </a:extLst>
          </p:cNvPr>
          <p:cNvGrpSpPr/>
          <p:nvPr/>
        </p:nvGrpSpPr>
        <p:grpSpPr>
          <a:xfrm>
            <a:off x="1846942" y="2666896"/>
            <a:ext cx="3826906" cy="2119417"/>
            <a:chOff x="1846942" y="2666896"/>
            <a:chExt cx="3826906" cy="2119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0221B-6943-C448-87AE-80EE6302677D}"/>
                </a:ext>
              </a:extLst>
            </p:cNvPr>
            <p:cNvSpPr txBox="1"/>
            <p:nvPr/>
          </p:nvSpPr>
          <p:spPr>
            <a:xfrm>
              <a:off x="3849311" y="2970431"/>
              <a:ext cx="1688283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(b…) {</a:t>
              </a:r>
            </a:p>
            <a:p>
              <a:r>
                <a:rPr lang="en-US" dirty="0">
                  <a:latin typeface="Courier" pitchFamily="2" charset="0"/>
                </a:rPr>
                <a:t>  … </a:t>
              </a:r>
            </a:p>
            <a:p>
              <a:r>
                <a:rPr lang="en-US" dirty="0">
                  <a:latin typeface="Courier" pitchFamily="2" charset="0"/>
                </a:rPr>
                <a:t>  PUSH b</a:t>
              </a:r>
            </a:p>
            <a:p>
              <a:r>
                <a:rPr lang="en-US" dirty="0">
                  <a:latin typeface="Courier" pitchFamily="2" charset="0"/>
                </a:rPr>
                <a:t>  …</a:t>
              </a:r>
            </a:p>
            <a:p>
              <a:r>
                <a:rPr lang="en-US" dirty="0">
                  <a:latin typeface="Courier" pitchFamily="2" charset="0"/>
                </a:rPr>
                <a:t>  LOAD SCR #45</a:t>
              </a:r>
            </a:p>
            <a:p>
              <a:r>
                <a:rPr lang="en-US" dirty="0">
                  <a:latin typeface="Courier" pitchFamily="2" charset="0"/>
                </a:rPr>
                <a:t>  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39AC6BD-49BA-2949-AC44-63903B5A6B9A}"/>
                </a:ext>
              </a:extLst>
            </p:cNvPr>
            <p:cNvSpPr/>
            <p:nvPr/>
          </p:nvSpPr>
          <p:spPr>
            <a:xfrm rot="16200000">
              <a:off x="2679261" y="3084299"/>
              <a:ext cx="296155" cy="196079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C082-D79E-1446-A5A8-163945FBFCBD}"/>
                </a:ext>
              </a:extLst>
            </p:cNvPr>
            <p:cNvSpPr txBox="1"/>
            <p:nvPr/>
          </p:nvSpPr>
          <p:spPr>
            <a:xfrm>
              <a:off x="3713055" y="2666896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unistd</a:t>
              </a:r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/>
                <a:t>Library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939DC-AC35-2142-9B4F-7D7341E8E910}"/>
                </a:ext>
              </a:extLst>
            </p:cNvPr>
            <p:cNvSpPr txBox="1"/>
            <p:nvPr/>
          </p:nvSpPr>
          <p:spPr>
            <a:xfrm rot="19839739">
              <a:off x="3074853" y="3917996"/>
              <a:ext cx="562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A465FE-0473-744B-9B89-02324EC30041}"/>
              </a:ext>
            </a:extLst>
          </p:cNvPr>
          <p:cNvGrpSpPr/>
          <p:nvPr/>
        </p:nvGrpSpPr>
        <p:grpSpPr>
          <a:xfrm>
            <a:off x="5501300" y="3818469"/>
            <a:ext cx="3246645" cy="1243921"/>
            <a:chOff x="5501300" y="3818469"/>
            <a:chExt cx="3246645" cy="1243921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05493C8-5732-4042-B487-C6A6E5FD3514}"/>
                </a:ext>
              </a:extLst>
            </p:cNvPr>
            <p:cNvSpPr/>
            <p:nvPr/>
          </p:nvSpPr>
          <p:spPr>
            <a:xfrm rot="16200000">
              <a:off x="5943437" y="3673084"/>
              <a:ext cx="296155" cy="107708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6C8BD-3ACC-3045-8543-E58773068F80}"/>
                </a:ext>
              </a:extLst>
            </p:cNvPr>
            <p:cNvSpPr txBox="1"/>
            <p:nvPr/>
          </p:nvSpPr>
          <p:spPr>
            <a:xfrm>
              <a:off x="6730937" y="4539170"/>
              <a:ext cx="2017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Interrupt</a:t>
              </a:r>
            </a:p>
            <a:p>
              <a:pPr algn="ctr"/>
              <a:r>
                <a:rPr lang="en-US" dirty="0">
                  <a:latin typeface="+mn-lt"/>
                </a:rPr>
                <a:t>Service Routine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05449A-0BBB-C14D-BC7B-7F326DFE5AF1}"/>
                </a:ext>
              </a:extLst>
            </p:cNvPr>
            <p:cNvSpPr txBox="1"/>
            <p:nvPr/>
          </p:nvSpPr>
          <p:spPr>
            <a:xfrm rot="19839739">
              <a:off x="5501300" y="4039146"/>
              <a:ext cx="1149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Interrupt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3F16C4-F188-1145-BB4A-12E03A8D51FA}"/>
                </a:ext>
              </a:extLst>
            </p:cNvPr>
            <p:cNvSpPr txBox="1"/>
            <p:nvPr/>
          </p:nvSpPr>
          <p:spPr>
            <a:xfrm>
              <a:off x="6630058" y="3818469"/>
              <a:ext cx="2117887" cy="73866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ISR18 {</a:t>
              </a:r>
            </a:p>
            <a:p>
              <a:r>
                <a:rPr lang="en-US" dirty="0">
                  <a:latin typeface="Courier" pitchFamily="2" charset="0"/>
                </a:rPr>
                <a:t>  jump </a:t>
              </a:r>
              <a:r>
                <a:rPr lang="en-US" dirty="0" err="1">
                  <a:latin typeface="Courier" pitchFamily="2" charset="0"/>
                </a:rPr>
                <a:t>SCVect</a:t>
              </a:r>
              <a:r>
                <a:rPr lang="en-US" dirty="0">
                  <a:latin typeface="Courier" pitchFamily="2" charset="0"/>
                </a:rPr>
                <a:t>[SCR]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A986-6EC9-1547-AFAD-10CCF5B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609765" cy="645300"/>
          </a:xfrm>
        </p:spPr>
        <p:txBody>
          <a:bodyPr/>
          <a:lstStyle/>
          <a:p>
            <a:r>
              <a:rPr lang="en-US" dirty="0"/>
              <a:t>Adding/Removing Stack Pages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D1FD-72F2-7548-8ABD-B15D6515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2" y="1377244"/>
            <a:ext cx="4474843" cy="2724994"/>
          </a:xfrm>
        </p:spPr>
        <p:txBody>
          <a:bodyPr/>
          <a:lstStyle/>
          <a:p>
            <a:r>
              <a:rPr lang="en-US" sz="2000" dirty="0"/>
              <a:t>If the stack fills its allocation the next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will generate a segmentation fault.</a:t>
            </a:r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The segmentation fault (i.e. trap) handler in the OS can allocate another page to the stack and load it into a page frame.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B508-E148-954D-91D9-63806DAEB3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73BD77-DDB3-DA4D-BF94-B5D2CB07830D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4F695DBE-847C-4241-BFA3-03927F7C2563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80A01-136F-CC4E-B5D5-CCC82F3DE5B9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6465E4B-1E3C-DA48-8502-58EAA2329464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50192-613A-634E-9259-C9268E35B6DE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B078F61C-E491-4342-8DDB-AD655CAD234D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F171B-AA49-B04D-978F-960577B1426A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55CD1D2A-CDA9-8148-A0F5-0E4C21054177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F027E-79A4-9B47-B8D6-618F151E7A9B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E119C70-4BEF-C646-A129-A8D8C504CCE2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E0EFD-DFDB-2E40-8EF6-91DD64FD0970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A4F000-B848-5347-B185-E11EE2A9D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31447-0F3F-6B49-94F8-DD438715DE92}"/>
              </a:ext>
            </a:extLst>
          </p:cNvPr>
          <p:cNvSpPr/>
          <p:nvPr/>
        </p:nvSpPr>
        <p:spPr>
          <a:xfrm>
            <a:off x="5981188" y="3520914"/>
            <a:ext cx="2285415" cy="28200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92B94F-E00B-594B-907B-9035FA01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361409" cy="645300"/>
          </a:xfrm>
        </p:spPr>
        <p:txBody>
          <a:bodyPr/>
          <a:lstStyle/>
          <a:p>
            <a:r>
              <a:rPr lang="en-US" dirty="0"/>
              <a:t>Adding/Removing Heap Pages (OS)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DEBAD-B976-E844-A824-9B7B0C5B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28" y="1324931"/>
            <a:ext cx="4579299" cy="3461381"/>
          </a:xfrm>
        </p:spPr>
        <p:txBody>
          <a:bodyPr/>
          <a:lstStyle/>
          <a:p>
            <a:r>
              <a:rPr lang="en-US" sz="2000" dirty="0"/>
              <a:t>Processes use library calls to:</a:t>
            </a:r>
          </a:p>
          <a:p>
            <a:pPr lvl="1"/>
            <a:r>
              <a:rPr lang="en-US" sz="1800" dirty="0"/>
              <a:t>request space from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release space to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free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library calls:</a:t>
            </a:r>
          </a:p>
          <a:p>
            <a:pPr lvl="1"/>
            <a:r>
              <a:rPr lang="en-US" sz="1800" dirty="0"/>
              <a:t>make system calls to ask the OS to allocate additional pages to the heap or remove pages from the heap.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EF7-FE48-A445-9F33-E3D57C6E2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32482-38BF-AA48-AB62-E0B1824F14FA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100D730-72D3-1B4F-A4F5-AA9B4D70169E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3B22F-B3CF-5845-B8CE-AAB8FE1BC3B3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E850B815-156F-3F44-844F-7CF6AA598A90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B8594-747B-9C4B-86C5-DB379672C0E4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EB3B01-5442-424E-BA9C-78C0E927A073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A4747-8E89-7E4C-BB60-163E656F1CF9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EABF3F59-AF81-0E46-B0DB-194138A845C2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D58F11-403C-D045-A798-01C97E17FB02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D0C84FC-8B1C-2A4C-9BED-17CD4D215FE8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4B8F16-F783-074D-80A2-D30C102EBEE3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B7F909-748A-F647-9AB7-D3175CF0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28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C27-696E-7F43-BB05-5096FB6A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8589" cy="645300"/>
          </a:xfrm>
        </p:spPr>
        <p:txBody>
          <a:bodyPr/>
          <a:lstStyle/>
          <a:p>
            <a:r>
              <a:rPr lang="en-US" dirty="0"/>
              <a:t>Tracking Allocated Heap Space (Library)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F8A7-A61E-BA46-90C3-0F35F78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1349683"/>
            <a:ext cx="4467225" cy="1659900"/>
          </a:xfrm>
        </p:spPr>
        <p:txBody>
          <a:bodyPr/>
          <a:lstStyle/>
          <a:p>
            <a:r>
              <a:rPr lang="en-US" sz="2000" dirty="0"/>
              <a:t>It is also necessary to track allocation within the heap pages.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space that has been freed to be reused.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Reduces allocations of new pages to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1EFE-8D0F-1748-8891-9749F3584F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34A9D-6D05-2849-BEC7-9741B298E248}"/>
              </a:ext>
            </a:extLst>
          </p:cNvPr>
          <p:cNvSpPr/>
          <p:nvPr/>
        </p:nvSpPr>
        <p:spPr>
          <a:xfrm>
            <a:off x="5868710" y="1875122"/>
            <a:ext cx="1243290" cy="232434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Heap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CC1405-79E4-FD4C-B0F9-4651A3CEC8F8}"/>
              </a:ext>
            </a:extLst>
          </p:cNvPr>
          <p:cNvSpPr/>
          <p:nvPr/>
        </p:nvSpPr>
        <p:spPr>
          <a:xfrm>
            <a:off x="5868710" y="2179633"/>
            <a:ext cx="1243290" cy="209378"/>
          </a:xfrm>
          <a:prstGeom prst="roundRect">
            <a:avLst>
              <a:gd name="adj" fmla="val 511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53B86E-20F7-4E42-856B-22D32859CFB1}"/>
              </a:ext>
            </a:extLst>
          </p:cNvPr>
          <p:cNvSpPr/>
          <p:nvPr/>
        </p:nvSpPr>
        <p:spPr>
          <a:xfrm>
            <a:off x="5868710" y="2397299"/>
            <a:ext cx="1243290" cy="1116872"/>
          </a:xfrm>
          <a:prstGeom prst="roundRect">
            <a:avLst>
              <a:gd name="adj" fmla="val 5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F62327-3B41-404F-9107-A2BECD6D8BF8}"/>
              </a:ext>
            </a:extLst>
          </p:cNvPr>
          <p:cNvSpPr/>
          <p:nvPr/>
        </p:nvSpPr>
        <p:spPr>
          <a:xfrm>
            <a:off x="5868710" y="3514171"/>
            <a:ext cx="1243290" cy="462846"/>
          </a:xfrm>
          <a:prstGeom prst="roundRect">
            <a:avLst>
              <a:gd name="adj" fmla="val 51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040FAC-9513-A841-BE2D-84D83B225251}"/>
              </a:ext>
            </a:extLst>
          </p:cNvPr>
          <p:cNvSpPr/>
          <p:nvPr/>
        </p:nvSpPr>
        <p:spPr>
          <a:xfrm>
            <a:off x="5868710" y="2389011"/>
            <a:ext cx="1243290" cy="357187"/>
          </a:xfrm>
          <a:prstGeom prst="roundRect">
            <a:avLst>
              <a:gd name="adj" fmla="val 511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75DDE3-C644-3142-85CB-9C1D60E7D4B4}"/>
              </a:ext>
            </a:extLst>
          </p:cNvPr>
          <p:cNvSpPr/>
          <p:nvPr/>
        </p:nvSpPr>
        <p:spPr>
          <a:xfrm>
            <a:off x="5868710" y="2754486"/>
            <a:ext cx="1243290" cy="318363"/>
          </a:xfrm>
          <a:prstGeom prst="roundRect">
            <a:avLst>
              <a:gd name="adj" fmla="val 51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A5-05DB-2740-B23A-38EB0A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9515-6BA6-834B-844C-D683D2B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11351"/>
            <a:ext cx="5596114" cy="3373535"/>
          </a:xfrm>
        </p:spPr>
        <p:txBody>
          <a:bodyPr/>
          <a:lstStyle/>
          <a:p>
            <a:r>
              <a:rPr lang="en-US" sz="2000" dirty="0"/>
              <a:t>Java hides the management of heap space.</a:t>
            </a:r>
          </a:p>
          <a:p>
            <a:pPr lvl="1"/>
            <a:endParaRPr lang="en-US" sz="2000" dirty="0"/>
          </a:p>
          <a:p>
            <a:r>
              <a:rPr lang="en-US" sz="2000" dirty="0"/>
              <a:t>Allocating: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 is similar to a call to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Plus some additional record keeping to support automated freeing (i.e. Garbage Collection).</a:t>
            </a:r>
          </a:p>
          <a:p>
            <a:pPr lvl="1"/>
            <a:endParaRPr lang="en-US" sz="1800" dirty="0"/>
          </a:p>
          <a:p>
            <a:r>
              <a:rPr lang="en-US" sz="2000" dirty="0"/>
              <a:t>Freeing:</a:t>
            </a:r>
          </a:p>
          <a:p>
            <a:pPr lvl="1"/>
            <a:r>
              <a:rPr lang="en-US" sz="1800" dirty="0"/>
              <a:t>The </a:t>
            </a:r>
            <a:r>
              <a:rPr lang="en-US" sz="1800" b="1" i="1" dirty="0"/>
              <a:t>Garbage Collector</a:t>
            </a:r>
            <a:r>
              <a:rPr lang="en-US" sz="1800" i="1" dirty="0"/>
              <a:t> routine </a:t>
            </a:r>
            <a:r>
              <a:rPr lang="en-US" sz="1800" dirty="0"/>
              <a:t>runs periodically, uses the records to detect and free any allocations that are no longer referenced.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302E-AB7B-BB45-AE4E-F5F8661E03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480871" cy="645300"/>
          </a:xfrm>
        </p:spPr>
        <p:txBody>
          <a:bodyPr/>
          <a:lstStyle/>
          <a:p>
            <a:r>
              <a:rPr lang="en-US" dirty="0"/>
              <a:t>Logical Memory to Physical (Main)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63976" y="1512220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20250" y="299038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46A7F-1B31-034C-AAAC-914A7BF54059}"/>
              </a:ext>
            </a:extLst>
          </p:cNvPr>
          <p:cNvGrpSpPr/>
          <p:nvPr/>
        </p:nvGrpSpPr>
        <p:grpSpPr>
          <a:xfrm>
            <a:off x="4786735" y="2259645"/>
            <a:ext cx="1763400" cy="2763087"/>
            <a:chOff x="4175417" y="1864287"/>
            <a:chExt cx="1763400" cy="276308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3D5B95-6B45-8140-8D33-4D662E4F8B28}"/>
                </a:ext>
              </a:extLst>
            </p:cNvPr>
            <p:cNvSpPr/>
            <p:nvPr/>
          </p:nvSpPr>
          <p:spPr>
            <a:xfrm>
              <a:off x="4175417" y="1873908"/>
              <a:ext cx="1763400" cy="2720153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C417220B-FA8E-D943-BD6B-9AEAA469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569" y="2159967"/>
              <a:ext cx="802758" cy="246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n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4F665E-E9C8-6C44-B363-74DF5052880A}"/>
                </a:ext>
              </a:extLst>
            </p:cNvPr>
            <p:cNvSpPr txBox="1"/>
            <p:nvPr/>
          </p:nvSpPr>
          <p:spPr>
            <a:xfrm>
              <a:off x="4391697" y="1864287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Main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D313C9-1878-F24A-A9E6-BF63C7ADE4FD}"/>
                </a:ext>
              </a:extLst>
            </p:cNvPr>
            <p:cNvSpPr/>
            <p:nvPr/>
          </p:nvSpPr>
          <p:spPr>
            <a:xfrm>
              <a:off x="4920550" y="2342270"/>
              <a:ext cx="823630" cy="164309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6DB49C-7565-A44A-8792-306830740761}"/>
                </a:ext>
              </a:extLst>
            </p:cNvPr>
            <p:cNvSpPr/>
            <p:nvPr/>
          </p:nvSpPr>
          <p:spPr>
            <a:xfrm>
              <a:off x="4920551" y="2595028"/>
              <a:ext cx="823630" cy="28413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DE203-B5AA-A34E-BA66-10E5860421C7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F1F1E680-8BEC-5645-9513-632A49A815FB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216F41AC-787C-5E48-B38E-9C4E9519EEC4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771C5-B8FA-8347-9CD7-36360B33C75E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37F97D-4BF5-2D44-AAE5-3068911DB8AB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5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1171241">
            <a:off x="4943659" y="225514"/>
            <a:ext cx="385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Big Idea: </a:t>
            </a:r>
            <a:r>
              <a:rPr lang="en-US" sz="1600" dirty="0">
                <a:latin typeface="Segoe Print" panose="02000800000000000000" pitchFamily="2" charset="0"/>
              </a:rPr>
              <a:t>Divide logical memory into </a:t>
            </a:r>
            <a:r>
              <a:rPr lang="en-US" sz="1600" u="sng" dirty="0">
                <a:latin typeface="Segoe Print" panose="02000800000000000000" pitchFamily="2" charset="0"/>
              </a:rPr>
              <a:t>equal size </a:t>
            </a:r>
            <a:r>
              <a:rPr lang="en-US" sz="1600" b="1" dirty="0">
                <a:latin typeface="Segoe Print" panose="02000800000000000000" pitchFamily="2" charset="0"/>
              </a:rPr>
              <a:t>“pages,” </a:t>
            </a:r>
            <a:r>
              <a:rPr lang="en-US" sz="1600" dirty="0">
                <a:latin typeface="Segoe Print" panose="02000800000000000000" pitchFamily="2" charset="0"/>
              </a:rPr>
              <a:t>keep the pages currently in use in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“page frames” </a:t>
            </a:r>
            <a:r>
              <a:rPr lang="en-US" sz="1600" u="sng" dirty="0">
                <a:latin typeface="Segoe Print" panose="02000800000000000000" pitchFamily="2" charset="0"/>
              </a:rPr>
              <a:t>of the same size</a:t>
            </a:r>
            <a:r>
              <a:rPr lang="en-US" sz="1600" b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the Main (physical) Memory.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CB02DE-24E3-EB4C-B08D-4624DEADBF74}"/>
              </a:ext>
            </a:extLst>
          </p:cNvPr>
          <p:cNvSpPr txBox="1"/>
          <p:nvPr/>
        </p:nvSpPr>
        <p:spPr>
          <a:xfrm rot="20945854">
            <a:off x="53079" y="3013382"/>
            <a:ext cx="214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Pages not in Main Memory are stored on the disk drive (i.e. the </a:t>
            </a:r>
            <a:r>
              <a:rPr lang="en-US" sz="1600" b="1" dirty="0">
                <a:latin typeface="Segoe Print" panose="02000800000000000000" pitchFamily="2" charset="0"/>
              </a:rPr>
              <a:t>“virtual memory”</a:t>
            </a:r>
            <a:r>
              <a:rPr lang="en-US" sz="1600" dirty="0">
                <a:latin typeface="Segoe Print" panose="02000800000000000000" pitchFamily="2" charset="0"/>
              </a:rPr>
              <a:t>) until they are needed.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26621-C214-1544-9B8F-444BF084BA46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91" name="Left Arrow 90">
              <a:extLst>
                <a:ext uri="{FF2B5EF4-FFF2-40B4-BE49-F238E27FC236}">
                  <a16:creationId xmlns:a16="http://schemas.microsoft.com/office/drawing/2014/main" id="{C822DA05-94E9-4F44-B3AC-2682D32B127E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D7E7C1DB-DC16-D749-B108-ED2C5252439B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9C2DBB-230C-B44C-A73C-CBB1C7D6C279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B1B76C-4688-8348-8191-9D2A6839F80E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0936146">
            <a:off x="4401299" y="391127"/>
            <a:ext cx="384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Page Fault: </a:t>
            </a:r>
            <a:r>
              <a:rPr lang="en-US" sz="1600" dirty="0">
                <a:latin typeface="Segoe Print" panose="02000800000000000000" pitchFamily="2" charset="0"/>
              </a:rPr>
              <a:t>An </a:t>
            </a:r>
            <a:r>
              <a:rPr lang="en-US" sz="1600" i="1" dirty="0">
                <a:latin typeface="Segoe Print" panose="02000800000000000000" pitchFamily="2" charset="0"/>
              </a:rPr>
              <a:t>interrupt</a:t>
            </a:r>
            <a:r>
              <a:rPr lang="en-US" sz="1600" dirty="0">
                <a:latin typeface="Segoe Print" panose="02000800000000000000" pitchFamily="2" charset="0"/>
              </a:rPr>
              <a:t> that occurs when a process uses a logical address that does not currently map to a physical address.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21BF5-545B-774B-B4A8-D197209E1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91" name="Freeform 90">
            <a:extLst>
              <a:ext uri="{FF2B5EF4-FFF2-40B4-BE49-F238E27FC236}">
                <a16:creationId xmlns:a16="http://schemas.microsoft.com/office/drawing/2014/main" id="{35291525-229B-824B-A10D-88E8F7D9BC3D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B322-43BA-2149-A941-89AF6E8AF1A9}"/>
              </a:ext>
            </a:extLst>
          </p:cNvPr>
          <p:cNvGrpSpPr/>
          <p:nvPr/>
        </p:nvGrpSpPr>
        <p:grpSpPr>
          <a:xfrm>
            <a:off x="1343322" y="2156001"/>
            <a:ext cx="1502233" cy="307777"/>
            <a:chOff x="1343322" y="2379521"/>
            <a:chExt cx="1502233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E675E-6842-F140-BE16-D31C43C5AC3F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33ADEB-2483-7142-890F-4D0E300F1368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A96F36A-4CFA-DF4A-AFAC-29951DF646F8}"/>
              </a:ext>
            </a:extLst>
          </p:cNvPr>
          <p:cNvSpPr txBox="1"/>
          <p:nvPr/>
        </p:nvSpPr>
        <p:spPr>
          <a:xfrm rot="20936146">
            <a:off x="140677" y="2696202"/>
            <a:ext cx="19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page fault occurs an ISR in the OS runs and loads the needed page from the Virtual Memory (disk) into a page frame.</a:t>
            </a:r>
          </a:p>
        </p:txBody>
      </p:sp>
    </p:spTree>
    <p:extLst>
      <p:ext uri="{BB962C8B-B14F-4D97-AF65-F5344CB8AC3E}">
        <p14:creationId xmlns:p14="http://schemas.microsoft.com/office/powerpoint/2010/main" val="1616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0052 0.05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C 0.04375 0.00926 0.08906 0.02284 0.10746 0.04568 C 0.12587 0.06759 0.11024 0.10278 0.10955 0.13179 C 0.10885 0.16018 0.09635 0.23518 0.12448 0.25494 C 0.15225 0.27562 0.20677 0.25586 0.28298 0.276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9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DE-36EE-CF4D-9BB0-9175F6FD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F50-ADCA-D94C-9F39-AAE0B7A9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Frames are full</a:t>
            </a:r>
          </a:p>
          <a:p>
            <a:r>
              <a:rPr lang="en-US" dirty="0"/>
              <a:t>Page fault</a:t>
            </a:r>
          </a:p>
          <a:p>
            <a:r>
              <a:rPr lang="en-US" dirty="0"/>
              <a:t>Which to replace</a:t>
            </a:r>
          </a:p>
          <a:p>
            <a:pPr marL="139700" indent="0">
              <a:buNone/>
            </a:pPr>
            <a:r>
              <a:rPr lang="en-US" dirty="0"/>
              <a:t>	?</a:t>
            </a:r>
          </a:p>
          <a:p>
            <a:pPr marL="139700" indent="0">
              <a:buNone/>
            </a:pPr>
            <a:r>
              <a:rPr lang="en-US" dirty="0"/>
              <a:t>LRU</a:t>
            </a:r>
          </a:p>
          <a:p>
            <a:pPr marL="139700" indent="0">
              <a:buNone/>
            </a:pPr>
            <a:r>
              <a:rPr lang="en-US" dirty="0"/>
              <a:t>Thrashing</a:t>
            </a:r>
          </a:p>
          <a:p>
            <a:pPr marL="139700" indent="0">
              <a:buNone/>
            </a:pPr>
            <a:r>
              <a:rPr lang="en-US" dirty="0"/>
              <a:t>Practical = need more 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B7EF-4DB7-CB40-BE0C-657ACCA870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1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D7C-3126-634E-B9C5-1A1D4C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154" y="370847"/>
            <a:ext cx="4944300" cy="645300"/>
          </a:xfrm>
        </p:spPr>
        <p:txBody>
          <a:bodyPr/>
          <a:lstStyle/>
          <a:p>
            <a:r>
              <a:rPr lang="en-US" dirty="0"/>
              <a:t>Translating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5F2-9729-2545-BBD2-482F022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0" y="1152843"/>
            <a:ext cx="6324180" cy="2662286"/>
          </a:xfrm>
        </p:spPr>
        <p:txBody>
          <a:bodyPr/>
          <a:lstStyle/>
          <a:p>
            <a:r>
              <a:rPr lang="en-US" sz="2000" dirty="0"/>
              <a:t>Processes use </a:t>
            </a:r>
            <a:r>
              <a:rPr lang="en-US" sz="2000" b="1" i="1" dirty="0"/>
              <a:t>logical addresses</a:t>
            </a:r>
          </a:p>
          <a:p>
            <a:r>
              <a:rPr lang="en-US" sz="2000" dirty="0"/>
              <a:t>Data and instructions can only be loaded or fetched from </a:t>
            </a:r>
            <a:r>
              <a:rPr lang="en-US" sz="2000" b="1" i="1" dirty="0"/>
              <a:t>physical addresses</a:t>
            </a:r>
            <a:r>
              <a:rPr lang="en-US" sz="2000" i="1" dirty="0"/>
              <a:t>.</a:t>
            </a:r>
            <a:endParaRPr lang="en-US" sz="2000" b="1" i="1" dirty="0"/>
          </a:p>
          <a:p>
            <a:r>
              <a:rPr lang="en-US" sz="2000" dirty="0"/>
              <a:t>The </a:t>
            </a:r>
            <a:r>
              <a:rPr lang="en-US" sz="2000" b="1" i="1" dirty="0"/>
              <a:t>Memory Management Unit (MMU)</a:t>
            </a:r>
            <a:r>
              <a:rPr lang="en-US" sz="2000" b="1" dirty="0"/>
              <a:t> </a:t>
            </a:r>
            <a:r>
              <a:rPr lang="en-US" sz="2000" dirty="0"/>
              <a:t>is </a:t>
            </a:r>
            <a:r>
              <a:rPr lang="en-US" sz="2000" i="1" dirty="0"/>
              <a:t>hardware configured by the OS</a:t>
            </a:r>
            <a:r>
              <a:rPr lang="en-US" sz="2000" dirty="0"/>
              <a:t> that </a:t>
            </a:r>
            <a:r>
              <a:rPr lang="en-US" sz="2000" b="1" i="1" dirty="0"/>
              <a:t>translates logical addresses into corresponding physical addresses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954F-B1E4-494D-93EE-1137280DB5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263C9-5B47-AB4E-84F1-9F96BF58C8CD}"/>
              </a:ext>
            </a:extLst>
          </p:cNvPr>
          <p:cNvGrpSpPr/>
          <p:nvPr/>
        </p:nvGrpSpPr>
        <p:grpSpPr>
          <a:xfrm>
            <a:off x="1099687" y="3533888"/>
            <a:ext cx="6210326" cy="1359898"/>
            <a:chOff x="901674" y="3681002"/>
            <a:chExt cx="6210326" cy="1359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32826-A788-6A4D-B64C-209B06D6E8F5}"/>
                </a:ext>
              </a:extLst>
            </p:cNvPr>
            <p:cNvGrpSpPr/>
            <p:nvPr/>
          </p:nvGrpSpPr>
          <p:grpSpPr>
            <a:xfrm>
              <a:off x="1249680" y="3681002"/>
              <a:ext cx="5862320" cy="1188720"/>
              <a:chOff x="1513840" y="3127282"/>
              <a:chExt cx="5862320" cy="118872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724706-ED74-5742-818E-B9B586C325E3}"/>
                  </a:ext>
                </a:extLst>
              </p:cNvPr>
              <p:cNvSpPr/>
              <p:nvPr/>
            </p:nvSpPr>
            <p:spPr>
              <a:xfrm>
                <a:off x="3799840" y="3127282"/>
                <a:ext cx="128016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MMU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1631B3-8D5F-F140-A4B6-AF605F9DA65E}"/>
                  </a:ext>
                </a:extLst>
              </p:cNvPr>
              <p:cNvSpPr/>
              <p:nvPr/>
            </p:nvSpPr>
            <p:spPr>
              <a:xfrm>
                <a:off x="1513840" y="3556000"/>
                <a:ext cx="1717040" cy="3383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Logical Address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0082FB1-8C4B-5144-8C76-55E4C473EDDA}"/>
                  </a:ext>
                </a:extLst>
              </p:cNvPr>
              <p:cNvSpPr/>
              <p:nvPr/>
            </p:nvSpPr>
            <p:spPr>
              <a:xfrm>
                <a:off x="324104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2D4DB5A5-7BD8-7445-B63F-7F6EC7780FD7}"/>
                  </a:ext>
                </a:extLst>
              </p:cNvPr>
              <p:cNvSpPr/>
              <p:nvPr/>
            </p:nvSpPr>
            <p:spPr>
              <a:xfrm>
                <a:off x="508000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1189A9-D608-7F41-8160-D26AA8369D34}"/>
                  </a:ext>
                </a:extLst>
              </p:cNvPr>
              <p:cNvSpPr/>
              <p:nvPr/>
            </p:nvSpPr>
            <p:spPr>
              <a:xfrm>
                <a:off x="5659120" y="3547260"/>
                <a:ext cx="1717040" cy="3383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Address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E5963-EC82-BD47-97D0-9E6DBA7D8E20}"/>
                </a:ext>
              </a:extLst>
            </p:cNvPr>
            <p:cNvSpPr/>
            <p:nvPr/>
          </p:nvSpPr>
          <p:spPr>
            <a:xfrm>
              <a:off x="5505519" y="4517680"/>
              <a:ext cx="14959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Segoe Print" panose="02000800000000000000" pitchFamily="2" charset="0"/>
                </a:rPr>
                <a:t>Main Memory:</a:t>
              </a:r>
            </a:p>
            <a:p>
              <a:pPr algn="ctr"/>
              <a:r>
                <a:rPr lang="en-US" i="1" dirty="0">
                  <a:latin typeface="Segoe Print" panose="02000800000000000000" pitchFamily="2" charset="0"/>
                </a:rPr>
                <a:t>0x239493</a:t>
              </a:r>
              <a:endParaRPr lang="en-US" dirty="0">
                <a:latin typeface="Segoe Print" panose="020008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ABE6-F887-8743-8CB8-1424DFC8A278}"/>
                </a:ext>
              </a:extLst>
            </p:cNvPr>
            <p:cNvSpPr txBox="1"/>
            <p:nvPr/>
          </p:nvSpPr>
          <p:spPr>
            <a:xfrm>
              <a:off x="901674" y="4515692"/>
              <a:ext cx="248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Segoe Print" panose="02000800000000000000" pitchFamily="2" charset="0"/>
                </a:rPr>
                <a:t>Program: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LOAD R0 </a:t>
              </a:r>
              <a:r>
                <a:rPr lang="en-US" i="1" dirty="0">
                  <a:latin typeface="Segoe Print" panose="02000800000000000000" pitchFamily="2" charset="0"/>
                </a:rPr>
                <a:t>0xAC789493</a:t>
              </a:r>
              <a:r>
                <a:rPr lang="en-US" dirty="0">
                  <a:latin typeface="Segoe Print" panose="02000800000000000000" pitchFamily="2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5F0958-E662-F846-AAB3-DD5D4AE5B3D9}"/>
              </a:ext>
            </a:extLst>
          </p:cNvPr>
          <p:cNvSpPr txBox="1"/>
          <p:nvPr/>
        </p:nvSpPr>
        <p:spPr>
          <a:xfrm rot="20936146">
            <a:off x="6555379" y="194320"/>
            <a:ext cx="2486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MMU generates a </a:t>
            </a:r>
            <a:r>
              <a:rPr lang="en-US" sz="1600" i="1" dirty="0">
                <a:latin typeface="Segoe Print" panose="02000800000000000000" pitchFamily="2" charset="0"/>
              </a:rPr>
              <a:t>page fault </a:t>
            </a:r>
            <a:r>
              <a:rPr lang="en-US" sz="1600" dirty="0">
                <a:latin typeface="Segoe Print" panose="02000800000000000000" pitchFamily="2" charset="0"/>
              </a:rPr>
              <a:t>if there is currently no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2376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C05E-065A-C742-B70D-9658DFE5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53" y="4136458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3015</TotalTime>
  <Words>4174</Words>
  <Application>Microsoft Macintosh PowerPoint</Application>
  <PresentationFormat>On-screen Show (16:9)</PresentationFormat>
  <Paragraphs>786</Paragraphs>
  <Slides>29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Stencil</vt:lpstr>
      <vt:lpstr>Imogen template</vt:lpstr>
      <vt:lpstr>24 – Paged Virtual Memory</vt:lpstr>
      <vt:lpstr>Recall: Logical Memory</vt:lpstr>
      <vt:lpstr>Logical Memory to Physical (Main) Memory</vt:lpstr>
      <vt:lpstr>Paged Virtual Memory</vt:lpstr>
      <vt:lpstr>Demand Paging</vt:lpstr>
      <vt:lpstr>Page Replacement</vt:lpstr>
      <vt:lpstr>Implementing Paged Virtual Memory</vt:lpstr>
      <vt:lpstr>Translating Addresses</vt:lpstr>
      <vt:lpstr>Deconstructing Addresses:</vt:lpstr>
      <vt:lpstr>Deconstructing Addresses:</vt:lpstr>
      <vt:lpstr>Page Table</vt:lpstr>
      <vt:lpstr>Page Table</vt:lpstr>
      <vt:lpstr>Page Table</vt:lpstr>
      <vt:lpstr>Page Table</vt:lpstr>
      <vt:lpstr>Page Table</vt:lpstr>
      <vt:lpstr>Page Fault</vt:lpstr>
      <vt:lpstr>Handling Page Faults</vt:lpstr>
      <vt:lpstr>Handling Page Faults</vt:lpstr>
      <vt:lpstr>Memory Management</vt:lpstr>
      <vt:lpstr>Inside the Logical Memory Abstraction</vt:lpstr>
      <vt:lpstr>Memory Management</vt:lpstr>
      <vt:lpstr>Managing Page Allocations (OS)</vt:lpstr>
      <vt:lpstr>Putting it All Together</vt:lpstr>
      <vt:lpstr>Acknowledgments</vt:lpstr>
      <vt:lpstr>PowerPoint Presentation</vt:lpstr>
      <vt:lpstr>Adding/Removing Stack Pages (OS)</vt:lpstr>
      <vt:lpstr>Adding/Removing Heap Pages (OS)</vt:lpstr>
      <vt:lpstr>Tracking Allocated Heap Space (Library)</vt:lpstr>
      <vt:lpstr>What about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184</cp:revision>
  <dcterms:created xsi:type="dcterms:W3CDTF">2020-10-26T11:53:49Z</dcterms:created>
  <dcterms:modified xsi:type="dcterms:W3CDTF">2022-04-05T20:18:36Z</dcterms:modified>
</cp:coreProperties>
</file>