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93" r:id="rId3"/>
    <p:sldId id="314" r:id="rId4"/>
    <p:sldId id="315" r:id="rId5"/>
    <p:sldId id="301" r:id="rId6"/>
    <p:sldId id="313" r:id="rId7"/>
    <p:sldId id="294" r:id="rId8"/>
    <p:sldId id="295" r:id="rId9"/>
    <p:sldId id="300" r:id="rId10"/>
    <p:sldId id="296" r:id="rId11"/>
    <p:sldId id="297" r:id="rId12"/>
    <p:sldId id="298" r:id="rId13"/>
    <p:sldId id="299" r:id="rId1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7"/>
    <p:restoredTop sz="76699"/>
  </p:normalViewPr>
  <p:slideViewPr>
    <p:cSldViewPr snapToGrid="0" snapToObjects="1">
      <p:cViewPr varScale="1">
        <p:scale>
          <a:sx n="126" d="100"/>
          <a:sy n="126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different approaches to getting the instructions in a HLL turned into ML that the machine can execute.</a:t>
            </a:r>
          </a:p>
          <a:p>
            <a:endParaRPr lang="en-US" dirty="0"/>
          </a:p>
          <a:p>
            <a:r>
              <a:rPr lang="en-US" dirty="0"/>
              <a:t>Don’t describe each… rather… the main point is that </a:t>
            </a:r>
          </a:p>
          <a:p>
            <a:r>
              <a:rPr lang="en-US" dirty="0"/>
              <a:t>These are different ways of implementing the abstract machine</a:t>
            </a:r>
          </a:p>
          <a:p>
            <a:r>
              <a:rPr lang="en-US" dirty="0"/>
              <a:t>  - any language can be implemented in any one of these ways.</a:t>
            </a:r>
          </a:p>
          <a:p>
            <a:endParaRPr lang="en-US" dirty="0"/>
          </a:p>
          <a:p>
            <a:r>
              <a:rPr lang="en-US" dirty="0"/>
              <a:t>Similar to the way there were multiple ways of implementing the abstract memory cell.</a:t>
            </a:r>
          </a:p>
          <a:p>
            <a:r>
              <a:rPr lang="en-US" dirty="0"/>
              <a:t> - SRAM and DRAM</a:t>
            </a:r>
          </a:p>
          <a:p>
            <a:r>
              <a:rPr lang="en-US" dirty="0"/>
              <a:t> - Abstract level behavior is the same.</a:t>
            </a:r>
          </a:p>
          <a:p>
            <a:r>
              <a:rPr lang="en-US" dirty="0"/>
              <a:t> - The mechanism by which that is achieved is different.</a:t>
            </a:r>
          </a:p>
          <a:p>
            <a:endParaRPr lang="en-US" dirty="0"/>
          </a:p>
          <a:p>
            <a:r>
              <a:rPr lang="en-US" dirty="0"/>
              <a:t>Similarly we saw logic gates with CMOS technology</a:t>
            </a:r>
          </a:p>
          <a:p>
            <a:r>
              <a:rPr lang="en-US" dirty="0"/>
              <a:t>Can also build all of the same stuff using different types of transistors using TTL technology</a:t>
            </a:r>
          </a:p>
          <a:p>
            <a:endParaRPr lang="en-US" dirty="0"/>
          </a:p>
          <a:p>
            <a:r>
              <a:rPr lang="en-US" dirty="0"/>
              <a:t>But just like with other abstractions the way we build it may show through…</a:t>
            </a:r>
          </a:p>
          <a:p>
            <a:r>
              <a:rPr lang="en-US" dirty="0"/>
              <a:t>  Some of the details of each of these will be in the activities along with </a:t>
            </a:r>
          </a:p>
          <a:p>
            <a:r>
              <a:rPr lang="en-US" dirty="0"/>
              <a:t>  the pros and cons of each</a:t>
            </a:r>
          </a:p>
        </p:txBody>
      </p:sp>
    </p:spTree>
    <p:extLst>
      <p:ext uri="{BB962C8B-B14F-4D97-AF65-F5344CB8AC3E}">
        <p14:creationId xmlns:p14="http://schemas.microsoft.com/office/powerpoint/2010/main" val="3516906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Declarations (LET)</a:t>
            </a:r>
          </a:p>
          <a:p>
            <a:r>
              <a:rPr lang="en-US" dirty="0"/>
              <a:t>Input Statements (READ)</a:t>
            </a:r>
          </a:p>
          <a:p>
            <a:r>
              <a:rPr lang="en-US" dirty="0"/>
              <a:t>Output Statements (PRINT)</a:t>
            </a:r>
          </a:p>
          <a:p>
            <a:r>
              <a:rPr lang="en-US" dirty="0"/>
              <a:t>Arithmetic Statements (+, -, *, /)</a:t>
            </a:r>
          </a:p>
          <a:p>
            <a:r>
              <a:rPr lang="en-US" dirty="0"/>
              <a:t>Conditional Statements (IF / GOTO)</a:t>
            </a:r>
          </a:p>
          <a:p>
            <a:endParaRPr lang="en-US" dirty="0"/>
          </a:p>
          <a:p>
            <a:r>
              <a:rPr lang="en-US" dirty="0"/>
              <a:t>Line Labels (LOOP</a:t>
            </a:r>
            <a:r>
              <a:rPr lang="en-US" dirty="0">
                <a:sym typeface="Wingdings" pitchFamily="2" charset="2"/>
              </a:rPr>
              <a:t>:)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28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0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s://www.slidescarnival.com/?utm_source=templat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5.tiff"/><Relationship Id="rId4" Type="http://schemas.openxmlformats.org/officeDocument/2006/relationships/hyperlink" Target="https://creativecommons.org/licenses/by/4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7CF4FD-BDE9-264E-87E3-F004D6412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L07/08 – An Interpreter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1141E92-3969-594A-AD3E-F3E3E6D2C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E205DE-786C-994D-9BE2-1ACB37236C18}"/>
              </a:ext>
            </a:extLst>
          </p:cNvPr>
          <p:cNvSpPr/>
          <p:nvPr/>
        </p:nvSpPr>
        <p:spPr>
          <a:xfrm>
            <a:off x="938024" y="3279235"/>
            <a:ext cx="1416969" cy="295494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7B40-9809-3D49-B468-214FEB00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little </a:t>
            </a:r>
            <a:r>
              <a:rPr lang="en-US" dirty="0" err="1"/>
              <a:t>Silli</a:t>
            </a:r>
            <a:r>
              <a:rPr lang="en-US" dirty="0"/>
              <a:t> Program: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BD04-4675-3544-94B4-168CA8FE818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7A57D-E967-FD4E-A86B-809E08E159AB}"/>
              </a:ext>
            </a:extLst>
          </p:cNvPr>
          <p:cNvSpPr txBox="1"/>
          <p:nvPr/>
        </p:nvSpPr>
        <p:spPr>
          <a:xfrm>
            <a:off x="953007" y="1916176"/>
            <a:ext cx="280397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# A Little Program.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LET X=0</a:t>
            </a:r>
          </a:p>
          <a:p>
            <a:r>
              <a:rPr lang="en-US" sz="1800" dirty="0">
                <a:latin typeface="Courier" pitchFamily="2" charset="0"/>
              </a:rPr>
              <a:t>LET Y=0</a:t>
            </a:r>
          </a:p>
          <a:p>
            <a:r>
              <a:rPr lang="en-US" sz="1800" dirty="0">
                <a:latin typeface="Courier" pitchFamily="2" charset="0"/>
              </a:rPr>
              <a:t>LET Z=0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READ X</a:t>
            </a:r>
          </a:p>
          <a:p>
            <a:r>
              <a:rPr lang="en-US" sz="1800" dirty="0">
                <a:latin typeface="Courier" pitchFamily="2" charset="0"/>
              </a:rPr>
              <a:t>READ 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Z=X*Y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PRINT 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E025E-70D2-9A4C-92D7-6533ABACF749}"/>
              </a:ext>
            </a:extLst>
          </p:cNvPr>
          <p:cNvSpPr txBox="1"/>
          <p:nvPr/>
        </p:nvSpPr>
        <p:spPr>
          <a:xfrm>
            <a:off x="4823926" y="2310361"/>
            <a:ext cx="26041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var Map</a:t>
            </a:r>
          </a:p>
          <a:p>
            <a:endParaRPr lang="en-US" sz="2000" u="sng" dirty="0"/>
          </a:p>
          <a:p>
            <a:r>
              <a:rPr lang="en-US" sz="1800" u="sng" dirty="0">
                <a:latin typeface="+mn-lt"/>
              </a:rPr>
              <a:t>Variable		Value</a:t>
            </a:r>
          </a:p>
          <a:p>
            <a:r>
              <a:rPr lang="en-US" sz="1800" dirty="0">
                <a:latin typeface="Courier" pitchFamily="2" charset="0"/>
              </a:rPr>
              <a:t>X		5</a:t>
            </a:r>
          </a:p>
          <a:p>
            <a:r>
              <a:rPr lang="en-US" sz="1800" dirty="0">
                <a:latin typeface="Courier" pitchFamily="2" charset="0"/>
              </a:rPr>
              <a:t>Y		0</a:t>
            </a:r>
          </a:p>
          <a:p>
            <a:r>
              <a:rPr lang="en-US" sz="1800" dirty="0">
                <a:latin typeface="Courier" pitchFamily="2" charset="0"/>
              </a:rPr>
              <a:t>Z		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4ABAC-0EA5-1340-AEE7-FBC56C06AF35}"/>
              </a:ext>
            </a:extLst>
          </p:cNvPr>
          <p:cNvSpPr txBox="1"/>
          <p:nvPr/>
        </p:nvSpPr>
        <p:spPr>
          <a:xfrm rot="21303841">
            <a:off x="3143975" y="2649035"/>
            <a:ext cx="102624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Segoe Print" panose="02000800000000000000" pitchFamily="2" charset="0"/>
              </a:rPr>
              <a:t>? </a:t>
            </a:r>
            <a:r>
              <a:rPr lang="en-US" sz="4000" dirty="0">
                <a:solidFill>
                  <a:srgbClr val="FF0000"/>
                </a:solidFill>
                <a:latin typeface="Segoe Print" panose="02000800000000000000" pitchFamily="2" charset="0"/>
              </a:rPr>
              <a:t>5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CCF047A9-C758-FD47-BCF7-F0D0CA0ADDFC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2379900" y="3047127"/>
            <a:ext cx="765979" cy="379849"/>
          </a:xfrm>
          <a:prstGeom prst="curvedConnector3">
            <a:avLst/>
          </a:prstGeom>
          <a:ln w="349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19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E205DE-786C-994D-9BE2-1ACB37236C18}"/>
              </a:ext>
            </a:extLst>
          </p:cNvPr>
          <p:cNvSpPr/>
          <p:nvPr/>
        </p:nvSpPr>
        <p:spPr>
          <a:xfrm>
            <a:off x="938024" y="3559153"/>
            <a:ext cx="1416969" cy="295494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7A57D-E967-FD4E-A86B-809E08E159AB}"/>
              </a:ext>
            </a:extLst>
          </p:cNvPr>
          <p:cNvSpPr txBox="1"/>
          <p:nvPr/>
        </p:nvSpPr>
        <p:spPr>
          <a:xfrm>
            <a:off x="953007" y="1916176"/>
            <a:ext cx="280397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# A Little Program.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LET X=0</a:t>
            </a:r>
          </a:p>
          <a:p>
            <a:r>
              <a:rPr lang="en-US" sz="1800" dirty="0">
                <a:latin typeface="Courier" pitchFamily="2" charset="0"/>
              </a:rPr>
              <a:t>LET Y=0</a:t>
            </a:r>
          </a:p>
          <a:p>
            <a:r>
              <a:rPr lang="en-US" sz="1800" dirty="0">
                <a:latin typeface="Courier" pitchFamily="2" charset="0"/>
              </a:rPr>
              <a:t>LET Z=0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READ X</a:t>
            </a:r>
          </a:p>
          <a:p>
            <a:r>
              <a:rPr lang="en-US" sz="1800" dirty="0">
                <a:latin typeface="Courier" pitchFamily="2" charset="0"/>
              </a:rPr>
              <a:t>READ 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Z=X*Y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PRINT Z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7B40-9809-3D49-B468-214FEB00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little </a:t>
            </a:r>
            <a:r>
              <a:rPr lang="en-US" dirty="0" err="1"/>
              <a:t>Silli</a:t>
            </a:r>
            <a:r>
              <a:rPr lang="en-US" dirty="0"/>
              <a:t> Program: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BD04-4675-3544-94B4-168CA8FE818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E025E-70D2-9A4C-92D7-6533ABACF749}"/>
              </a:ext>
            </a:extLst>
          </p:cNvPr>
          <p:cNvSpPr txBox="1"/>
          <p:nvPr/>
        </p:nvSpPr>
        <p:spPr>
          <a:xfrm>
            <a:off x="4823926" y="2310361"/>
            <a:ext cx="26041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varMap</a:t>
            </a:r>
            <a:endParaRPr lang="en-US" sz="2000" dirty="0"/>
          </a:p>
          <a:p>
            <a:endParaRPr lang="en-US" sz="2000" u="sng" dirty="0"/>
          </a:p>
          <a:p>
            <a:r>
              <a:rPr lang="en-US" sz="1800" u="sng" dirty="0">
                <a:latin typeface="+mn-lt"/>
              </a:rPr>
              <a:t>Variable		Value</a:t>
            </a:r>
          </a:p>
          <a:p>
            <a:r>
              <a:rPr lang="en-US" sz="1800" dirty="0">
                <a:latin typeface="Courier" pitchFamily="2" charset="0"/>
              </a:rPr>
              <a:t>X		5</a:t>
            </a:r>
          </a:p>
          <a:p>
            <a:r>
              <a:rPr lang="en-US" sz="1800" dirty="0">
                <a:latin typeface="Courier" pitchFamily="2" charset="0"/>
              </a:rPr>
              <a:t>Y		3</a:t>
            </a:r>
          </a:p>
          <a:p>
            <a:r>
              <a:rPr lang="en-US" sz="1800" dirty="0">
                <a:latin typeface="Courier" pitchFamily="2" charset="0"/>
              </a:rPr>
              <a:t>Z		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4ABAC-0EA5-1340-AEE7-FBC56C06AF35}"/>
              </a:ext>
            </a:extLst>
          </p:cNvPr>
          <p:cNvSpPr txBox="1"/>
          <p:nvPr/>
        </p:nvSpPr>
        <p:spPr>
          <a:xfrm rot="21303841">
            <a:off x="3143976" y="2919626"/>
            <a:ext cx="102624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Segoe Print" panose="02000800000000000000" pitchFamily="2" charset="0"/>
              </a:rPr>
              <a:t>?</a:t>
            </a:r>
            <a:r>
              <a:rPr lang="en-US" sz="4000" dirty="0">
                <a:solidFill>
                  <a:srgbClr val="FF0000"/>
                </a:solidFill>
                <a:latin typeface="Segoe Print" panose="02000800000000000000" pitchFamily="2" charset="0"/>
              </a:rPr>
              <a:t> 3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CCF047A9-C758-FD47-BCF7-F0D0CA0ADDFC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2379899" y="3317718"/>
            <a:ext cx="765980" cy="379851"/>
          </a:xfrm>
          <a:prstGeom prst="curvedConnector3">
            <a:avLst/>
          </a:prstGeom>
          <a:ln w="349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63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E205DE-786C-994D-9BE2-1ACB37236C18}"/>
              </a:ext>
            </a:extLst>
          </p:cNvPr>
          <p:cNvSpPr/>
          <p:nvPr/>
        </p:nvSpPr>
        <p:spPr>
          <a:xfrm>
            <a:off x="928693" y="3959834"/>
            <a:ext cx="1416969" cy="295494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7B40-9809-3D49-B468-214FEB00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little </a:t>
            </a:r>
            <a:r>
              <a:rPr lang="en-US" dirty="0" err="1"/>
              <a:t>Silli</a:t>
            </a:r>
            <a:r>
              <a:rPr lang="en-US" dirty="0"/>
              <a:t> Program: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BD04-4675-3544-94B4-168CA8FE818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E025E-70D2-9A4C-92D7-6533ABACF749}"/>
              </a:ext>
            </a:extLst>
          </p:cNvPr>
          <p:cNvSpPr txBox="1"/>
          <p:nvPr/>
        </p:nvSpPr>
        <p:spPr>
          <a:xfrm>
            <a:off x="4823926" y="2310361"/>
            <a:ext cx="26041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varMap</a:t>
            </a:r>
            <a:endParaRPr lang="en-US" sz="2000" dirty="0"/>
          </a:p>
          <a:p>
            <a:endParaRPr lang="en-US" sz="2000" u="sng" dirty="0"/>
          </a:p>
          <a:p>
            <a:r>
              <a:rPr lang="en-US" sz="1800" u="sng" dirty="0">
                <a:latin typeface="+mn-lt"/>
              </a:rPr>
              <a:t>Variable		Value</a:t>
            </a:r>
          </a:p>
          <a:p>
            <a:r>
              <a:rPr lang="en-US" sz="1800" dirty="0">
                <a:latin typeface="Courier" pitchFamily="2" charset="0"/>
              </a:rPr>
              <a:t>X		5</a:t>
            </a:r>
          </a:p>
          <a:p>
            <a:r>
              <a:rPr lang="en-US" sz="1800" dirty="0">
                <a:latin typeface="Courier" pitchFamily="2" charset="0"/>
              </a:rPr>
              <a:t>Y		3</a:t>
            </a:r>
          </a:p>
          <a:p>
            <a:r>
              <a:rPr lang="en-US" sz="1800" dirty="0">
                <a:latin typeface="Courier" pitchFamily="2" charset="0"/>
              </a:rPr>
              <a:t>Z		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7A57D-E967-FD4E-A86B-809E08E159AB}"/>
              </a:ext>
            </a:extLst>
          </p:cNvPr>
          <p:cNvSpPr txBox="1"/>
          <p:nvPr/>
        </p:nvSpPr>
        <p:spPr>
          <a:xfrm>
            <a:off x="953007" y="1916176"/>
            <a:ext cx="280397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# A Little Program.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LET X=0</a:t>
            </a:r>
          </a:p>
          <a:p>
            <a:r>
              <a:rPr lang="en-US" sz="1800" dirty="0">
                <a:latin typeface="Courier" pitchFamily="2" charset="0"/>
              </a:rPr>
              <a:t>LET Y=0</a:t>
            </a:r>
          </a:p>
          <a:p>
            <a:r>
              <a:rPr lang="en-US" sz="1800" dirty="0">
                <a:latin typeface="Courier" pitchFamily="2" charset="0"/>
              </a:rPr>
              <a:t>LET Z=0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READ X</a:t>
            </a:r>
          </a:p>
          <a:p>
            <a:r>
              <a:rPr lang="en-US" sz="1800" dirty="0">
                <a:latin typeface="Courier" pitchFamily="2" charset="0"/>
              </a:rPr>
              <a:t>READ 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Z=X*Y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PRINT Z</a:t>
            </a:r>
          </a:p>
        </p:txBody>
      </p:sp>
    </p:spTree>
    <p:extLst>
      <p:ext uri="{BB962C8B-B14F-4D97-AF65-F5344CB8AC3E}">
        <p14:creationId xmlns:p14="http://schemas.microsoft.com/office/powerpoint/2010/main" val="84378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E205DE-786C-994D-9BE2-1ACB37236C18}"/>
              </a:ext>
            </a:extLst>
          </p:cNvPr>
          <p:cNvSpPr/>
          <p:nvPr/>
        </p:nvSpPr>
        <p:spPr>
          <a:xfrm>
            <a:off x="919364" y="4356140"/>
            <a:ext cx="1416969" cy="295494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7A57D-E967-FD4E-A86B-809E08E159AB}"/>
              </a:ext>
            </a:extLst>
          </p:cNvPr>
          <p:cNvSpPr txBox="1"/>
          <p:nvPr/>
        </p:nvSpPr>
        <p:spPr>
          <a:xfrm>
            <a:off x="953007" y="1916176"/>
            <a:ext cx="280397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# A Little Program.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LET X=0</a:t>
            </a:r>
          </a:p>
          <a:p>
            <a:r>
              <a:rPr lang="en-US" sz="1800" dirty="0">
                <a:latin typeface="Courier" pitchFamily="2" charset="0"/>
              </a:rPr>
              <a:t>LET Y=0</a:t>
            </a:r>
          </a:p>
          <a:p>
            <a:r>
              <a:rPr lang="en-US" sz="1800" dirty="0">
                <a:latin typeface="Courier" pitchFamily="2" charset="0"/>
              </a:rPr>
              <a:t>LET Z=0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READ X</a:t>
            </a:r>
          </a:p>
          <a:p>
            <a:r>
              <a:rPr lang="en-US" sz="1800" dirty="0">
                <a:latin typeface="Courier" pitchFamily="2" charset="0"/>
              </a:rPr>
              <a:t>READ 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Z=X*Y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PRINT Z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7B40-9809-3D49-B468-214FEB00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little </a:t>
            </a:r>
            <a:r>
              <a:rPr lang="en-US" dirty="0" err="1"/>
              <a:t>Silli</a:t>
            </a:r>
            <a:r>
              <a:rPr lang="en-US" dirty="0"/>
              <a:t> Program: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BD04-4675-3544-94B4-168CA8FE818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E025E-70D2-9A4C-92D7-6533ABACF749}"/>
              </a:ext>
            </a:extLst>
          </p:cNvPr>
          <p:cNvSpPr txBox="1"/>
          <p:nvPr/>
        </p:nvSpPr>
        <p:spPr>
          <a:xfrm>
            <a:off x="4823926" y="2310361"/>
            <a:ext cx="26041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varMap</a:t>
            </a:r>
            <a:endParaRPr lang="en-US" sz="2000" dirty="0"/>
          </a:p>
          <a:p>
            <a:endParaRPr lang="en-US" sz="2000" u="sng" dirty="0"/>
          </a:p>
          <a:p>
            <a:r>
              <a:rPr lang="en-US" sz="1800" u="sng" dirty="0">
                <a:latin typeface="+mn-lt"/>
              </a:rPr>
              <a:t>Variable		Value</a:t>
            </a:r>
          </a:p>
          <a:p>
            <a:r>
              <a:rPr lang="en-US" sz="1800" dirty="0">
                <a:latin typeface="Courier" pitchFamily="2" charset="0"/>
              </a:rPr>
              <a:t>X		5</a:t>
            </a:r>
          </a:p>
          <a:p>
            <a:r>
              <a:rPr lang="en-US" sz="1800" dirty="0">
                <a:latin typeface="Courier" pitchFamily="2" charset="0"/>
              </a:rPr>
              <a:t>Y		3</a:t>
            </a:r>
          </a:p>
          <a:p>
            <a:r>
              <a:rPr lang="en-US" sz="1800" dirty="0">
                <a:latin typeface="Courier" pitchFamily="2" charset="0"/>
              </a:rPr>
              <a:t>Z		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329CC-BB39-BD40-AA7F-0818FE4728A7}"/>
              </a:ext>
            </a:extLst>
          </p:cNvPr>
          <p:cNvSpPr txBox="1"/>
          <p:nvPr/>
        </p:nvSpPr>
        <p:spPr>
          <a:xfrm rot="21303841">
            <a:off x="3291146" y="3651450"/>
            <a:ext cx="93166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Segoe Print" panose="02000800000000000000" pitchFamily="2" charset="0"/>
              </a:rPr>
              <a:t>15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A25AD7FF-081D-554C-857A-D1C07DD447CF}"/>
              </a:ext>
            </a:extLst>
          </p:cNvPr>
          <p:cNvCxnSpPr>
            <a:cxnSpLocks/>
          </p:cNvCxnSpPr>
          <p:nvPr/>
        </p:nvCxnSpPr>
        <p:spPr>
          <a:xfrm flipV="1">
            <a:off x="2336334" y="4040155"/>
            <a:ext cx="1012262" cy="463733"/>
          </a:xfrm>
          <a:prstGeom prst="curvedConnector3">
            <a:avLst/>
          </a:prstGeom>
          <a:ln w="349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34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E4AFE70-383B-EC49-AD55-2DBC5F7D6762}"/>
              </a:ext>
            </a:extLst>
          </p:cNvPr>
          <p:cNvGrpSpPr/>
          <p:nvPr/>
        </p:nvGrpSpPr>
        <p:grpSpPr>
          <a:xfrm>
            <a:off x="5573488" y="2724488"/>
            <a:ext cx="1147665" cy="1660860"/>
            <a:chOff x="5573488" y="2724488"/>
            <a:chExt cx="1147665" cy="166086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6EAF210-15CB-4048-B564-C8E44FC1EEAC}"/>
                </a:ext>
              </a:extLst>
            </p:cNvPr>
            <p:cNvSpPr/>
            <p:nvPr/>
          </p:nvSpPr>
          <p:spPr>
            <a:xfrm>
              <a:off x="5573488" y="2724488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615F8CBE-AC3E-B54A-8A29-68F954B515E6}"/>
                </a:ext>
              </a:extLst>
            </p:cNvPr>
            <p:cNvSpPr/>
            <p:nvPr/>
          </p:nvSpPr>
          <p:spPr>
            <a:xfrm>
              <a:off x="5573488" y="3769528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Virtual Machine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3A344B9-2360-EC43-8B74-C76D6E78DAB8}"/>
                </a:ext>
              </a:extLst>
            </p:cNvPr>
            <p:cNvSpPr/>
            <p:nvPr/>
          </p:nvSpPr>
          <p:spPr>
            <a:xfrm>
              <a:off x="5710338" y="3373595"/>
              <a:ext cx="873964" cy="3840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Byte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Code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F01BDC7-1563-614E-B38A-F68094D3BF64}"/>
              </a:ext>
            </a:extLst>
          </p:cNvPr>
          <p:cNvSpPr txBox="1"/>
          <p:nvPr/>
        </p:nvSpPr>
        <p:spPr>
          <a:xfrm rot="19601011">
            <a:off x="4813545" y="3314826"/>
            <a:ext cx="2853666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800000000000000" pitchFamily="2" charset="0"/>
              </a:rPr>
              <a:t>Hybrid Approach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2E3ECBB-1139-3843-B994-4E8C2B54F752}"/>
              </a:ext>
            </a:extLst>
          </p:cNvPr>
          <p:cNvSpPr/>
          <p:nvPr/>
        </p:nvSpPr>
        <p:spPr>
          <a:xfrm>
            <a:off x="3330485" y="2640563"/>
            <a:ext cx="2127923" cy="1881698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C599E-4AED-5447-A19F-C65D7A5F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344" y="36038"/>
            <a:ext cx="4944300" cy="645300"/>
          </a:xfrm>
        </p:spPr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5C5A705-D320-BC4D-8A72-AFD403A55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8344" y="540700"/>
            <a:ext cx="6628299" cy="1243039"/>
          </a:xfrm>
        </p:spPr>
        <p:txBody>
          <a:bodyPr/>
          <a:lstStyle/>
          <a:p>
            <a:r>
              <a:rPr lang="en-US" sz="2000" b="1" dirty="0"/>
              <a:t>Huge Idea</a:t>
            </a:r>
            <a:r>
              <a:rPr lang="en-US" sz="2000" dirty="0"/>
              <a:t>: Use programs to convert instructions for high-level language machines into machine language instructions.</a:t>
            </a:r>
          </a:p>
          <a:p>
            <a:pPr lvl="1"/>
            <a:r>
              <a:rPr lang="en-US" sz="1600" dirty="0"/>
              <a:t>Compiler, Assembler, Interpreter, Virtual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3B9C9-254B-3041-867B-73629352CBF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E6F54A-B6F9-F041-9B98-81762233C231}"/>
              </a:ext>
            </a:extLst>
          </p:cNvPr>
          <p:cNvGrpSpPr/>
          <p:nvPr/>
        </p:nvGrpSpPr>
        <p:grpSpPr>
          <a:xfrm>
            <a:off x="678546" y="4591112"/>
            <a:ext cx="8328585" cy="390401"/>
            <a:chOff x="655891" y="3352395"/>
            <a:chExt cx="8328585" cy="39040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74BE33-815C-4244-A295-250EF476A2EA}"/>
                </a:ext>
              </a:extLst>
            </p:cNvPr>
            <p:cNvSpPr txBox="1"/>
            <p:nvPr/>
          </p:nvSpPr>
          <p:spPr>
            <a:xfrm>
              <a:off x="655891" y="3393707"/>
              <a:ext cx="15456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R0 ← R1 + R2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B4E146C-AD05-304C-8AAC-A74D7EE9F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1409" y="3352395"/>
              <a:ext cx="2533067" cy="390401"/>
            </a:xfrm>
            <a:prstGeom prst="rect">
              <a:avLst/>
            </a:prstGeom>
          </p:spPr>
        </p:pic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520C394-2C6B-1F44-B0D4-EC2A8EFC6B00}"/>
                </a:ext>
              </a:extLst>
            </p:cNvPr>
            <p:cNvSpPr/>
            <p:nvPr/>
          </p:nvSpPr>
          <p:spPr>
            <a:xfrm>
              <a:off x="2333904" y="3352395"/>
              <a:ext cx="3883815" cy="39040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Machine Language Machine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E68EE5C-DC92-924A-A255-7B9A2FD2D746}"/>
              </a:ext>
            </a:extLst>
          </p:cNvPr>
          <p:cNvGrpSpPr/>
          <p:nvPr/>
        </p:nvGrpSpPr>
        <p:grpSpPr>
          <a:xfrm>
            <a:off x="222571" y="2070863"/>
            <a:ext cx="8270876" cy="390401"/>
            <a:chOff x="191020" y="2139829"/>
            <a:chExt cx="8270876" cy="390401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FD4E1E5-5F74-204F-9F2E-93BE53E0DEBD}"/>
                </a:ext>
              </a:extLst>
            </p:cNvPr>
            <p:cNvSpPr/>
            <p:nvPr/>
          </p:nvSpPr>
          <p:spPr>
            <a:xfrm>
              <a:off x="2333904" y="2139829"/>
              <a:ext cx="3883815" cy="39040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Segoe Print" panose="02000800000000000000" pitchFamily="2" charset="0"/>
                </a:rPr>
                <a:t>High-Level Language Machine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9E9A82D-E0E8-1740-925A-FD7B70214DD0}"/>
                </a:ext>
              </a:extLst>
            </p:cNvPr>
            <p:cNvSpPr txBox="1"/>
            <p:nvPr/>
          </p:nvSpPr>
          <p:spPr>
            <a:xfrm>
              <a:off x="6451409" y="2181141"/>
              <a:ext cx="2010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pay=</a:t>
              </a:r>
              <a:r>
                <a:rPr lang="en-US" dirty="0" err="1">
                  <a:latin typeface="Courier" pitchFamily="2" charset="0"/>
                </a:rPr>
                <a:t>salary+bonus</a:t>
              </a:r>
              <a:r>
                <a:rPr lang="en-US" dirty="0">
                  <a:latin typeface="Courier" pitchFamily="2" charset="0"/>
                </a:rPr>
                <a:t>;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C2EA89-870C-F34E-9C88-F3DFF53052F5}"/>
                </a:ext>
              </a:extLst>
            </p:cNvPr>
            <p:cNvSpPr txBox="1"/>
            <p:nvPr/>
          </p:nvSpPr>
          <p:spPr>
            <a:xfrm>
              <a:off x="191020" y="2181141"/>
              <a:ext cx="2010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pay=</a:t>
              </a:r>
              <a:r>
                <a:rPr lang="en-US" dirty="0" err="1">
                  <a:latin typeface="Courier" pitchFamily="2" charset="0"/>
                </a:rPr>
                <a:t>salary+bonus</a:t>
              </a:r>
              <a:r>
                <a:rPr lang="en-US" dirty="0">
                  <a:latin typeface="Courier" pitchFamily="2" charset="0"/>
                </a:rPr>
                <a:t>;</a:t>
              </a: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73FD59F-A954-C94F-9133-042B56E07FA0}"/>
              </a:ext>
            </a:extLst>
          </p:cNvPr>
          <p:cNvSpPr/>
          <p:nvPr/>
        </p:nvSpPr>
        <p:spPr>
          <a:xfrm>
            <a:off x="3774665" y="3209686"/>
            <a:ext cx="1147665" cy="61582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26FE7C-6427-C24E-AD6C-5647814669A7}"/>
              </a:ext>
            </a:extLst>
          </p:cNvPr>
          <p:cNvSpPr txBox="1"/>
          <p:nvPr/>
        </p:nvSpPr>
        <p:spPr>
          <a:xfrm rot="19601011">
            <a:off x="3227299" y="3283656"/>
            <a:ext cx="2388795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800000000000000" pitchFamily="2" charset="0"/>
              </a:rPr>
              <a:t>Interpretation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3E366C-2390-1742-97A0-561A67BD7ACD}"/>
              </a:ext>
            </a:extLst>
          </p:cNvPr>
          <p:cNvGrpSpPr/>
          <p:nvPr/>
        </p:nvGrpSpPr>
        <p:grpSpPr>
          <a:xfrm>
            <a:off x="1960830" y="2687163"/>
            <a:ext cx="1181339" cy="1670184"/>
            <a:chOff x="1942168" y="2771142"/>
            <a:chExt cx="1181339" cy="1670184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C71D055-515F-AD41-A5B6-C12E395951C6}"/>
                </a:ext>
              </a:extLst>
            </p:cNvPr>
            <p:cNvSpPr/>
            <p:nvPr/>
          </p:nvSpPr>
          <p:spPr>
            <a:xfrm>
              <a:off x="1975842" y="2771142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0D2D398-A496-BB44-9D46-035519F2934D}"/>
                </a:ext>
              </a:extLst>
            </p:cNvPr>
            <p:cNvSpPr/>
            <p:nvPr/>
          </p:nvSpPr>
          <p:spPr>
            <a:xfrm>
              <a:off x="1942168" y="3825506"/>
              <a:ext cx="1147665" cy="61582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Assembler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65A7CE5B-5E75-8A44-AC03-17E7BDF2CD2E}"/>
                </a:ext>
              </a:extLst>
            </p:cNvPr>
            <p:cNvSpPr/>
            <p:nvPr/>
          </p:nvSpPr>
          <p:spPr>
            <a:xfrm>
              <a:off x="2107756" y="3422628"/>
              <a:ext cx="873964" cy="3840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Segoe Print" panose="02000800000000000000" pitchFamily="2" charset="0"/>
                </a:rPr>
                <a:t>ASM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0AF71B3-B33E-154E-9758-773FC79CBB72}"/>
              </a:ext>
            </a:extLst>
          </p:cNvPr>
          <p:cNvSpPr txBox="1"/>
          <p:nvPr/>
        </p:nvSpPr>
        <p:spPr>
          <a:xfrm rot="19601011">
            <a:off x="1581300" y="3283655"/>
            <a:ext cx="1936749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Print" panose="02000800000000000000" pitchFamily="2" charset="0"/>
              </a:rPr>
              <a:t>Translation</a:t>
            </a:r>
          </a:p>
        </p:txBody>
      </p:sp>
    </p:spTree>
    <p:extLst>
      <p:ext uri="{BB962C8B-B14F-4D97-AF65-F5344CB8AC3E}">
        <p14:creationId xmlns:p14="http://schemas.microsoft.com/office/powerpoint/2010/main" val="33889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C3F711-5FB1-3149-86D6-F0D56D38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752" y="190501"/>
            <a:ext cx="4944300" cy="6453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i="1" dirty="0" err="1"/>
              <a:t>Silli</a:t>
            </a:r>
            <a:r>
              <a:rPr lang="en-US" dirty="0"/>
              <a:t> Little Language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B17FF2-7370-7C4B-9262-C7B1A1F7B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3623" y="1029362"/>
            <a:ext cx="6508557" cy="1659900"/>
          </a:xfrm>
        </p:spPr>
        <p:txBody>
          <a:bodyPr/>
          <a:lstStyle/>
          <a:p>
            <a:r>
              <a:rPr lang="en-US" sz="2000" b="1" dirty="0"/>
              <a:t>S</a:t>
            </a:r>
            <a:r>
              <a:rPr lang="en-US" sz="2000" dirty="0"/>
              <a:t>imple </a:t>
            </a:r>
            <a:r>
              <a:rPr lang="en-US" sz="2000" b="1" dirty="0"/>
              <a:t>I</a:t>
            </a:r>
            <a:r>
              <a:rPr lang="en-US" sz="2000" dirty="0"/>
              <a:t>nstruction </a:t>
            </a:r>
            <a:r>
              <a:rPr lang="en-US" sz="2000" b="1" dirty="0"/>
              <a:t>L</a:t>
            </a:r>
            <a:r>
              <a:rPr lang="en-US" sz="2000" dirty="0"/>
              <a:t>anguage for </a:t>
            </a:r>
            <a:r>
              <a:rPr lang="en-US" sz="2000" b="1" dirty="0"/>
              <a:t>L</a:t>
            </a:r>
            <a:r>
              <a:rPr lang="en-US" sz="2000" dirty="0"/>
              <a:t>earning </a:t>
            </a:r>
            <a:r>
              <a:rPr lang="en-US" sz="2000" b="1" dirty="0"/>
              <a:t>I</a:t>
            </a:r>
            <a:r>
              <a:rPr lang="en-US" sz="2000" dirty="0"/>
              <a:t>nterpreters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C699E-B3BC-984B-BC5B-E3209244C04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C74DD1-95A3-4D6D-BFA5-BB4EA4036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076" y="1702423"/>
            <a:ext cx="3231847" cy="318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7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2669-E6C9-27E1-08AA-CAA0BA90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060" y="0"/>
            <a:ext cx="4944300" cy="645300"/>
          </a:xfrm>
        </p:spPr>
        <p:txBody>
          <a:bodyPr/>
          <a:lstStyle/>
          <a:p>
            <a:r>
              <a:rPr lang="en-US" dirty="0"/>
              <a:t>Variable and Label Maps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7F0F7-6515-2720-A73C-F9A11F10B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5640" y="645300"/>
            <a:ext cx="4944300" cy="1659900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The interpreter uses </a:t>
            </a:r>
            <a:r>
              <a:rPr lang="en-US" sz="2000" b="1" i="1" dirty="0">
                <a:latin typeface="+mn-lt"/>
              </a:rPr>
              <a:t>Maps</a:t>
            </a:r>
            <a:r>
              <a:rPr lang="en-US" sz="2000" dirty="0">
                <a:latin typeface="+mn-lt"/>
              </a:rPr>
              <a:t> to track </a:t>
            </a:r>
            <a:r>
              <a:rPr lang="en-US" sz="2000" i="1" dirty="0">
                <a:latin typeface="+mn-lt"/>
              </a:rPr>
              <a:t>variable values </a:t>
            </a:r>
            <a:r>
              <a:rPr lang="en-US" sz="2000" dirty="0">
                <a:latin typeface="+mn-lt"/>
              </a:rPr>
              <a:t>and </a:t>
            </a:r>
            <a:r>
              <a:rPr lang="en-US" sz="2000" i="1" dirty="0">
                <a:latin typeface="+mn-lt"/>
              </a:rPr>
              <a:t>line labels</a:t>
            </a:r>
            <a:r>
              <a:rPr lang="en-US" sz="2000" dirty="0">
                <a:latin typeface="+mn-lt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E1913-ABF2-007D-142C-EDF96EF56BC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5B187-F6DC-E79A-A67B-3676E5C918DB}"/>
              </a:ext>
            </a:extLst>
          </p:cNvPr>
          <p:cNvSpPr txBox="1"/>
          <p:nvPr/>
        </p:nvSpPr>
        <p:spPr>
          <a:xfrm>
            <a:off x="4651206" y="1663809"/>
            <a:ext cx="260411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atin typeface="Courier" pitchFamily="2" charset="0"/>
              </a:rPr>
              <a:t>varMap</a:t>
            </a:r>
            <a:endParaRPr lang="en-US" sz="800" b="1" dirty="0">
              <a:latin typeface="Courier" pitchFamily="2" charset="0"/>
            </a:endParaRPr>
          </a:p>
          <a:p>
            <a:endParaRPr lang="en-US" sz="800" u="sng" dirty="0"/>
          </a:p>
          <a:p>
            <a:r>
              <a:rPr lang="en-US" sz="1800" u="sng" dirty="0">
                <a:latin typeface="+mn-lt"/>
              </a:rPr>
              <a:t>Variable		Value</a:t>
            </a:r>
          </a:p>
          <a:p>
            <a:r>
              <a:rPr lang="en-US" sz="1800" dirty="0">
                <a:latin typeface="Courier" pitchFamily="2" charset="0"/>
              </a:rPr>
              <a:t>I		0</a:t>
            </a:r>
          </a:p>
          <a:p>
            <a:r>
              <a:rPr lang="en-US" sz="1800" dirty="0">
                <a:latin typeface="Courier" pitchFamily="2" charset="0"/>
              </a:rPr>
              <a:t>J		2</a:t>
            </a:r>
          </a:p>
          <a:p>
            <a:r>
              <a:rPr lang="en-US" sz="1800" dirty="0">
                <a:latin typeface="Courier" pitchFamily="2" charset="0"/>
              </a:rPr>
              <a:t>K		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37183-BC23-A95D-D374-30D8124C393E}"/>
              </a:ext>
            </a:extLst>
          </p:cNvPr>
          <p:cNvSpPr txBox="1"/>
          <p:nvPr/>
        </p:nvSpPr>
        <p:spPr>
          <a:xfrm>
            <a:off x="4651206" y="3585984"/>
            <a:ext cx="246734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atin typeface="Courier" pitchFamily="2" charset="0"/>
              </a:rPr>
              <a:t>labelMap</a:t>
            </a:r>
            <a:endParaRPr lang="en-US" sz="800" b="1" dirty="0">
              <a:latin typeface="Courier" pitchFamily="2" charset="0"/>
            </a:endParaRPr>
          </a:p>
          <a:p>
            <a:endParaRPr lang="en-US" sz="800" u="sng" dirty="0"/>
          </a:p>
          <a:p>
            <a:r>
              <a:rPr lang="en-US" sz="1800" u="sng" dirty="0">
                <a:latin typeface="+mn-lt"/>
              </a:rPr>
              <a:t>Label		Line</a:t>
            </a:r>
          </a:p>
          <a:p>
            <a:r>
              <a:rPr lang="en-US" sz="1800" dirty="0">
                <a:latin typeface="Courier" pitchFamily="2" charset="0"/>
              </a:rPr>
              <a:t>LOOP		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2711C5-9B58-9DAA-C41B-635E6C43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20" y="1786954"/>
            <a:ext cx="3172068" cy="31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3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34ACBA-A819-1943-AEA2-12853E4FA378}"/>
              </a:ext>
            </a:extLst>
          </p:cNvPr>
          <p:cNvSpPr txBox="1"/>
          <p:nvPr/>
        </p:nvSpPr>
        <p:spPr>
          <a:xfrm>
            <a:off x="6266960" y="2501800"/>
            <a:ext cx="26341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>
                <a:latin typeface="Courier" pitchFamily="2" charset="0"/>
              </a:rPr>
              <a:t>varMap</a:t>
            </a:r>
            <a:endParaRPr lang="en-US" sz="2000" b="1" dirty="0">
              <a:latin typeface="Courier" pitchFamily="2" charset="0"/>
            </a:endParaRPr>
          </a:p>
          <a:p>
            <a:endParaRPr lang="en-US" sz="2000" u="sng" dirty="0"/>
          </a:p>
          <a:p>
            <a:r>
              <a:rPr lang="en-US" sz="1800" u="sng" dirty="0">
                <a:latin typeface="+mn-lt"/>
              </a:rPr>
              <a:t>Variable		Value</a:t>
            </a:r>
          </a:p>
          <a:p>
            <a:r>
              <a:rPr lang="en-US" sz="1800" dirty="0">
                <a:latin typeface="Courier" pitchFamily="2" charset="0"/>
              </a:rPr>
              <a:t>X		5</a:t>
            </a:r>
          </a:p>
          <a:p>
            <a:r>
              <a:rPr lang="en-US" sz="1800" dirty="0">
                <a:latin typeface="Courier" pitchFamily="2" charset="0"/>
              </a:rPr>
              <a:t>Y		3</a:t>
            </a:r>
          </a:p>
          <a:p>
            <a:r>
              <a:rPr lang="en-US" sz="1800" dirty="0">
                <a:latin typeface="Courier" pitchFamily="2" charset="0"/>
              </a:rPr>
              <a:t>Z		15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470B0-73FA-9349-A3CD-3B2C698C677E}"/>
              </a:ext>
            </a:extLst>
          </p:cNvPr>
          <p:cNvSpPr/>
          <p:nvPr/>
        </p:nvSpPr>
        <p:spPr>
          <a:xfrm>
            <a:off x="1135772" y="1763136"/>
            <a:ext cx="50211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Map&lt;String, Integer&gt; </a:t>
            </a:r>
            <a:r>
              <a:rPr lang="en-US" sz="1600" dirty="0" err="1">
                <a:solidFill>
                  <a:srgbClr val="6A3E3E"/>
                </a:solidFill>
                <a:latin typeface="Courier" pitchFamily="2" charset="0"/>
              </a:rPr>
              <a:t>varMap</a:t>
            </a:r>
            <a:r>
              <a:rPr lang="en-US" sz="1600" dirty="0">
                <a:latin typeface="Courier" pitchFamily="2" charset="0"/>
              </a:rPr>
              <a:t> = </a:t>
            </a:r>
          </a:p>
          <a:p>
            <a:r>
              <a:rPr lang="en-US" sz="1600" dirty="0">
                <a:solidFill>
                  <a:srgbClr val="7F0055"/>
                </a:solidFill>
                <a:latin typeface="Courier" pitchFamily="2" charset="0"/>
              </a:rPr>
              <a:t>	new</a:t>
            </a:r>
            <a:r>
              <a:rPr lang="en-US" sz="1600" dirty="0">
                <a:latin typeface="Courier" pitchFamily="2" charset="0"/>
              </a:rPr>
              <a:t> HashMap&lt;String, Integer&gt;();</a:t>
            </a:r>
          </a:p>
          <a:p>
            <a:r>
              <a:rPr lang="en-US" sz="1600" dirty="0">
                <a:effectLst/>
                <a:latin typeface="Courier" pitchFamily="2" charset="0"/>
              </a:rPr>
              <a:t>…</a:t>
            </a:r>
          </a:p>
          <a:p>
            <a:r>
              <a:rPr lang="en-US" sz="1600" dirty="0">
                <a:latin typeface="Courier" pitchFamily="2" charset="0"/>
              </a:rPr>
              <a:t>String var = “X”;</a:t>
            </a:r>
          </a:p>
          <a:p>
            <a:r>
              <a:rPr lang="en-US" sz="1600" dirty="0">
                <a:latin typeface="Courier" pitchFamily="2" charset="0"/>
              </a:rPr>
              <a:t>i</a:t>
            </a:r>
            <a:r>
              <a:rPr lang="en-US" sz="1600" dirty="0">
                <a:effectLst/>
                <a:latin typeface="Courier" pitchFamily="2" charset="0"/>
              </a:rPr>
              <a:t>nt </a:t>
            </a:r>
            <a:r>
              <a:rPr lang="en-US" sz="1600" dirty="0" err="1">
                <a:effectLst/>
                <a:latin typeface="Courier" pitchFamily="2" charset="0"/>
              </a:rPr>
              <a:t>val</a:t>
            </a:r>
            <a:r>
              <a:rPr lang="en-US" sz="1600" dirty="0">
                <a:effectLst/>
                <a:latin typeface="Courier" pitchFamily="2" charset="0"/>
              </a:rPr>
              <a:t> = 5;</a:t>
            </a:r>
          </a:p>
          <a:p>
            <a:r>
              <a:rPr lang="en-US" sz="1600" dirty="0">
                <a:effectLst/>
                <a:latin typeface="Courier" pitchFamily="2" charset="0"/>
              </a:rPr>
              <a:t>…</a:t>
            </a:r>
          </a:p>
          <a:p>
            <a:r>
              <a:rPr lang="en-US" sz="1600" dirty="0" err="1">
                <a:effectLst/>
                <a:latin typeface="Courier" pitchFamily="2" charset="0"/>
              </a:rPr>
              <a:t>varMap.pu</a:t>
            </a:r>
            <a:r>
              <a:rPr lang="en-US" sz="1600" dirty="0" err="1">
                <a:latin typeface="Courier" pitchFamily="2" charset="0"/>
              </a:rPr>
              <a:t>t</a:t>
            </a:r>
            <a:r>
              <a:rPr lang="en-US" sz="1600" dirty="0">
                <a:latin typeface="Courier" pitchFamily="2" charset="0"/>
              </a:rPr>
              <a:t>(var, </a:t>
            </a:r>
            <a:r>
              <a:rPr lang="en-US" sz="1600" dirty="0" err="1">
                <a:latin typeface="Courier" pitchFamily="2" charset="0"/>
              </a:rPr>
              <a:t>val</a:t>
            </a:r>
            <a:r>
              <a:rPr lang="en-US" sz="1600" dirty="0">
                <a:latin typeface="Courier" pitchFamily="2" charset="0"/>
              </a:rPr>
              <a:t>);</a:t>
            </a:r>
          </a:p>
          <a:p>
            <a:r>
              <a:rPr lang="en-US" sz="1600" dirty="0">
                <a:latin typeface="Courier" pitchFamily="2" charset="0"/>
              </a:rPr>
              <a:t>…</a:t>
            </a:r>
          </a:p>
          <a:p>
            <a:r>
              <a:rPr lang="en-US" sz="1600" dirty="0" err="1">
                <a:latin typeface="Courier" pitchFamily="2" charset="0"/>
              </a:rPr>
              <a:t>val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varMap.get</a:t>
            </a:r>
            <a:r>
              <a:rPr lang="en-US" sz="1600" dirty="0">
                <a:latin typeface="Courier" pitchFamily="2" charset="0"/>
              </a:rPr>
              <a:t>(var);</a:t>
            </a:r>
          </a:p>
          <a:p>
            <a:r>
              <a:rPr lang="en-US" sz="1600" dirty="0">
                <a:effectLst/>
                <a:latin typeface="Courier" pitchFamily="2" charset="0"/>
              </a:rPr>
              <a:t>…</a:t>
            </a:r>
          </a:p>
          <a:p>
            <a:r>
              <a:rPr lang="en-US" sz="1600" dirty="0">
                <a:latin typeface="Courier" pitchFamily="2" charset="0"/>
              </a:rPr>
              <a:t>if (</a:t>
            </a:r>
            <a:r>
              <a:rPr lang="en-US" sz="1600" dirty="0" err="1">
                <a:latin typeface="Courier" pitchFamily="2" charset="0"/>
              </a:rPr>
              <a:t>varMap.containsKey</a:t>
            </a:r>
            <a:r>
              <a:rPr lang="en-US" sz="1600" dirty="0">
                <a:latin typeface="Courier" pitchFamily="2" charset="0"/>
              </a:rPr>
              <a:t>(var)) {</a:t>
            </a:r>
          </a:p>
          <a:p>
            <a:r>
              <a:rPr lang="en-US" sz="1600" dirty="0">
                <a:latin typeface="Courier" pitchFamily="2" charset="0"/>
              </a:rPr>
              <a:t>    …</a:t>
            </a:r>
          </a:p>
          <a:p>
            <a:r>
              <a:rPr lang="en-US" sz="1600" dirty="0">
                <a:latin typeface="Courier" pitchFamily="2" charset="0"/>
              </a:rPr>
              <a:t>}</a:t>
            </a:r>
            <a:endParaRPr lang="en-US" sz="1600" dirty="0">
              <a:effectLst/>
              <a:latin typeface="Courier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6638A-7AD8-3F46-BAF1-9B32EB81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999" y="14558"/>
            <a:ext cx="4944300" cy="645300"/>
          </a:xfrm>
        </p:spPr>
        <p:txBody>
          <a:bodyPr/>
          <a:lstStyle/>
          <a:p>
            <a:r>
              <a:rPr lang="en-US" dirty="0"/>
              <a:t>The Java </a:t>
            </a:r>
            <a:r>
              <a:rPr lang="en-US" dirty="0">
                <a:latin typeface="Courier" pitchFamily="2" charset="0"/>
              </a:rPr>
              <a:t>Map</a:t>
            </a:r>
            <a:r>
              <a:rPr lang="en-US" dirty="0"/>
              <a:t>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C07E8-AED9-8543-8F55-BB478F22D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0" y="825818"/>
            <a:ext cx="5198850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>
                <a:latin typeface="Courier" pitchFamily="2" charset="0"/>
              </a:rPr>
              <a:t>Map</a:t>
            </a:r>
            <a:r>
              <a:rPr lang="en-US" sz="2000" dirty="0"/>
              <a:t> in Java maps </a:t>
            </a:r>
            <a:r>
              <a:rPr lang="en-US" sz="2000" b="1" i="1" dirty="0"/>
              <a:t>keys</a:t>
            </a:r>
            <a:r>
              <a:rPr lang="en-US" sz="2000" dirty="0"/>
              <a:t> to </a:t>
            </a:r>
            <a:r>
              <a:rPr lang="en-US" sz="2000" b="1" i="1" dirty="0"/>
              <a:t>values</a:t>
            </a:r>
          </a:p>
          <a:p>
            <a:pPr lvl="1"/>
            <a:r>
              <a:rPr lang="en-US" sz="1800" dirty="0"/>
              <a:t>like a Dictionary in Python.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CA2D4-02BD-694F-9C64-C94FBE473A1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17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7" name="Google Shape;4809;p42">
            <a:hlinkClick r:id="rId2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8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7E38C22-A9D5-FE49-BA40-913B59B0629D}"/>
              </a:ext>
            </a:extLst>
          </p:cNvPr>
          <p:cNvSpPr/>
          <p:nvPr/>
        </p:nvSpPr>
        <p:spPr>
          <a:xfrm>
            <a:off x="953007" y="2329023"/>
            <a:ext cx="1416969" cy="295494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0ED5A4F-5385-BC4C-99C4-DB7FAAB14266}"/>
              </a:ext>
            </a:extLst>
          </p:cNvPr>
          <p:cNvSpPr/>
          <p:nvPr/>
        </p:nvSpPr>
        <p:spPr>
          <a:xfrm>
            <a:off x="947355" y="2615186"/>
            <a:ext cx="1416969" cy="295494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E205DE-786C-994D-9BE2-1ACB37236C18}"/>
              </a:ext>
            </a:extLst>
          </p:cNvPr>
          <p:cNvSpPr/>
          <p:nvPr/>
        </p:nvSpPr>
        <p:spPr>
          <a:xfrm>
            <a:off x="953007" y="2910209"/>
            <a:ext cx="1416969" cy="295494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7B40-9809-3D49-B468-214FEB00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little </a:t>
            </a:r>
            <a:r>
              <a:rPr lang="en-US" dirty="0" err="1"/>
              <a:t>Silli</a:t>
            </a:r>
            <a:r>
              <a:rPr lang="en-US" dirty="0"/>
              <a:t> Program: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BD04-4675-3544-94B4-168CA8FE818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7A57D-E967-FD4E-A86B-809E08E159AB}"/>
              </a:ext>
            </a:extLst>
          </p:cNvPr>
          <p:cNvSpPr txBox="1"/>
          <p:nvPr/>
        </p:nvSpPr>
        <p:spPr>
          <a:xfrm>
            <a:off x="953007" y="1916176"/>
            <a:ext cx="280397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# A Little Program.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LET X=0</a:t>
            </a:r>
          </a:p>
          <a:p>
            <a:r>
              <a:rPr lang="en-US" sz="1800" dirty="0">
                <a:latin typeface="Courier" pitchFamily="2" charset="0"/>
              </a:rPr>
              <a:t>LET Y=0</a:t>
            </a:r>
          </a:p>
          <a:p>
            <a:r>
              <a:rPr lang="en-US" sz="1800" dirty="0">
                <a:latin typeface="Courier" pitchFamily="2" charset="0"/>
              </a:rPr>
              <a:t>LET Z=0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READ X</a:t>
            </a:r>
          </a:p>
          <a:p>
            <a:r>
              <a:rPr lang="en-US" sz="1800" dirty="0">
                <a:latin typeface="Courier" pitchFamily="2" charset="0"/>
              </a:rPr>
              <a:t>READ 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Z=X*Y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PRINT 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E025E-70D2-9A4C-92D7-6533ABACF749}"/>
              </a:ext>
            </a:extLst>
          </p:cNvPr>
          <p:cNvSpPr txBox="1"/>
          <p:nvPr/>
        </p:nvSpPr>
        <p:spPr>
          <a:xfrm>
            <a:off x="4823926" y="2310361"/>
            <a:ext cx="26041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varMap</a:t>
            </a:r>
            <a:endParaRPr lang="en-US" sz="2000" dirty="0"/>
          </a:p>
          <a:p>
            <a:endParaRPr lang="en-US" sz="2000" u="sng" dirty="0"/>
          </a:p>
          <a:p>
            <a:r>
              <a:rPr lang="en-US" sz="1800" u="sng" dirty="0">
                <a:latin typeface="+mn-lt"/>
              </a:rPr>
              <a:t>Variable		Value</a:t>
            </a:r>
          </a:p>
          <a:p>
            <a:r>
              <a:rPr lang="en-US" sz="1800" dirty="0">
                <a:latin typeface="Courier" pitchFamily="2" charset="0"/>
              </a:rPr>
              <a:t>X		0</a:t>
            </a:r>
          </a:p>
          <a:p>
            <a:r>
              <a:rPr lang="en-US" sz="1800" dirty="0">
                <a:latin typeface="Courier" pitchFamily="2" charset="0"/>
              </a:rPr>
              <a:t>Y		0</a:t>
            </a:r>
          </a:p>
          <a:p>
            <a:r>
              <a:rPr lang="en-US" sz="1800" dirty="0">
                <a:latin typeface="Courier" pitchFamily="2" charset="0"/>
              </a:rPr>
              <a:t>Z		0</a:t>
            </a:r>
          </a:p>
        </p:txBody>
      </p:sp>
    </p:spTree>
    <p:extLst>
      <p:ext uri="{BB962C8B-B14F-4D97-AF65-F5344CB8AC3E}">
        <p14:creationId xmlns:p14="http://schemas.microsoft.com/office/powerpoint/2010/main" val="366788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E205DE-786C-994D-9BE2-1ACB37236C18}"/>
              </a:ext>
            </a:extLst>
          </p:cNvPr>
          <p:cNvSpPr/>
          <p:nvPr/>
        </p:nvSpPr>
        <p:spPr>
          <a:xfrm>
            <a:off x="938024" y="3279235"/>
            <a:ext cx="1416969" cy="295494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7B40-9809-3D49-B468-214FEB00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little </a:t>
            </a:r>
            <a:r>
              <a:rPr lang="en-US" dirty="0" err="1"/>
              <a:t>Silli</a:t>
            </a:r>
            <a:r>
              <a:rPr lang="en-US" dirty="0"/>
              <a:t> Program: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BD04-4675-3544-94B4-168CA8FE818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7A57D-E967-FD4E-A86B-809E08E159AB}"/>
              </a:ext>
            </a:extLst>
          </p:cNvPr>
          <p:cNvSpPr txBox="1"/>
          <p:nvPr/>
        </p:nvSpPr>
        <p:spPr>
          <a:xfrm>
            <a:off x="953007" y="1916176"/>
            <a:ext cx="280397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# A Little Program.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LET X=0</a:t>
            </a:r>
          </a:p>
          <a:p>
            <a:r>
              <a:rPr lang="en-US" sz="1800" dirty="0">
                <a:latin typeface="Courier" pitchFamily="2" charset="0"/>
              </a:rPr>
              <a:t>LET Y=0</a:t>
            </a:r>
          </a:p>
          <a:p>
            <a:r>
              <a:rPr lang="en-US" sz="1800" dirty="0">
                <a:latin typeface="Courier" pitchFamily="2" charset="0"/>
              </a:rPr>
              <a:t>LET Z=0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READ X</a:t>
            </a:r>
          </a:p>
          <a:p>
            <a:r>
              <a:rPr lang="en-US" sz="1800" dirty="0">
                <a:latin typeface="Courier" pitchFamily="2" charset="0"/>
              </a:rPr>
              <a:t>READ 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Z=X*Y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PRINT 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E025E-70D2-9A4C-92D7-6533ABACF749}"/>
              </a:ext>
            </a:extLst>
          </p:cNvPr>
          <p:cNvSpPr txBox="1"/>
          <p:nvPr/>
        </p:nvSpPr>
        <p:spPr>
          <a:xfrm>
            <a:off x="4823926" y="2310361"/>
            <a:ext cx="26041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varMap</a:t>
            </a:r>
            <a:endParaRPr lang="en-US" sz="2000" dirty="0"/>
          </a:p>
          <a:p>
            <a:endParaRPr lang="en-US" sz="2000" u="sng" dirty="0"/>
          </a:p>
          <a:p>
            <a:r>
              <a:rPr lang="en-US" sz="1800" u="sng" dirty="0">
                <a:latin typeface="+mn-lt"/>
              </a:rPr>
              <a:t>Variable		Value</a:t>
            </a:r>
          </a:p>
          <a:p>
            <a:r>
              <a:rPr lang="en-US" sz="1800" dirty="0">
                <a:latin typeface="Courier" pitchFamily="2" charset="0"/>
              </a:rPr>
              <a:t>X		0</a:t>
            </a:r>
          </a:p>
          <a:p>
            <a:r>
              <a:rPr lang="en-US" sz="1800" dirty="0">
                <a:latin typeface="Courier" pitchFamily="2" charset="0"/>
              </a:rPr>
              <a:t>Y		0</a:t>
            </a:r>
          </a:p>
          <a:p>
            <a:r>
              <a:rPr lang="en-US" sz="1800" dirty="0">
                <a:latin typeface="Courier" pitchFamily="2" charset="0"/>
              </a:rPr>
              <a:t>Z		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4ABAC-0EA5-1340-AEE7-FBC56C06AF35}"/>
              </a:ext>
            </a:extLst>
          </p:cNvPr>
          <p:cNvSpPr txBox="1"/>
          <p:nvPr/>
        </p:nvSpPr>
        <p:spPr>
          <a:xfrm rot="21303841">
            <a:off x="3228134" y="2649035"/>
            <a:ext cx="857927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Segoe Print" panose="02000800000000000000" pitchFamily="2" charset="0"/>
              </a:rPr>
              <a:t>? </a:t>
            </a:r>
            <a:r>
              <a:rPr lang="en-US" sz="4000" dirty="0">
                <a:solidFill>
                  <a:srgbClr val="FF0000"/>
                </a:solidFill>
                <a:latin typeface="Segoe Print" panose="02000800000000000000" pitchFamily="2" charset="0"/>
              </a:rPr>
              <a:t> 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CCF047A9-C758-FD47-BCF7-F0D0CA0ADDFC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2379899" y="3039886"/>
            <a:ext cx="849826" cy="387091"/>
          </a:xfrm>
          <a:prstGeom prst="curvedConnector3">
            <a:avLst/>
          </a:prstGeom>
          <a:ln w="349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85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E205DE-786C-994D-9BE2-1ACB37236C18}"/>
              </a:ext>
            </a:extLst>
          </p:cNvPr>
          <p:cNvSpPr/>
          <p:nvPr/>
        </p:nvSpPr>
        <p:spPr>
          <a:xfrm>
            <a:off x="938024" y="3279235"/>
            <a:ext cx="1416969" cy="295494"/>
          </a:xfrm>
          <a:prstGeom prst="roundRect">
            <a:avLst>
              <a:gd name="adj" fmla="val 8838"/>
            </a:avLst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97B40-9809-3D49-B468-214FEB00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little </a:t>
            </a:r>
            <a:r>
              <a:rPr lang="en-US" dirty="0" err="1"/>
              <a:t>Silli</a:t>
            </a:r>
            <a:r>
              <a:rPr lang="en-US" dirty="0"/>
              <a:t> Program: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BD04-4675-3544-94B4-168CA8FE818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7A57D-E967-FD4E-A86B-809E08E159AB}"/>
              </a:ext>
            </a:extLst>
          </p:cNvPr>
          <p:cNvSpPr txBox="1"/>
          <p:nvPr/>
        </p:nvSpPr>
        <p:spPr>
          <a:xfrm>
            <a:off x="953007" y="1916176"/>
            <a:ext cx="280397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# A Little Program.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LET X=0</a:t>
            </a:r>
          </a:p>
          <a:p>
            <a:r>
              <a:rPr lang="en-US" sz="1800" dirty="0">
                <a:latin typeface="Courier" pitchFamily="2" charset="0"/>
              </a:rPr>
              <a:t>LET Y=0</a:t>
            </a:r>
          </a:p>
          <a:p>
            <a:r>
              <a:rPr lang="en-US" sz="1800" dirty="0">
                <a:latin typeface="Courier" pitchFamily="2" charset="0"/>
              </a:rPr>
              <a:t>LET Z=0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READ X</a:t>
            </a:r>
          </a:p>
          <a:p>
            <a:r>
              <a:rPr lang="en-US" sz="1800" dirty="0">
                <a:latin typeface="Courier" pitchFamily="2" charset="0"/>
              </a:rPr>
              <a:t>READ 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Z=X*Y</a:t>
            </a:r>
          </a:p>
          <a:p>
            <a:endParaRPr lang="en-US" sz="800" dirty="0">
              <a:latin typeface="Courier" pitchFamily="2" charset="0"/>
            </a:endParaRPr>
          </a:p>
          <a:p>
            <a:r>
              <a:rPr lang="en-US" sz="1800" dirty="0">
                <a:latin typeface="Courier" pitchFamily="2" charset="0"/>
              </a:rPr>
              <a:t>PRINT 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E025E-70D2-9A4C-92D7-6533ABACF749}"/>
              </a:ext>
            </a:extLst>
          </p:cNvPr>
          <p:cNvSpPr txBox="1"/>
          <p:nvPr/>
        </p:nvSpPr>
        <p:spPr>
          <a:xfrm>
            <a:off x="4823926" y="2310361"/>
            <a:ext cx="260411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varMap</a:t>
            </a:r>
            <a:endParaRPr lang="en-US" sz="2000" dirty="0"/>
          </a:p>
          <a:p>
            <a:endParaRPr lang="en-US" sz="2000" u="sng" dirty="0"/>
          </a:p>
          <a:p>
            <a:r>
              <a:rPr lang="en-US" sz="1800" u="sng" dirty="0">
                <a:latin typeface="+mn-lt"/>
              </a:rPr>
              <a:t>Variable		Value</a:t>
            </a:r>
          </a:p>
          <a:p>
            <a:r>
              <a:rPr lang="en-US" sz="1800" dirty="0">
                <a:latin typeface="Courier" pitchFamily="2" charset="0"/>
              </a:rPr>
              <a:t>X		0</a:t>
            </a:r>
          </a:p>
          <a:p>
            <a:r>
              <a:rPr lang="en-US" sz="1800" dirty="0">
                <a:latin typeface="Courier" pitchFamily="2" charset="0"/>
              </a:rPr>
              <a:t>Y		0</a:t>
            </a:r>
          </a:p>
          <a:p>
            <a:r>
              <a:rPr lang="en-US" sz="1800" dirty="0">
                <a:latin typeface="Courier" pitchFamily="2" charset="0"/>
              </a:rPr>
              <a:t>Z		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4ABAC-0EA5-1340-AEE7-FBC56C06AF35}"/>
              </a:ext>
            </a:extLst>
          </p:cNvPr>
          <p:cNvSpPr txBox="1"/>
          <p:nvPr/>
        </p:nvSpPr>
        <p:spPr>
          <a:xfrm rot="21303841">
            <a:off x="3143976" y="2649035"/>
            <a:ext cx="102624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Segoe Print" panose="02000800000000000000" pitchFamily="2" charset="0"/>
              </a:rPr>
              <a:t>? </a:t>
            </a:r>
            <a:r>
              <a:rPr lang="en-US" sz="4000" dirty="0">
                <a:solidFill>
                  <a:srgbClr val="FF0000"/>
                </a:solidFill>
                <a:latin typeface="Segoe Print" panose="02000800000000000000" pitchFamily="2" charset="0"/>
              </a:rPr>
              <a:t>5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CCF047A9-C758-FD47-BCF7-F0D0CA0ADDFC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2379897" y="3047127"/>
            <a:ext cx="765982" cy="379851"/>
          </a:xfrm>
          <a:prstGeom prst="curvedConnector3">
            <a:avLst/>
          </a:prstGeom>
          <a:ln w="349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10388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793</TotalTime>
  <Words>820</Words>
  <Application>Microsoft Macintosh PowerPoint</Application>
  <PresentationFormat>On-screen Show (16:9)</PresentationFormat>
  <Paragraphs>238</Paragraphs>
  <Slides>13</Slides>
  <Notes>3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L07/08 – An Interpreter</vt:lpstr>
      <vt:lpstr>Program Execution</vt:lpstr>
      <vt:lpstr>A Silli Little Language</vt:lpstr>
      <vt:lpstr>Variable and Label Maps</vt:lpstr>
      <vt:lpstr>The Java Map Interface</vt:lpstr>
      <vt:lpstr>Acknowledgments</vt:lpstr>
      <vt:lpstr>Interpreting a little Silli Program:</vt:lpstr>
      <vt:lpstr>Interpreting a little Silli Program:</vt:lpstr>
      <vt:lpstr>Interpreting a little Silli Program:</vt:lpstr>
      <vt:lpstr>Interpreting a little Silli Program:</vt:lpstr>
      <vt:lpstr>Interpreting a little Silli Program:</vt:lpstr>
      <vt:lpstr>Interpreting a little Silli Program:</vt:lpstr>
      <vt:lpstr>Interpreting a little Silli Program: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L07 – An Interpreter</dc:title>
  <dc:creator>Braught, Grant</dc:creator>
  <cp:lastModifiedBy>Braught, Grant</cp:lastModifiedBy>
  <cp:revision>24</cp:revision>
  <dcterms:created xsi:type="dcterms:W3CDTF">2020-10-03T15:53:54Z</dcterms:created>
  <dcterms:modified xsi:type="dcterms:W3CDTF">2023-02-23T15:17:20Z</dcterms:modified>
</cp:coreProperties>
</file>