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8" r:id="rId3"/>
    <p:sldId id="296" r:id="rId4"/>
    <p:sldId id="295" r:id="rId5"/>
    <p:sldId id="294" r:id="rId6"/>
    <p:sldId id="297" r:id="rId7"/>
    <p:sldId id="298" r:id="rId8"/>
    <p:sldId id="317" r:id="rId9"/>
    <p:sldId id="325" r:id="rId10"/>
    <p:sldId id="314" r:id="rId11"/>
    <p:sldId id="324" r:id="rId12"/>
    <p:sldId id="289" r:id="rId13"/>
    <p:sldId id="299" r:id="rId14"/>
    <p:sldId id="322" r:id="rId15"/>
    <p:sldId id="321" r:id="rId16"/>
    <p:sldId id="291" r:id="rId17"/>
    <p:sldId id="326" r:id="rId18"/>
    <p:sldId id="318" r:id="rId19"/>
    <p:sldId id="323" r:id="rId20"/>
    <p:sldId id="320" r:id="rId21"/>
    <p:sldId id="293" r:id="rId22"/>
    <p:sldId id="313" r:id="rId23"/>
    <p:sldId id="290" r:id="rId24"/>
    <p:sldId id="319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1497"/>
  </p:normalViewPr>
  <p:slideViewPr>
    <p:cSldViewPr snapToGrid="0" snapToObjects="1">
      <p:cViewPr varScale="1">
        <p:scale>
          <a:sx n="119" d="100"/>
          <a:sy n="119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4073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on…</a:t>
            </a:r>
          </a:p>
          <a:p>
            <a:r>
              <a:rPr lang="en-US" dirty="0"/>
              <a:t>Let’s think about the base 10 (decimal) numbers that we use all the time.</a:t>
            </a:r>
          </a:p>
          <a:p>
            <a:endParaRPr lang="en-US" dirty="0"/>
          </a:p>
          <a:p>
            <a:r>
              <a:rPr lang="en-US" dirty="0"/>
              <a:t>501 base 10</a:t>
            </a:r>
          </a:p>
          <a:p>
            <a:r>
              <a:rPr lang="en-US" dirty="0"/>
              <a:t> - I will use subscripts to indicate the base of the number when it is not clear from the context.</a:t>
            </a:r>
          </a:p>
          <a:p>
            <a:endParaRPr lang="en-US" dirty="0"/>
          </a:p>
          <a:p>
            <a:r>
              <a:rPr lang="en-US" dirty="0"/>
              <a:t>5 * 100 …</a:t>
            </a:r>
          </a:p>
          <a:p>
            <a:r>
              <a:rPr lang="en-US" dirty="0"/>
              <a:t>5 hundreds, 0 tens, 1 one</a:t>
            </a:r>
          </a:p>
          <a:p>
            <a:endParaRPr lang="en-US" dirty="0"/>
          </a:p>
          <a:p>
            <a:r>
              <a:rPr lang="en-US" dirty="0"/>
              <a:t>or as powers of 10</a:t>
            </a:r>
          </a:p>
          <a:p>
            <a:r>
              <a:rPr lang="en-US" dirty="0"/>
              <a:t> - which is why we call it base 10.</a:t>
            </a:r>
          </a:p>
        </p:txBody>
      </p:sp>
    </p:spTree>
    <p:extLst>
      <p:ext uri="{BB962C8B-B14F-4D97-AF65-F5344CB8AC3E}">
        <p14:creationId xmlns:p14="http://schemas.microsoft.com/office/powerpoint/2010/main" val="357287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 2</a:t>
            </a:r>
          </a:p>
          <a:p>
            <a:r>
              <a:rPr lang="en-US" dirty="0"/>
              <a:t>  - we just change the base …</a:t>
            </a:r>
          </a:p>
          <a:p>
            <a:r>
              <a:rPr lang="en-US" dirty="0"/>
              <a:t>  - we get 1’s, 2’s, 4’s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Here the subscript 2 helps…</a:t>
            </a:r>
          </a:p>
          <a:p>
            <a:r>
              <a:rPr lang="en-US" dirty="0"/>
              <a:t>  - is it one hundred ten?</a:t>
            </a:r>
          </a:p>
          <a:p>
            <a:r>
              <a:rPr lang="en-US" dirty="0"/>
              <a:t>  - or 110 binary?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these out</a:t>
            </a:r>
          </a:p>
          <a:p>
            <a:r>
              <a:rPr lang="en-US" dirty="0"/>
              <a:t>Showing the work as on the previous slide.</a:t>
            </a:r>
          </a:p>
          <a:p>
            <a:endParaRPr lang="en-US" dirty="0"/>
          </a:p>
          <a:p>
            <a:r>
              <a:rPr lang="en-US" dirty="0"/>
              <a:t>Then if there is a need do one as another example.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deal with the additional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2^4 = 16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2^5 = 32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2^6 = 64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2^7 = 128</a:t>
            </a:r>
          </a:p>
        </p:txBody>
      </p:sp>
    </p:spTree>
    <p:extLst>
      <p:ext uri="{BB962C8B-B14F-4D97-AF65-F5344CB8AC3E}">
        <p14:creationId xmlns:p14="http://schemas.microsoft.com/office/powerpoint/2010/main" val="214442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sl9ide.</a:t>
            </a:r>
          </a:p>
        </p:txBody>
      </p:sp>
    </p:spTree>
    <p:extLst>
      <p:ext uri="{BB962C8B-B14F-4D97-AF65-F5344CB8AC3E}">
        <p14:creationId xmlns:p14="http://schemas.microsoft.com/office/powerpoint/2010/main" val="1160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one.</a:t>
            </a:r>
          </a:p>
          <a:p>
            <a:endParaRPr lang="en-US" dirty="0"/>
          </a:p>
          <a:p>
            <a:r>
              <a:rPr lang="en-US" dirty="0"/>
              <a:t>You did conversions this way earlier intuitively.</a:t>
            </a:r>
          </a:p>
          <a:p>
            <a:r>
              <a:rPr lang="en-US" dirty="0"/>
              <a:t>Here is a process you can use.</a:t>
            </a:r>
          </a:p>
          <a:p>
            <a:r>
              <a:rPr lang="en-US" dirty="0"/>
              <a:t>  - Write out the powers of two</a:t>
            </a:r>
          </a:p>
          <a:p>
            <a:r>
              <a:rPr lang="en-US" dirty="0"/>
              <a:t>  - Expand them to base 10 values if you like</a:t>
            </a:r>
          </a:p>
          <a:p>
            <a:r>
              <a:rPr lang="en-US" dirty="0"/>
              <a:t>    - or just start here if you know them.</a:t>
            </a:r>
          </a:p>
          <a:p>
            <a:r>
              <a:rPr lang="en-US" dirty="0"/>
              <a:t>  - Fill in blanks from left to right with either:</a:t>
            </a:r>
          </a:p>
          <a:p>
            <a:r>
              <a:rPr lang="en-US" dirty="0"/>
              <a:t>    - 0 if the value to be represented is &lt; the value of the place</a:t>
            </a:r>
          </a:p>
          <a:p>
            <a:r>
              <a:rPr lang="en-US" dirty="0"/>
              <a:t>    - 1 if the value to be represented it &gt;= the value of the place</a:t>
            </a:r>
          </a:p>
          <a:p>
            <a:r>
              <a:rPr lang="en-US" dirty="0"/>
              <a:t>      - subtract the value of the place from the number to be represented.</a:t>
            </a:r>
          </a:p>
          <a:p>
            <a:r>
              <a:rPr lang="en-US" dirty="0"/>
              <a:t>  - Continue until you reach 0.</a:t>
            </a:r>
          </a:p>
          <a:p>
            <a:endParaRPr lang="en-US" dirty="0"/>
          </a:p>
          <a:p>
            <a:r>
              <a:rPr lang="en-US" dirty="0"/>
              <a:t>When doing decimal to binary, you will be told how many bits are to be used</a:t>
            </a:r>
          </a:p>
          <a:p>
            <a:r>
              <a:rPr lang="en-US" dirty="0"/>
              <a:t>  - The number will be written with that many bits – using leading zeros if necessary.</a:t>
            </a:r>
          </a:p>
          <a:p>
            <a:r>
              <a:rPr lang="en-US" dirty="0"/>
              <a:t>  - For example, if you were asked to represent 13 in 8 bits:</a:t>
            </a:r>
          </a:p>
          <a:p>
            <a:r>
              <a:rPr lang="en-US" dirty="0"/>
              <a:t>      0000 1101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step by step version of the problem on the </a:t>
            </a:r>
            <a:r>
              <a:rPr lang="en-US"/>
              <a:t>prior slide.</a:t>
            </a:r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this one out.</a:t>
            </a:r>
          </a:p>
        </p:txBody>
      </p:sp>
    </p:spTree>
    <p:extLst>
      <p:ext uri="{BB962C8B-B14F-4D97-AF65-F5344CB8AC3E}">
        <p14:creationId xmlns:p14="http://schemas.microsoft.com/office/powerpoint/2010/main" val="121302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248180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one…</a:t>
            </a:r>
          </a:p>
          <a:p>
            <a:r>
              <a:rPr lang="en-US" dirty="0"/>
              <a:t>  - ask them to do the other two…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954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With all the 1’s and 0’s running around it will be helpful to have some terminology to help us identify which parts we are talking about.</a:t>
            </a:r>
          </a:p>
          <a:p>
            <a:endParaRPr lang="en-US" dirty="0"/>
          </a:p>
          <a:p>
            <a:r>
              <a:rPr lang="en-US" dirty="0"/>
              <a:t>Binary – 2 </a:t>
            </a:r>
          </a:p>
          <a:p>
            <a:r>
              <a:rPr lang="en-US" dirty="0"/>
              <a:t>Decimal – 10</a:t>
            </a:r>
          </a:p>
          <a:p>
            <a:endParaRPr lang="en-US" dirty="0"/>
          </a:p>
          <a:p>
            <a:r>
              <a:rPr lang="en-US" dirty="0"/>
              <a:t>Byte is an ordered collection of 8 adjacent 1’s and 0’s. </a:t>
            </a:r>
          </a:p>
          <a:p>
            <a:r>
              <a:rPr lang="en-US" dirty="0"/>
              <a:t>The individual 1’s and 0’s are called bits.</a:t>
            </a:r>
          </a:p>
          <a:p>
            <a:endParaRPr lang="en-US" dirty="0"/>
          </a:p>
          <a:p>
            <a:r>
              <a:rPr lang="en-US" dirty="0"/>
              <a:t>In a longer string of bits, bytes will usually begin at an offset from the right that is a multiple of 8.</a:t>
            </a:r>
          </a:p>
          <a:p>
            <a:r>
              <a:rPr lang="en-US" dirty="0"/>
              <a:t>  - will also often write with with a space every 3 bits</a:t>
            </a:r>
          </a:p>
          <a:p>
            <a:r>
              <a:rPr lang="en-US" dirty="0"/>
              <a:t>  - just to make it easier to read.</a:t>
            </a:r>
          </a:p>
          <a:p>
            <a:endParaRPr lang="en-US" dirty="0"/>
          </a:p>
          <a:p>
            <a:r>
              <a:rPr lang="en-US" dirty="0"/>
              <a:t>Least significant Byte – think about least significant digit in base 10 –right most digit</a:t>
            </a:r>
          </a:p>
          <a:p>
            <a:r>
              <a:rPr lang="en-US" dirty="0"/>
              <a:t>Most significant Byte – think about most significant digit in base 10.</a:t>
            </a:r>
          </a:p>
          <a:p>
            <a:endParaRPr lang="en-US" dirty="0"/>
          </a:p>
          <a:p>
            <a:r>
              <a:rPr lang="en-US" dirty="0"/>
              <a:t>Can similarly talk about the most or least significant bit – better to call it most significant bit position</a:t>
            </a:r>
          </a:p>
          <a:p>
            <a:r>
              <a:rPr lang="en-US" dirty="0"/>
              <a:t>  - right most or left most bit in whatever we are looking at (byte or longer string)</a:t>
            </a:r>
          </a:p>
          <a:p>
            <a:r>
              <a:rPr lang="en-US" dirty="0"/>
              <a:t>  - written with leading zeros – so </a:t>
            </a:r>
            <a:r>
              <a:rPr lang="en-US" dirty="0" err="1"/>
              <a:t>MSb</a:t>
            </a:r>
            <a:r>
              <a:rPr lang="en-US" dirty="0"/>
              <a:t> is whichever value is in the leftmost spot</a:t>
            </a:r>
          </a:p>
          <a:p>
            <a:r>
              <a:rPr lang="en-US" dirty="0"/>
              <a:t>  - Contrast with MS digit – where in base 10 we don’t typically write leading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34757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work this one out!</a:t>
            </a:r>
          </a:p>
          <a:p>
            <a:endParaRPr lang="en-US" dirty="0"/>
          </a:p>
          <a:p>
            <a:r>
              <a:rPr lang="en-US" dirty="0"/>
              <a:t>If more bits, just keep increasing the power of 2.</a:t>
            </a:r>
          </a:p>
          <a:p>
            <a:endParaRPr lang="en-US" dirty="0"/>
          </a:p>
          <a:p>
            <a:r>
              <a:rPr lang="en-US" dirty="0"/>
              <a:t>Good example of why we need the subscripts.</a:t>
            </a:r>
          </a:p>
          <a:p>
            <a:endParaRPr lang="en-US" dirty="0"/>
          </a:p>
          <a:p>
            <a:r>
              <a:rPr lang="en-US" dirty="0"/>
              <a:t>Use them in your work to avoid any ambiguity.</a:t>
            </a:r>
          </a:p>
        </p:txBody>
      </p:sp>
    </p:spTree>
    <p:extLst>
      <p:ext uri="{BB962C8B-B14F-4D97-AF65-F5344CB8AC3E}">
        <p14:creationId xmlns:p14="http://schemas.microsoft.com/office/powerpoint/2010/main" val="27775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the values in the first one.</a:t>
            </a:r>
          </a:p>
          <a:p>
            <a:r>
              <a:rPr lang="en-US" dirty="0"/>
              <a:t>  4 + 8 = 12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+ 4 + 8 = 13.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10706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Word – 32 bits conventionally in modern programing languages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little complicated in common use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When we say 32 or 64 bit computer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means that computer can operates on 32 or 64 bits at a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Frequently you will hear that the computer has a 32 or 64 bit word size.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our purposes, when I say word, I’ll be referring to 32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I want to talk about 64 bits, I’ll say “Double Word”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you ever wondered where the Java datatype double comes from… this is it.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double values use 64 bits (more later)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Pie:</a:t>
            </a:r>
          </a:p>
          <a:p>
            <a:r>
              <a:rPr lang="en-US" dirty="0"/>
              <a:t>  Yummy desert (English)</a:t>
            </a:r>
          </a:p>
          <a:p>
            <a:r>
              <a:rPr lang="en-US" dirty="0"/>
              <a:t>  Bird (French)</a:t>
            </a:r>
          </a:p>
          <a:p>
            <a:r>
              <a:rPr lang="en-US" dirty="0"/>
              <a:t>  Foot (Spanish)</a:t>
            </a:r>
          </a:p>
          <a:p>
            <a:r>
              <a:rPr lang="en-US" dirty="0"/>
              <a:t>  Devout (Italian)</a:t>
            </a:r>
          </a:p>
          <a:p>
            <a:endParaRPr lang="en-US" dirty="0"/>
          </a:p>
          <a:p>
            <a:r>
              <a:rPr lang="en-US" dirty="0"/>
              <a:t>May be others as well... If you know of one in other languages let me know!!</a:t>
            </a:r>
          </a:p>
          <a:p>
            <a:endParaRPr lang="en-US" dirty="0"/>
          </a:p>
          <a:p>
            <a:r>
              <a:rPr lang="en-US" dirty="0"/>
              <a:t>The point is:</a:t>
            </a:r>
          </a:p>
          <a:p>
            <a:r>
              <a:rPr lang="en-US" dirty="0"/>
              <a:t>  - Until we know how to interpret the 1’s and 0’s we can’t know their meaning.</a:t>
            </a:r>
          </a:p>
          <a:p>
            <a:r>
              <a:rPr lang="en-US" dirty="0"/>
              <a:t>  - In the same way we don’t know the meaning of the letters p </a:t>
            </a:r>
            <a:r>
              <a:rPr lang="en-US" dirty="0" err="1"/>
              <a:t>i</a:t>
            </a:r>
            <a:r>
              <a:rPr lang="en-US" dirty="0"/>
              <a:t> e until we are told how to interpret them.</a:t>
            </a:r>
          </a:p>
        </p:txBody>
      </p:sp>
    </p:spTree>
    <p:extLst>
      <p:ext uri="{BB962C8B-B14F-4D97-AF65-F5344CB8AC3E}">
        <p14:creationId xmlns:p14="http://schemas.microsoft.com/office/powerpoint/2010/main" val="7331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interpreting the word “pie” depended upon the language</a:t>
            </a:r>
          </a:p>
          <a:p>
            <a:r>
              <a:rPr lang="en-US" dirty="0"/>
              <a:t>Interpreting the bits will depend upon knowing the representation that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11931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analogy, the representation is a language or a dialect.</a:t>
            </a:r>
          </a:p>
          <a:p>
            <a:r>
              <a:rPr lang="en-US" dirty="0"/>
              <a:t> - interpreting a byte as unsigned binary will give us one value</a:t>
            </a:r>
          </a:p>
          <a:p>
            <a:r>
              <a:rPr lang="en-US" dirty="0"/>
              <a:t> - interpreting it as fixed point gives us another</a:t>
            </a:r>
          </a:p>
          <a:p>
            <a:r>
              <a:rPr lang="en-US" dirty="0"/>
              <a:t> - and as RGB color something different again</a:t>
            </a:r>
          </a:p>
          <a:p>
            <a:endParaRPr lang="en-US" dirty="0"/>
          </a:p>
          <a:p>
            <a:r>
              <a:rPr lang="en-US" dirty="0"/>
              <a:t>These are some of the representations or interpretations we’ll be learning about in this topic.</a:t>
            </a:r>
          </a:p>
          <a:p>
            <a:endParaRPr lang="en-US" dirty="0"/>
          </a:p>
          <a:p>
            <a:r>
              <a:rPr lang="en-US" dirty="0"/>
              <a:t>Today… non-negative integers. 0,1,2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warmup to get you thinking in a particular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idea is that we can create a number by placing digits in each place.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use 0,1,2 and place them in the 20’s, 10’s, 5’s, 2’s and 1’s columns.</a:t>
            </a:r>
          </a:p>
          <a:p>
            <a:r>
              <a:rPr lang="en-US" dirty="0"/>
              <a:t>As long as we know the value of each place</a:t>
            </a:r>
          </a:p>
          <a:p>
            <a:r>
              <a:rPr lang="en-US" dirty="0"/>
              <a:t>We can make up a number.</a:t>
            </a:r>
          </a:p>
          <a:p>
            <a:endParaRPr lang="en-US" dirty="0"/>
          </a:p>
          <a:p>
            <a:r>
              <a:rPr lang="en-US" dirty="0"/>
              <a:t>Note: With these particular values there are multiple numbers that will represent the same value.</a:t>
            </a:r>
          </a:p>
          <a:p>
            <a:r>
              <a:rPr lang="en-US" dirty="0"/>
              <a:t>In general, our number systems will avoid that.</a:t>
            </a:r>
          </a:p>
        </p:txBody>
      </p:sp>
    </p:spTree>
    <p:extLst>
      <p:ext uri="{BB962C8B-B14F-4D97-AF65-F5344CB8AC3E}">
        <p14:creationId xmlns:p14="http://schemas.microsoft.com/office/powerpoint/2010/main" val="20688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these out with a neighbor.</a:t>
            </a:r>
          </a:p>
          <a:p>
            <a:r>
              <a:rPr lang="en-US" dirty="0"/>
              <a:t>Use the same kind of thinking that you did for the money.</a:t>
            </a:r>
          </a:p>
          <a:p>
            <a:endParaRPr lang="en-US" dirty="0"/>
          </a:p>
          <a:p>
            <a:r>
              <a:rPr lang="en-US" dirty="0"/>
              <a:t>Note: Unlike the money example, there is only one way to represent each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18258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openclipart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Unsigned Binary 		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336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41B8-345E-C449-BFBE-7727DF953FD4}"/>
              </a:ext>
            </a:extLst>
          </p:cNvPr>
          <p:cNvSpPr txBox="1"/>
          <p:nvPr/>
        </p:nvSpPr>
        <p:spPr>
          <a:xfrm>
            <a:off x="513580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5B2A-7CC2-124A-B03A-531767CDAD62}"/>
              </a:ext>
            </a:extLst>
          </p:cNvPr>
          <p:cNvSpPr txBox="1"/>
          <p:nvPr/>
        </p:nvSpPr>
        <p:spPr>
          <a:xfrm>
            <a:off x="592064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FDA6-A9CF-9445-892C-22AD3D6CDAF5}"/>
              </a:ext>
            </a:extLst>
          </p:cNvPr>
          <p:cNvSpPr txBox="1"/>
          <p:nvPr/>
        </p:nvSpPr>
        <p:spPr>
          <a:xfrm>
            <a:off x="6721477" y="51815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F5F44-47EC-6D42-9E25-51D13DAC5B06}"/>
              </a:ext>
            </a:extLst>
          </p:cNvPr>
          <p:cNvSpPr txBox="1"/>
          <p:nvPr/>
        </p:nvSpPr>
        <p:spPr>
          <a:xfrm>
            <a:off x="750195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8278E-613A-A348-9299-E258F9251B3D}"/>
              </a:ext>
            </a:extLst>
          </p:cNvPr>
          <p:cNvSpPr txBox="1"/>
          <p:nvPr/>
        </p:nvSpPr>
        <p:spPr>
          <a:xfrm>
            <a:off x="825105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609C80-03F1-164C-A472-A26BA53E6725}"/>
              </a:ext>
            </a:extLst>
          </p:cNvPr>
          <p:cNvSpPr txBox="1"/>
          <p:nvPr/>
        </p:nvSpPr>
        <p:spPr>
          <a:xfrm>
            <a:off x="5068306" y="18197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3557A-BF34-B74C-9F52-2320BD5F360F}"/>
              </a:ext>
            </a:extLst>
          </p:cNvPr>
          <p:cNvSpPr txBox="1"/>
          <p:nvPr/>
        </p:nvSpPr>
        <p:spPr>
          <a:xfrm>
            <a:off x="432094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CC378-C892-D149-8E4F-65A15E8EEB93}"/>
              </a:ext>
            </a:extLst>
          </p:cNvPr>
          <p:cNvSpPr txBox="1"/>
          <p:nvPr/>
        </p:nvSpPr>
        <p:spPr>
          <a:xfrm>
            <a:off x="5798412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A4B117-8050-7647-BB60-CAA89D3C41F7}"/>
              </a:ext>
            </a:extLst>
          </p:cNvPr>
          <p:cNvSpPr txBox="1"/>
          <p:nvPr/>
        </p:nvSpPr>
        <p:spPr>
          <a:xfrm>
            <a:off x="6565675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6FC868-D323-6C48-BEFE-3429350928FB}"/>
              </a:ext>
            </a:extLst>
          </p:cNvPr>
          <p:cNvSpPr txBox="1"/>
          <p:nvPr/>
        </p:nvSpPr>
        <p:spPr>
          <a:xfrm>
            <a:off x="7301608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1A267-2F5C-0F43-A7A4-7C0BC08A5150}"/>
              </a:ext>
            </a:extLst>
          </p:cNvPr>
          <p:cNvSpPr txBox="1"/>
          <p:nvPr/>
        </p:nvSpPr>
        <p:spPr>
          <a:xfrm>
            <a:off x="439834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75D81F-F062-3244-9561-B893373A6D02}"/>
              </a:ext>
            </a:extLst>
          </p:cNvPr>
          <p:cNvSpPr txBox="1"/>
          <p:nvPr/>
        </p:nvSpPr>
        <p:spPr>
          <a:xfrm>
            <a:off x="508798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B10E0-D773-9244-88ED-987AA49772A6}"/>
              </a:ext>
            </a:extLst>
          </p:cNvPr>
          <p:cNvSpPr txBox="1"/>
          <p:nvPr/>
        </p:nvSpPr>
        <p:spPr>
          <a:xfrm>
            <a:off x="644292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27527D-538F-264D-81D7-0B85D50E14E2}"/>
              </a:ext>
            </a:extLst>
          </p:cNvPr>
          <p:cNvSpPr txBox="1"/>
          <p:nvPr/>
        </p:nvSpPr>
        <p:spPr>
          <a:xfrm>
            <a:off x="7950444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4C186-C716-F84C-8169-69C0E8EFEB37}"/>
              </a:ext>
            </a:extLst>
          </p:cNvPr>
          <p:cNvSpPr txBox="1"/>
          <p:nvPr/>
        </p:nvSpPr>
        <p:spPr>
          <a:xfrm>
            <a:off x="5788712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17D8F8-5A12-5848-8F26-3749536BD567}"/>
              </a:ext>
            </a:extLst>
          </p:cNvPr>
          <p:cNvSpPr txBox="1"/>
          <p:nvPr/>
        </p:nvSpPr>
        <p:spPr>
          <a:xfrm>
            <a:off x="7221048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498DC-6DB4-4048-BF30-08163F910B1B}"/>
              </a:ext>
            </a:extLst>
          </p:cNvPr>
          <p:cNvSpPr txBox="1"/>
          <p:nvPr/>
        </p:nvSpPr>
        <p:spPr>
          <a:xfrm>
            <a:off x="437161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8BB71F-376C-0245-841C-39CAEBFCD464}"/>
              </a:ext>
            </a:extLst>
          </p:cNvPr>
          <p:cNvSpPr txBox="1"/>
          <p:nvPr/>
        </p:nvSpPr>
        <p:spPr>
          <a:xfrm>
            <a:off x="506125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B75CA-F3D6-6A46-B076-CF06C82E9064}"/>
              </a:ext>
            </a:extLst>
          </p:cNvPr>
          <p:cNvSpPr txBox="1"/>
          <p:nvPr/>
        </p:nvSpPr>
        <p:spPr>
          <a:xfrm>
            <a:off x="641619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2725-88CF-2444-9039-C549A7590999}"/>
              </a:ext>
            </a:extLst>
          </p:cNvPr>
          <p:cNvSpPr txBox="1"/>
          <p:nvPr/>
        </p:nvSpPr>
        <p:spPr>
          <a:xfrm>
            <a:off x="7923718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9F32A-796A-3549-B8D7-7623DFF701D4}"/>
              </a:ext>
            </a:extLst>
          </p:cNvPr>
          <p:cNvSpPr txBox="1"/>
          <p:nvPr/>
        </p:nvSpPr>
        <p:spPr>
          <a:xfrm>
            <a:off x="5761986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DB591-76CA-B446-AFB8-989F26BEBBCA}"/>
              </a:ext>
            </a:extLst>
          </p:cNvPr>
          <p:cNvSpPr txBox="1"/>
          <p:nvPr/>
        </p:nvSpPr>
        <p:spPr>
          <a:xfrm>
            <a:off x="7194322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96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70520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BC9A21-3AC3-AB47-A0CC-CA8F595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670">
            <a:off x="6849531" y="412657"/>
            <a:ext cx="9362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F775E18-B2D5-2641-B970-08EDFFC8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360" flipH="1">
            <a:off x="7768311" y="1140646"/>
            <a:ext cx="8493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0EC60-3B89-E046-B870-78AD62516F8B}"/>
              </a:ext>
            </a:extLst>
          </p:cNvPr>
          <p:cNvGrpSpPr/>
          <p:nvPr/>
        </p:nvGrpSpPr>
        <p:grpSpPr>
          <a:xfrm>
            <a:off x="3085620" y="2516250"/>
            <a:ext cx="4232055" cy="923576"/>
            <a:chOff x="4495588" y="2562174"/>
            <a:chExt cx="4232055" cy="923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4FA44-2DD6-3443-894C-72F98B23C39B}"/>
                </a:ext>
              </a:extLst>
            </p:cNvPr>
            <p:cNvSpPr txBox="1"/>
            <p:nvPr/>
          </p:nvSpPr>
          <p:spPr>
            <a:xfrm>
              <a:off x="4495588" y="25816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Hundreds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AB3F5D45-A3E4-0F44-B022-52F1BE7678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4611711" y="3077530"/>
              <a:ext cx="534764" cy="2816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8C732-D1E6-A843-948A-7D40EE294613}"/>
                </a:ext>
              </a:extLst>
            </p:cNvPr>
            <p:cNvSpPr txBox="1"/>
            <p:nvPr/>
          </p:nvSpPr>
          <p:spPr>
            <a:xfrm>
              <a:off x="6327928" y="2565628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F2A324D-0959-824E-871D-EDFD59A1132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6222457" y="3040432"/>
              <a:ext cx="491213" cy="280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B4B5E-377B-5C4D-A270-D8C627807864}"/>
                </a:ext>
              </a:extLst>
            </p:cNvPr>
            <p:cNvSpPr txBox="1"/>
            <p:nvPr/>
          </p:nvSpPr>
          <p:spPr>
            <a:xfrm>
              <a:off x="8071694" y="256217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0E30CD82-170C-9344-9790-16A744742FE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7990079" y="3013128"/>
              <a:ext cx="491213" cy="3279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7A9AC-6A0F-B343-BBE8-53FA7E2ADEB9}"/>
              </a:ext>
            </a:extLst>
          </p:cNvPr>
          <p:cNvGrpSpPr/>
          <p:nvPr/>
        </p:nvGrpSpPr>
        <p:grpSpPr>
          <a:xfrm>
            <a:off x="932519" y="3932792"/>
            <a:ext cx="5997670" cy="702780"/>
            <a:chOff x="2220143" y="4102528"/>
            <a:chExt cx="5997670" cy="7027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4373244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B00710E-C3DF-5444-B74F-358A35F738AF}"/>
                </a:ext>
              </a:extLst>
            </p:cNvPr>
            <p:cNvSpPr/>
            <p:nvPr/>
          </p:nvSpPr>
          <p:spPr>
            <a:xfrm>
              <a:off x="6021905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05FA84-EDA4-3F44-BAA4-088A2C81D01E}"/>
                </a:ext>
              </a:extLst>
            </p:cNvPr>
            <p:cNvSpPr/>
            <p:nvPr/>
          </p:nvSpPr>
          <p:spPr>
            <a:xfrm>
              <a:off x="7850456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220143" y="443597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10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2"/>
            </p:cNvCxnSpPr>
            <p:nvPr/>
          </p:nvCxnSpPr>
          <p:spPr>
            <a:xfrm rot="5400000" flipH="1" flipV="1">
              <a:off x="3437986" y="3686371"/>
              <a:ext cx="369332" cy="1868542"/>
            </a:xfrm>
            <a:prstGeom prst="curvedConnector3">
              <a:avLst>
                <a:gd name="adj1" fmla="val -6189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8589AA-981B-FC42-AB51-DC22DDD18636}"/>
              </a:ext>
            </a:extLst>
          </p:cNvPr>
          <p:cNvGrpSpPr/>
          <p:nvPr/>
        </p:nvGrpSpPr>
        <p:grpSpPr>
          <a:xfrm>
            <a:off x="6009244" y="4874436"/>
            <a:ext cx="2093976" cy="261610"/>
            <a:chOff x="0" y="4881890"/>
            <a:chExt cx="2093976" cy="2616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6C22E-80CB-2140-9A08-DDC804EA9D0D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254C0-6777-2C42-A9D0-8895CC5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BC65CE-D388-434B-A110-A7E8C13EDD93}"/>
              </a:ext>
            </a:extLst>
          </p:cNvPr>
          <p:cNvSpPr/>
          <p:nvPr/>
        </p:nvSpPr>
        <p:spPr>
          <a:xfrm>
            <a:off x="1710520" y="33661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501</a:t>
            </a:r>
            <a:r>
              <a:rPr lang="en-US" sz="1800" baseline="-25000" dirty="0">
                <a:latin typeface="Muli"/>
                <a:sym typeface="Muli"/>
              </a:rPr>
              <a:t>10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</a:t>
            </a:r>
            <a:r>
              <a:rPr lang="en-US" sz="1800" i="1" dirty="0"/>
              <a:t>base 10</a:t>
            </a:r>
            <a:r>
              <a:rPr lang="en-US" sz="1800" dirty="0"/>
              <a:t> (</a:t>
            </a:r>
            <a:r>
              <a:rPr lang="en-US" sz="1800" i="1" dirty="0"/>
              <a:t>decimal</a:t>
            </a:r>
            <a:r>
              <a:rPr lang="en-US" sz="1800" dirty="0"/>
              <a:t>) numbers:</a:t>
            </a:r>
          </a:p>
          <a:p>
            <a:endParaRPr lang="en-US" sz="1800" dirty="0"/>
          </a:p>
          <a:p>
            <a:endParaRPr lang="en-US" sz="1800" dirty="0"/>
          </a:p>
          <a:p>
            <a:pPr marL="59690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	501</a:t>
            </a:r>
            <a:r>
              <a:rPr lang="en-US" sz="1800" baseline="-25000" dirty="0"/>
              <a:t>10</a:t>
            </a:r>
            <a:r>
              <a:rPr lang="en-US" sz="1800" dirty="0"/>
              <a:t> 	= 5*100 + 	0*10  + 		1*1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= 5*10</a:t>
            </a:r>
            <a:r>
              <a:rPr lang="en-US" sz="1800" baseline="30000" dirty="0"/>
              <a:t>2 </a:t>
            </a:r>
            <a:r>
              <a:rPr lang="en-US" sz="1800" dirty="0"/>
              <a:t> + 	0*10</a:t>
            </a:r>
            <a:r>
              <a:rPr lang="en-US" sz="1800" baseline="30000" dirty="0"/>
              <a:t>1</a:t>
            </a:r>
            <a:r>
              <a:rPr lang="en-US" sz="1800" dirty="0"/>
              <a:t> + 		1*10</a:t>
            </a:r>
            <a:r>
              <a:rPr lang="en-US" sz="1800" baseline="30000" dirty="0"/>
              <a:t>0</a:t>
            </a:r>
          </a:p>
          <a:p>
            <a:pPr lvl="1"/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87365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3986CF-940E-0643-A165-27D5A90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356">
            <a:off x="7578105" y="1343178"/>
            <a:ext cx="778437" cy="11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26317-C55A-2949-BFBA-291489FBE1B3}"/>
              </a:ext>
            </a:extLst>
          </p:cNvPr>
          <p:cNvGrpSpPr/>
          <p:nvPr/>
        </p:nvGrpSpPr>
        <p:grpSpPr>
          <a:xfrm>
            <a:off x="2103131" y="2428557"/>
            <a:ext cx="4722163" cy="1143787"/>
            <a:chOff x="2103131" y="2428557"/>
            <a:chExt cx="4722163" cy="11437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3079100" y="3238896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103131" y="242855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2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rot="16200000" flipH="1">
              <a:off x="2600044" y="2620294"/>
              <a:ext cx="502562" cy="7346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EF80539-0A9E-9E47-851E-F48C9A68CAE8}"/>
                </a:ext>
              </a:extLst>
            </p:cNvPr>
            <p:cNvSpPr/>
            <p:nvPr/>
          </p:nvSpPr>
          <p:spPr>
            <a:xfrm>
              <a:off x="4742879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A2EE1D7-5589-C641-870A-2719918F7BF1}"/>
                </a:ext>
              </a:extLst>
            </p:cNvPr>
            <p:cNvSpPr/>
            <p:nvPr/>
          </p:nvSpPr>
          <p:spPr>
            <a:xfrm>
              <a:off x="6546203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B29349-9BA6-0F4C-AC4E-555C39BCBC57}"/>
              </a:ext>
            </a:extLst>
          </p:cNvPr>
          <p:cNvGrpSpPr/>
          <p:nvPr/>
        </p:nvGrpSpPr>
        <p:grpSpPr>
          <a:xfrm>
            <a:off x="3218645" y="4072794"/>
            <a:ext cx="3421608" cy="917034"/>
            <a:chOff x="5616515" y="2096075"/>
            <a:chExt cx="3421608" cy="9170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76C30-1A6A-7146-8113-63D00988EF44}"/>
                </a:ext>
              </a:extLst>
            </p:cNvPr>
            <p:cNvSpPr txBox="1"/>
            <p:nvPr/>
          </p:nvSpPr>
          <p:spPr>
            <a:xfrm>
              <a:off x="5804555" y="270533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Fours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0AD63F4-26C8-494A-A51A-8E2495EF57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62333" y="2150258"/>
              <a:ext cx="682490" cy="5741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FB1931-61BE-F740-976D-E7CDA0486134}"/>
                </a:ext>
              </a:extLst>
            </p:cNvPr>
            <p:cNvSpPr txBox="1"/>
            <p:nvPr/>
          </p:nvSpPr>
          <p:spPr>
            <a:xfrm>
              <a:off x="6887131" y="2674961"/>
              <a:ext cx="60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Twos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CC2D2763-49F0-1642-876D-7CA315FF3B9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920374" y="2364229"/>
              <a:ext cx="578886" cy="4257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5B583-193D-F548-B421-16DAB56DCE90}"/>
                </a:ext>
              </a:extLst>
            </p:cNvPr>
            <p:cNvSpPr txBox="1"/>
            <p:nvPr/>
          </p:nvSpPr>
          <p:spPr>
            <a:xfrm>
              <a:off x="8382173" y="26304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1B61D4D-1C0F-2C4D-A86B-A8219FC8344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8608372" y="2200734"/>
              <a:ext cx="531527" cy="3279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1460E-54FE-AE49-BA20-2ECAB282AE1C}"/>
              </a:ext>
            </a:extLst>
          </p:cNvPr>
          <p:cNvGrpSpPr/>
          <p:nvPr/>
        </p:nvGrpSpPr>
        <p:grpSpPr>
          <a:xfrm>
            <a:off x="288131" y="4884067"/>
            <a:ext cx="2093976" cy="253916"/>
            <a:chOff x="0" y="4881890"/>
            <a:chExt cx="2093976" cy="25391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F0306B-8BFC-8B4A-BFB6-578196AB5938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6F33E0-3052-E74F-81DE-43311394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A8C772-95E8-C246-8630-7323CE30DB12}"/>
              </a:ext>
            </a:extLst>
          </p:cNvPr>
          <p:cNvSpPr/>
          <p:nvPr/>
        </p:nvSpPr>
        <p:spPr>
          <a:xfrm>
            <a:off x="1388141" y="321453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110</a:t>
            </a:r>
            <a:r>
              <a:rPr lang="en-US" sz="1800" baseline="-25000" dirty="0">
                <a:latin typeface="Muli"/>
                <a:sym typeface="Muli"/>
              </a:rPr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base 2 (</a:t>
            </a:r>
            <a:r>
              <a:rPr lang="en-US" sz="1800" b="1" dirty="0"/>
              <a:t>binary</a:t>
            </a:r>
            <a:r>
              <a:rPr lang="en-US" sz="1800" dirty="0"/>
              <a:t>) numbers:</a:t>
            </a:r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110</a:t>
            </a:r>
            <a:r>
              <a:rPr lang="en-US" sz="1800" baseline="-25000" dirty="0"/>
              <a:t>2</a:t>
            </a:r>
            <a:r>
              <a:rPr lang="en-US" sz="1800" dirty="0"/>
              <a:t>  	= 1*2</a:t>
            </a:r>
            <a:r>
              <a:rPr lang="en-US" sz="1800" baseline="30000" dirty="0"/>
              <a:t>2</a:t>
            </a:r>
            <a:r>
              <a:rPr lang="en-US" sz="1800" dirty="0"/>
              <a:t> + 		1*2</a:t>
            </a:r>
            <a:r>
              <a:rPr lang="en-US" sz="1800" baseline="30000" dirty="0"/>
              <a:t>1</a:t>
            </a:r>
            <a:r>
              <a:rPr lang="en-US" sz="1800" dirty="0"/>
              <a:t> +		0*2</a:t>
            </a:r>
            <a:r>
              <a:rPr lang="en-US" sz="1800" baseline="30000" dirty="0"/>
              <a:t>0</a:t>
            </a:r>
            <a:br>
              <a:rPr lang="en-US" sz="1800" baseline="30000" dirty="0"/>
            </a:b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1*4 + 		1*2 + 		0*1</a:t>
            </a:r>
          </a:p>
          <a:p>
            <a:pPr marL="596900" lvl="1" indent="0">
              <a:buNone/>
            </a:pP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6</a:t>
            </a:r>
            <a:r>
              <a:rPr lang="en-US" sz="1800" baseline="-25000" dirty="0"/>
              <a:t>10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</a:t>
            </a:r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1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0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219D-8300-624B-B3D6-1A51F8F20092}"/>
              </a:ext>
            </a:extLst>
          </p:cNvPr>
          <p:cNvSpPr txBox="1"/>
          <p:nvPr/>
        </p:nvSpPr>
        <p:spPr>
          <a:xfrm>
            <a:off x="4405612" y="881519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3</a:t>
            </a:r>
            <a:r>
              <a:rPr lang="en-US" sz="2800" dirty="0">
                <a:latin typeface="Courier" pitchFamily="2" charset="0"/>
              </a:rPr>
              <a:t>+0*2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1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61B6-46D5-AE43-9587-F4DB3CFBAC38}"/>
              </a:ext>
            </a:extLst>
          </p:cNvPr>
          <p:cNvSpPr txBox="1"/>
          <p:nvPr/>
        </p:nvSpPr>
        <p:spPr>
          <a:xfrm>
            <a:off x="4405611" y="1353681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+0*4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53699-89A8-B74A-B43D-CDF4C721F4AB}"/>
              </a:ext>
            </a:extLst>
          </p:cNvPr>
          <p:cNvSpPr txBox="1"/>
          <p:nvPr/>
        </p:nvSpPr>
        <p:spPr>
          <a:xfrm>
            <a:off x="4405610" y="17869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 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  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03C52-B35B-7E44-8BA3-064EE436E8A7}"/>
              </a:ext>
            </a:extLst>
          </p:cNvPr>
          <p:cNvSpPr txBox="1"/>
          <p:nvPr/>
        </p:nvSpPr>
        <p:spPr>
          <a:xfrm>
            <a:off x="4405609" y="217604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11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E53CE-10B8-D744-AFE8-A70D4A476BC1}"/>
              </a:ext>
            </a:extLst>
          </p:cNvPr>
          <p:cNvSpPr txBox="1"/>
          <p:nvPr/>
        </p:nvSpPr>
        <p:spPr>
          <a:xfrm>
            <a:off x="3525066" y="294734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7 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4</a:t>
            </a:r>
            <a:r>
              <a:rPr lang="en-US" sz="2800" dirty="0">
                <a:latin typeface="Courier" pitchFamily="2" charset="0"/>
              </a:rPr>
              <a:t> +1*2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FAB4D-B7C2-2B4E-AA71-8A98F0A15B29}"/>
              </a:ext>
            </a:extLst>
          </p:cNvPr>
          <p:cNvSpPr txBox="1"/>
          <p:nvPr/>
        </p:nvSpPr>
        <p:spPr>
          <a:xfrm>
            <a:off x="3525066" y="3455173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1*128+1*16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576C-F71A-A94E-B4EE-99E8FC8BFEB6}"/>
              </a:ext>
            </a:extLst>
          </p:cNvPr>
          <p:cNvSpPr txBox="1"/>
          <p:nvPr/>
        </p:nvSpPr>
        <p:spPr>
          <a:xfrm>
            <a:off x="3525066" y="3980253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128+  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6E814-E8ED-5144-948D-C53B208C6C27}"/>
              </a:ext>
            </a:extLst>
          </p:cNvPr>
          <p:cNvSpPr txBox="1"/>
          <p:nvPr/>
        </p:nvSpPr>
        <p:spPr>
          <a:xfrm>
            <a:off x="3525066" y="4486224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149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37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to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550D8-5C65-7C4C-8077-1140FD0A0ED3}"/>
              </a:ext>
            </a:extLst>
          </p:cNvPr>
          <p:cNvSpPr txBox="1"/>
          <p:nvPr/>
        </p:nvSpPr>
        <p:spPr>
          <a:xfrm>
            <a:off x="1743799" y="21984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159B-A56E-CF4D-8FB4-40D2F80DF452}"/>
              </a:ext>
            </a:extLst>
          </p:cNvPr>
          <p:cNvSpPr txBox="1"/>
          <p:nvPr/>
        </p:nvSpPr>
        <p:spPr>
          <a:xfrm>
            <a:off x="1743797" y="269724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D7DC5-47D8-144F-8155-0DA7256DA240}"/>
              </a:ext>
            </a:extLst>
          </p:cNvPr>
          <p:cNvSpPr txBox="1"/>
          <p:nvPr/>
        </p:nvSpPr>
        <p:spPr>
          <a:xfrm>
            <a:off x="7583474" y="2422362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3DA7-09BD-4741-ABEA-84F94182C6B1}"/>
              </a:ext>
            </a:extLst>
          </p:cNvPr>
          <p:cNvSpPr txBox="1"/>
          <p:nvPr/>
        </p:nvSpPr>
        <p:spPr>
          <a:xfrm>
            <a:off x="1743797" y="319603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307A1-49B0-A745-BF40-093F330D6AEF}"/>
              </a:ext>
            </a:extLst>
          </p:cNvPr>
          <p:cNvSpPr txBox="1"/>
          <p:nvPr/>
        </p:nvSpPr>
        <p:spPr>
          <a:xfrm>
            <a:off x="7583472" y="324219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DCF0C-A090-AE48-8206-151F44CB174C}"/>
              </a:ext>
            </a:extLst>
          </p:cNvPr>
          <p:cNvSpPr txBox="1"/>
          <p:nvPr/>
        </p:nvSpPr>
        <p:spPr>
          <a:xfrm>
            <a:off x="1743797" y="3694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D5CBC-4D0D-6D4A-B9CA-482DCDFFEE07}"/>
              </a:ext>
            </a:extLst>
          </p:cNvPr>
          <p:cNvSpPr txBox="1"/>
          <p:nvPr/>
        </p:nvSpPr>
        <p:spPr>
          <a:xfrm>
            <a:off x="1743797" y="419360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E6EE4-789A-734B-8C1E-F1CF6222AFD1}"/>
              </a:ext>
            </a:extLst>
          </p:cNvPr>
          <p:cNvSpPr txBox="1"/>
          <p:nvPr/>
        </p:nvSpPr>
        <p:spPr>
          <a:xfrm>
            <a:off x="7591815" y="37716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0DEB0-E211-D842-949E-C4B95C247B17}"/>
              </a:ext>
            </a:extLst>
          </p:cNvPr>
          <p:cNvSpPr txBox="1"/>
          <p:nvPr/>
        </p:nvSpPr>
        <p:spPr>
          <a:xfrm>
            <a:off x="1743797" y="469239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330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7EBA-4C9E-9D43-AAE4-0A743C4AA155}"/>
              </a:ext>
            </a:extLst>
          </p:cNvPr>
          <p:cNvSpPr txBox="1"/>
          <p:nvPr/>
        </p:nvSpPr>
        <p:spPr>
          <a:xfrm>
            <a:off x="449913" y="2388415"/>
            <a:ext cx="75456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6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4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endParaRPr lang="en-US" sz="1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_*128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0100 1101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EDCA4-22B4-994A-AB42-1467B4D6FFD3}"/>
              </a:ext>
            </a:extLst>
          </p:cNvPr>
          <p:cNvSpPr txBox="1"/>
          <p:nvPr/>
        </p:nvSpPr>
        <p:spPr>
          <a:xfrm>
            <a:off x="8356778" y="2389087"/>
            <a:ext cx="598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77</a:t>
            </a:r>
          </a:p>
          <a:p>
            <a:r>
              <a:rPr lang="en-US" sz="1800" u="sng" dirty="0">
                <a:latin typeface="Courier" pitchFamily="2" charset="0"/>
              </a:rPr>
              <a:t>-64</a:t>
            </a:r>
          </a:p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31803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48E7A-9E84-CF45-9B31-E765359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4F9B-0155-3643-A59A-66C826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794375" cy="3025108"/>
          </a:xfrm>
        </p:spPr>
        <p:txBody>
          <a:bodyPr/>
          <a:lstStyle/>
          <a:p>
            <a:r>
              <a:rPr lang="en-US" sz="1800" dirty="0"/>
              <a:t>How is all of the information that computers store and manipulate represented using only 0’s and 1’s?</a:t>
            </a:r>
          </a:p>
          <a:p>
            <a:pPr lvl="1"/>
            <a:r>
              <a:rPr lang="en-US" sz="1800" dirty="0"/>
              <a:t>Non-negative (unsigned) whole numbers.</a:t>
            </a:r>
          </a:p>
          <a:p>
            <a:pPr lvl="1"/>
            <a:r>
              <a:rPr lang="en-US" sz="1800" dirty="0"/>
              <a:t>Colors, Images, Videos, Characters, Sounds.</a:t>
            </a:r>
          </a:p>
          <a:p>
            <a:pPr lvl="1"/>
            <a:r>
              <a:rPr lang="en-US" sz="1800" dirty="0"/>
              <a:t>Negative whole numbers.</a:t>
            </a:r>
          </a:p>
          <a:p>
            <a:pPr lvl="1"/>
            <a:r>
              <a:rPr lang="en-US" sz="1800" dirty="0"/>
              <a:t>Decimal numbers.</a:t>
            </a:r>
          </a:p>
          <a:p>
            <a:pPr lvl="1"/>
            <a:r>
              <a:rPr lang="en-US" sz="1800" dirty="0"/>
              <a:t>Program Instructions (next topic)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2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3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0100    4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B836C-B482-8248-8658-A7BD2E8132EC}"/>
              </a:ext>
            </a:extLst>
          </p:cNvPr>
          <p:cNvSpPr txBox="1"/>
          <p:nvPr/>
        </p:nvSpPr>
        <p:spPr>
          <a:xfrm>
            <a:off x="598227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8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778-ED1B-634B-B4F0-78A9174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035983" cy="645300"/>
          </a:xfrm>
        </p:spPr>
        <p:txBody>
          <a:bodyPr/>
          <a:lstStyle/>
          <a:p>
            <a:r>
              <a:rPr lang="en-US" dirty="0"/>
              <a:t>Example: Unsigned Binary to 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E0F-314B-5B4E-A4F7-7C5BA4A2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849" y="1741800"/>
            <a:ext cx="7079829" cy="1659900"/>
          </a:xfrm>
        </p:spPr>
        <p:txBody>
          <a:bodyPr/>
          <a:lstStyle/>
          <a:p>
            <a:r>
              <a:rPr lang="en-US" sz="1800" dirty="0"/>
              <a:t>What is the decimal value of the unsigned binary number: 1011</a:t>
            </a:r>
            <a:r>
              <a:rPr lang="en-US" sz="1800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60DA-04D3-F742-BD06-89E42815F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6D1C-FADA-C340-A9F1-B21E5F53D5EB}"/>
              </a:ext>
            </a:extLst>
          </p:cNvPr>
          <p:cNvSpPr txBox="1"/>
          <p:nvPr/>
        </p:nvSpPr>
        <p:spPr>
          <a:xfrm>
            <a:off x="1870335" y="2598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= 1*2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60A1-6B45-5F4A-BA07-C4DFB41C956B}"/>
              </a:ext>
            </a:extLst>
          </p:cNvPr>
          <p:cNvSpPr txBox="1"/>
          <p:nvPr/>
        </p:nvSpPr>
        <p:spPr>
          <a:xfrm>
            <a:off x="1870335" y="3113036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8EB91-EBB9-5544-A26F-4475250D98A6}"/>
              </a:ext>
            </a:extLst>
          </p:cNvPr>
          <p:cNvSpPr txBox="1"/>
          <p:nvPr/>
        </p:nvSpPr>
        <p:spPr>
          <a:xfrm>
            <a:off x="1870335" y="362712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  0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2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0FC9-5A8F-224F-9130-5873334A59A2}"/>
              </a:ext>
            </a:extLst>
          </p:cNvPr>
          <p:cNvSpPr txBox="1"/>
          <p:nvPr/>
        </p:nvSpPr>
        <p:spPr>
          <a:xfrm>
            <a:off x="1870335" y="414120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11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5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1100   12</a:t>
            </a:r>
          </a:p>
          <a:p>
            <a:r>
              <a:rPr lang="en-US" sz="2400" u="sng" dirty="0">
                <a:latin typeface="Courier" pitchFamily="2" charset="0"/>
              </a:rPr>
              <a:t>+ 0001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9F3ED-C5FA-CA46-9D92-612D12672B94}"/>
              </a:ext>
            </a:extLst>
          </p:cNvPr>
          <p:cNvSpPr txBox="1"/>
          <p:nvPr/>
        </p:nvSpPr>
        <p:spPr>
          <a:xfrm>
            <a:off x="11447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B8DE-B512-C34F-8F04-A6652BA916B6}"/>
              </a:ext>
            </a:extLst>
          </p:cNvPr>
          <p:cNvSpPr txBox="1"/>
          <p:nvPr/>
        </p:nvSpPr>
        <p:spPr>
          <a:xfrm>
            <a:off x="960279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F4DEA-DDB5-F74E-9172-59B0D8BEBE86}"/>
              </a:ext>
            </a:extLst>
          </p:cNvPr>
          <p:cNvSpPr txBox="1"/>
          <p:nvPr/>
        </p:nvSpPr>
        <p:spPr>
          <a:xfrm>
            <a:off x="7754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F8CB1-F9C3-1B46-B2F3-79176875069A}"/>
              </a:ext>
            </a:extLst>
          </p:cNvPr>
          <p:cNvSpPr txBox="1"/>
          <p:nvPr/>
        </p:nvSpPr>
        <p:spPr>
          <a:xfrm>
            <a:off x="4203691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6CE59-5E48-B449-81BA-835CE368CBCE}"/>
              </a:ext>
            </a:extLst>
          </p:cNvPr>
          <p:cNvSpPr txBox="1"/>
          <p:nvPr/>
        </p:nvSpPr>
        <p:spPr>
          <a:xfrm>
            <a:off x="40191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7D36-D232-414B-8124-878DF0825BA9}"/>
              </a:ext>
            </a:extLst>
          </p:cNvPr>
          <p:cNvSpPr txBox="1"/>
          <p:nvPr/>
        </p:nvSpPr>
        <p:spPr>
          <a:xfrm>
            <a:off x="3834326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A365-5EFE-FA42-AE3C-15F4D0F759CA}"/>
              </a:ext>
            </a:extLst>
          </p:cNvPr>
          <p:cNvSpPr txBox="1"/>
          <p:nvPr/>
        </p:nvSpPr>
        <p:spPr>
          <a:xfrm>
            <a:off x="7445423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728E8-037F-F248-B3C6-2709F10C8551}"/>
              </a:ext>
            </a:extLst>
          </p:cNvPr>
          <p:cNvSpPr txBox="1"/>
          <p:nvPr/>
        </p:nvSpPr>
        <p:spPr>
          <a:xfrm>
            <a:off x="7260917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49941-056D-1B46-9CE0-25F5212BC712}"/>
              </a:ext>
            </a:extLst>
          </p:cNvPr>
          <p:cNvSpPr txBox="1"/>
          <p:nvPr/>
        </p:nvSpPr>
        <p:spPr>
          <a:xfrm>
            <a:off x="7076058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6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A584BB-704A-034B-891C-C44EE3359477}"/>
              </a:ext>
            </a:extLst>
          </p:cNvPr>
          <p:cNvSpPr/>
          <p:nvPr/>
        </p:nvSpPr>
        <p:spPr>
          <a:xfrm>
            <a:off x="6484903" y="3635634"/>
            <a:ext cx="1919065" cy="42256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D288DD-6A49-C440-8FD6-EFE93FCB5C07}"/>
              </a:ext>
            </a:extLst>
          </p:cNvPr>
          <p:cNvGrpSpPr/>
          <p:nvPr/>
        </p:nvGrpSpPr>
        <p:grpSpPr>
          <a:xfrm>
            <a:off x="8192547" y="3631538"/>
            <a:ext cx="733940" cy="1118188"/>
            <a:chOff x="7194925" y="3608422"/>
            <a:chExt cx="733940" cy="1118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419D41-8B82-534A-9440-0E0CA8505AFD}"/>
                </a:ext>
              </a:extLst>
            </p:cNvPr>
            <p:cNvSpPr txBox="1"/>
            <p:nvPr/>
          </p:nvSpPr>
          <p:spPr>
            <a:xfrm>
              <a:off x="7306579" y="441883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LSb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519BECC-55B9-B246-8862-8691A3611D58}"/>
                </a:ext>
              </a:extLst>
            </p:cNvPr>
            <p:cNvCxnSpPr>
              <a:cxnSpLocks/>
              <a:stCxn id="35" idx="0"/>
              <a:endCxn id="43" idx="2"/>
            </p:cNvCxnSpPr>
            <p:nvPr/>
          </p:nvCxnSpPr>
          <p:spPr>
            <a:xfrm rot="16200000" flipV="1">
              <a:off x="7275255" y="4076366"/>
              <a:ext cx="387849" cy="2970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6CD7FA-EFBD-3E4A-A35A-9D15AEB0665C}"/>
                </a:ext>
              </a:extLst>
            </p:cNvPr>
            <p:cNvSpPr/>
            <p:nvPr/>
          </p:nvSpPr>
          <p:spPr>
            <a:xfrm>
              <a:off x="7194925" y="3608422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434405-385F-BC45-8F61-B5FECF6748E1}"/>
              </a:ext>
            </a:extLst>
          </p:cNvPr>
          <p:cNvSpPr txBox="1"/>
          <p:nvPr/>
        </p:nvSpPr>
        <p:spPr>
          <a:xfrm>
            <a:off x="6456167" y="3555613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0110 1101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7ED9C-AD1A-2745-B722-2AFC420CF117}"/>
              </a:ext>
            </a:extLst>
          </p:cNvPr>
          <p:cNvGrpSpPr/>
          <p:nvPr/>
        </p:nvGrpSpPr>
        <p:grpSpPr>
          <a:xfrm>
            <a:off x="7184167" y="3623551"/>
            <a:ext cx="818509" cy="1132034"/>
            <a:chOff x="7184167" y="3623551"/>
            <a:chExt cx="818509" cy="11320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D27D9-FB72-FF42-8D33-13E96F926536}"/>
                </a:ext>
              </a:extLst>
            </p:cNvPr>
            <p:cNvSpPr txBox="1"/>
            <p:nvPr/>
          </p:nvSpPr>
          <p:spPr>
            <a:xfrm>
              <a:off x="7399626" y="444780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Bit(s)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A7EA75DF-412F-314D-983D-6B75BC574EAA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rot="5400000" flipH="1" flipV="1">
              <a:off x="7569879" y="4177386"/>
              <a:ext cx="401695" cy="1391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922FFF0-9D5F-7846-B404-F5D4355E11A6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rot="16200000" flipV="1">
              <a:off x="7307861" y="4054517"/>
              <a:ext cx="395308" cy="3912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66206A-F9A5-F64F-A401-A0E0C1091B64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1816FE4-9A4C-2647-9942-CBB2461A4D93}"/>
                </a:ext>
              </a:extLst>
            </p:cNvPr>
            <p:cNvSpPr/>
            <p:nvPr/>
          </p:nvSpPr>
          <p:spPr>
            <a:xfrm>
              <a:off x="7730650" y="3623551"/>
              <a:ext cx="219304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C5E45-DF6B-124A-972F-60332AB21ADF}"/>
              </a:ext>
            </a:extLst>
          </p:cNvPr>
          <p:cNvGrpSpPr/>
          <p:nvPr/>
        </p:nvGrpSpPr>
        <p:grpSpPr>
          <a:xfrm>
            <a:off x="315876" y="2424678"/>
            <a:ext cx="2110355" cy="1635624"/>
            <a:chOff x="315876" y="2424678"/>
            <a:chExt cx="2110355" cy="163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1EA1A-693D-B14F-899E-370D01566DC7}"/>
                </a:ext>
              </a:extLst>
            </p:cNvPr>
            <p:cNvSpPr txBox="1"/>
            <p:nvPr/>
          </p:nvSpPr>
          <p:spPr>
            <a:xfrm>
              <a:off x="315876" y="2424678"/>
              <a:ext cx="11015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(MSB)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CC1742F-6ED0-B240-AE14-57BE81739E1E}"/>
                </a:ext>
              </a:extLst>
            </p:cNvPr>
            <p:cNvSpPr/>
            <p:nvPr/>
          </p:nvSpPr>
          <p:spPr>
            <a:xfrm>
              <a:off x="507166" y="3637740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C3F189DC-737B-D24C-BCD8-5897A71A8BFA}"/>
                </a:ext>
              </a:extLst>
            </p:cNvPr>
            <p:cNvCxnSpPr>
              <a:cxnSpLocks/>
              <a:stCxn id="9" idx="2"/>
              <a:endCxn id="59" idx="0"/>
            </p:cNvCxnSpPr>
            <p:nvPr/>
          </p:nvCxnSpPr>
          <p:spPr>
            <a:xfrm rot="16200000" flipH="1">
              <a:off x="929484" y="3100525"/>
              <a:ext cx="474398" cy="600031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1F5A54-4259-B747-A7A3-658ED2A0C4A6}"/>
              </a:ext>
            </a:extLst>
          </p:cNvPr>
          <p:cNvGrpSpPr/>
          <p:nvPr/>
        </p:nvGrpSpPr>
        <p:grpSpPr>
          <a:xfrm>
            <a:off x="342066" y="3662885"/>
            <a:ext cx="1598515" cy="1366927"/>
            <a:chOff x="6983426" y="3629938"/>
            <a:chExt cx="1598515" cy="13669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9B1233-1771-3A45-A541-BCB0A6D8DB0D}"/>
                </a:ext>
              </a:extLst>
            </p:cNvPr>
            <p:cNvSpPr txBox="1"/>
            <p:nvPr/>
          </p:nvSpPr>
          <p:spPr>
            <a:xfrm>
              <a:off x="6983426" y="4473645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 Significant</a:t>
              </a:r>
            </a:p>
            <a:p>
              <a:r>
                <a:rPr lang="en-US" dirty="0"/>
                <a:t>Bit position (</a:t>
              </a:r>
              <a:r>
                <a:rPr lang="en-US" dirty="0" err="1"/>
                <a:t>MSb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7B833A-4600-744E-B3E1-402504079AF1}"/>
                </a:ext>
              </a:extLst>
            </p:cNvPr>
            <p:cNvCxnSpPr>
              <a:cxnSpLocks/>
              <a:stCxn id="28" idx="0"/>
              <a:endCxn id="31" idx="2"/>
            </p:cNvCxnSpPr>
            <p:nvPr/>
          </p:nvCxnSpPr>
          <p:spPr>
            <a:xfrm rot="16200000" flipV="1">
              <a:off x="7335709" y="4026670"/>
              <a:ext cx="421145" cy="4728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90B337-7F5A-EE4F-98F8-B62F7DA903AB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  <a:sym typeface="Muli"/>
              </a:rPr>
              <a:t>Binary (base 2/radix 2)</a:t>
            </a:r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 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3A9A37-11D1-C04A-8B48-B3BC0331ACE6}"/>
              </a:ext>
            </a:extLst>
          </p:cNvPr>
          <p:cNvGrpSpPr/>
          <p:nvPr/>
        </p:nvGrpSpPr>
        <p:grpSpPr>
          <a:xfrm>
            <a:off x="7602336" y="1737647"/>
            <a:ext cx="1195279" cy="1909711"/>
            <a:chOff x="7602336" y="1737647"/>
            <a:chExt cx="1195279" cy="19097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7745724" y="1737647"/>
              <a:ext cx="10518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Least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(LSB)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7351480" y="2727167"/>
              <a:ext cx="1171047" cy="66933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9758B4-C695-7648-8A35-19EAE45E9F6D}"/>
              </a:ext>
            </a:extLst>
          </p:cNvPr>
          <p:cNvSpPr txBox="1"/>
          <p:nvPr/>
        </p:nvSpPr>
        <p:spPr>
          <a:xfrm>
            <a:off x="4891496" y="2407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FF7DA5-8AFA-D44E-9A59-3BC5D10101D1}"/>
              </a:ext>
            </a:extLst>
          </p:cNvPr>
          <p:cNvGrpSpPr/>
          <p:nvPr/>
        </p:nvGrpSpPr>
        <p:grpSpPr>
          <a:xfrm>
            <a:off x="464946" y="2714813"/>
            <a:ext cx="8113118" cy="1437658"/>
            <a:chOff x="464946" y="2714813"/>
            <a:chExt cx="8113118" cy="143765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F700A2-1F64-6C40-8312-9693210363C4}"/>
                </a:ext>
              </a:extLst>
            </p:cNvPr>
            <p:cNvSpPr/>
            <p:nvPr/>
          </p:nvSpPr>
          <p:spPr>
            <a:xfrm>
              <a:off x="2522134" y="3647356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0494862-1607-1A4C-B35C-FF678988EE3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3856245" y="2340235"/>
              <a:ext cx="932544" cy="168169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EFCF3-F6EB-504D-9F71-A7FCA11F0D39}"/>
                </a:ext>
              </a:extLst>
            </p:cNvPr>
            <p:cNvSpPr txBox="1"/>
            <p:nvPr/>
          </p:nvSpPr>
          <p:spPr>
            <a:xfrm>
              <a:off x="464946" y="3567696"/>
              <a:ext cx="8113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0011 0011 1010 1101 1010 0000 0110 1101</a:t>
              </a: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44B9D8D2-CF8D-AB43-8553-0BFE75E8E91C}"/>
              </a:ext>
            </a:extLst>
          </p:cNvPr>
          <p:cNvSpPr/>
          <p:nvPr/>
        </p:nvSpPr>
        <p:spPr>
          <a:xfrm>
            <a:off x="5163671" y="2732442"/>
            <a:ext cx="1678193" cy="935915"/>
          </a:xfrm>
          <a:custGeom>
            <a:avLst/>
            <a:gdLst>
              <a:gd name="connsiteX0" fmla="*/ 0 w 1914861"/>
              <a:gd name="connsiteY0" fmla="*/ 0 h 892885"/>
              <a:gd name="connsiteX1" fmla="*/ 688489 w 1914861"/>
              <a:gd name="connsiteY1" fmla="*/ 408791 h 892885"/>
              <a:gd name="connsiteX2" fmla="*/ 1484555 w 1914861"/>
              <a:gd name="connsiteY2" fmla="*/ 484094 h 892885"/>
              <a:gd name="connsiteX3" fmla="*/ 1914861 w 1914861"/>
              <a:gd name="connsiteY3" fmla="*/ 892885 h 89288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84555 w 1678193"/>
              <a:gd name="connsiteY2" fmla="*/ 484094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90917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30766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494852 w 1678193"/>
              <a:gd name="connsiteY1" fmla="*/ 419549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193" h="935915">
                <a:moveTo>
                  <a:pt x="0" y="0"/>
                </a:moveTo>
                <a:cubicBezTo>
                  <a:pt x="220531" y="164054"/>
                  <a:pt x="294043" y="319144"/>
                  <a:pt x="494852" y="419549"/>
                </a:cubicBezTo>
                <a:cubicBezTo>
                  <a:pt x="695661" y="519954"/>
                  <a:pt x="1000460" y="521747"/>
                  <a:pt x="1204855" y="602429"/>
                </a:cubicBezTo>
                <a:cubicBezTo>
                  <a:pt x="1409250" y="683111"/>
                  <a:pt x="1565237" y="771860"/>
                  <a:pt x="1678193" y="935915"/>
                </a:cubicBezTo>
              </a:path>
            </a:pathLst>
          </a:custGeom>
          <a:noFill/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</a:rPr>
              <a:t>Binary (base 2/radix 2) </a:t>
            </a:r>
            <a:r>
              <a:rPr lang="en-US" sz="1800" dirty="0">
                <a:latin typeface="Muli"/>
                <a:ea typeface="Muli"/>
                <a:cs typeface="Muli"/>
              </a:rPr>
              <a:t>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95193-6AB5-9D46-926C-ABCD0C169D03}"/>
              </a:ext>
            </a:extLst>
          </p:cNvPr>
          <p:cNvGrpSpPr/>
          <p:nvPr/>
        </p:nvGrpSpPr>
        <p:grpSpPr>
          <a:xfrm>
            <a:off x="6503437" y="2764132"/>
            <a:ext cx="1059822" cy="1316179"/>
            <a:chOff x="6503437" y="2764132"/>
            <a:chExt cx="1059822" cy="1316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4F6E01-F2C0-F547-AEA8-211936D9B59A}"/>
                </a:ext>
              </a:extLst>
            </p:cNvPr>
            <p:cNvSpPr/>
            <p:nvPr/>
          </p:nvSpPr>
          <p:spPr>
            <a:xfrm>
              <a:off x="6503437" y="3657749"/>
              <a:ext cx="991827" cy="422562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9F621-BCEC-DE43-8D8C-7419674E0EA4}"/>
                </a:ext>
              </a:extLst>
            </p:cNvPr>
            <p:cNvSpPr txBox="1"/>
            <p:nvPr/>
          </p:nvSpPr>
          <p:spPr>
            <a:xfrm>
              <a:off x="6768763" y="2764132"/>
              <a:ext cx="79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Nibble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B2EED59-B6CD-F74A-A0F7-B0BA835FAC34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6789761" y="3281499"/>
              <a:ext cx="585840" cy="166660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5143-815A-E84E-9C94-3B8B2CBF9484}"/>
              </a:ext>
            </a:extLst>
          </p:cNvPr>
          <p:cNvGrpSpPr/>
          <p:nvPr/>
        </p:nvGrpSpPr>
        <p:grpSpPr>
          <a:xfrm>
            <a:off x="506511" y="3899617"/>
            <a:ext cx="8022152" cy="825141"/>
            <a:chOff x="506511" y="3899617"/>
            <a:chExt cx="8022152" cy="82514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5FF08EE-63C1-7243-9E05-443D16061591}"/>
                </a:ext>
              </a:extLst>
            </p:cNvPr>
            <p:cNvSpPr/>
            <p:nvPr/>
          </p:nvSpPr>
          <p:spPr>
            <a:xfrm rot="5400000">
              <a:off x="4233272" y="172856"/>
              <a:ext cx="568629" cy="8022152"/>
            </a:xfrm>
            <a:prstGeom prst="righ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7BCD5-5825-5145-AEAD-6A021C7DA5F5}"/>
                </a:ext>
              </a:extLst>
            </p:cNvPr>
            <p:cNvSpPr txBox="1"/>
            <p:nvPr/>
          </p:nvSpPr>
          <p:spPr>
            <a:xfrm>
              <a:off x="4192282" y="4416981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155E-8FC6-324C-A15B-469D157A2584}"/>
              </a:ext>
            </a:extLst>
          </p:cNvPr>
          <p:cNvGrpSpPr/>
          <p:nvPr/>
        </p:nvGrpSpPr>
        <p:grpSpPr>
          <a:xfrm>
            <a:off x="561975" y="2747742"/>
            <a:ext cx="3879395" cy="1332569"/>
            <a:chOff x="561975" y="2747742"/>
            <a:chExt cx="3879395" cy="13325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1444871" y="2747742"/>
              <a:ext cx="978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Half Word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 rot="16200000" flipH="1">
              <a:off x="1916679" y="3072755"/>
              <a:ext cx="602230" cy="5677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516EB1-7FAC-F04C-B6D0-B95D9F258757}"/>
                </a:ext>
              </a:extLst>
            </p:cNvPr>
            <p:cNvSpPr/>
            <p:nvPr/>
          </p:nvSpPr>
          <p:spPr>
            <a:xfrm>
              <a:off x="561975" y="3657749"/>
              <a:ext cx="3879395" cy="422562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87815D-C878-304D-9EB7-974C755AD373}"/>
              </a:ext>
            </a:extLst>
          </p:cNvPr>
          <p:cNvSpPr txBox="1"/>
          <p:nvPr/>
        </p:nvSpPr>
        <p:spPr>
          <a:xfrm>
            <a:off x="577051" y="4724758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Word: 64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FCF3-F6EB-504D-9F71-A7FCA11F0D39}"/>
              </a:ext>
            </a:extLst>
          </p:cNvPr>
          <p:cNvSpPr txBox="1"/>
          <p:nvPr/>
        </p:nvSpPr>
        <p:spPr>
          <a:xfrm>
            <a:off x="464946" y="3567696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1011 0011 1010 1101 1010 0000 0110 1101</a:t>
            </a:r>
          </a:p>
        </p:txBody>
      </p:sp>
    </p:spTree>
    <p:extLst>
      <p:ext uri="{BB962C8B-B14F-4D97-AF65-F5344CB8AC3E}">
        <p14:creationId xmlns:p14="http://schemas.microsoft.com/office/powerpoint/2010/main" val="41865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the byte 1001 0100 mean?</a:t>
            </a:r>
          </a:p>
          <a:p>
            <a:endParaRPr lang="en-US" sz="1800" dirty="0"/>
          </a:p>
          <a:p>
            <a:r>
              <a:rPr lang="en-US" sz="1800" dirty="0"/>
              <a:t>Kind of like asking what does “pie”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AF81F-BD23-CF47-953D-DFA2964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6" y="2847398"/>
            <a:ext cx="1578947" cy="10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BDDB7-497B-114F-8903-4948419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25" y="2919515"/>
            <a:ext cx="1235269" cy="10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9AC454-47D8-5F4F-ABCC-EEFCA490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2" y="3684499"/>
            <a:ext cx="1990039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54ADDE-76D9-7B4F-818D-0E00004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20" y="3384712"/>
            <a:ext cx="1190942" cy="15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F10B7-D3D1-EA4D-B5CF-5AC59AC5AB7F}"/>
              </a:ext>
            </a:extLst>
          </p:cNvPr>
          <p:cNvGrpSpPr/>
          <p:nvPr/>
        </p:nvGrpSpPr>
        <p:grpSpPr>
          <a:xfrm>
            <a:off x="457257" y="4881890"/>
            <a:ext cx="2093976" cy="261610"/>
            <a:chOff x="0" y="4881890"/>
            <a:chExt cx="2093976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EF5230-7455-E044-9CA0-40F067B1D2E1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D7CFEB-A80B-F245-B0D3-28CBAE83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533216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Some possible interpretations:</a:t>
            </a:r>
          </a:p>
          <a:p>
            <a:pPr lvl="1"/>
            <a:r>
              <a:rPr lang="en-US" sz="1800" dirty="0"/>
              <a:t>148	94	20	107	</a:t>
            </a:r>
          </a:p>
          <a:p>
            <a:pPr lvl="1"/>
            <a:r>
              <a:rPr lang="en-US" sz="1800" dirty="0"/>
              <a:t>9.25	4.5x2</a:t>
            </a:r>
            <a:r>
              <a:rPr lang="en-US" sz="1800" baseline="30000" dirty="0"/>
              <a:t>-3</a:t>
            </a:r>
          </a:p>
          <a:p>
            <a:pPr lvl="1"/>
            <a:r>
              <a:rPr lang="en-US" sz="1800" dirty="0"/>
              <a:t>‘m’				</a:t>
            </a:r>
          </a:p>
          <a:p>
            <a:pPr lvl="1"/>
            <a:r>
              <a:rPr lang="en-US" sz="1800" dirty="0"/>
              <a:t>A medium dark grey</a:t>
            </a:r>
          </a:p>
          <a:p>
            <a:pPr lvl="1"/>
            <a:r>
              <a:rPr lang="en-US" sz="1800" dirty="0"/>
              <a:t>An instruction the computer to perform an addition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281289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Depends on the </a:t>
            </a:r>
            <a:r>
              <a:rPr lang="en-US" sz="1800" i="1" dirty="0"/>
              <a:t>representation</a:t>
            </a:r>
            <a:r>
              <a:rPr lang="en-US" sz="1800" dirty="0"/>
              <a:t> we use to interpret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BF85D-D2C4-654D-B2BC-5185D8BB0077}"/>
              </a:ext>
            </a:extLst>
          </p:cNvPr>
          <p:cNvSpPr txBox="1">
            <a:spLocks/>
          </p:cNvSpPr>
          <p:nvPr/>
        </p:nvSpPr>
        <p:spPr bwMode="auto">
          <a:xfrm>
            <a:off x="2103604" y="2389446"/>
            <a:ext cx="3289494" cy="2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kern="0" dirty="0"/>
              <a:t>Non-Negative Integers</a:t>
            </a:r>
          </a:p>
          <a:p>
            <a:pPr lvl="1"/>
            <a:r>
              <a:rPr lang="en-US" kern="0" dirty="0"/>
              <a:t>Unsigned Binary</a:t>
            </a:r>
          </a:p>
          <a:p>
            <a:pPr lvl="1"/>
            <a:r>
              <a:rPr lang="en-US" kern="0" dirty="0"/>
              <a:t>Binary Coded Decimal</a:t>
            </a:r>
          </a:p>
          <a:p>
            <a:r>
              <a:rPr lang="en-US" kern="0" dirty="0"/>
              <a:t>Signed Integers</a:t>
            </a:r>
          </a:p>
          <a:p>
            <a:pPr lvl="1"/>
            <a:r>
              <a:rPr lang="en-US" kern="0" dirty="0"/>
              <a:t>Sign Magnitude</a:t>
            </a:r>
          </a:p>
          <a:p>
            <a:pPr lvl="1"/>
            <a:r>
              <a:rPr lang="en-US" kern="0" dirty="0"/>
              <a:t>Two’s Complement</a:t>
            </a:r>
          </a:p>
          <a:p>
            <a:r>
              <a:rPr lang="en-US" kern="0" dirty="0"/>
              <a:t>Decimal Numbers</a:t>
            </a:r>
          </a:p>
          <a:p>
            <a:pPr lvl="1"/>
            <a:r>
              <a:rPr lang="en-US" kern="0" dirty="0"/>
              <a:t>Fixed Point</a:t>
            </a:r>
          </a:p>
          <a:p>
            <a:pPr lvl="1"/>
            <a:r>
              <a:rPr lang="en-US" kern="0" dirty="0"/>
              <a:t>Floating Point</a:t>
            </a:r>
          </a:p>
          <a:p>
            <a:pPr lvl="1"/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F8385-49AA-1542-9CB8-FAA296378CB8}"/>
              </a:ext>
            </a:extLst>
          </p:cNvPr>
          <p:cNvSpPr txBox="1">
            <a:spLocks/>
          </p:cNvSpPr>
          <p:nvPr/>
        </p:nvSpPr>
        <p:spPr>
          <a:xfrm>
            <a:off x="4991398" y="2390256"/>
            <a:ext cx="3079586" cy="25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lvl="0" indent="-317500" eaLnBrk="1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kern="0">
                <a:solidFill>
                  <a:srgbClr val="174769"/>
                </a:solidFill>
                <a:latin typeface="Muli"/>
                <a:ea typeface="Muli"/>
                <a:cs typeface="Muli"/>
              </a:defRPr>
            </a:lvl1pPr>
            <a:lvl2pPr marL="914400" lvl="1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kern="0">
                <a:latin typeface="Muli"/>
                <a:ea typeface="Muli"/>
                <a:cs typeface="Muli"/>
              </a:defRPr>
            </a:lvl2pPr>
            <a:lvl3pPr marL="1371600" lvl="2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</a:defRPr>
            </a:lvl3pPr>
            <a:lvl4pPr marL="1828800" lvl="3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</a:defRPr>
            </a:lvl4pPr>
            <a:lvl5pPr marL="2286000" lvl="4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</a:defRPr>
            </a:lvl5pPr>
            <a:lvl6pPr marL="2743200" marR="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6pPr>
            <a:lvl7pPr marL="3200400" marR="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b="0" i="0" u="none" strike="noStrike" cap="none">
                <a:latin typeface="Muli"/>
                <a:ea typeface="Muli"/>
                <a:cs typeface="Muli"/>
              </a:defRPr>
            </a:lvl7pPr>
            <a:lvl8pPr marL="3657600" marR="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b="0" i="0" u="none" strike="noStrike" cap="none">
                <a:latin typeface="Muli"/>
                <a:ea typeface="Muli"/>
                <a:cs typeface="Muli"/>
              </a:defRPr>
            </a:lvl8pPr>
            <a:lvl9pPr marL="4114800" marR="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Unicode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RGB </a:t>
            </a:r>
          </a:p>
          <a:p>
            <a:pPr lvl="1"/>
            <a:r>
              <a:rPr lang="en-US" dirty="0"/>
              <a:t>CMYK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Processor dependent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5F155D-EF1A-0B4E-9B32-CBC48A4F2941}"/>
              </a:ext>
            </a:extLst>
          </p:cNvPr>
          <p:cNvSpPr/>
          <p:nvPr/>
        </p:nvSpPr>
        <p:spPr>
          <a:xfrm>
            <a:off x="2555674" y="2486025"/>
            <a:ext cx="2263976" cy="790575"/>
          </a:xfrm>
          <a:prstGeom prst="round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81829D-F3D2-814E-91C1-3878D2755497}"/>
              </a:ext>
            </a:extLst>
          </p:cNvPr>
          <p:cNvGrpSpPr/>
          <p:nvPr/>
        </p:nvGrpSpPr>
        <p:grpSpPr>
          <a:xfrm>
            <a:off x="7016798" y="4907341"/>
            <a:ext cx="2093976" cy="253916"/>
            <a:chOff x="0" y="4881890"/>
            <a:chExt cx="2093976" cy="2539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CB13DA-A221-1141-BE69-E5007DFB85AF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5A4468C-3187-5748-957F-1E97D33D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2530B-C869-284D-B82A-3DF4CB3E0D97}"/>
              </a:ext>
            </a:extLst>
          </p:cNvPr>
          <p:cNvSpPr txBox="1"/>
          <p:nvPr/>
        </p:nvSpPr>
        <p:spPr>
          <a:xfrm>
            <a:off x="4247226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E4374-8CC4-FB43-9F70-373ECC9E8389}"/>
              </a:ext>
            </a:extLst>
          </p:cNvPr>
          <p:cNvSpPr txBox="1"/>
          <p:nvPr/>
        </p:nvSpPr>
        <p:spPr>
          <a:xfrm>
            <a:off x="5319428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A473-994C-854F-AEE5-33BDD37176AF}"/>
              </a:ext>
            </a:extLst>
          </p:cNvPr>
          <p:cNvSpPr txBox="1"/>
          <p:nvPr/>
        </p:nvSpPr>
        <p:spPr>
          <a:xfrm>
            <a:off x="6353530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A22FD-A4D0-1C44-9861-03EF75CCAE15}"/>
              </a:ext>
            </a:extLst>
          </p:cNvPr>
          <p:cNvSpPr txBox="1"/>
          <p:nvPr/>
        </p:nvSpPr>
        <p:spPr>
          <a:xfrm>
            <a:off x="738128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E7FA6-8EE7-5B4B-96E8-EA95635A29B3}"/>
              </a:ext>
            </a:extLst>
          </p:cNvPr>
          <p:cNvSpPr txBox="1"/>
          <p:nvPr/>
        </p:nvSpPr>
        <p:spPr>
          <a:xfrm>
            <a:off x="832150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B8-E680-3D4F-806B-6F0F8BAF562E}"/>
              </a:ext>
            </a:extLst>
          </p:cNvPr>
          <p:cNvSpPr txBox="1"/>
          <p:nvPr/>
        </p:nvSpPr>
        <p:spPr>
          <a:xfrm>
            <a:off x="2792646" y="333110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47 Cents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1*20   +  2*10   +   1*5    +    0*2   +   2*1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8347F-C400-E54C-ADC6-126AE431047B}"/>
              </a:ext>
            </a:extLst>
          </p:cNvPr>
          <p:cNvSpPr txBox="1"/>
          <p:nvPr/>
        </p:nvSpPr>
        <p:spPr>
          <a:xfrm>
            <a:off x="2790471" y="120252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54 Cents </a:t>
            </a:r>
            <a:r>
              <a:rPr lang="en-US" sz="2000" dirty="0">
                <a:solidFill>
                  <a:schemeClr val="tx1"/>
                </a:solidFill>
              </a:rPr>
              <a:t>= 2</a:t>
            </a:r>
            <a:r>
              <a:rPr lang="en-US" sz="2000" dirty="0"/>
              <a:t>*20   +  1*10   +   0*5    </a:t>
            </a:r>
            <a:r>
              <a:rPr lang="en-US" sz="2000"/>
              <a:t>+    2*2   </a:t>
            </a:r>
            <a:r>
              <a:rPr lang="en-US" sz="2000" dirty="0"/>
              <a:t>+   0*1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99BD5A-B542-D24F-AB23-2CCB92410433}"/>
              </a:ext>
            </a:extLst>
          </p:cNvPr>
          <p:cNvGrpSpPr/>
          <p:nvPr/>
        </p:nvGrpSpPr>
        <p:grpSpPr>
          <a:xfrm>
            <a:off x="7016798" y="4907341"/>
            <a:ext cx="2093976" cy="253916"/>
            <a:chOff x="0" y="4881890"/>
            <a:chExt cx="2093976" cy="25391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C2DF5-8809-5446-85AB-A80C65F8732D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BFFAA68-337D-3E41-8F41-CA7DDF67B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1558</TotalTime>
  <Words>2429</Words>
  <Application>Microsoft Macintosh PowerPoint</Application>
  <PresentationFormat>On-screen Show (16:9)</PresentationFormat>
  <Paragraphs>502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05 - Unsigned Binary   Numbers</vt:lpstr>
      <vt:lpstr>Data Abstractions</vt:lpstr>
      <vt:lpstr>Some Helpful Terminology</vt:lpstr>
      <vt:lpstr>Some Helpful Terminology</vt:lpstr>
      <vt:lpstr>It’s All Just 1’s and 0’s</vt:lpstr>
      <vt:lpstr>It’s All Just 1’s and 0’s</vt:lpstr>
      <vt:lpstr>It’s All Just 1’s and 0’s</vt:lpstr>
      <vt:lpstr>Making Change</vt:lpstr>
      <vt:lpstr>Making Change</vt:lpstr>
      <vt:lpstr>Representing Numbers</vt:lpstr>
      <vt:lpstr>Representing Numbers</vt:lpstr>
      <vt:lpstr>Unsigned (non-negative) Numbers</vt:lpstr>
      <vt:lpstr>Unsigned (non-negative) Numbers</vt:lpstr>
      <vt:lpstr>Unsigned Binary to Decimal</vt:lpstr>
      <vt:lpstr>Unsigned Binary to Decimal</vt:lpstr>
      <vt:lpstr>Decimal to Unsigned Binary</vt:lpstr>
      <vt:lpstr>Decimal to Unsigned Binary</vt:lpstr>
      <vt:lpstr>Decimal to Unsigned Binary</vt:lpstr>
      <vt:lpstr>Decimal to Unsigned Binary</vt:lpstr>
      <vt:lpstr>Binary Addition</vt:lpstr>
      <vt:lpstr>Binary Addition</vt:lpstr>
      <vt:lpstr>Acknowledgments</vt:lpstr>
      <vt:lpstr>Example: Unsigned Binary to Decimal</vt:lpstr>
      <vt:lpstr>Binary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Non-Negative Binary   Numbers</dc:title>
  <dc:creator>Braught, Grant</dc:creator>
  <cp:lastModifiedBy>Braught, Grant</cp:lastModifiedBy>
  <cp:revision>111</cp:revision>
  <dcterms:created xsi:type="dcterms:W3CDTF">2020-08-24T12:09:50Z</dcterms:created>
  <dcterms:modified xsi:type="dcterms:W3CDTF">2022-02-02T17:51:13Z</dcterms:modified>
</cp:coreProperties>
</file>