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88" r:id="rId2"/>
    <p:sldId id="289" r:id="rId3"/>
    <p:sldId id="290" r:id="rId4"/>
    <p:sldId id="292" r:id="rId5"/>
    <p:sldId id="293" r:id="rId6"/>
    <p:sldId id="300" r:id="rId7"/>
    <p:sldId id="319" r:id="rId8"/>
    <p:sldId id="314" r:id="rId9"/>
    <p:sldId id="320" r:id="rId10"/>
    <p:sldId id="316" r:id="rId11"/>
    <p:sldId id="317" r:id="rId12"/>
    <p:sldId id="295" r:id="rId13"/>
    <p:sldId id="291" r:id="rId14"/>
    <p:sldId id="303" r:id="rId15"/>
    <p:sldId id="313" r:id="rId16"/>
    <p:sldId id="296" r:id="rId17"/>
    <p:sldId id="299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5728"/>
  </p:normalViewPr>
  <p:slideViewPr>
    <p:cSldViewPr snapToGrid="0" snapToObjects="1">
      <p:cViewPr varScale="1">
        <p:scale>
          <a:sx n="124" d="100"/>
          <a:sy n="12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if you were given the hex string:</a:t>
            </a:r>
          </a:p>
          <a:p>
            <a:endParaRPr lang="en-US" dirty="0"/>
          </a:p>
          <a:p>
            <a:r>
              <a:rPr lang="en-US" dirty="0"/>
              <a:t>0x44 73 6F 6E 21</a:t>
            </a:r>
          </a:p>
          <a:p>
            <a:endParaRPr lang="en-US" dirty="0"/>
          </a:p>
          <a:p>
            <a:r>
              <a:rPr lang="en-US" dirty="0"/>
              <a:t>And told it was ASCI then you would know it is </a:t>
            </a:r>
            <a:r>
              <a:rPr lang="en-US" dirty="0" err="1"/>
              <a:t>Dson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you were told it was unsigned binary</a:t>
            </a:r>
          </a:p>
          <a:p>
            <a:r>
              <a:rPr lang="en-US" dirty="0"/>
              <a:t>  - then you’d have to convert it to binary</a:t>
            </a:r>
          </a:p>
          <a:p>
            <a:r>
              <a:rPr lang="en-US" dirty="0"/>
              <a:t>  - then figure out the base 10 value from there.</a:t>
            </a:r>
          </a:p>
        </p:txBody>
      </p:sp>
    </p:spTree>
    <p:extLst>
      <p:ext uri="{BB962C8B-B14F-4D97-AF65-F5344CB8AC3E}">
        <p14:creationId xmlns:p14="http://schemas.microsoft.com/office/powerpoint/2010/main" val="120043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Unicode now.</a:t>
            </a:r>
          </a:p>
          <a:p>
            <a:endParaRPr lang="en-US" dirty="0"/>
          </a:p>
          <a:p>
            <a:r>
              <a:rPr lang="en-US" dirty="0"/>
              <a:t>Unicode code points are written in hex </a:t>
            </a:r>
          </a:p>
          <a:p>
            <a:r>
              <a:rPr lang="en-US" dirty="0"/>
              <a:t>  - They tend to use U+ instead of 0x  as a prefix</a:t>
            </a:r>
          </a:p>
          <a:p>
            <a:r>
              <a:rPr lang="en-US" dirty="0"/>
              <a:t>     - This is just a convention</a:t>
            </a:r>
          </a:p>
          <a:p>
            <a:r>
              <a:rPr lang="en-US" dirty="0"/>
              <a:t>     - But it communicates two </a:t>
            </a:r>
            <a:r>
              <a:rPr lang="en-US" dirty="0" err="1"/>
              <a:t>thigns</a:t>
            </a:r>
            <a:r>
              <a:rPr lang="en-US" dirty="0"/>
              <a:t>:</a:t>
            </a:r>
          </a:p>
          <a:p>
            <a:r>
              <a:rPr lang="en-US" dirty="0"/>
              <a:t>       - One… that the value is hex and </a:t>
            </a:r>
          </a:p>
          <a:p>
            <a:r>
              <a:rPr lang="en-US" dirty="0"/>
              <a:t>       - Two… that the value is to be interpreted using the Unicode representation.</a:t>
            </a:r>
          </a:p>
          <a:p>
            <a:endParaRPr lang="en-US" dirty="0"/>
          </a:p>
          <a:p>
            <a:r>
              <a:rPr lang="en-US" dirty="0"/>
              <a:t>Values following U+ are just hex digits representing binary strings</a:t>
            </a:r>
          </a:p>
          <a:p>
            <a:r>
              <a:rPr lang="en-US" dirty="0"/>
              <a:t>  - For Z</a:t>
            </a:r>
          </a:p>
          <a:p>
            <a:r>
              <a:rPr lang="en-US" dirty="0"/>
              <a:t>    - U+005A</a:t>
            </a:r>
          </a:p>
          <a:p>
            <a:r>
              <a:rPr lang="en-US" dirty="0"/>
              <a:t>      - 0x5A</a:t>
            </a:r>
          </a:p>
          <a:p>
            <a:r>
              <a:rPr lang="en-US" dirty="0"/>
              <a:t>        - We can safely ignore the leading 0’s </a:t>
            </a:r>
          </a:p>
          <a:p>
            <a:r>
              <a:rPr lang="en-US" dirty="0"/>
              <a:t>        - 5 hex is 5 dec which is 0101 in unsigned binary</a:t>
            </a:r>
          </a:p>
          <a:p>
            <a:r>
              <a:rPr lang="en-US" dirty="0"/>
              <a:t>        - A hex is 10 dec which is 1010 in unsigned binary.</a:t>
            </a:r>
          </a:p>
          <a:p>
            <a:r>
              <a:rPr lang="en-US" dirty="0"/>
              <a:t>        - When we put those together we get a binary string.</a:t>
            </a:r>
          </a:p>
          <a:p>
            <a:r>
              <a:rPr lang="en-US" dirty="0"/>
              <a:t>          - 0101 1010</a:t>
            </a:r>
          </a:p>
          <a:p>
            <a:r>
              <a:rPr lang="en-US" dirty="0"/>
              <a:t>          - If we interpret that as unsigned binary we get the base 10 value assigned to the “character” in Unicode.</a:t>
            </a:r>
          </a:p>
          <a:p>
            <a:r>
              <a:rPr lang="en-US" dirty="0"/>
              <a:t>          - 0101 1010 in unsigned binary is 90 in base 10</a:t>
            </a:r>
          </a:p>
          <a:p>
            <a:endParaRPr lang="en-US" dirty="0"/>
          </a:p>
          <a:p>
            <a:r>
              <a:rPr lang="en-US" dirty="0"/>
              <a:t>Have a quick look at the Unicode table site at the URL above.</a:t>
            </a:r>
          </a:p>
          <a:p>
            <a:r>
              <a:rPr lang="en-US" dirty="0"/>
              <a:t>  - (Seems to not load the full table sometimes)</a:t>
            </a:r>
          </a:p>
          <a:p>
            <a:r>
              <a:rPr lang="en-US" dirty="0"/>
              <a:t>  - (But can still search for specific character using search bar).</a:t>
            </a:r>
          </a:p>
          <a:p>
            <a:r>
              <a:rPr lang="en-US" dirty="0"/>
              <a:t> - The page includes a map </a:t>
            </a:r>
          </a:p>
          <a:p>
            <a:r>
              <a:rPr lang="en-US" dirty="0"/>
              <a:t>    - As you scroll down, the map highlights the region of the world where the displayed characters are used.</a:t>
            </a:r>
          </a:p>
          <a:p>
            <a:r>
              <a:rPr lang="en-US" dirty="0"/>
              <a:t> - Show search for code points</a:t>
            </a:r>
          </a:p>
          <a:p>
            <a:r>
              <a:rPr lang="en-US" dirty="0"/>
              <a:t>    - Z – point at it and see U+ and hex value.</a:t>
            </a:r>
          </a:p>
          <a:p>
            <a:r>
              <a:rPr lang="en-US" dirty="0"/>
              <a:t>      - Note: first 127 characters have same mapping as ASCII.</a:t>
            </a:r>
          </a:p>
          <a:p>
            <a:r>
              <a:rPr lang="en-US" dirty="0"/>
              <a:t>    - Purple Heart</a:t>
            </a:r>
          </a:p>
          <a:p>
            <a:r>
              <a:rPr lang="en-US" dirty="0"/>
              <a:t>      - Same deal.</a:t>
            </a:r>
          </a:p>
          <a:p>
            <a:endParaRPr lang="en-US" dirty="0"/>
          </a:p>
          <a:p>
            <a:r>
              <a:rPr lang="en-US" dirty="0"/>
              <a:t>* Disclaimer… </a:t>
            </a:r>
          </a:p>
          <a:p>
            <a:r>
              <a:rPr lang="en-US" dirty="0"/>
              <a:t>  - bits represent codepoints and not characters.</a:t>
            </a:r>
          </a:p>
          <a:p>
            <a:r>
              <a:rPr lang="en-US" dirty="0"/>
              <a:t>  - same as was described on the earlier slide.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look really close at your screen you can see the individual pixels.</a:t>
            </a:r>
          </a:p>
          <a:p>
            <a:r>
              <a:rPr lang="en-US" dirty="0"/>
              <a:t>  - Improved screen technology has made the pixels smaller and smaller.</a:t>
            </a:r>
          </a:p>
          <a:p>
            <a:r>
              <a:rPr lang="en-US" dirty="0"/>
              <a:t>  - So, if you can’t see them, try to find an older monitor or TV where they are larger.</a:t>
            </a:r>
          </a:p>
          <a:p>
            <a:endParaRPr lang="en-US" dirty="0"/>
          </a:p>
          <a:p>
            <a:r>
              <a:rPr lang="en-US" dirty="0"/>
              <a:t>Then if you look really close at the pixels, </a:t>
            </a:r>
          </a:p>
          <a:p>
            <a:r>
              <a:rPr lang="en-US" dirty="0"/>
              <a:t>  - Might need a magnifying glass.</a:t>
            </a:r>
          </a:p>
          <a:p>
            <a:r>
              <a:rPr lang="en-US" dirty="0"/>
              <a:t>  - you can see that each pixel has 3 parts</a:t>
            </a:r>
          </a:p>
          <a:p>
            <a:r>
              <a:rPr lang="en-US" dirty="0"/>
              <a:t>    - Red, Green and Blue</a:t>
            </a:r>
          </a:p>
          <a:p>
            <a:r>
              <a:rPr lang="en-US" dirty="0"/>
              <a:t>    - Each part emits light of that color.</a:t>
            </a:r>
          </a:p>
          <a:p>
            <a:r>
              <a:rPr lang="en-US" dirty="0"/>
              <a:t>      - The intensity of the light is controlled by a color model</a:t>
            </a:r>
          </a:p>
          <a:p>
            <a:endParaRPr lang="en-US" dirty="0"/>
          </a:p>
          <a:p>
            <a:r>
              <a:rPr lang="en-US" dirty="0"/>
              <a:t>- In the RGB color model</a:t>
            </a:r>
          </a:p>
          <a:p>
            <a:r>
              <a:rPr lang="en-US" dirty="0"/>
              <a:t>  - The higher the value for Red or Green or Blue the brighter the light of that color.</a:t>
            </a:r>
          </a:p>
          <a:p>
            <a:r>
              <a:rPr lang="en-US" dirty="0"/>
              <a:t>  - Those three colors of light are mixed by the receptors in our eyes to produce the resulting color we see.</a:t>
            </a:r>
          </a:p>
          <a:p>
            <a:endParaRPr lang="en-US" dirty="0"/>
          </a:p>
          <a:p>
            <a:r>
              <a:rPr lang="en-US" dirty="0"/>
              <a:t>Other color models do the same thing</a:t>
            </a:r>
          </a:p>
          <a:p>
            <a:r>
              <a:rPr lang="en-US" dirty="0"/>
              <a:t>  - but mix the light in slightly different ways.</a:t>
            </a:r>
          </a:p>
          <a:p>
            <a:r>
              <a:rPr lang="en-US" dirty="0"/>
              <a:t>  - If you use one of the other color models in your software </a:t>
            </a:r>
          </a:p>
          <a:p>
            <a:r>
              <a:rPr lang="en-US" dirty="0"/>
              <a:t>    - Which is pretty common particularly in art or photography programs.</a:t>
            </a:r>
          </a:p>
          <a:p>
            <a:r>
              <a:rPr lang="en-US" dirty="0"/>
              <a:t>    - The graphics hardware and software converts the values of that color model to RGB so that it can be displayed on the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Color Picker</a:t>
            </a:r>
          </a:p>
          <a:p>
            <a:r>
              <a:rPr lang="en-US" dirty="0"/>
              <a:t>  - Allow you to find or specify the color levels in a model</a:t>
            </a:r>
          </a:p>
          <a:p>
            <a:r>
              <a:rPr lang="en-US" dirty="0"/>
              <a:t>  - This is an RGB color picker</a:t>
            </a:r>
          </a:p>
          <a:p>
            <a:r>
              <a:rPr lang="en-US" dirty="0"/>
              <a:t>  - The level of RGB here is specified in decimal.</a:t>
            </a:r>
          </a:p>
          <a:p>
            <a:r>
              <a:rPr lang="en-US" dirty="0"/>
              <a:t>    - But can be converted into unsigned binary and then to hex.</a:t>
            </a:r>
          </a:p>
          <a:p>
            <a:r>
              <a:rPr lang="en-US" dirty="0"/>
              <a:t>    - You’ll often see these RGB values specified </a:t>
            </a:r>
            <a:r>
              <a:rPr lang="en-US"/>
              <a:t>in code using </a:t>
            </a:r>
            <a:r>
              <a:rPr lang="en-US" dirty="0"/>
              <a:t>a hex string.</a:t>
            </a:r>
          </a:p>
        </p:txBody>
      </p:sp>
    </p:spTree>
    <p:extLst>
      <p:ext uri="{BB962C8B-B14F-4D97-AF65-F5344CB8AC3E}">
        <p14:creationId xmlns:p14="http://schemas.microsoft.com/office/powerpoint/2010/main" val="198514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nearly all internet communications today.</a:t>
            </a:r>
          </a:p>
          <a:p>
            <a:endParaRPr lang="en-US" dirty="0"/>
          </a:p>
          <a:p>
            <a:r>
              <a:rPr lang="en-US" dirty="0"/>
              <a:t>Basic idea is:</a:t>
            </a:r>
          </a:p>
          <a:p>
            <a:r>
              <a:rPr lang="en-US" dirty="0"/>
              <a:t>  - if code point is in the range, then used the bit pattern shown.</a:t>
            </a:r>
          </a:p>
          <a:p>
            <a:r>
              <a:rPr lang="en-US" dirty="0"/>
              <a:t>    - e.g. 0000 to 007F then 0xxx </a:t>
            </a:r>
            <a:r>
              <a:rPr lang="en-US" dirty="0" err="1"/>
              <a:t>xxxx</a:t>
            </a:r>
            <a:endParaRPr lang="en-US" dirty="0"/>
          </a:p>
          <a:p>
            <a:r>
              <a:rPr lang="en-US" dirty="0"/>
              <a:t>    - e.g. 10000 to 01FFFF then 11110xxx 10xxxxxx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- Backward compatible with ASCII</a:t>
            </a:r>
          </a:p>
          <a:p>
            <a:r>
              <a:rPr lang="en-US" dirty="0"/>
              <a:t>   - the values 0xxx </a:t>
            </a:r>
            <a:r>
              <a:rPr lang="en-US" dirty="0" err="1"/>
              <a:t>xxxx</a:t>
            </a:r>
            <a:r>
              <a:rPr lang="en-US" dirty="0"/>
              <a:t> map to the same characters as the first 127 ASCII characters.</a:t>
            </a:r>
          </a:p>
          <a:p>
            <a:r>
              <a:rPr lang="en-US" dirty="0"/>
              <a:t> - Optimizes the common case:</a:t>
            </a:r>
          </a:p>
          <a:p>
            <a:r>
              <a:rPr lang="en-US" dirty="0"/>
              <a:t>   - Patterns are chosen so that…</a:t>
            </a:r>
          </a:p>
          <a:p>
            <a:r>
              <a:rPr lang="en-US" dirty="0"/>
              <a:t>     - Characters stored or transmitted most often use fewer bytes</a:t>
            </a:r>
          </a:p>
          <a:p>
            <a:r>
              <a:rPr lang="en-US" dirty="0"/>
              <a:t>   - Reduces storage requirements and transmission times.</a:t>
            </a:r>
          </a:p>
          <a:p>
            <a:endParaRPr lang="en-US" dirty="0"/>
          </a:p>
          <a:p>
            <a:r>
              <a:rPr lang="en-US" dirty="0"/>
              <a:t>Let’s do some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When you send a text message with the letter ’Z’ in it…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phone takes the code point, converts it to UTF-8 and sends it to your friend’s phone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friend’s phone decodes the UTF-8 to find the code point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Uses the code point to display the ‘Z’.</a:t>
            </a:r>
          </a:p>
          <a:p>
            <a:endParaRPr lang="en-US" dirty="0"/>
          </a:p>
          <a:p>
            <a:r>
              <a:rPr lang="en-US" dirty="0"/>
              <a:t>It can decode this one easily</a:t>
            </a:r>
          </a:p>
          <a:p>
            <a:r>
              <a:rPr lang="en-US" dirty="0"/>
              <a:t>  - because the </a:t>
            </a:r>
            <a:r>
              <a:rPr lang="en-US" dirty="0" err="1"/>
              <a:t>MSb</a:t>
            </a:r>
            <a:r>
              <a:rPr lang="en-US" dirty="0"/>
              <a:t> is 0</a:t>
            </a:r>
          </a:p>
          <a:p>
            <a:r>
              <a:rPr lang="en-US" dirty="0"/>
              <a:t>  - it can recognize it as the one byte row</a:t>
            </a:r>
          </a:p>
          <a:p>
            <a:r>
              <a:rPr lang="en-US" dirty="0"/>
              <a:t>    - Note all others, none of the bytes have </a:t>
            </a:r>
            <a:r>
              <a:rPr lang="en-US" dirty="0" err="1"/>
              <a:t>MSb</a:t>
            </a:r>
            <a:r>
              <a:rPr lang="en-US" dirty="0"/>
              <a:t> =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Decoding this one…</a:t>
            </a:r>
          </a:p>
          <a:p>
            <a:r>
              <a:rPr lang="en-US" dirty="0"/>
              <a:t>  - From </a:t>
            </a:r>
            <a:r>
              <a:rPr lang="en-US" dirty="0" err="1"/>
              <a:t>LSByte</a:t>
            </a:r>
            <a:r>
              <a:rPr lang="en-US" dirty="0"/>
              <a:t> … each one ends with 10 in </a:t>
            </a:r>
            <a:r>
              <a:rPr lang="en-US" dirty="0" err="1"/>
              <a:t>MSbs</a:t>
            </a:r>
            <a:endParaRPr lang="en-US" dirty="0"/>
          </a:p>
          <a:p>
            <a:r>
              <a:rPr lang="en-US" dirty="0"/>
              <a:t>  - That is a continuation code saying there is another byte</a:t>
            </a:r>
          </a:p>
          <a:p>
            <a:r>
              <a:rPr lang="en-US" dirty="0"/>
              <a:t>  - Then last byte ends with 110, 1110 or 11110 indicating how many bytes there were.</a:t>
            </a:r>
          </a:p>
          <a:p>
            <a:endParaRPr lang="en-US" dirty="0"/>
          </a:p>
          <a:p>
            <a:r>
              <a:rPr lang="en-US" dirty="0"/>
              <a:t>So again to send a message with a purple heart emoji</a:t>
            </a:r>
          </a:p>
          <a:p>
            <a:r>
              <a:rPr lang="en-US" dirty="0"/>
              <a:t>  - you type it</a:t>
            </a:r>
          </a:p>
          <a:p>
            <a:r>
              <a:rPr lang="en-US" dirty="0"/>
              <a:t>  - Your phone has the Unicode code point</a:t>
            </a:r>
          </a:p>
          <a:p>
            <a:r>
              <a:rPr lang="en-US" dirty="0"/>
              <a:t>  - Encoded to UTF-8</a:t>
            </a:r>
          </a:p>
          <a:p>
            <a:r>
              <a:rPr lang="en-US" dirty="0"/>
              <a:t>  - Bytes are sent over the internet</a:t>
            </a:r>
          </a:p>
          <a:p>
            <a:r>
              <a:rPr lang="en-US" dirty="0"/>
              <a:t>  - Friend’s phone decodes the UTF-8 to find the code point</a:t>
            </a:r>
          </a:p>
          <a:p>
            <a:r>
              <a:rPr lang="en-US" dirty="0"/>
              <a:t>  - Displays the emoji</a:t>
            </a:r>
          </a:p>
          <a:p>
            <a:endParaRPr lang="en-US" dirty="0"/>
          </a:p>
          <a:p>
            <a:r>
              <a:rPr lang="en-US" dirty="0"/>
              <a:t>Optimization of common case:</a:t>
            </a:r>
          </a:p>
          <a:p>
            <a:r>
              <a:rPr lang="en-US" dirty="0"/>
              <a:t>  - Each time ‘Z’ is stored or transmitted one byte is used.</a:t>
            </a:r>
          </a:p>
          <a:p>
            <a:r>
              <a:rPr lang="en-US" dirty="0"/>
              <a:t>  - Each time purple heart is stored or transmitted 4 bytes are used.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Since ‘Z’ is likely stored and transmitted more than purple heart emoji we save space over using 4 bytes all of the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(no need to mention) But this one is a little odd since it will fit in 3 bytes but falls in the 4 byte range.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Characters include things like letters, digits, symbols, emoji.</a:t>
            </a:r>
          </a:p>
          <a:p>
            <a:r>
              <a:rPr lang="en-US" dirty="0"/>
              <a:t>Strings are a sequence of characters.</a:t>
            </a:r>
          </a:p>
          <a:p>
            <a:endParaRPr lang="en-US" dirty="0"/>
          </a:p>
          <a:p>
            <a:r>
              <a:rPr lang="en-US" dirty="0"/>
              <a:t>Colors</a:t>
            </a:r>
          </a:p>
          <a:p>
            <a:r>
              <a:rPr lang="en-US" dirty="0"/>
              <a:t>Colors are put together spatially to make images and spatially and in a sequence to make videos.</a:t>
            </a:r>
          </a:p>
          <a:p>
            <a:endParaRPr lang="en-US" dirty="0"/>
          </a:p>
          <a:p>
            <a:r>
              <a:rPr lang="en-US" dirty="0"/>
              <a:t>Sounds</a:t>
            </a:r>
          </a:p>
          <a:p>
            <a:r>
              <a:rPr lang="en-US" dirty="0"/>
              <a:t>Sounds are put together into a sequence to make music or audio</a:t>
            </a:r>
          </a:p>
          <a:p>
            <a:endParaRPr lang="en-US" dirty="0"/>
          </a:p>
          <a:p>
            <a:r>
              <a:rPr lang="en-US" dirty="0"/>
              <a:t>Instructions</a:t>
            </a:r>
          </a:p>
          <a:p>
            <a:r>
              <a:rPr lang="en-US" dirty="0"/>
              <a:t>Instructions are put together in patterns to make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idea here is simple.</a:t>
            </a:r>
          </a:p>
          <a:p>
            <a:r>
              <a:rPr lang="en-US" dirty="0"/>
              <a:t>  - We know how to represent zero and positive integers using unsigned binary.</a:t>
            </a:r>
          </a:p>
          <a:p>
            <a:r>
              <a:rPr lang="en-US" dirty="0"/>
              <a:t>  - We just take everything we want to represent and assign it a corresponding non-negative integer value.</a:t>
            </a:r>
          </a:p>
          <a:p>
            <a:r>
              <a:rPr lang="en-US" dirty="0"/>
              <a:t>  - Then when we want to represent that thing, we use the unsigned binary value for that non-negative value.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 character ‘A` is represented in the computer as 65 base 10 or 0100 0001 in unsigned binary.</a:t>
            </a:r>
          </a:p>
          <a:p>
            <a:r>
              <a:rPr lang="en-US" dirty="0"/>
              <a:t>  - Similarly, we assign integer values to different colors or different emoji.</a:t>
            </a:r>
          </a:p>
          <a:p>
            <a:endParaRPr lang="en-US" dirty="0"/>
          </a:p>
          <a:p>
            <a:r>
              <a:rPr lang="en-US" dirty="0"/>
              <a:t>Note that the same unsigned integer value can represent a letter, color, emoji, sound,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For example the value 65 base 10 also represents a very dark blue </a:t>
            </a:r>
          </a:p>
          <a:p>
            <a:r>
              <a:rPr lang="en-US" dirty="0"/>
              <a:t>    - looks almost black above, but it is not quite black.</a:t>
            </a:r>
          </a:p>
          <a:p>
            <a:r>
              <a:rPr lang="en-US" dirty="0"/>
              <a:t>    - Black has the base 10 value 0. </a:t>
            </a:r>
          </a:p>
          <a:p>
            <a:endParaRPr lang="en-US" dirty="0"/>
          </a:p>
          <a:p>
            <a:r>
              <a:rPr lang="en-US" dirty="0"/>
              <a:t>So like we learned last time with “pie”</a:t>
            </a:r>
          </a:p>
          <a:p>
            <a:r>
              <a:rPr lang="en-US" dirty="0"/>
              <a:t>  - You will need to know what representation we are using to interpret the unsigned binary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– Standard designed to allow data to be moved between computers.</a:t>
            </a:r>
          </a:p>
          <a:p>
            <a:r>
              <a:rPr lang="en-US" dirty="0"/>
              <a:t>  - prior to this standard each computer manufacturer used a different code</a:t>
            </a:r>
          </a:p>
          <a:p>
            <a:r>
              <a:rPr lang="en-US" dirty="0"/>
              <a:t>    - They assigned different unsigned values to the characters.</a:t>
            </a:r>
          </a:p>
          <a:p>
            <a:r>
              <a:rPr lang="en-US" dirty="0"/>
              <a:t>    - So moving the data between different brands of computers required translation</a:t>
            </a:r>
          </a:p>
          <a:p>
            <a:endParaRPr lang="en-US" dirty="0"/>
          </a:p>
          <a:p>
            <a:r>
              <a:rPr lang="en-US" dirty="0"/>
              <a:t>Unicode – Extension of ASCII to eventually cover all languages plus useful / fun symbols</a:t>
            </a:r>
          </a:p>
          <a:p>
            <a:endParaRPr lang="en-US" dirty="0"/>
          </a:p>
          <a:p>
            <a:r>
              <a:rPr lang="en-US" dirty="0"/>
              <a:t>* Disclaimer</a:t>
            </a:r>
          </a:p>
          <a:p>
            <a:r>
              <a:rPr lang="en-US" dirty="0"/>
              <a:t>  - A code point is not technically a character it is more complex than that.</a:t>
            </a:r>
          </a:p>
          <a:p>
            <a:r>
              <a:rPr lang="en-US" dirty="0"/>
              <a:t>    - But that interpretation is close enough for our purposes here.</a:t>
            </a:r>
          </a:p>
          <a:p>
            <a:r>
              <a:rPr lang="en-US" dirty="0"/>
              <a:t>    - Short answer… some characters are composed of multiple code points (e.g. letter with accent).</a:t>
            </a:r>
          </a:p>
          <a:p>
            <a:r>
              <a:rPr lang="en-US" dirty="0"/>
              <a:t>  - Note </a:t>
            </a:r>
          </a:p>
          <a:p>
            <a:r>
              <a:rPr lang="en-US" dirty="0"/>
              <a:t>     - With 21 bits we have 2^21 possible values.</a:t>
            </a:r>
          </a:p>
          <a:p>
            <a:r>
              <a:rPr lang="en-US" dirty="0"/>
              <a:t>     - But 2^21 is 2,097,152. </a:t>
            </a:r>
          </a:p>
          <a:p>
            <a:r>
              <a:rPr lang="en-US" dirty="0"/>
              <a:t>     - So not every possible combination of 1’s and 0’s corresponds to a code point.</a:t>
            </a:r>
          </a:p>
          <a:p>
            <a:r>
              <a:rPr lang="en-US" dirty="0"/>
              <a:t>     - Again, more complicated than we need to get into here.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white table is just a zoom into the indicated are of the full table so that we can read it.</a:t>
            </a:r>
          </a:p>
          <a:p>
            <a:r>
              <a:rPr lang="en-US" dirty="0"/>
              <a:t>  - notice each character maps to a unique decimal (base 10) number (Dec column)</a:t>
            </a:r>
          </a:p>
          <a:p>
            <a:r>
              <a:rPr lang="en-US" dirty="0"/>
              <a:t>  - @ -&gt; 64 which also has the indicated unsigned binary value in 8 bits (0100 0000)</a:t>
            </a:r>
          </a:p>
          <a:p>
            <a:r>
              <a:rPr lang="en-US" dirty="0"/>
              <a:t>  - Also has a Hex value (40), which we will get to in a minute.</a:t>
            </a:r>
          </a:p>
          <a:p>
            <a:endParaRPr lang="en-US" dirty="0"/>
          </a:p>
          <a:p>
            <a:r>
              <a:rPr lang="en-US" dirty="0"/>
              <a:t>If we have a string of characters, for example: @Face</a:t>
            </a:r>
          </a:p>
          <a:p>
            <a:r>
              <a:rPr lang="en-US" dirty="0"/>
              <a:t>  - Then can convert to decimal values</a:t>
            </a:r>
          </a:p>
          <a:p>
            <a:r>
              <a:rPr lang="en-US" dirty="0"/>
              <a:t>  - Which can be represented in binary using 1’s and 0’s</a:t>
            </a:r>
          </a:p>
          <a:p>
            <a:r>
              <a:rPr lang="en-US" dirty="0"/>
              <a:t>  - Which we know are either +V or 0V (ground)</a:t>
            </a:r>
          </a:p>
          <a:p>
            <a:endParaRPr lang="en-US" dirty="0"/>
          </a:p>
          <a:p>
            <a:r>
              <a:rPr lang="en-US" dirty="0"/>
              <a:t>You’ll also notice Hex in the ASCII table.</a:t>
            </a:r>
          </a:p>
          <a:p>
            <a:r>
              <a:rPr lang="en-US" dirty="0"/>
              <a:t>Hex values are something that come up a lot when looking at non-numeric data.</a:t>
            </a:r>
          </a:p>
          <a:p>
            <a:r>
              <a:rPr lang="en-US" dirty="0"/>
              <a:t>  - Characters</a:t>
            </a:r>
          </a:p>
          <a:p>
            <a:r>
              <a:rPr lang="en-US" dirty="0"/>
              <a:t>  - Colors</a:t>
            </a:r>
          </a:p>
          <a:p>
            <a:endParaRPr lang="en-US" dirty="0"/>
          </a:p>
          <a:p>
            <a:r>
              <a:rPr lang="en-US" dirty="0"/>
              <a:t>We’ll look at hex on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274073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 or Hexadecimal is a base 16 number system</a:t>
            </a:r>
          </a:p>
          <a:p>
            <a:r>
              <a:rPr lang="en-US" dirty="0"/>
              <a:t>So 16 “digits”</a:t>
            </a:r>
          </a:p>
          <a:p>
            <a:r>
              <a:rPr lang="en-US" dirty="0"/>
              <a:t>Representing values from 0 - 15</a:t>
            </a:r>
          </a:p>
          <a:p>
            <a:r>
              <a:rPr lang="en-US" dirty="0"/>
              <a:t>  - like base 10, 10 digits representing 0-9</a:t>
            </a:r>
          </a:p>
          <a:p>
            <a:r>
              <a:rPr lang="en-US" dirty="0"/>
              <a:t>  - or base 2, with 2 digits representing 0-1</a:t>
            </a:r>
          </a:p>
          <a:p>
            <a:endParaRPr lang="en-US" dirty="0"/>
          </a:p>
          <a:p>
            <a:r>
              <a:rPr lang="en-US" dirty="0"/>
              <a:t>For Hex we use </a:t>
            </a:r>
          </a:p>
          <a:p>
            <a:r>
              <a:rPr lang="en-US" dirty="0"/>
              <a:t>  - 0-9 and then A-F </a:t>
            </a:r>
          </a:p>
          <a:p>
            <a:r>
              <a:rPr lang="en-US" dirty="0"/>
              <a:t>    - We use A-F because we don’t have any more digits…</a:t>
            </a:r>
          </a:p>
          <a:p>
            <a:r>
              <a:rPr lang="en-US" dirty="0"/>
              <a:t>      - Could have invented other symbols, but that would have been hard.</a:t>
            </a:r>
          </a:p>
          <a:p>
            <a:r>
              <a:rPr lang="en-US" dirty="0"/>
              <a:t>      - Computers already know A-F so we use those.</a:t>
            </a:r>
          </a:p>
          <a:p>
            <a:r>
              <a:rPr lang="en-US" dirty="0"/>
              <a:t>    - A=10, B=11, C=12 … F=15.</a:t>
            </a:r>
          </a:p>
          <a:p>
            <a:endParaRPr lang="en-US" dirty="0"/>
          </a:p>
          <a:p>
            <a:r>
              <a:rPr lang="en-US" dirty="0"/>
              <a:t>Hex values are written by convention with a 0x prefix instead of a subscript.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parallel here to the examples we did last time.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 know what value 0xC5A represents:</a:t>
            </a:r>
          </a:p>
          <a:p>
            <a:r>
              <a:rPr lang="en-US" dirty="0"/>
              <a:t>  1. Expand the number like we did with base 10 or base 2, just using base 16 instead.</a:t>
            </a:r>
          </a:p>
          <a:p>
            <a:r>
              <a:rPr lang="en-US" dirty="0"/>
              <a:t>  2. Compute out the powers of 16.</a:t>
            </a:r>
          </a:p>
          <a:p>
            <a:r>
              <a:rPr lang="en-US" dirty="0"/>
              <a:t>    - E.g. 16^0 =1,  16^1 = 16,  16^2 = 256</a:t>
            </a:r>
          </a:p>
          <a:p>
            <a:r>
              <a:rPr lang="en-US" dirty="0"/>
              <a:t>  3. Substitute in the base 10 values for any A-F “digits”</a:t>
            </a:r>
          </a:p>
          <a:p>
            <a:r>
              <a:rPr lang="en-US" dirty="0"/>
              <a:t>     - E.g. C = 12, A = 10</a:t>
            </a:r>
          </a:p>
          <a:p>
            <a:r>
              <a:rPr lang="en-US" dirty="0"/>
              <a:t>  4. Work it all out to get the final value in base 10.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Can also revere the process.</a:t>
            </a:r>
          </a:p>
          <a:p>
            <a:r>
              <a:rPr lang="en-US" dirty="0"/>
              <a:t>  - Same as with other bases.</a:t>
            </a:r>
          </a:p>
          <a:p>
            <a:r>
              <a:rPr lang="en-US" dirty="0"/>
              <a:t>  - Just a little more tedious because of thinking with A-F and in powers of 16.</a:t>
            </a:r>
          </a:p>
          <a:p>
            <a:r>
              <a:rPr lang="en-US" dirty="0"/>
              <a:t>  - You’ll get to practice it in the HW.</a:t>
            </a:r>
          </a:p>
        </p:txBody>
      </p:sp>
    </p:spTree>
    <p:extLst>
      <p:ext uri="{BB962C8B-B14F-4D97-AF65-F5344CB8AC3E}">
        <p14:creationId xmlns:p14="http://schemas.microsoft.com/office/powerpoint/2010/main" val="394993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reasons we use Hex is that it provides a compact shorthand for writing binary strings.</a:t>
            </a:r>
          </a:p>
          <a:p>
            <a:endParaRPr lang="en-US" dirty="0"/>
          </a:p>
          <a:p>
            <a:r>
              <a:rPr lang="en-US" dirty="0"/>
              <a:t>Each hex digit can represent 4 bits as seen in the table.</a:t>
            </a:r>
          </a:p>
          <a:p>
            <a:r>
              <a:rPr lang="en-US" dirty="0"/>
              <a:t>  - 4 bits gives us 2^4 possible values</a:t>
            </a:r>
          </a:p>
          <a:p>
            <a:r>
              <a:rPr lang="en-US" dirty="0"/>
              <a:t>  - 2^4 = 16</a:t>
            </a:r>
          </a:p>
          <a:p>
            <a:r>
              <a:rPr lang="en-US" dirty="0"/>
              <a:t>  - 16 is the number of different hex digits.</a:t>
            </a:r>
          </a:p>
          <a:p>
            <a:endParaRPr lang="en-US" dirty="0"/>
          </a:p>
          <a:p>
            <a:r>
              <a:rPr lang="en-US" dirty="0"/>
              <a:t>Because of this, Hex is often used as a shorthand for writing long binary strings more compactly</a:t>
            </a:r>
          </a:p>
          <a:p>
            <a:r>
              <a:rPr lang="en-US" dirty="0"/>
              <a:t>  - Each 4-bit nibble translates into 1 hex digit.</a:t>
            </a:r>
          </a:p>
          <a:p>
            <a:endParaRPr lang="en-US" dirty="0"/>
          </a:p>
          <a:p>
            <a:r>
              <a:rPr lang="en-US" dirty="0"/>
              <a:t>What is this string represented in hex?</a:t>
            </a:r>
          </a:p>
        </p:txBody>
      </p:sp>
    </p:spTree>
    <p:extLst>
      <p:ext uri="{BB962C8B-B14F-4D97-AF65-F5344CB8AC3E}">
        <p14:creationId xmlns:p14="http://schemas.microsoft.com/office/powerpoint/2010/main" val="360960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a straight forward process.</a:t>
            </a:r>
          </a:p>
          <a:p>
            <a:r>
              <a:rPr lang="en-US" dirty="0"/>
              <a:t>  - The hex is a lot more compact and easier to look at.</a:t>
            </a:r>
          </a:p>
          <a:p>
            <a:r>
              <a:rPr lang="en-US" dirty="0"/>
              <a:t>    - Once you look at enough of it you can make sense of what the bits are.</a:t>
            </a:r>
          </a:p>
          <a:p>
            <a:endParaRPr lang="en-US" dirty="0"/>
          </a:p>
          <a:p>
            <a:r>
              <a:rPr lang="en-US" dirty="0"/>
              <a:t>It is also easy to go back the other way.</a:t>
            </a:r>
          </a:p>
          <a:p>
            <a:r>
              <a:rPr lang="en-US" dirty="0"/>
              <a:t>  - given a Hex string it can be expanded into its binary equivalent.</a:t>
            </a:r>
          </a:p>
          <a:p>
            <a:endParaRPr lang="en-US" dirty="0"/>
          </a:p>
          <a:p>
            <a:r>
              <a:rPr lang="en-US" dirty="0"/>
              <a:t>Note though that as always we don’t in general know what the binary string means!</a:t>
            </a:r>
          </a:p>
          <a:p>
            <a:r>
              <a:rPr lang="en-US" dirty="0"/>
              <a:t>    - could be unsigned binary</a:t>
            </a:r>
          </a:p>
          <a:p>
            <a:r>
              <a:rPr lang="en-US" dirty="0"/>
              <a:t>    - could be 3 ASCII codes</a:t>
            </a:r>
          </a:p>
          <a:p>
            <a:r>
              <a:rPr lang="en-US" dirty="0"/>
              <a:t>    - could be a color</a:t>
            </a:r>
          </a:p>
          <a:p>
            <a:endParaRPr lang="en-US" dirty="0"/>
          </a:p>
          <a:p>
            <a:r>
              <a:rPr lang="en-US" dirty="0"/>
              <a:t>So a hex value represents a binary string.</a:t>
            </a:r>
          </a:p>
          <a:p>
            <a:r>
              <a:rPr lang="en-US" dirty="0"/>
              <a:t>That binary string can be interpreted using any of our representations.</a:t>
            </a:r>
          </a:p>
          <a:p>
            <a:r>
              <a:rPr lang="en-US" dirty="0"/>
              <a:t>So just like binary, </a:t>
            </a:r>
          </a:p>
          <a:p>
            <a:r>
              <a:rPr lang="en-US" dirty="0"/>
              <a:t>  - when given a hex value you need to be told what the representation is before we can interpret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GB_color_model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tiff"/><Relationship Id="rId4" Type="http://schemas.openxmlformats.org/officeDocument/2006/relationships/hyperlink" Target="https://commons.wikimedia.org/wiki/File:TN_display_closeup_300X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apidtables.com/convert/color/rgb-to-hex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lynxluna/under-the-bonnet-representing-characters-and-strings-ff7cec26ee3c" TargetMode="Externa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DA2 – Non-Numeric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69068-F66E-7044-8CA1-9C13D5BD7BE6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83CB6-303B-9344-A7ED-FB91ACC1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2A6F9F5-61E5-904E-99F7-CD935D16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</a:t>
            </a:r>
          </a:p>
          <a:p>
            <a:pPr lvl="1"/>
            <a:r>
              <a:rPr lang="en-US" sz="2800" dirty="0">
                <a:latin typeface="Courier" pitchFamily="2" charset="0"/>
              </a:rPr>
              <a:t>s</a:t>
            </a:r>
          </a:p>
          <a:p>
            <a:pPr lvl="1"/>
            <a:r>
              <a:rPr lang="en-US" sz="2800" dirty="0">
                <a:latin typeface="Courier" pitchFamily="2" charset="0"/>
              </a:rPr>
              <a:t>o</a:t>
            </a:r>
          </a:p>
          <a:p>
            <a:pPr lvl="1"/>
            <a:r>
              <a:rPr lang="en-US" sz="2800" dirty="0">
                <a:latin typeface="Courier" pitchFamily="2" charset="0"/>
              </a:rPr>
              <a:t>n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2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9A4E-9227-7945-BD5E-8230A447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   68  0100 0100  0x44</a:t>
            </a:r>
          </a:p>
          <a:p>
            <a:pPr lvl="1"/>
            <a:r>
              <a:rPr lang="en-US" sz="2800" dirty="0">
                <a:latin typeface="Courier" pitchFamily="2" charset="0"/>
              </a:rPr>
              <a:t>s  115  0111 0011  0x73</a:t>
            </a:r>
          </a:p>
          <a:p>
            <a:pPr lvl="1"/>
            <a:r>
              <a:rPr lang="en-US" sz="2800" dirty="0">
                <a:latin typeface="Courier" pitchFamily="2" charset="0"/>
              </a:rPr>
              <a:t>o  111  0110 1111  0x6F</a:t>
            </a:r>
          </a:p>
          <a:p>
            <a:pPr lvl="1"/>
            <a:r>
              <a:rPr lang="en-US" sz="2800" dirty="0">
                <a:latin typeface="Courier" pitchFamily="2" charset="0"/>
              </a:rPr>
              <a:t>n  110  0110 1110  0x6E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33  0010 0001  0x21</a:t>
            </a:r>
          </a:p>
          <a:p>
            <a:pPr lvl="1"/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CA33D-2989-3748-8D18-38DCCB0136C8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E681A-BBEB-2045-AC9C-A5B0576E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B3B-65BE-E74C-8794-BDF07EA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508" y="169566"/>
            <a:ext cx="4944300" cy="645300"/>
          </a:xfrm>
        </p:spPr>
        <p:txBody>
          <a:bodyPr/>
          <a:lstStyle/>
          <a:p>
            <a:r>
              <a:rPr lang="en-US" sz="3200" dirty="0"/>
              <a:t>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1B73-3E94-B44D-B29D-730CC37A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04" y="949111"/>
            <a:ext cx="5691845" cy="3674634"/>
          </a:xfrm>
        </p:spPr>
        <p:txBody>
          <a:bodyPr/>
          <a:lstStyle/>
          <a:p>
            <a:r>
              <a:rPr lang="en-US" sz="1800" dirty="0"/>
              <a:t>Unicode assigns a </a:t>
            </a:r>
            <a:r>
              <a:rPr lang="en-US" sz="1800" i="1" dirty="0"/>
              <a:t>code point</a:t>
            </a:r>
            <a:r>
              <a:rPr lang="en-US" sz="1800" dirty="0"/>
              <a:t> of between</a:t>
            </a:r>
            <a:br>
              <a:rPr lang="en-US" sz="1800" dirty="0"/>
            </a:br>
            <a:r>
              <a:rPr lang="en-US" sz="1800" dirty="0"/>
              <a:t>7 and 21 bits to each character</a:t>
            </a:r>
            <a:r>
              <a:rPr lang="en-US" sz="1800" baseline="30000" dirty="0"/>
              <a:t>*</a:t>
            </a:r>
            <a:endParaRPr lang="en-US" sz="1800" dirty="0"/>
          </a:p>
          <a:p>
            <a:pPr lvl="1"/>
            <a:r>
              <a:rPr lang="en-US" sz="1800" dirty="0"/>
              <a:t>Here again, hex is used as a compact representation for the unsigned binary values.</a:t>
            </a:r>
            <a:endParaRPr lang="en-US" sz="800" dirty="0"/>
          </a:p>
          <a:p>
            <a:pPr lvl="1"/>
            <a:endParaRPr lang="en-US" sz="800" dirty="0"/>
          </a:p>
          <a:p>
            <a:pPr lvl="2"/>
            <a:r>
              <a:rPr lang="en-US" sz="1800" dirty="0">
                <a:latin typeface="Courier" pitchFamily="2" charset="0"/>
              </a:rPr>
              <a:t>Z	➝ U+005A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0101 1010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90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800" baseline="-25000" dirty="0">
              <a:latin typeface="Courier" pitchFamily="2" charset="0"/>
            </a:endParaRP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💜	➝ U+1F49C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0001 1111 0100 1001 1100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128156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  <a:p>
            <a:pPr lvl="3"/>
            <a:endParaRPr lang="en-US" sz="1800" dirty="0"/>
          </a:p>
          <a:p>
            <a:pPr lvl="2"/>
            <a:r>
              <a:rPr lang="en-US" sz="1600" u="sng" dirty="0">
                <a:hlinkClick r:id="rId3"/>
              </a:rPr>
              <a:t>https://unicode-table.com/</a:t>
            </a:r>
            <a:r>
              <a:rPr lang="en-US" sz="2000" dirty="0"/>
              <a:t>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CFDF-25AE-0D40-A47D-FCBCFFE45F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0EFC-2F1A-304C-B019-4F7D7D76D602}"/>
              </a:ext>
            </a:extLst>
          </p:cNvPr>
          <p:cNvSpPr txBox="1"/>
          <p:nvPr/>
        </p:nvSpPr>
        <p:spPr>
          <a:xfrm>
            <a:off x="7115659" y="4857184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</a:t>
            </a:r>
            <a:r>
              <a:rPr lang="en-US" sz="800" dirty="0" err="1">
                <a:solidFill>
                  <a:schemeClr val="accent4"/>
                </a:solidFill>
              </a:rPr>
              <a:t>home.unicode.org</a:t>
            </a:r>
            <a:r>
              <a:rPr lang="en-US" sz="800" dirty="0">
                <a:solidFill>
                  <a:schemeClr val="accent4"/>
                </a:solidFill>
              </a:rPr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9A05-FBB6-CC41-97CE-18276EDB2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658" y="618902"/>
            <a:ext cx="1930337" cy="4139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C3917-776E-1246-9F49-78F3B4CBF5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65886" y="1812289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0FE4BB-E261-C144-9516-66E84C748F35}"/>
              </a:ext>
            </a:extLst>
          </p:cNvPr>
          <p:cNvSpPr/>
          <p:nvPr/>
        </p:nvSpPr>
        <p:spPr>
          <a:xfrm>
            <a:off x="8289329" y="2285332"/>
            <a:ext cx="604653" cy="230832"/>
          </a:xfrm>
          <a:prstGeom prst="rect">
            <a:avLst/>
          </a:prstGeom>
          <a:solidFill>
            <a:srgbClr val="F3FFFF"/>
          </a:solidFill>
        </p:spPr>
        <p:txBody>
          <a:bodyPr wrap="none">
            <a:spAutoFit/>
          </a:bodyPr>
          <a:lstStyle/>
          <a:p>
            <a:r>
              <a:rPr lang="en-US" sz="900" dirty="0"/>
              <a:t>U+005A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EAA00-0EEF-8A4B-918E-A982D00622A4}"/>
              </a:ext>
            </a:extLst>
          </p:cNvPr>
          <p:cNvSpPr/>
          <p:nvPr/>
        </p:nvSpPr>
        <p:spPr>
          <a:xfrm>
            <a:off x="8192942" y="1717040"/>
            <a:ext cx="828007" cy="854710"/>
          </a:xfrm>
          <a:prstGeom prst="round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1174843-B806-3942-AF25-A5C521D2C4ED}"/>
              </a:ext>
            </a:extLst>
          </p:cNvPr>
          <p:cNvSpPr/>
          <p:nvPr/>
        </p:nvSpPr>
        <p:spPr>
          <a:xfrm>
            <a:off x="7146137" y="642363"/>
            <a:ext cx="828007" cy="85471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32D-6267-EC4E-A0A0-05B765D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9D18-52EA-0344-A14D-2607CB5E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609" y="1632537"/>
            <a:ext cx="5575607" cy="2544900"/>
          </a:xfrm>
        </p:spPr>
        <p:txBody>
          <a:bodyPr/>
          <a:lstStyle/>
          <a:p>
            <a:r>
              <a:rPr lang="en-US" sz="1800" dirty="0"/>
              <a:t>Computer images are made up of </a:t>
            </a:r>
            <a:r>
              <a:rPr lang="en-US" sz="1800" b="1" i="1" dirty="0"/>
              <a:t>pixels</a:t>
            </a:r>
            <a:r>
              <a:rPr lang="en-US" sz="1800" i="1" dirty="0"/>
              <a:t> </a:t>
            </a:r>
            <a:br>
              <a:rPr lang="en-US" sz="1800" i="1" dirty="0"/>
            </a:br>
            <a:r>
              <a:rPr lang="en-US" sz="1800" dirty="0"/>
              <a:t>(picture elements).</a:t>
            </a:r>
          </a:p>
          <a:p>
            <a:r>
              <a:rPr lang="en-US" sz="1800" dirty="0"/>
              <a:t>The color of each pixel is specified by a </a:t>
            </a:r>
            <a:br>
              <a:rPr lang="en-US" sz="1800" dirty="0"/>
            </a:br>
            <a:r>
              <a:rPr lang="en-US" sz="1800" b="1" i="1" dirty="0"/>
              <a:t>color model</a:t>
            </a:r>
            <a:r>
              <a:rPr lang="en-US" sz="1800" i="1" dirty="0"/>
              <a:t>.</a:t>
            </a:r>
          </a:p>
          <a:p>
            <a:pPr lvl="1"/>
            <a:r>
              <a:rPr lang="en-US" sz="1800" dirty="0"/>
              <a:t>A color model maps each color to an unsigned integer value.</a:t>
            </a:r>
          </a:p>
          <a:p>
            <a:pPr lvl="2"/>
            <a:r>
              <a:rPr lang="en-US" sz="1800" dirty="0"/>
              <a:t>RGB (Red, Green, Blue)</a:t>
            </a:r>
          </a:p>
          <a:p>
            <a:pPr lvl="2"/>
            <a:r>
              <a:rPr lang="en-US" sz="1800" dirty="0"/>
              <a:t>CMYK (Cyan, Magenta, Yellow, Black)</a:t>
            </a:r>
          </a:p>
          <a:p>
            <a:pPr lvl="2"/>
            <a:r>
              <a:rPr lang="en-US" sz="1800" dirty="0"/>
              <a:t>HSB (Hue, Saturation, Brightness)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E625-29EE-CE49-9B0C-B7175FF105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02727-11B5-5846-9DD6-71FC9BD664CC}"/>
              </a:ext>
            </a:extLst>
          </p:cNvPr>
          <p:cNvSpPr txBox="1"/>
          <p:nvPr/>
        </p:nvSpPr>
        <p:spPr>
          <a:xfrm>
            <a:off x="5487230" y="4768408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Images from: </a:t>
            </a:r>
            <a:r>
              <a:rPr lang="en-US" sz="800" dirty="0">
                <a:solidFill>
                  <a:schemeClr val="accent4"/>
                </a:solidFill>
                <a:hlinkClick r:id="rId3"/>
              </a:rPr>
              <a:t>https://en.wikipedia.org/wiki/RGB_color_model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and: </a:t>
            </a:r>
            <a:r>
              <a:rPr lang="en-US" sz="800" dirty="0">
                <a:solidFill>
                  <a:schemeClr val="accent4"/>
                </a:solidFill>
                <a:hlinkClick r:id="rId4"/>
              </a:rPr>
              <a:t>https://commons.wikimedia.org/wiki/File:TN_display_closeup_300X.jpg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3246F-32EA-AB41-A07B-B3A3669C5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374">
            <a:off x="6851068" y="2843339"/>
            <a:ext cx="1830059" cy="183005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3D0D22-B1B9-0B44-8138-C6D140C2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546">
            <a:off x="7213320" y="1430757"/>
            <a:ext cx="1718346" cy="1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E892D-61B4-7C4B-BA9E-202D23A7F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0995">
            <a:off x="6271486" y="324915"/>
            <a:ext cx="1597510" cy="18300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907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35ED44-B364-1E4C-BF31-A06717C9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00" y="1367202"/>
            <a:ext cx="3560660" cy="3546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40E5F-C35D-CA48-A539-69EB73BD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501" y="339811"/>
            <a:ext cx="6142614" cy="645300"/>
          </a:xfrm>
        </p:spPr>
        <p:txBody>
          <a:bodyPr/>
          <a:lstStyle/>
          <a:p>
            <a:r>
              <a:rPr lang="en-US" dirty="0"/>
              <a:t>Color Pickers: </a:t>
            </a:r>
            <a:br>
              <a:rPr lang="en-US" dirty="0"/>
            </a:br>
            <a:r>
              <a:rPr lang="en-US" dirty="0"/>
              <a:t>	Red/Green/Blue (RGB) Color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95EE-9832-D24D-BA0E-1D5F9EBB71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55071-929A-F04E-A50F-F7208ABCB03B}"/>
              </a:ext>
            </a:extLst>
          </p:cNvPr>
          <p:cNvGrpSpPr/>
          <p:nvPr/>
        </p:nvGrpSpPr>
        <p:grpSpPr>
          <a:xfrm>
            <a:off x="5623246" y="1564640"/>
            <a:ext cx="3302699" cy="1702399"/>
            <a:chOff x="5623246" y="1564640"/>
            <a:chExt cx="3302699" cy="1702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B51BD-C8E3-7843-9797-73E9BAC9CFA5}"/>
                </a:ext>
              </a:extLst>
            </p:cNvPr>
            <p:cNvSpPr txBox="1"/>
            <p:nvPr/>
          </p:nvSpPr>
          <p:spPr>
            <a:xfrm>
              <a:off x="5623246" y="1564640"/>
              <a:ext cx="3298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141</a:t>
              </a:r>
              <a:r>
                <a:rPr lang="en-US" sz="2000" baseline="-25000" dirty="0"/>
                <a:t>10</a:t>
              </a:r>
              <a:r>
                <a:rPr lang="en-US" sz="2000" dirty="0"/>
                <a:t> = 1000 1101</a:t>
              </a:r>
              <a:r>
                <a:rPr lang="en-US" sz="2000" baseline="-25000" dirty="0"/>
                <a:t>2</a:t>
              </a:r>
              <a:r>
                <a:rPr lang="en-US" sz="2000" dirty="0"/>
                <a:t> = 0x8D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12AEA5-4FCD-924D-8024-46AFD9F50EA7}"/>
                </a:ext>
              </a:extLst>
            </p:cNvPr>
            <p:cNvSpPr txBox="1"/>
            <p:nvPr/>
          </p:nvSpPr>
          <p:spPr>
            <a:xfrm>
              <a:off x="5623246" y="2230012"/>
              <a:ext cx="3253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75</a:t>
              </a:r>
              <a:r>
                <a:rPr lang="en-US" sz="2000" baseline="-25000" dirty="0"/>
                <a:t>10</a:t>
              </a:r>
              <a:r>
                <a:rPr lang="en-US" sz="2000" dirty="0"/>
                <a:t>   = 0100 1011</a:t>
              </a:r>
              <a:r>
                <a:rPr lang="en-US" sz="2000" baseline="-25000" dirty="0"/>
                <a:t>2</a:t>
              </a:r>
              <a:r>
                <a:rPr lang="en-US" sz="2000" dirty="0"/>
                <a:t> = 0x4B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52C05-A2FC-3945-9B02-1CDC67980549}"/>
                </a:ext>
              </a:extLst>
            </p:cNvPr>
            <p:cNvSpPr txBox="1"/>
            <p:nvPr/>
          </p:nvSpPr>
          <p:spPr>
            <a:xfrm>
              <a:off x="5623246" y="2866929"/>
              <a:ext cx="3302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184</a:t>
              </a:r>
              <a:r>
                <a:rPr lang="en-US" sz="2000" baseline="-25000" dirty="0"/>
                <a:t>10</a:t>
              </a:r>
              <a:r>
                <a:rPr lang="en-US" sz="2000" dirty="0"/>
                <a:t> = 1011 1000</a:t>
              </a:r>
              <a:r>
                <a:rPr lang="en-US" sz="2000" baseline="-25000" dirty="0"/>
                <a:t>2</a:t>
              </a:r>
              <a:r>
                <a:rPr lang="en-US" sz="2000" dirty="0"/>
                <a:t> = 0xB8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9ADD69-84F5-8D48-972B-B106BD7C72EF}"/>
              </a:ext>
            </a:extLst>
          </p:cNvPr>
          <p:cNvSpPr txBox="1"/>
          <p:nvPr/>
        </p:nvSpPr>
        <p:spPr>
          <a:xfrm>
            <a:off x="5623246" y="3382486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0x8D4BB8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CB534-72D2-804E-B745-CA9A863C0122}"/>
              </a:ext>
            </a:extLst>
          </p:cNvPr>
          <p:cNvSpPr/>
          <p:nvPr/>
        </p:nvSpPr>
        <p:spPr>
          <a:xfrm>
            <a:off x="1676400" y="4913388"/>
            <a:ext cx="3738880" cy="21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Color Converter at: https://www.rapidtables.com/convert/color/rgb-to-hex.html</a:t>
            </a: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04193D0-FF95-5243-B2FA-D510121ED959}"/>
              </a:ext>
            </a:extLst>
          </p:cNvPr>
          <p:cNvSpPr/>
          <p:nvPr/>
        </p:nvSpPr>
        <p:spPr>
          <a:xfrm>
            <a:off x="1839928" y="4561952"/>
            <a:ext cx="933416" cy="28179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94" y="1307817"/>
            <a:ext cx="6814186" cy="3462678"/>
          </a:xfrm>
        </p:spPr>
        <p:txBody>
          <a:bodyPr/>
          <a:lstStyle/>
          <a:p>
            <a:r>
              <a:rPr lang="en-US" sz="2000" dirty="0"/>
              <a:t>UTF-8: A </a:t>
            </a:r>
            <a:r>
              <a:rPr lang="en-US" sz="2000" i="1" dirty="0"/>
              <a:t>variable width character encoding </a:t>
            </a:r>
            <a:r>
              <a:rPr lang="en-US" sz="2000" dirty="0"/>
              <a:t>for storing and transmitting Unicode code points using from 1 to 4 bytes.</a:t>
            </a:r>
          </a:p>
          <a:p>
            <a:pPr lvl="1"/>
            <a:r>
              <a:rPr lang="en-US" sz="2000" dirty="0"/>
              <a:t>&gt; 95% of web pages and traffic</a:t>
            </a:r>
          </a:p>
          <a:p>
            <a:pPr lvl="1"/>
            <a:r>
              <a:rPr lang="en-US" sz="2000" dirty="0"/>
              <a:t>Backward compatible with ASCII</a:t>
            </a:r>
          </a:p>
          <a:p>
            <a:pPr lvl="1"/>
            <a:r>
              <a:rPr lang="en-US" sz="2000" dirty="0"/>
              <a:t>Optimizes the common case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ACAB0-5865-5540-B896-95DEAD56F3DA}"/>
              </a:ext>
            </a:extLst>
          </p:cNvPr>
          <p:cNvGrpSpPr/>
          <p:nvPr/>
        </p:nvGrpSpPr>
        <p:grpSpPr>
          <a:xfrm>
            <a:off x="2007616" y="3199789"/>
            <a:ext cx="4816982" cy="1765117"/>
            <a:chOff x="2331084" y="2854960"/>
            <a:chExt cx="4816982" cy="17651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0D0672-8C81-A74B-B1A8-55D585F8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1084" y="3144463"/>
              <a:ext cx="4816982" cy="12601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EBD15-12A8-1D43-A836-C42E0576F8C0}"/>
                </a:ext>
              </a:extLst>
            </p:cNvPr>
            <p:cNvSpPr txBox="1"/>
            <p:nvPr/>
          </p:nvSpPr>
          <p:spPr>
            <a:xfrm>
              <a:off x="3428014" y="4404633"/>
              <a:ext cx="23374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Image from: https://</a:t>
              </a:r>
              <a:r>
                <a:rPr lang="en-US" sz="800" dirty="0" err="1"/>
                <a:t>en.wikipedia.org</a:t>
              </a:r>
              <a:r>
                <a:rPr lang="en-US" sz="800" dirty="0"/>
                <a:t>/wiki/UTF-8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BDB8E-7202-6247-A7A6-407652FB8B5C}"/>
                </a:ext>
              </a:extLst>
            </p:cNvPr>
            <p:cNvSpPr txBox="1"/>
            <p:nvPr/>
          </p:nvSpPr>
          <p:spPr>
            <a:xfrm>
              <a:off x="3942080" y="2854960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UTF Encodings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958" y="777710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4" y="1911167"/>
            <a:ext cx="6814186" cy="2933271"/>
          </a:xfrm>
        </p:spPr>
        <p:txBody>
          <a:bodyPr/>
          <a:lstStyle/>
          <a:p>
            <a:r>
              <a:rPr lang="en-US" sz="1800" dirty="0"/>
              <a:t>Example 1: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U+005A 	</a:t>
            </a:r>
            <a:r>
              <a:rPr lang="en-US" sz="1800" dirty="0">
                <a:latin typeface="Courier" pitchFamily="2" charset="0"/>
              </a:rPr>
              <a:t> 101 1010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7F33-3099-9F4C-9893-26C23868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53659" y="2001308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403687" y="2876550"/>
            <a:ext cx="91863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654590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3952674" y="654590"/>
            <a:ext cx="313558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390640" y="662140"/>
            <a:ext cx="67729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EB736-E272-AB4A-8BB0-8D8355CA48CC}"/>
              </a:ext>
            </a:extLst>
          </p:cNvPr>
          <p:cNvGrpSpPr/>
          <p:nvPr/>
        </p:nvGrpSpPr>
        <p:grpSpPr>
          <a:xfrm>
            <a:off x="3765227" y="3113191"/>
            <a:ext cx="1425390" cy="1221217"/>
            <a:chOff x="3765227" y="3113191"/>
            <a:chExt cx="1425390" cy="122121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87D44EF1-2CFE-B54B-ADF0-3C76D5822B07}"/>
                </a:ext>
              </a:extLst>
            </p:cNvPr>
            <p:cNvSpPr/>
            <p:nvPr/>
          </p:nvSpPr>
          <p:spPr>
            <a:xfrm rot="5400000">
              <a:off x="4413926" y="2651939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ACBF39F-ADA0-FC43-8F24-C554037B34D7}"/>
                </a:ext>
              </a:extLst>
            </p:cNvPr>
            <p:cNvSpPr/>
            <p:nvPr/>
          </p:nvSpPr>
          <p:spPr>
            <a:xfrm rot="16200000">
              <a:off x="4413926" y="2994071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1A95C-F79D-F84C-B8C8-2C389BDE0B51}"/>
                </a:ext>
              </a:extLst>
            </p:cNvPr>
            <p:cNvSpPr/>
            <p:nvPr/>
          </p:nvSpPr>
          <p:spPr>
            <a:xfrm>
              <a:off x="3765227" y="3965076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</a:t>
              </a:r>
              <a:r>
                <a:rPr lang="en-US" sz="1800" b="1" dirty="0">
                  <a:latin typeface="Courier" pitchFamily="2" charset="0"/>
                </a:rPr>
                <a:t>101 1010</a:t>
              </a:r>
              <a:endParaRPr lang="en-US" sz="18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23B1B-A2D7-5D40-AA84-E8F8774D1F95}"/>
              </a:ext>
            </a:extLst>
          </p:cNvPr>
          <p:cNvSpPr/>
          <p:nvPr/>
        </p:nvSpPr>
        <p:spPr>
          <a:xfrm>
            <a:off x="4036253" y="4338994"/>
            <a:ext cx="4254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          A </a:t>
            </a:r>
          </a:p>
          <a:p>
            <a:r>
              <a:rPr lang="en-US" sz="1800" dirty="0">
                <a:latin typeface="Muli"/>
                <a:sym typeface="Muli"/>
              </a:rPr>
              <a:t>   Backward compatible:  0x5A is ‘Z’ in Ascii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765227" y="364296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0xxx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5212080" y="1026160"/>
            <a:ext cx="1894268" cy="281432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21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742" y="1893999"/>
            <a:ext cx="7104355" cy="2544900"/>
          </a:xfrm>
        </p:spPr>
        <p:txBody>
          <a:bodyPr/>
          <a:lstStyle/>
          <a:p>
            <a:r>
              <a:rPr lang="en-US" sz="1800" dirty="0"/>
              <a:t>Example 2: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U+1F49C 	</a:t>
            </a:r>
            <a:r>
              <a:rPr lang="en-US" sz="1800" dirty="0">
                <a:latin typeface="Courier" pitchFamily="2" charset="0"/>
              </a:rPr>
              <a:t> 1 1111 0100 1001 1100</a:t>
            </a:r>
          </a:p>
          <a:p>
            <a:pPr lvl="2"/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0" y="832758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5255" y="4786313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021004" y="2848079"/>
            <a:ext cx="111735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1262373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4017644" y="1275606"/>
            <a:ext cx="4837302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429050" y="1272199"/>
            <a:ext cx="242589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172103-DE30-0A4A-8175-4F0A3842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61" y="1960777"/>
            <a:ext cx="451541" cy="4725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399468" y="393654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6728033" y="1580153"/>
            <a:ext cx="1240070" cy="235298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20975-E356-7442-9165-CA4DE7208F45}"/>
              </a:ext>
            </a:extLst>
          </p:cNvPr>
          <p:cNvSpPr txBox="1"/>
          <p:nvPr/>
        </p:nvSpPr>
        <p:spPr>
          <a:xfrm>
            <a:off x="3509858" y="254030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F           4           9          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0784A-93B7-2242-BE9C-C8F3D9D9EEAF}"/>
              </a:ext>
            </a:extLst>
          </p:cNvPr>
          <p:cNvSpPr/>
          <p:nvPr/>
        </p:nvSpPr>
        <p:spPr>
          <a:xfrm>
            <a:off x="3399468" y="439817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7129D-85A9-734A-9B87-CE9368A21B51}"/>
              </a:ext>
            </a:extLst>
          </p:cNvPr>
          <p:cNvGrpSpPr/>
          <p:nvPr/>
        </p:nvGrpSpPr>
        <p:grpSpPr>
          <a:xfrm>
            <a:off x="3627119" y="3109949"/>
            <a:ext cx="5225364" cy="983422"/>
            <a:chOff x="3627119" y="3109949"/>
            <a:chExt cx="5225364" cy="983422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84815F1-691F-7940-87B6-4BD284102798}"/>
                </a:ext>
              </a:extLst>
            </p:cNvPr>
            <p:cNvSpPr/>
            <p:nvPr/>
          </p:nvSpPr>
          <p:spPr>
            <a:xfrm rot="5400000">
              <a:off x="5879992" y="2736677"/>
              <a:ext cx="259715" cy="100626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FC3139BF-EEF1-1941-8369-3001A60E29A8}"/>
                </a:ext>
              </a:extLst>
            </p:cNvPr>
            <p:cNvSpPr/>
            <p:nvPr/>
          </p:nvSpPr>
          <p:spPr>
            <a:xfrm rot="16200000">
              <a:off x="8219494" y="3436815"/>
              <a:ext cx="259715" cy="1006262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8284DB28-6062-C443-9C9C-8C5AC4594787}"/>
                </a:ext>
              </a:extLst>
            </p:cNvPr>
            <p:cNvSpPr/>
            <p:nvPr/>
          </p:nvSpPr>
          <p:spPr>
            <a:xfrm rot="5400000">
              <a:off x="4886274" y="2785618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0810C7F-69EB-054C-B301-E9DC9007FBB4}"/>
                </a:ext>
              </a:extLst>
            </p:cNvPr>
            <p:cNvSpPr/>
            <p:nvPr/>
          </p:nvSpPr>
          <p:spPr>
            <a:xfrm rot="16200000">
              <a:off x="6821206" y="3499061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13C2FAC2-A665-9545-8310-CF1DD8FE45A2}"/>
                </a:ext>
              </a:extLst>
            </p:cNvPr>
            <p:cNvSpPr/>
            <p:nvPr/>
          </p:nvSpPr>
          <p:spPr>
            <a:xfrm rot="5400000">
              <a:off x="3894790" y="2852542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CE9D017-303E-844D-95CF-AB28D83FD944}"/>
                </a:ext>
              </a:extLst>
            </p:cNvPr>
            <p:cNvSpPr/>
            <p:nvPr/>
          </p:nvSpPr>
          <p:spPr>
            <a:xfrm rot="16200000">
              <a:off x="5554672" y="3539010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FB686D1-44AA-3143-A6D6-D4A839FE650C}"/>
                </a:ext>
              </a:extLst>
            </p:cNvPr>
            <p:cNvSpPr/>
            <p:nvPr/>
          </p:nvSpPr>
          <p:spPr>
            <a:xfrm>
              <a:off x="6014720" y="3393440"/>
              <a:ext cx="2286000" cy="406426"/>
            </a:xfrm>
            <a:custGeom>
              <a:avLst/>
              <a:gdLst>
                <a:gd name="connsiteX0" fmla="*/ 0 w 2286000"/>
                <a:gd name="connsiteY0" fmla="*/ 0 h 406426"/>
                <a:gd name="connsiteX1" fmla="*/ 142240 w 2286000"/>
                <a:gd name="connsiteY1" fmla="*/ 71120 h 406426"/>
                <a:gd name="connsiteX2" fmla="*/ 375920 w 2286000"/>
                <a:gd name="connsiteY2" fmla="*/ 101600 h 406426"/>
                <a:gd name="connsiteX3" fmla="*/ 609600 w 2286000"/>
                <a:gd name="connsiteY3" fmla="*/ 132080 h 406426"/>
                <a:gd name="connsiteX4" fmla="*/ 822960 w 2286000"/>
                <a:gd name="connsiteY4" fmla="*/ 121920 h 406426"/>
                <a:gd name="connsiteX5" fmla="*/ 985520 w 2286000"/>
                <a:gd name="connsiteY5" fmla="*/ 101600 h 406426"/>
                <a:gd name="connsiteX6" fmla="*/ 1209040 w 2286000"/>
                <a:gd name="connsiteY6" fmla="*/ 71120 h 406426"/>
                <a:gd name="connsiteX7" fmla="*/ 1696720 w 2286000"/>
                <a:gd name="connsiteY7" fmla="*/ 91440 h 406426"/>
                <a:gd name="connsiteX8" fmla="*/ 1828800 w 2286000"/>
                <a:gd name="connsiteY8" fmla="*/ 121920 h 406426"/>
                <a:gd name="connsiteX9" fmla="*/ 1971040 w 2286000"/>
                <a:gd name="connsiteY9" fmla="*/ 142240 h 406426"/>
                <a:gd name="connsiteX10" fmla="*/ 2032000 w 2286000"/>
                <a:gd name="connsiteY10" fmla="*/ 172720 h 406426"/>
                <a:gd name="connsiteX11" fmla="*/ 2113280 w 2286000"/>
                <a:gd name="connsiteY11" fmla="*/ 203200 h 406426"/>
                <a:gd name="connsiteX12" fmla="*/ 2164080 w 2286000"/>
                <a:gd name="connsiteY12" fmla="*/ 243840 h 406426"/>
                <a:gd name="connsiteX13" fmla="*/ 2255520 w 2286000"/>
                <a:gd name="connsiteY13" fmla="*/ 345440 h 406426"/>
                <a:gd name="connsiteX14" fmla="*/ 2286000 w 2286000"/>
                <a:gd name="connsiteY14" fmla="*/ 406400 h 40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6000" h="406426">
                  <a:moveTo>
                    <a:pt x="0" y="0"/>
                  </a:moveTo>
                  <a:cubicBezTo>
                    <a:pt x="47413" y="23707"/>
                    <a:pt x="91773" y="54899"/>
                    <a:pt x="142240" y="71120"/>
                  </a:cubicBezTo>
                  <a:cubicBezTo>
                    <a:pt x="173285" y="81099"/>
                    <a:pt x="327517" y="95550"/>
                    <a:pt x="375920" y="101600"/>
                  </a:cubicBezTo>
                  <a:lnTo>
                    <a:pt x="609600" y="132080"/>
                  </a:lnTo>
                  <a:lnTo>
                    <a:pt x="822960" y="121920"/>
                  </a:lnTo>
                  <a:cubicBezTo>
                    <a:pt x="890181" y="117439"/>
                    <a:pt x="921538" y="109598"/>
                    <a:pt x="985520" y="101600"/>
                  </a:cubicBezTo>
                  <a:cubicBezTo>
                    <a:pt x="1186575" y="76468"/>
                    <a:pt x="951738" y="110705"/>
                    <a:pt x="1209040" y="71120"/>
                  </a:cubicBezTo>
                  <a:cubicBezTo>
                    <a:pt x="1317962" y="74421"/>
                    <a:pt x="1559000" y="77668"/>
                    <a:pt x="1696720" y="91440"/>
                  </a:cubicBezTo>
                  <a:cubicBezTo>
                    <a:pt x="1725436" y="94312"/>
                    <a:pt x="1810768" y="118056"/>
                    <a:pt x="1828800" y="121920"/>
                  </a:cubicBezTo>
                  <a:cubicBezTo>
                    <a:pt x="1869817" y="130709"/>
                    <a:pt x="1931450" y="137291"/>
                    <a:pt x="1971040" y="142240"/>
                  </a:cubicBezTo>
                  <a:cubicBezTo>
                    <a:pt x="1991360" y="152400"/>
                    <a:pt x="2011318" y="163319"/>
                    <a:pt x="2032000" y="172720"/>
                  </a:cubicBezTo>
                  <a:cubicBezTo>
                    <a:pt x="2065409" y="187906"/>
                    <a:pt x="2081550" y="192623"/>
                    <a:pt x="2113280" y="203200"/>
                  </a:cubicBezTo>
                  <a:cubicBezTo>
                    <a:pt x="2130213" y="216747"/>
                    <a:pt x="2147961" y="229333"/>
                    <a:pt x="2164080" y="243840"/>
                  </a:cubicBezTo>
                  <a:cubicBezTo>
                    <a:pt x="2211318" y="286355"/>
                    <a:pt x="2217031" y="297328"/>
                    <a:pt x="2255520" y="345440"/>
                  </a:cubicBezTo>
                  <a:cubicBezTo>
                    <a:pt x="2276911" y="409613"/>
                    <a:pt x="2254421" y="406400"/>
                    <a:pt x="2286000" y="4064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27773C1-B4BB-2B4F-8AC8-0B53FB0206DC}"/>
                </a:ext>
              </a:extLst>
            </p:cNvPr>
            <p:cNvSpPr/>
            <p:nvPr/>
          </p:nvSpPr>
          <p:spPr>
            <a:xfrm>
              <a:off x="5049520" y="3403600"/>
              <a:ext cx="1920240" cy="457200"/>
            </a:xfrm>
            <a:custGeom>
              <a:avLst/>
              <a:gdLst>
                <a:gd name="connsiteX0" fmla="*/ 0 w 1920240"/>
                <a:gd name="connsiteY0" fmla="*/ 0 h 457200"/>
                <a:gd name="connsiteX1" fmla="*/ 50800 w 1920240"/>
                <a:gd name="connsiteY1" fmla="*/ 71120 h 457200"/>
                <a:gd name="connsiteX2" fmla="*/ 91440 w 1920240"/>
                <a:gd name="connsiteY2" fmla="*/ 91440 h 457200"/>
                <a:gd name="connsiteX3" fmla="*/ 193040 w 1920240"/>
                <a:gd name="connsiteY3" fmla="*/ 121920 h 457200"/>
                <a:gd name="connsiteX4" fmla="*/ 243840 w 1920240"/>
                <a:gd name="connsiteY4" fmla="*/ 132080 h 457200"/>
                <a:gd name="connsiteX5" fmla="*/ 325120 w 1920240"/>
                <a:gd name="connsiteY5" fmla="*/ 152400 h 457200"/>
                <a:gd name="connsiteX6" fmla="*/ 426720 w 1920240"/>
                <a:gd name="connsiteY6" fmla="*/ 172720 h 457200"/>
                <a:gd name="connsiteX7" fmla="*/ 477520 w 1920240"/>
                <a:gd name="connsiteY7" fmla="*/ 182880 h 457200"/>
                <a:gd name="connsiteX8" fmla="*/ 589280 w 1920240"/>
                <a:gd name="connsiteY8" fmla="*/ 213360 h 457200"/>
                <a:gd name="connsiteX9" fmla="*/ 690880 w 1920240"/>
                <a:gd name="connsiteY9" fmla="*/ 223520 h 457200"/>
                <a:gd name="connsiteX10" fmla="*/ 751840 w 1920240"/>
                <a:gd name="connsiteY10" fmla="*/ 233680 h 457200"/>
                <a:gd name="connsiteX11" fmla="*/ 873760 w 1920240"/>
                <a:gd name="connsiteY11" fmla="*/ 243840 h 457200"/>
                <a:gd name="connsiteX12" fmla="*/ 944880 w 1920240"/>
                <a:gd name="connsiteY12" fmla="*/ 254000 h 457200"/>
                <a:gd name="connsiteX13" fmla="*/ 1087120 w 1920240"/>
                <a:gd name="connsiteY13" fmla="*/ 264160 h 457200"/>
                <a:gd name="connsiteX14" fmla="*/ 1452880 w 1920240"/>
                <a:gd name="connsiteY14" fmla="*/ 254000 h 457200"/>
                <a:gd name="connsiteX15" fmla="*/ 1483360 w 1920240"/>
                <a:gd name="connsiteY15" fmla="*/ 243840 h 457200"/>
                <a:gd name="connsiteX16" fmla="*/ 1757680 w 1920240"/>
                <a:gd name="connsiteY16" fmla="*/ 223520 h 457200"/>
                <a:gd name="connsiteX17" fmla="*/ 1838960 w 1920240"/>
                <a:gd name="connsiteY17" fmla="*/ 243840 h 457200"/>
                <a:gd name="connsiteX18" fmla="*/ 1889760 w 1920240"/>
                <a:gd name="connsiteY18" fmla="*/ 304800 h 457200"/>
                <a:gd name="connsiteX19" fmla="*/ 1920240 w 1920240"/>
                <a:gd name="connsiteY19" fmla="*/ 345440 h 457200"/>
                <a:gd name="connsiteX20" fmla="*/ 1899920 w 1920240"/>
                <a:gd name="connsiteY20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0240" h="457200">
                  <a:moveTo>
                    <a:pt x="0" y="0"/>
                  </a:moveTo>
                  <a:cubicBezTo>
                    <a:pt x="16933" y="23707"/>
                    <a:pt x="30200" y="50520"/>
                    <a:pt x="50800" y="71120"/>
                  </a:cubicBezTo>
                  <a:cubicBezTo>
                    <a:pt x="61510" y="81830"/>
                    <a:pt x="77378" y="85815"/>
                    <a:pt x="91440" y="91440"/>
                  </a:cubicBezTo>
                  <a:cubicBezTo>
                    <a:pt x="123099" y="104103"/>
                    <a:pt x="159359" y="114435"/>
                    <a:pt x="193040" y="121920"/>
                  </a:cubicBezTo>
                  <a:cubicBezTo>
                    <a:pt x="209897" y="125666"/>
                    <a:pt x="227014" y="128197"/>
                    <a:pt x="243840" y="132080"/>
                  </a:cubicBezTo>
                  <a:cubicBezTo>
                    <a:pt x="271052" y="138360"/>
                    <a:pt x="297735" y="146923"/>
                    <a:pt x="325120" y="152400"/>
                  </a:cubicBezTo>
                  <a:lnTo>
                    <a:pt x="426720" y="172720"/>
                  </a:lnTo>
                  <a:cubicBezTo>
                    <a:pt x="443653" y="176107"/>
                    <a:pt x="461137" y="177419"/>
                    <a:pt x="477520" y="182880"/>
                  </a:cubicBezTo>
                  <a:cubicBezTo>
                    <a:pt x="525176" y="198765"/>
                    <a:pt x="541411" y="206977"/>
                    <a:pt x="589280" y="213360"/>
                  </a:cubicBezTo>
                  <a:cubicBezTo>
                    <a:pt x="623017" y="217858"/>
                    <a:pt x="657107" y="219298"/>
                    <a:pt x="690880" y="223520"/>
                  </a:cubicBezTo>
                  <a:cubicBezTo>
                    <a:pt x="711321" y="226075"/>
                    <a:pt x="731366" y="231405"/>
                    <a:pt x="751840" y="233680"/>
                  </a:cubicBezTo>
                  <a:cubicBezTo>
                    <a:pt x="792371" y="238183"/>
                    <a:pt x="833203" y="239571"/>
                    <a:pt x="873760" y="243840"/>
                  </a:cubicBezTo>
                  <a:cubicBezTo>
                    <a:pt x="897576" y="246347"/>
                    <a:pt x="921041" y="251730"/>
                    <a:pt x="944880" y="254000"/>
                  </a:cubicBezTo>
                  <a:cubicBezTo>
                    <a:pt x="992200" y="258507"/>
                    <a:pt x="1039707" y="260773"/>
                    <a:pt x="1087120" y="264160"/>
                  </a:cubicBezTo>
                  <a:cubicBezTo>
                    <a:pt x="1209040" y="260773"/>
                    <a:pt x="1331073" y="260247"/>
                    <a:pt x="1452880" y="254000"/>
                  </a:cubicBezTo>
                  <a:cubicBezTo>
                    <a:pt x="1463576" y="253452"/>
                    <a:pt x="1472758" y="245355"/>
                    <a:pt x="1483360" y="243840"/>
                  </a:cubicBezTo>
                  <a:cubicBezTo>
                    <a:pt x="1541987" y="235465"/>
                    <a:pt x="1713380" y="226289"/>
                    <a:pt x="1757680" y="223520"/>
                  </a:cubicBezTo>
                  <a:cubicBezTo>
                    <a:pt x="1765008" y="224986"/>
                    <a:pt x="1825571" y="234914"/>
                    <a:pt x="1838960" y="243840"/>
                  </a:cubicBezTo>
                  <a:cubicBezTo>
                    <a:pt x="1864834" y="261090"/>
                    <a:pt x="1872722" y="280946"/>
                    <a:pt x="1889760" y="304800"/>
                  </a:cubicBezTo>
                  <a:cubicBezTo>
                    <a:pt x="1899602" y="318579"/>
                    <a:pt x="1910080" y="331893"/>
                    <a:pt x="1920240" y="345440"/>
                  </a:cubicBezTo>
                  <a:cubicBezTo>
                    <a:pt x="1899256" y="450361"/>
                    <a:pt x="1899920" y="412503"/>
                    <a:pt x="1899920" y="4572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B209440-1FF8-6B48-9E81-F0B7A4F89FD9}"/>
                </a:ext>
              </a:extLst>
            </p:cNvPr>
            <p:cNvSpPr/>
            <p:nvPr/>
          </p:nvSpPr>
          <p:spPr>
            <a:xfrm>
              <a:off x="4043680" y="3434080"/>
              <a:ext cx="1636611" cy="386080"/>
            </a:xfrm>
            <a:custGeom>
              <a:avLst/>
              <a:gdLst>
                <a:gd name="connsiteX0" fmla="*/ 0 w 1636611"/>
                <a:gd name="connsiteY0" fmla="*/ 0 h 386080"/>
                <a:gd name="connsiteX1" fmla="*/ 20320 w 1636611"/>
                <a:gd name="connsiteY1" fmla="*/ 81280 h 386080"/>
                <a:gd name="connsiteX2" fmla="*/ 81280 w 1636611"/>
                <a:gd name="connsiteY2" fmla="*/ 162560 h 386080"/>
                <a:gd name="connsiteX3" fmla="*/ 111760 w 1636611"/>
                <a:gd name="connsiteY3" fmla="*/ 182880 h 386080"/>
                <a:gd name="connsiteX4" fmla="*/ 182880 w 1636611"/>
                <a:gd name="connsiteY4" fmla="*/ 203200 h 386080"/>
                <a:gd name="connsiteX5" fmla="*/ 223520 w 1636611"/>
                <a:gd name="connsiteY5" fmla="*/ 223520 h 386080"/>
                <a:gd name="connsiteX6" fmla="*/ 365760 w 1636611"/>
                <a:gd name="connsiteY6" fmla="*/ 243840 h 386080"/>
                <a:gd name="connsiteX7" fmla="*/ 467360 w 1636611"/>
                <a:gd name="connsiteY7" fmla="*/ 264160 h 386080"/>
                <a:gd name="connsiteX8" fmla="*/ 822960 w 1636611"/>
                <a:gd name="connsiteY8" fmla="*/ 284480 h 386080"/>
                <a:gd name="connsiteX9" fmla="*/ 1117600 w 1636611"/>
                <a:gd name="connsiteY9" fmla="*/ 274320 h 386080"/>
                <a:gd name="connsiteX10" fmla="*/ 1534160 w 1636611"/>
                <a:gd name="connsiteY10" fmla="*/ 294640 h 386080"/>
                <a:gd name="connsiteX11" fmla="*/ 1595120 w 1636611"/>
                <a:gd name="connsiteY11" fmla="*/ 304800 h 386080"/>
                <a:gd name="connsiteX12" fmla="*/ 1625600 w 1636611"/>
                <a:gd name="connsiteY12" fmla="*/ 314960 h 386080"/>
                <a:gd name="connsiteX13" fmla="*/ 1635760 w 1636611"/>
                <a:gd name="connsiteY13" fmla="*/ 345440 h 386080"/>
                <a:gd name="connsiteX14" fmla="*/ 1635760 w 1636611"/>
                <a:gd name="connsiteY14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6611" h="386080">
                  <a:moveTo>
                    <a:pt x="0" y="0"/>
                  </a:moveTo>
                  <a:cubicBezTo>
                    <a:pt x="6773" y="27093"/>
                    <a:pt x="10295" y="55214"/>
                    <a:pt x="20320" y="81280"/>
                  </a:cubicBezTo>
                  <a:cubicBezTo>
                    <a:pt x="32422" y="112745"/>
                    <a:pt x="55587" y="141149"/>
                    <a:pt x="81280" y="162560"/>
                  </a:cubicBezTo>
                  <a:cubicBezTo>
                    <a:pt x="90661" y="170377"/>
                    <a:pt x="100838" y="177419"/>
                    <a:pt x="111760" y="182880"/>
                  </a:cubicBezTo>
                  <a:cubicBezTo>
                    <a:pt x="136322" y="195161"/>
                    <a:pt x="156838" y="193434"/>
                    <a:pt x="182880" y="203200"/>
                  </a:cubicBezTo>
                  <a:cubicBezTo>
                    <a:pt x="197061" y="208518"/>
                    <a:pt x="209013" y="219168"/>
                    <a:pt x="223520" y="223520"/>
                  </a:cubicBezTo>
                  <a:cubicBezTo>
                    <a:pt x="247503" y="230715"/>
                    <a:pt x="348746" y="241004"/>
                    <a:pt x="365760" y="243840"/>
                  </a:cubicBezTo>
                  <a:cubicBezTo>
                    <a:pt x="399827" y="249518"/>
                    <a:pt x="432964" y="261033"/>
                    <a:pt x="467360" y="264160"/>
                  </a:cubicBezTo>
                  <a:cubicBezTo>
                    <a:pt x="660136" y="281685"/>
                    <a:pt x="541745" y="272763"/>
                    <a:pt x="822960" y="284480"/>
                  </a:cubicBezTo>
                  <a:cubicBezTo>
                    <a:pt x="921173" y="281093"/>
                    <a:pt x="1019328" y="274320"/>
                    <a:pt x="1117600" y="274320"/>
                  </a:cubicBezTo>
                  <a:cubicBezTo>
                    <a:pt x="1228570" y="274320"/>
                    <a:pt x="1413435" y="287095"/>
                    <a:pt x="1534160" y="294640"/>
                  </a:cubicBezTo>
                  <a:cubicBezTo>
                    <a:pt x="1554480" y="298027"/>
                    <a:pt x="1575010" y="300331"/>
                    <a:pt x="1595120" y="304800"/>
                  </a:cubicBezTo>
                  <a:cubicBezTo>
                    <a:pt x="1605575" y="307123"/>
                    <a:pt x="1618027" y="307387"/>
                    <a:pt x="1625600" y="314960"/>
                  </a:cubicBezTo>
                  <a:cubicBezTo>
                    <a:pt x="1633173" y="322533"/>
                    <a:pt x="1634245" y="334838"/>
                    <a:pt x="1635760" y="345440"/>
                  </a:cubicBezTo>
                  <a:cubicBezTo>
                    <a:pt x="1637676" y="358851"/>
                    <a:pt x="1635760" y="372533"/>
                    <a:pt x="1635760" y="38608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E166C-FF12-954B-A5D3-F5C8BD12D533}"/>
              </a:ext>
            </a:extLst>
          </p:cNvPr>
          <p:cNvSpPr/>
          <p:nvPr/>
        </p:nvSpPr>
        <p:spPr>
          <a:xfrm>
            <a:off x="3399468" y="476383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1111 0000 100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605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/>
      <p:bldP spid="18" grpId="0" animBg="1"/>
      <p:bldP spid="18" grpId="1" animBg="1"/>
      <p:bldP spid="26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3F04C-ED4B-5748-8CBA-CB3568F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“non-numeric”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2635-99AD-F245-A61E-50E5CFA7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93978"/>
            <a:ext cx="4944300" cy="1659900"/>
          </a:xfrm>
        </p:spPr>
        <p:txBody>
          <a:bodyPr/>
          <a:lstStyle/>
          <a:p>
            <a:r>
              <a:rPr lang="en-US" sz="1800" dirty="0"/>
              <a:t>Characters and Strings</a:t>
            </a:r>
          </a:p>
          <a:p>
            <a:r>
              <a:rPr lang="en-US" sz="1800" dirty="0"/>
              <a:t>Colors, Images and Video</a:t>
            </a:r>
          </a:p>
          <a:p>
            <a:r>
              <a:rPr lang="en-US" sz="1800" dirty="0"/>
              <a:t>Sounds and Music</a:t>
            </a:r>
          </a:p>
          <a:p>
            <a:r>
              <a:rPr lang="en-US" sz="1800" dirty="0"/>
              <a:t>Instructions and Programs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BB09C-F1FD-1E4C-AAFD-D774D269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693">
            <a:off x="5622099" y="2116238"/>
            <a:ext cx="1322999" cy="22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CE626-F5ED-F944-85D3-C4F1D857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42" y="3174453"/>
            <a:ext cx="1701490" cy="18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A95A9A-15FC-9B49-9CA9-70BABD0A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1230">
            <a:off x="616936" y="2988564"/>
            <a:ext cx="1672356" cy="19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A2FB27-0A7C-1143-AFBC-B4E23394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3336">
            <a:off x="657003" y="3640875"/>
            <a:ext cx="1473279" cy="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2DF594-CE5F-9349-8C7A-CA8CAE07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755">
            <a:off x="7337758" y="554377"/>
            <a:ext cx="1583249" cy="10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469D519-6CA6-F54B-BD02-48A312C9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8145">
            <a:off x="6898098" y="1472259"/>
            <a:ext cx="1809735" cy="6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27EBA-CA47-E645-BC26-946C0A2655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6529">
            <a:off x="6505050" y="441533"/>
            <a:ext cx="931574" cy="976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743E1-D8C9-2648-BDA3-1F1E4099C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1110" y="162702"/>
            <a:ext cx="749300" cy="723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2569B-8366-C741-A88E-2FEF21472017}"/>
              </a:ext>
            </a:extLst>
          </p:cNvPr>
          <p:cNvGrpSpPr/>
          <p:nvPr/>
        </p:nvGrpSpPr>
        <p:grpSpPr>
          <a:xfrm>
            <a:off x="5923849" y="4844167"/>
            <a:ext cx="2093976" cy="261610"/>
            <a:chOff x="0" y="4881890"/>
            <a:chExt cx="2093976" cy="2616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EB1B09-BEA3-8D4E-9D79-6CCA22ACE154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F78A30-EADA-954A-9140-6D93B4E0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3630FE-24D7-A642-BD29-FA489CC6D3ED}"/>
              </a:ext>
            </a:extLst>
          </p:cNvPr>
          <p:cNvSpPr txBox="1"/>
          <p:nvPr/>
        </p:nvSpPr>
        <p:spPr>
          <a:xfrm rot="778426">
            <a:off x="6861845" y="440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0A067-88F5-DD41-8FC6-9A3C5B50EC0E}"/>
              </a:ext>
            </a:extLst>
          </p:cNvPr>
          <p:cNvSpPr txBox="1"/>
          <p:nvPr/>
        </p:nvSpPr>
        <p:spPr>
          <a:xfrm rot="21046534">
            <a:off x="8575240" y="13974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446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68AA-5973-7C48-A919-6D11AF7F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Simple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0878-83B5-B443-AFD9-DE56B0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3" y="1354511"/>
            <a:ext cx="6368597" cy="1659900"/>
          </a:xfrm>
        </p:spPr>
        <p:txBody>
          <a:bodyPr/>
          <a:lstStyle/>
          <a:p>
            <a:r>
              <a:rPr lang="en-US" sz="2400" dirty="0"/>
              <a:t>Assign an unsigned (non-negative) integer value to each of the things to be represented.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B374-D301-C149-BD07-F4809ADD6D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EEAFF-3FF9-6F4F-92CF-E28A48607589}"/>
              </a:ext>
            </a:extLst>
          </p:cNvPr>
          <p:cNvGrpSpPr/>
          <p:nvPr/>
        </p:nvGrpSpPr>
        <p:grpSpPr>
          <a:xfrm>
            <a:off x="2963204" y="2455245"/>
            <a:ext cx="2010904" cy="1723635"/>
            <a:chOff x="5010020" y="3087973"/>
            <a:chExt cx="2010904" cy="1723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DEECD7-8690-D747-AC56-08900F98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0021" y="3087973"/>
              <a:ext cx="588346" cy="504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51FBC-8530-A64D-BFE9-D42A79ED9D1D}"/>
                </a:ext>
              </a:extLst>
            </p:cNvPr>
            <p:cNvSpPr/>
            <p:nvPr/>
          </p:nvSpPr>
          <p:spPr>
            <a:xfrm>
              <a:off x="5690026" y="3134156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9388506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CD1D9A-AF8F-AC45-AFA6-D1A80AB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020" y="3697644"/>
              <a:ext cx="588345" cy="50429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6B52-3635-F047-8774-B5696F1171F4}"/>
                </a:ext>
              </a:extLst>
            </p:cNvPr>
            <p:cNvSpPr/>
            <p:nvPr/>
          </p:nvSpPr>
          <p:spPr>
            <a:xfrm>
              <a:off x="5690027" y="3755711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2342528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ECB742-7967-9842-BF32-8057D111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20" y="4307313"/>
              <a:ext cx="588344" cy="50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41387E-9654-A249-9A87-2F74F3B3B712}"/>
                </a:ext>
              </a:extLst>
            </p:cNvPr>
            <p:cNvSpPr/>
            <p:nvPr/>
          </p:nvSpPr>
          <p:spPr>
            <a:xfrm>
              <a:off x="5694920" y="4355629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15139198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0E10DD-95E4-AD47-B3F6-A242D923988B}"/>
              </a:ext>
            </a:extLst>
          </p:cNvPr>
          <p:cNvSpPr txBox="1"/>
          <p:nvPr/>
        </p:nvSpPr>
        <p:spPr>
          <a:xfrm>
            <a:off x="554373" y="3037637"/>
            <a:ext cx="162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	65</a:t>
            </a:r>
          </a:p>
          <a:p>
            <a:r>
              <a:rPr lang="en-US" sz="2400" dirty="0"/>
              <a:t>z	122</a:t>
            </a:r>
          </a:p>
          <a:p>
            <a:r>
              <a:rPr lang="en-US" sz="2400" dirty="0"/>
              <a:t>#	35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79FDE3-2E8A-C340-86AF-B5C57750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856" y="2816027"/>
            <a:ext cx="588345" cy="504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D37B2-2C43-A64A-AB37-0783ACC1F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856" y="3458706"/>
            <a:ext cx="588343" cy="504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7BED0-EE8B-D649-810A-E61B93FAF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4855" y="4101149"/>
            <a:ext cx="588343" cy="5042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654E0C-50E6-5348-B7DB-3808738B4CE1}"/>
              </a:ext>
            </a:extLst>
          </p:cNvPr>
          <p:cNvSpPr/>
          <p:nvPr/>
        </p:nvSpPr>
        <p:spPr>
          <a:xfrm>
            <a:off x="6221372" y="2866525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54162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D0C60-2A40-C040-88D5-FA1CFFC1AAD7}"/>
              </a:ext>
            </a:extLst>
          </p:cNvPr>
          <p:cNvSpPr/>
          <p:nvPr/>
        </p:nvSpPr>
        <p:spPr>
          <a:xfrm>
            <a:off x="6221372" y="3506724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129315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8CBF0-F287-944B-8F1E-4AD6C5ECD41E}"/>
              </a:ext>
            </a:extLst>
          </p:cNvPr>
          <p:cNvSpPr/>
          <p:nvPr/>
        </p:nvSpPr>
        <p:spPr>
          <a:xfrm>
            <a:off x="6222797" y="4159215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1692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1B393F-C70F-EA3A-907A-B92B4BD93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3204" y="4306032"/>
            <a:ext cx="588343" cy="5134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3F2562-FBE3-ACE9-0A3E-8C8FE6CE0A0C}"/>
              </a:ext>
            </a:extLst>
          </p:cNvPr>
          <p:cNvSpPr/>
          <p:nvPr/>
        </p:nvSpPr>
        <p:spPr>
          <a:xfrm>
            <a:off x="3680342" y="435927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28134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354-DA22-6642-BE71-EFAF3EF3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81" y="678336"/>
            <a:ext cx="4944300" cy="645300"/>
          </a:xfrm>
        </p:spPr>
        <p:txBody>
          <a:bodyPr/>
          <a:lstStyle/>
          <a:p>
            <a:r>
              <a:rPr lang="en-US" sz="3200" dirty="0"/>
              <a:t>Character Encodings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95AC-F180-324D-B63A-F8DD54F6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942" y="1567544"/>
            <a:ext cx="6780579" cy="3084844"/>
          </a:xfrm>
        </p:spPr>
        <p:txBody>
          <a:bodyPr/>
          <a:lstStyle/>
          <a:p>
            <a:r>
              <a:rPr lang="en-US" sz="2000" dirty="0"/>
              <a:t>ASCII</a:t>
            </a:r>
          </a:p>
          <a:p>
            <a:pPr lvl="1"/>
            <a:r>
              <a:rPr lang="en-US" sz="2000" dirty="0"/>
              <a:t>American Standard Code for Information Interchange</a:t>
            </a:r>
          </a:p>
          <a:p>
            <a:pPr lvl="2"/>
            <a:r>
              <a:rPr lang="en-US" sz="2000" dirty="0"/>
              <a:t>7 or 8 bits</a:t>
            </a:r>
          </a:p>
          <a:p>
            <a:pPr lvl="3"/>
            <a:r>
              <a:rPr lang="en-US" sz="2000" dirty="0"/>
              <a:t>7 bits - 128 standard ASCII characters</a:t>
            </a:r>
          </a:p>
          <a:p>
            <a:pPr lvl="3"/>
            <a:r>
              <a:rPr lang="en-US" sz="2000" dirty="0"/>
              <a:t>8 bits - adds 128 </a:t>
            </a:r>
            <a:r>
              <a:rPr lang="en-US" sz="2000" i="1" dirty="0"/>
              <a:t>extended ASCII</a:t>
            </a:r>
            <a:r>
              <a:rPr lang="en-US" sz="2000" dirty="0"/>
              <a:t> characters</a:t>
            </a:r>
          </a:p>
          <a:p>
            <a:pPr marL="1054100" lvl="2" indent="0">
              <a:buNone/>
            </a:pPr>
            <a:endParaRPr lang="en-US" sz="2000" dirty="0"/>
          </a:p>
          <a:p>
            <a:r>
              <a:rPr lang="en-US" sz="2000" dirty="0"/>
              <a:t>Unicode</a:t>
            </a:r>
          </a:p>
          <a:p>
            <a:pPr lvl="1"/>
            <a:r>
              <a:rPr lang="en-US" sz="2000" dirty="0"/>
              <a:t>Universal Coded Character Set</a:t>
            </a:r>
          </a:p>
          <a:p>
            <a:pPr lvl="2"/>
            <a:r>
              <a:rPr lang="en-US" sz="2000" dirty="0"/>
              <a:t>Between 7 and 21 bits</a:t>
            </a:r>
          </a:p>
          <a:p>
            <a:pPr lvl="2"/>
            <a:r>
              <a:rPr lang="en-US" sz="2000" dirty="0"/>
              <a:t>1,114,112 </a:t>
            </a:r>
            <a:r>
              <a:rPr lang="en-US" sz="2000" i="1" dirty="0"/>
              <a:t>code points (~characters</a:t>
            </a:r>
            <a:r>
              <a:rPr lang="en-US" sz="2000" i="1" baseline="30000" dirty="0"/>
              <a:t>*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9478-35F7-8542-ABD5-DB9C3A4486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DFD34D73-CC4A-614E-BFAC-51C7FF3B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08" y="515368"/>
            <a:ext cx="2945422" cy="22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BCA42-202D-084B-9082-39CF07D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E1CB-28CF-A74D-B3ED-AFE56B15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3473429" cy="2544900"/>
          </a:xfrm>
        </p:spPr>
        <p:txBody>
          <a:bodyPr/>
          <a:lstStyle/>
          <a:p>
            <a:r>
              <a:rPr lang="en-US" sz="1800" dirty="0"/>
              <a:t>The ASCII Table - maps numbers from 0-127 to the corresponding character.</a:t>
            </a:r>
          </a:p>
          <a:p>
            <a:endParaRPr lang="en-US" sz="1800" dirty="0"/>
          </a:p>
          <a:p>
            <a:r>
              <a:rPr lang="en-US" sz="1800" dirty="0"/>
              <a:t>@Face		</a:t>
            </a:r>
          </a:p>
          <a:p>
            <a:pPr lvl="1"/>
            <a:r>
              <a:rPr lang="en-US" sz="1800" dirty="0"/>
              <a:t>64 70 97 99 101</a:t>
            </a:r>
          </a:p>
          <a:p>
            <a:pPr lvl="1"/>
            <a:r>
              <a:rPr lang="en-US" sz="1800" dirty="0"/>
              <a:t>0100 0000</a:t>
            </a:r>
            <a:br>
              <a:rPr lang="en-US" sz="1800" dirty="0"/>
            </a:br>
            <a:r>
              <a:rPr lang="en-US" sz="1800" dirty="0"/>
              <a:t>0100 0110</a:t>
            </a:r>
            <a:br>
              <a:rPr lang="en-US" sz="1800" dirty="0"/>
            </a:br>
            <a:r>
              <a:rPr lang="en-US" sz="1800" dirty="0"/>
              <a:t>0110 0001</a:t>
            </a:r>
            <a:br>
              <a:rPr lang="en-US" sz="1800" dirty="0"/>
            </a:br>
            <a:r>
              <a:rPr lang="en-US" sz="1800" dirty="0"/>
              <a:t>0110 0011</a:t>
            </a:r>
            <a:br>
              <a:rPr lang="en-US" sz="1800" dirty="0"/>
            </a:br>
            <a:r>
              <a:rPr lang="en-US" sz="1800" dirty="0"/>
              <a:t>0110 0101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9568-62CB-3348-B9DC-6BAD887C7E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DE8296-68A9-544C-BB7F-C13A7D11C135}"/>
              </a:ext>
            </a:extLst>
          </p:cNvPr>
          <p:cNvGrpSpPr/>
          <p:nvPr/>
        </p:nvGrpSpPr>
        <p:grpSpPr>
          <a:xfrm>
            <a:off x="4695092" y="515369"/>
            <a:ext cx="4004072" cy="4047262"/>
            <a:chOff x="5038329" y="-299605"/>
            <a:chExt cx="4004072" cy="4047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18A22D-C16C-B04C-852C-4F8D8188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329" y="2287157"/>
              <a:ext cx="3835400" cy="14605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6133B-8A9F-7A4C-9334-7807E2A46A4A}"/>
                </a:ext>
              </a:extLst>
            </p:cNvPr>
            <p:cNvSpPr/>
            <p:nvPr/>
          </p:nvSpPr>
          <p:spPr>
            <a:xfrm>
              <a:off x="7496391" y="-299605"/>
              <a:ext cx="1546010" cy="526095"/>
            </a:xfrm>
            <a:prstGeom prst="roundRect">
              <a:avLst>
                <a:gd name="adj" fmla="val 8572"/>
              </a:avLst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D0430-5E7E-354C-A5E6-78047F55368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046785" y="-36557"/>
              <a:ext cx="2449606" cy="238106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56DA1C-1771-C144-8C26-B9DC7DE53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729" y="226490"/>
              <a:ext cx="168672" cy="2118014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1BA7444-9C4C-014B-B7D2-97389964F41C}"/>
              </a:ext>
            </a:extLst>
          </p:cNvPr>
          <p:cNvSpPr/>
          <p:nvPr/>
        </p:nvSpPr>
        <p:spPr>
          <a:xfrm>
            <a:off x="4790588" y="4774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 Table From: https://medium.com/@lynxluna/under-the-bonnet-representing-characters-and-strings-ff7cec26ee3c</a:t>
            </a:r>
            <a:endParaRPr lang="en-US" sz="900" dirty="0">
              <a:solidFill>
                <a:schemeClr val="accent4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DA9819-A055-E443-8EA4-2535146202BA}"/>
              </a:ext>
            </a:extLst>
          </p:cNvPr>
          <p:cNvGrpSpPr/>
          <p:nvPr/>
        </p:nvGrpSpPr>
        <p:grpSpPr>
          <a:xfrm>
            <a:off x="5792492" y="3035281"/>
            <a:ext cx="2255034" cy="1617153"/>
            <a:chOff x="5792492" y="3035281"/>
            <a:chExt cx="2255034" cy="16171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9F44B3-DA46-1F47-964B-BBA7F1253367}"/>
                </a:ext>
              </a:extLst>
            </p:cNvPr>
            <p:cNvSpPr/>
            <p:nvPr/>
          </p:nvSpPr>
          <p:spPr>
            <a:xfrm>
              <a:off x="7641126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FC5C82E-9346-2142-9E4F-401AEF2AA060}"/>
                </a:ext>
              </a:extLst>
            </p:cNvPr>
            <p:cNvSpPr/>
            <p:nvPr/>
          </p:nvSpPr>
          <p:spPr>
            <a:xfrm>
              <a:off x="5792492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0ECDA1-E1F3-4F4C-AA24-83A1C97D840F}"/>
              </a:ext>
            </a:extLst>
          </p:cNvPr>
          <p:cNvGrpSpPr/>
          <p:nvPr/>
        </p:nvGrpSpPr>
        <p:grpSpPr>
          <a:xfrm>
            <a:off x="4695092" y="3330836"/>
            <a:ext cx="3678162" cy="1236048"/>
            <a:chOff x="4695092" y="3330836"/>
            <a:chExt cx="3678162" cy="12360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1FA0E6-9618-694F-BE60-103796367458}"/>
                </a:ext>
              </a:extLst>
            </p:cNvPr>
            <p:cNvGrpSpPr/>
            <p:nvPr/>
          </p:nvGrpSpPr>
          <p:grpSpPr>
            <a:xfrm>
              <a:off x="4695092" y="3505385"/>
              <a:ext cx="3678162" cy="1061499"/>
              <a:chOff x="5046785" y="2686158"/>
              <a:chExt cx="3678162" cy="106149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3D98F58-97CD-674E-97F5-AE76A1F87A8A}"/>
                  </a:ext>
                </a:extLst>
              </p:cNvPr>
              <p:cNvSpPr/>
              <p:nvPr/>
            </p:nvSpPr>
            <p:spPr>
              <a:xfrm>
                <a:off x="5046785" y="356967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E35B94C-2EFF-1246-BED2-8331A2AD9165}"/>
                  </a:ext>
                </a:extLst>
              </p:cNvPr>
              <p:cNvSpPr/>
              <p:nvPr/>
            </p:nvSpPr>
            <p:spPr>
              <a:xfrm>
                <a:off x="6953051" y="2686158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E0BC94D-3E2E-8544-B563-58ED1490DBBE}"/>
                  </a:ext>
                </a:extLst>
              </p:cNvPr>
              <p:cNvSpPr/>
              <p:nvPr/>
            </p:nvSpPr>
            <p:spPr>
              <a:xfrm>
                <a:off x="6953051" y="303892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CF512E-6D53-354C-B139-241761F0C8BE}"/>
                  </a:ext>
                </a:extLst>
              </p:cNvPr>
              <p:cNvSpPr/>
              <p:nvPr/>
            </p:nvSpPr>
            <p:spPr>
              <a:xfrm>
                <a:off x="6953051" y="339169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7881FC1-7463-0249-9FD8-071EBA640391}"/>
                </a:ext>
              </a:extLst>
            </p:cNvPr>
            <p:cNvSpPr/>
            <p:nvPr/>
          </p:nvSpPr>
          <p:spPr>
            <a:xfrm>
              <a:off x="4739296" y="3330836"/>
              <a:ext cx="1771896" cy="17798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37E-A6E8-A04E-A706-BCE427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01" y="619674"/>
            <a:ext cx="6034677" cy="645300"/>
          </a:xfrm>
        </p:spPr>
        <p:txBody>
          <a:bodyPr/>
          <a:lstStyle/>
          <a:p>
            <a:r>
              <a:rPr lang="en-US" sz="3200" dirty="0"/>
              <a:t>Hex / Hexadecimal (base 16)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A4A18-FB75-F848-992F-A952E59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15" y="1351450"/>
            <a:ext cx="6141300" cy="2057906"/>
          </a:xfrm>
        </p:spPr>
        <p:txBody>
          <a:bodyPr/>
          <a:lstStyle/>
          <a:p>
            <a:r>
              <a:rPr lang="en-US" sz="2000" dirty="0"/>
              <a:t>Hexadecimal is a base-16 number system.</a:t>
            </a:r>
          </a:p>
          <a:p>
            <a:r>
              <a:rPr lang="en-US" sz="2000" dirty="0"/>
              <a:t>Use 16 “digits”</a:t>
            </a:r>
          </a:p>
          <a:p>
            <a:pPr lvl="1"/>
            <a:r>
              <a:rPr lang="en-US" sz="2000" dirty="0"/>
              <a:t>0 to 9</a:t>
            </a:r>
          </a:p>
          <a:p>
            <a:pPr lvl="1"/>
            <a:r>
              <a:rPr lang="en-US" sz="2000" dirty="0"/>
              <a:t>A (10) ,B (11), C (12), D (13), E (14), F (15)</a:t>
            </a:r>
            <a:endParaRPr lang="en-US" sz="800" dirty="0"/>
          </a:p>
          <a:p>
            <a:pPr lvl="4"/>
            <a:endParaRPr lang="en-US" sz="800" dirty="0"/>
          </a:p>
          <a:p>
            <a:r>
              <a:rPr lang="en-US" sz="2000" dirty="0"/>
              <a:t>Hex values are interpreted using base 16:</a:t>
            </a: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0xC5A =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166-1E59-364D-A2DE-03A0A217AA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8EDBB9-18C3-4EA9-E5EC-3D03BBF2E874}"/>
              </a:ext>
            </a:extLst>
          </p:cNvPr>
          <p:cNvGrpSpPr/>
          <p:nvPr/>
        </p:nvGrpSpPr>
        <p:grpSpPr>
          <a:xfrm>
            <a:off x="0" y="2861295"/>
            <a:ext cx="1949182" cy="2103611"/>
            <a:chOff x="316808" y="1623416"/>
            <a:chExt cx="1949182" cy="2103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34693B-FA69-3848-E344-73B078440C03}"/>
                </a:ext>
              </a:extLst>
            </p:cNvPr>
            <p:cNvSpPr txBox="1"/>
            <p:nvPr/>
          </p:nvSpPr>
          <p:spPr>
            <a:xfrm>
              <a:off x="316808" y="2403588"/>
              <a:ext cx="1949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base-10 value of this hex number.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BEB058-425A-4341-12BB-FE305023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04" y="162341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20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37E-A6E8-A04E-A706-BCE427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01" y="619674"/>
            <a:ext cx="6034677" cy="645300"/>
          </a:xfrm>
        </p:spPr>
        <p:txBody>
          <a:bodyPr/>
          <a:lstStyle/>
          <a:p>
            <a:r>
              <a:rPr lang="en-US" sz="3200" dirty="0"/>
              <a:t>Hex / Hexadecimal (base 16)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A4A18-FB75-F848-992F-A952E59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15" y="1351450"/>
            <a:ext cx="6141300" cy="2057906"/>
          </a:xfrm>
        </p:spPr>
        <p:txBody>
          <a:bodyPr/>
          <a:lstStyle/>
          <a:p>
            <a:r>
              <a:rPr lang="en-US" sz="2000" dirty="0"/>
              <a:t>Hexadecimal is a base-16 number system.</a:t>
            </a:r>
          </a:p>
          <a:p>
            <a:r>
              <a:rPr lang="en-US" sz="2000" dirty="0"/>
              <a:t>Use 16 “digits”</a:t>
            </a:r>
          </a:p>
          <a:p>
            <a:pPr lvl="1"/>
            <a:r>
              <a:rPr lang="en-US" sz="2000" dirty="0"/>
              <a:t>0 to 9</a:t>
            </a:r>
          </a:p>
          <a:p>
            <a:pPr lvl="1"/>
            <a:r>
              <a:rPr lang="en-US" sz="2000" dirty="0"/>
              <a:t>A (10) ,B (11), C (12), D (13), E (14), F (15)</a:t>
            </a:r>
            <a:endParaRPr lang="en-US" sz="800" dirty="0"/>
          </a:p>
          <a:p>
            <a:pPr lvl="4"/>
            <a:endParaRPr lang="en-US" sz="800" dirty="0"/>
          </a:p>
          <a:p>
            <a:r>
              <a:rPr lang="en-US" sz="2000" dirty="0"/>
              <a:t>Hex values are interpreted using base 16:</a:t>
            </a: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0xC5A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166-1E59-364D-A2DE-03A0A217AA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8EDBB9-18C3-4EA9-E5EC-3D03BBF2E874}"/>
              </a:ext>
            </a:extLst>
          </p:cNvPr>
          <p:cNvGrpSpPr/>
          <p:nvPr/>
        </p:nvGrpSpPr>
        <p:grpSpPr>
          <a:xfrm>
            <a:off x="0" y="2861295"/>
            <a:ext cx="1949182" cy="2103611"/>
            <a:chOff x="316808" y="1623416"/>
            <a:chExt cx="1949182" cy="2103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34693B-FA69-3848-E344-73B078440C03}"/>
                </a:ext>
              </a:extLst>
            </p:cNvPr>
            <p:cNvSpPr txBox="1"/>
            <p:nvPr/>
          </p:nvSpPr>
          <p:spPr>
            <a:xfrm>
              <a:off x="316808" y="2403588"/>
              <a:ext cx="1949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base-10 value of this hex number.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BEB058-425A-4341-12BB-FE305023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04" y="1623416"/>
              <a:ext cx="649191" cy="68271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1FE6CA5-FE45-EDF1-3089-7E4056BE1951}"/>
              </a:ext>
            </a:extLst>
          </p:cNvPr>
          <p:cNvSpPr/>
          <p:nvPr/>
        </p:nvSpPr>
        <p:spPr>
          <a:xfrm>
            <a:off x="3252567" y="340841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*16</a:t>
            </a:r>
            <a:r>
              <a:rPr lang="en-US" sz="2000" baseline="30000" dirty="0">
                <a:latin typeface="Courier" pitchFamily="2" charset="0"/>
              </a:rPr>
              <a:t>2</a:t>
            </a:r>
            <a:r>
              <a:rPr lang="en-US" sz="2000" dirty="0">
                <a:latin typeface="Courier" pitchFamily="2" charset="0"/>
              </a:rPr>
              <a:t>  + 5*16</a:t>
            </a:r>
            <a:r>
              <a:rPr lang="en-US" sz="2000" baseline="30000" dirty="0">
                <a:latin typeface="Courier" pitchFamily="2" charset="0"/>
              </a:rPr>
              <a:t>1</a:t>
            </a:r>
            <a:r>
              <a:rPr lang="en-US" sz="2000" dirty="0">
                <a:latin typeface="Courier" pitchFamily="2" charset="0"/>
              </a:rPr>
              <a:t> +  A*16</a:t>
            </a:r>
            <a:r>
              <a:rPr lang="en-US" sz="2000" baseline="30000" dirty="0">
                <a:latin typeface="Courier" pitchFamily="2" charset="0"/>
              </a:rPr>
              <a:t>0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578B1-4F95-A38B-415C-73717BA3BEFB}"/>
              </a:ext>
            </a:extLst>
          </p:cNvPr>
          <p:cNvSpPr txBox="1"/>
          <p:nvPr/>
        </p:nvSpPr>
        <p:spPr>
          <a:xfrm>
            <a:off x="3252567" y="379205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 A*1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1CABF-75BD-118F-64B7-87CDBC827C83}"/>
              </a:ext>
            </a:extLst>
          </p:cNvPr>
          <p:cNvSpPr/>
          <p:nvPr/>
        </p:nvSpPr>
        <p:spPr>
          <a:xfrm>
            <a:off x="3252566" y="416971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12*256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+ 10*1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23F9F-48BB-38BF-EBBE-1B77ECD457BC}"/>
              </a:ext>
            </a:extLst>
          </p:cNvPr>
          <p:cNvSpPr/>
          <p:nvPr/>
        </p:nvSpPr>
        <p:spPr>
          <a:xfrm>
            <a:off x="3252567" y="451582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3162</a:t>
            </a:r>
            <a:r>
              <a:rPr lang="en-US" sz="2000" baseline="-25000" dirty="0">
                <a:latin typeface="Courier" pitchFamily="2" charset="0"/>
              </a:rPr>
              <a:t>10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9495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87AF-E769-5C43-9F03-26B2D12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D77-0A53-7344-AC9A-5DB93CD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302049"/>
            <a:ext cx="4944300" cy="2544900"/>
          </a:xfrm>
        </p:spPr>
        <p:txBody>
          <a:bodyPr/>
          <a:lstStyle/>
          <a:p>
            <a:r>
              <a:rPr lang="en-US" sz="2000" dirty="0"/>
              <a:t>Hex provides a convenient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0x0 ➝  0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0xF ➝ 15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12A81-F8EA-A446-BAB1-510E47A45B24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6" name="Picture 2" descr="Hexadecimal and Binary Number System Representation">
              <a:extLst>
                <a:ext uri="{FF2B5EF4-FFF2-40B4-BE49-F238E27FC236}">
                  <a16:creationId xmlns:a16="http://schemas.microsoft.com/office/drawing/2014/main" id="{4508D3E7-A2BE-2B48-A023-767374301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0788B-293F-7D4A-98BA-EE7742283F2B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E5D7C-81EA-CE4B-927F-8E524A75D10D}"/>
              </a:ext>
            </a:extLst>
          </p:cNvPr>
          <p:cNvGrpSpPr/>
          <p:nvPr/>
        </p:nvGrpSpPr>
        <p:grpSpPr>
          <a:xfrm>
            <a:off x="6511840" y="495485"/>
            <a:ext cx="2417858" cy="3026524"/>
            <a:chOff x="6515130" y="359524"/>
            <a:chExt cx="2417858" cy="30265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F2575F-52E4-5642-84A9-53F68BCA2A7C}"/>
                </a:ext>
              </a:extLst>
            </p:cNvPr>
            <p:cNvSpPr/>
            <p:nvPr/>
          </p:nvSpPr>
          <p:spPr>
            <a:xfrm>
              <a:off x="6515131" y="35952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93BB82-60F7-AF45-B257-A44AF9998F54}"/>
                </a:ext>
              </a:extLst>
            </p:cNvPr>
            <p:cNvSpPr/>
            <p:nvPr/>
          </p:nvSpPr>
          <p:spPr>
            <a:xfrm>
              <a:off x="6515130" y="317518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912447-BB5C-1B4C-BBF3-AE894E44D875}"/>
              </a:ext>
            </a:extLst>
          </p:cNvPr>
          <p:cNvGrpSpPr/>
          <p:nvPr/>
        </p:nvGrpSpPr>
        <p:grpSpPr>
          <a:xfrm>
            <a:off x="0" y="3043247"/>
            <a:ext cx="8949137" cy="1945702"/>
            <a:chOff x="0" y="3043247"/>
            <a:chExt cx="8949137" cy="19457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75C9A6-0C25-494F-96E5-292F4DDDBA73}"/>
                </a:ext>
              </a:extLst>
            </p:cNvPr>
            <p:cNvGrpSpPr/>
            <p:nvPr/>
          </p:nvGrpSpPr>
          <p:grpSpPr>
            <a:xfrm>
              <a:off x="0" y="3043247"/>
              <a:ext cx="8949137" cy="1775287"/>
              <a:chOff x="0" y="3043247"/>
              <a:chExt cx="8949137" cy="177528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12DC403-A777-5F4A-9E2A-385956B4B976}"/>
                  </a:ext>
                </a:extLst>
              </p:cNvPr>
              <p:cNvGrpSpPr/>
              <p:nvPr/>
            </p:nvGrpSpPr>
            <p:grpSpPr>
              <a:xfrm>
                <a:off x="0" y="3043247"/>
                <a:ext cx="2471895" cy="1775287"/>
                <a:chOff x="55453" y="1623416"/>
                <a:chExt cx="2471895" cy="177528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91A393-3753-D547-A5DF-6BA46CE064AA}"/>
                    </a:ext>
                  </a:extLst>
                </p:cNvPr>
                <p:cNvSpPr txBox="1"/>
                <p:nvPr/>
              </p:nvSpPr>
              <p:spPr>
                <a:xfrm>
                  <a:off x="55453" y="2383040"/>
                  <a:ext cx="247189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Segoe Print" panose="02000800000000000000" pitchFamily="2" charset="0"/>
                    </a:rPr>
                    <a:t>Express the binary string using hex.</a:t>
                  </a:r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9E8FC481-FDA2-3B46-A444-4B7E63F34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6804" y="1623416"/>
                  <a:ext cx="649191" cy="682714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B93E3-29BC-A745-8A98-89FF6D4AFB73}"/>
                  </a:ext>
                </a:extLst>
              </p:cNvPr>
              <p:cNvSpPr txBox="1"/>
              <p:nvPr/>
            </p:nvSpPr>
            <p:spPr>
              <a:xfrm>
                <a:off x="2496730" y="3785305"/>
                <a:ext cx="6452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1010  1011  1100  0001  0010  0011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36ADE-B3F3-D440-9033-C358008878A8}"/>
                </a:ext>
              </a:extLst>
            </p:cNvPr>
            <p:cNvSpPr txBox="1"/>
            <p:nvPr/>
          </p:nvSpPr>
          <p:spPr>
            <a:xfrm>
              <a:off x="4006021" y="4404174"/>
              <a:ext cx="166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" pitchFamily="2" charset="0"/>
                </a:rPr>
                <a:t>0x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5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87AF-E769-5C43-9F03-26B2D12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D77-0A53-7344-AC9A-5DB93CD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302049"/>
            <a:ext cx="4944300" cy="2544900"/>
          </a:xfrm>
        </p:spPr>
        <p:txBody>
          <a:bodyPr/>
          <a:lstStyle/>
          <a:p>
            <a:r>
              <a:rPr lang="en-US" sz="2000" dirty="0"/>
              <a:t>Hex provides a convenient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0x0 ➝  0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0xF ➝ 15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12A81-F8EA-A446-BAB1-510E47A45B24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6" name="Picture 2" descr="Hexadecimal and Binary Number System Representation">
              <a:extLst>
                <a:ext uri="{FF2B5EF4-FFF2-40B4-BE49-F238E27FC236}">
                  <a16:creationId xmlns:a16="http://schemas.microsoft.com/office/drawing/2014/main" id="{4508D3E7-A2BE-2B48-A023-767374301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0788B-293F-7D4A-98BA-EE7742283F2B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E5D7C-81EA-CE4B-927F-8E524A75D10D}"/>
              </a:ext>
            </a:extLst>
          </p:cNvPr>
          <p:cNvGrpSpPr/>
          <p:nvPr/>
        </p:nvGrpSpPr>
        <p:grpSpPr>
          <a:xfrm>
            <a:off x="6511840" y="495485"/>
            <a:ext cx="2417858" cy="3026524"/>
            <a:chOff x="6515130" y="359524"/>
            <a:chExt cx="2417858" cy="30265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F2575F-52E4-5642-84A9-53F68BCA2A7C}"/>
                </a:ext>
              </a:extLst>
            </p:cNvPr>
            <p:cNvSpPr/>
            <p:nvPr/>
          </p:nvSpPr>
          <p:spPr>
            <a:xfrm>
              <a:off x="6515131" y="35952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93BB82-60F7-AF45-B257-A44AF9998F54}"/>
                </a:ext>
              </a:extLst>
            </p:cNvPr>
            <p:cNvSpPr/>
            <p:nvPr/>
          </p:nvSpPr>
          <p:spPr>
            <a:xfrm>
              <a:off x="6515130" y="317518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5C9A6-0C25-494F-96E5-292F4DDDBA73}"/>
              </a:ext>
            </a:extLst>
          </p:cNvPr>
          <p:cNvGrpSpPr/>
          <p:nvPr/>
        </p:nvGrpSpPr>
        <p:grpSpPr>
          <a:xfrm>
            <a:off x="0" y="3043247"/>
            <a:ext cx="8949137" cy="1775287"/>
            <a:chOff x="0" y="3043247"/>
            <a:chExt cx="8949137" cy="17752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12DC403-A777-5F4A-9E2A-385956B4B976}"/>
                </a:ext>
              </a:extLst>
            </p:cNvPr>
            <p:cNvGrpSpPr/>
            <p:nvPr/>
          </p:nvGrpSpPr>
          <p:grpSpPr>
            <a:xfrm>
              <a:off x="0" y="3043247"/>
              <a:ext cx="2471895" cy="1775287"/>
              <a:chOff x="55453" y="1623416"/>
              <a:chExt cx="2471895" cy="177528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91A393-3753-D547-A5DF-6BA46CE064AA}"/>
                  </a:ext>
                </a:extLst>
              </p:cNvPr>
              <p:cNvSpPr txBox="1"/>
              <p:nvPr/>
            </p:nvSpPr>
            <p:spPr>
              <a:xfrm>
                <a:off x="55453" y="2383040"/>
                <a:ext cx="24718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Express the binary string using hex.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E8FC481-FDA2-3B46-A444-4B7E63F34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804" y="1623416"/>
                <a:ext cx="649191" cy="682714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B93E3-29BC-A745-8A98-89FF6D4AFB73}"/>
                </a:ext>
              </a:extLst>
            </p:cNvPr>
            <p:cNvSpPr txBox="1"/>
            <p:nvPr/>
          </p:nvSpPr>
          <p:spPr>
            <a:xfrm>
              <a:off x="2496730" y="3785305"/>
              <a:ext cx="6452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1010  1011  1100  0001  0010  0011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4E6CBE-49BB-49DB-5BD1-ADE431B9D84D}"/>
              </a:ext>
            </a:extLst>
          </p:cNvPr>
          <p:cNvSpPr txBox="1"/>
          <p:nvPr/>
        </p:nvSpPr>
        <p:spPr>
          <a:xfrm>
            <a:off x="4006021" y="4404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0xABC123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EDC30-96FC-3981-06B9-8A726D43DCAB}"/>
              </a:ext>
            </a:extLst>
          </p:cNvPr>
          <p:cNvSpPr txBox="1"/>
          <p:nvPr/>
        </p:nvSpPr>
        <p:spPr>
          <a:xfrm>
            <a:off x="2446808" y="4110646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10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4EAC9-4B61-F838-B4D0-323DD86935A3}"/>
              </a:ext>
            </a:extLst>
          </p:cNvPr>
          <p:cNvSpPr txBox="1"/>
          <p:nvPr/>
        </p:nvSpPr>
        <p:spPr>
          <a:xfrm>
            <a:off x="3502870" y="4105802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2C52B-2118-40DD-4DEC-20F24C97366A}"/>
              </a:ext>
            </a:extLst>
          </p:cNvPr>
          <p:cNvSpPr txBox="1"/>
          <p:nvPr/>
        </p:nvSpPr>
        <p:spPr>
          <a:xfrm>
            <a:off x="4604158" y="4109371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CE900-7282-BC45-B1D2-6BC1B165690B}"/>
              </a:ext>
            </a:extLst>
          </p:cNvPr>
          <p:cNvSpPr txBox="1"/>
          <p:nvPr/>
        </p:nvSpPr>
        <p:spPr>
          <a:xfrm>
            <a:off x="5698446" y="4108291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AD7280-13DB-CB0C-3ED3-9C767D9085F1}"/>
              </a:ext>
            </a:extLst>
          </p:cNvPr>
          <p:cNvSpPr txBox="1"/>
          <p:nvPr/>
        </p:nvSpPr>
        <p:spPr>
          <a:xfrm>
            <a:off x="6843608" y="4107211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869A2-B8BF-B160-6ECB-9525C3BA4639}"/>
              </a:ext>
            </a:extLst>
          </p:cNvPr>
          <p:cNvSpPr txBox="1"/>
          <p:nvPr/>
        </p:nvSpPr>
        <p:spPr>
          <a:xfrm>
            <a:off x="7896372" y="4111201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3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=0x3</a:t>
            </a:r>
          </a:p>
        </p:txBody>
      </p:sp>
    </p:spTree>
    <p:extLst>
      <p:ext uri="{BB962C8B-B14F-4D97-AF65-F5344CB8AC3E}">
        <p14:creationId xmlns:p14="http://schemas.microsoft.com/office/powerpoint/2010/main" val="223042260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3275</TotalTime>
  <Words>3292</Words>
  <Application>Microsoft Macintosh PowerPoint</Application>
  <PresentationFormat>On-screen Show (16:9)</PresentationFormat>
  <Paragraphs>425</Paragraphs>
  <Slides>18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DA2 – Non-Numeric Data</vt:lpstr>
      <vt:lpstr>Some “non-numeric” Data</vt:lpstr>
      <vt:lpstr>The Simple Idea</vt:lpstr>
      <vt:lpstr>Character Encodings</vt:lpstr>
      <vt:lpstr>ASCII Code</vt:lpstr>
      <vt:lpstr>Hex / Hexadecimal (base 16)</vt:lpstr>
      <vt:lpstr>Hex / Hexadecimal (base 16)</vt:lpstr>
      <vt:lpstr>Hexadecimal (Hex)  as Shorthand</vt:lpstr>
      <vt:lpstr>Hexadecimal (Hex)  as Shorthand</vt:lpstr>
      <vt:lpstr>ASCII Code</vt:lpstr>
      <vt:lpstr>ASCII Code</vt:lpstr>
      <vt:lpstr>Unicode</vt:lpstr>
      <vt:lpstr>Graphics Images</vt:lpstr>
      <vt:lpstr>Color Pickers:   Red/Green/Blue (RGB) Color Model</vt:lpstr>
      <vt:lpstr>Acknowledgments</vt:lpstr>
      <vt:lpstr>UTF-8</vt:lpstr>
      <vt:lpstr>UTF-8  Example</vt:lpstr>
      <vt:lpstr>UTF-8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175</cp:revision>
  <cp:lastPrinted>2022-02-04T12:19:56Z</cp:lastPrinted>
  <dcterms:created xsi:type="dcterms:W3CDTF">2020-08-27T12:23:50Z</dcterms:created>
  <dcterms:modified xsi:type="dcterms:W3CDTF">2023-02-03T14:04:25Z</dcterms:modified>
</cp:coreProperties>
</file>