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326" r:id="rId3"/>
    <p:sldId id="325" r:id="rId4"/>
    <p:sldId id="327" r:id="rId5"/>
    <p:sldId id="328" r:id="rId6"/>
    <p:sldId id="294" r:id="rId7"/>
    <p:sldId id="288" r:id="rId8"/>
    <p:sldId id="289" r:id="rId9"/>
    <p:sldId id="295" r:id="rId10"/>
    <p:sldId id="313" r:id="rId11"/>
    <p:sldId id="297" r:id="rId12"/>
    <p:sldId id="318" r:id="rId13"/>
    <p:sldId id="319" r:id="rId14"/>
    <p:sldId id="320" r:id="rId15"/>
    <p:sldId id="299" r:id="rId16"/>
    <p:sldId id="314" r:id="rId17"/>
    <p:sldId id="316" r:id="rId18"/>
    <p:sldId id="317" r:id="rId19"/>
    <p:sldId id="303" r:id="rId20"/>
    <p:sldId id="305" r:id="rId21"/>
    <p:sldId id="308" r:id="rId22"/>
    <p:sldId id="322" r:id="rId23"/>
    <p:sldId id="329" r:id="rId24"/>
    <p:sldId id="330" r:id="rId25"/>
    <p:sldId id="331" r:id="rId26"/>
    <p:sldId id="332" r:id="rId27"/>
    <p:sldId id="324" r:id="rId28"/>
    <p:sldId id="264" r:id="rId29"/>
    <p:sldId id="296" r:id="rId30"/>
    <p:sldId id="315" r:id="rId31"/>
    <p:sldId id="323" r:id="rId32"/>
    <p:sldId id="301" r:id="rId33"/>
    <p:sldId id="304" r:id="rId34"/>
    <p:sldId id="306" r:id="rId3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73197"/>
  </p:normalViewPr>
  <p:slideViewPr>
    <p:cSldViewPr snapToGrid="0" snapToObjects="1">
      <p:cViewPr varScale="1">
        <p:scale>
          <a:sx n="122" d="100"/>
          <a:sy n="122" d="100"/>
        </p:scale>
        <p:origin x="1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Warmup… this is stuff we have seen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6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.word to create A and X as normal.</a:t>
            </a:r>
          </a:p>
          <a:p>
            <a:r>
              <a:rPr lang="en-US" dirty="0"/>
              <a:t>  - Setting them </a:t>
            </a:r>
            <a:r>
              <a:rPr lang="en-US" dirty="0" err="1"/>
              <a:t>ot</a:t>
            </a:r>
            <a:r>
              <a:rPr lang="en-US" dirty="0"/>
              <a:t> 0 because we don’t have any better choice at this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5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allocate an array with known values (i.e. like a static initializer in Java)</a:t>
            </a:r>
          </a:p>
          <a:p>
            <a:r>
              <a:rPr lang="en-US" dirty="0"/>
              <a:t>  - Use the .word directive and list the values that should be in the array.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2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allocate an array of a known size without initializing it (i.e. like new </a:t>
            </a:r>
            <a:r>
              <a:rPr lang="en-US"/>
              <a:t>int[25] </a:t>
            </a:r>
            <a:r>
              <a:rPr lang="en-US" dirty="0"/>
              <a:t>in java)</a:t>
            </a:r>
          </a:p>
          <a:p>
            <a:r>
              <a:rPr lang="en-US" dirty="0"/>
              <a:t>  - Use the .space directive and give the number of bytes to allocate.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87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the array’s allocated.</a:t>
            </a:r>
          </a:p>
          <a:p>
            <a:r>
              <a:rPr lang="en-US" dirty="0"/>
              <a:t>We have the labels for the references allocated.</a:t>
            </a:r>
          </a:p>
          <a:p>
            <a:endParaRPr lang="en-US" dirty="0"/>
          </a:p>
          <a:p>
            <a:r>
              <a:rPr lang="en-US" dirty="0"/>
              <a:t>Let’s now see how to setup the references.</a:t>
            </a:r>
          </a:p>
          <a:p>
            <a:r>
              <a:rPr lang="en-US" dirty="0"/>
              <a:t>  - We need A and X to hold the memory addresses of where the array data is.</a:t>
            </a:r>
          </a:p>
          <a:p>
            <a:r>
              <a:rPr lang="en-US" dirty="0"/>
              <a:t>    - MM[100] to hold 200</a:t>
            </a:r>
          </a:p>
          <a:p>
            <a:r>
              <a:rPr lang="en-US" dirty="0"/>
              <a:t>    - MM[104] to hold 212</a:t>
            </a:r>
          </a:p>
          <a:p>
            <a:endParaRPr lang="en-US" dirty="0"/>
          </a:p>
          <a:p>
            <a:r>
              <a:rPr lang="en-US" dirty="0"/>
              <a:t>What we want…</a:t>
            </a:r>
          </a:p>
          <a:p>
            <a:r>
              <a:rPr lang="en-US" dirty="0"/>
              <a:t>  - Array references fade in as an animation on this slide.</a:t>
            </a:r>
          </a:p>
          <a:p>
            <a:r>
              <a:rPr lang="en-US" dirty="0"/>
              <a:t>  - MM[100] will hold 200, which we can think of as a reference</a:t>
            </a:r>
          </a:p>
          <a:p>
            <a:r>
              <a:rPr lang="en-US" dirty="0"/>
              <a:t>  - MM[104] will hold 212, another reference.</a:t>
            </a:r>
          </a:p>
          <a:p>
            <a:r>
              <a:rPr lang="en-US" dirty="0"/>
              <a:t>  - The red arrows are a nice way for us to think of references.</a:t>
            </a:r>
          </a:p>
          <a:p>
            <a:r>
              <a:rPr lang="en-US" dirty="0"/>
              <a:t>    - But they are just illustrations.</a:t>
            </a:r>
          </a:p>
          <a:p>
            <a:r>
              <a:rPr lang="en-US" dirty="0"/>
              <a:t>    - It is the value in the memory (e.g. 2090 and MM[100]) that is the reference,.</a:t>
            </a:r>
          </a:p>
          <a:p>
            <a:r>
              <a:rPr lang="en-US" dirty="0"/>
              <a:t> 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But we start like this:</a:t>
            </a:r>
          </a:p>
          <a:p>
            <a:r>
              <a:rPr lang="en-US" dirty="0"/>
              <a:t>  - Array references dissolve out on this slide to show our starting point.</a:t>
            </a:r>
          </a:p>
          <a:p>
            <a:endParaRPr lang="en-US" dirty="0"/>
          </a:p>
          <a:p>
            <a:r>
              <a:rPr lang="en-US" dirty="0"/>
              <a:t>Note that R3 holds 54</a:t>
            </a:r>
          </a:p>
          <a:p>
            <a:r>
              <a:rPr lang="en-US" dirty="0"/>
              <a:t>  - That is completely arbitrary and just here for the example.</a:t>
            </a:r>
          </a:p>
        </p:txBody>
      </p:sp>
    </p:spTree>
    <p:extLst>
      <p:ext uri="{BB962C8B-B14F-4D97-AF65-F5344CB8AC3E}">
        <p14:creationId xmlns:p14="http://schemas.microsoft.com/office/powerpoint/2010/main" val="1137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immediate label addressing to get the </a:t>
            </a:r>
            <a:r>
              <a:rPr lang="en-US" dirty="0" err="1"/>
              <a:t>addres</a:t>
            </a:r>
            <a:r>
              <a:rPr lang="en-US" dirty="0"/>
              <a:t> ADAT into R0</a:t>
            </a:r>
          </a:p>
          <a:p>
            <a:r>
              <a:rPr lang="en-US" dirty="0"/>
              <a:t>  - R0 &lt;- ADAT</a:t>
            </a:r>
          </a:p>
          <a:p>
            <a:r>
              <a:rPr lang="en-US" dirty="0"/>
              <a:t>  - R0 &lt;- 200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72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Direct Addressing Mode to store the value in R0 into MM[A]</a:t>
            </a:r>
          </a:p>
          <a:p>
            <a:r>
              <a:rPr lang="en-US" dirty="0"/>
              <a:t>  - MM[A] &lt;- R0</a:t>
            </a:r>
          </a:p>
          <a:p>
            <a:r>
              <a:rPr lang="en-US" dirty="0"/>
              <a:t>  - MM[A] &lt;- 200</a:t>
            </a:r>
          </a:p>
          <a:p>
            <a:endParaRPr lang="en-US" dirty="0"/>
          </a:p>
          <a:p>
            <a:r>
              <a:rPr lang="en-US" dirty="0"/>
              <a:t>So now the value at MM[A] is 200</a:t>
            </a:r>
          </a:p>
          <a:p>
            <a:r>
              <a:rPr lang="en-US" dirty="0"/>
              <a:t>  - which makes it a reference to the first </a:t>
            </a:r>
            <a:r>
              <a:rPr lang="en-US" dirty="0" err="1"/>
              <a:t>elemeent</a:t>
            </a:r>
            <a:r>
              <a:rPr lang="en-US" dirty="0"/>
              <a:t> of the array at ADAT.</a:t>
            </a:r>
          </a:p>
          <a:p>
            <a:r>
              <a:rPr lang="en-US" dirty="0"/>
              <a:t>  - i.e. 918, which is just like the diagram showing the array.</a:t>
            </a:r>
          </a:p>
        </p:txBody>
      </p:sp>
    </p:spTree>
    <p:extLst>
      <p:ext uri="{BB962C8B-B14F-4D97-AF65-F5344CB8AC3E}">
        <p14:creationId xmlns:p14="http://schemas.microsoft.com/office/powerpoint/2010/main" val="3374490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do the same thing for X and XDAT</a:t>
            </a:r>
          </a:p>
          <a:p>
            <a:endParaRPr lang="en-US" dirty="0"/>
          </a:p>
          <a:p>
            <a:r>
              <a:rPr lang="en-US" dirty="0"/>
              <a:t>Use immediate label addressing  get the value of XDAT </a:t>
            </a:r>
          </a:p>
          <a:p>
            <a:r>
              <a:rPr lang="en-US" dirty="0"/>
              <a:t>  - R1 &lt;- 212</a:t>
            </a:r>
          </a:p>
          <a:p>
            <a:endParaRPr lang="en-US" dirty="0"/>
          </a:p>
          <a:p>
            <a:r>
              <a:rPr lang="en-US" dirty="0"/>
              <a:t>Use direct </a:t>
            </a:r>
            <a:r>
              <a:rPr lang="en-US" dirty="0" err="1"/>
              <a:t>daddressing</a:t>
            </a:r>
            <a:r>
              <a:rPr lang="en-US" dirty="0"/>
              <a:t> to store that value into X</a:t>
            </a:r>
          </a:p>
          <a:p>
            <a:r>
              <a:rPr lang="en-US" dirty="0"/>
              <a:t>  - MM[X] = R1</a:t>
            </a:r>
          </a:p>
          <a:p>
            <a:r>
              <a:rPr lang="en-US" dirty="0"/>
              <a:t>  - MM[X] = 212</a:t>
            </a:r>
          </a:p>
          <a:p>
            <a:r>
              <a:rPr lang="en-US" dirty="0"/>
              <a:t>  - Making MM[X] a reference to the the array </a:t>
            </a:r>
            <a:r>
              <a:rPr lang="en-US" dirty="0" err="1"/>
              <a:t>starrting</a:t>
            </a:r>
            <a:r>
              <a:rPr lang="en-US" dirty="0"/>
              <a:t> at XDAT.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11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R1 R0 is an indirect addressing mode instructions</a:t>
            </a:r>
          </a:p>
          <a:p>
            <a:r>
              <a:rPr lang="en-US" dirty="0"/>
              <a:t>  - Can tell because the second operand is a register and not a label or a #</a:t>
            </a:r>
          </a:p>
          <a:p>
            <a:endParaRPr lang="en-US" dirty="0"/>
          </a:p>
          <a:p>
            <a:r>
              <a:rPr lang="en-US" dirty="0"/>
              <a:t>So:</a:t>
            </a:r>
          </a:p>
          <a:p>
            <a:r>
              <a:rPr lang="en-US" dirty="0"/>
              <a:t>  - R1 &lt;- MM[R0]</a:t>
            </a:r>
          </a:p>
          <a:p>
            <a:r>
              <a:rPr lang="en-US" dirty="0"/>
              <a:t>  - R1 &lt;- MM[200]</a:t>
            </a:r>
          </a:p>
          <a:p>
            <a:r>
              <a:rPr lang="en-US" dirty="0"/>
              <a:t>  - R1 &lt;- 918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38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again, LOAD R2 R0 +4 is an indirect addressing mode instruction</a:t>
            </a:r>
          </a:p>
          <a:p>
            <a:r>
              <a:rPr lang="en-US" dirty="0"/>
              <a:t>  - Can tell because the second operand is a register</a:t>
            </a:r>
          </a:p>
          <a:p>
            <a:r>
              <a:rPr lang="en-US" dirty="0"/>
              <a:t>  - This one also includes the offset (+4)</a:t>
            </a:r>
          </a:p>
          <a:p>
            <a:endParaRPr lang="en-US" dirty="0"/>
          </a:p>
          <a:p>
            <a:r>
              <a:rPr lang="en-US" dirty="0"/>
              <a:t>  - So</a:t>
            </a:r>
          </a:p>
          <a:p>
            <a:r>
              <a:rPr lang="en-US" dirty="0"/>
              <a:t>    - R2 &lt;- MM[R0 + 4]</a:t>
            </a:r>
          </a:p>
          <a:p>
            <a:r>
              <a:rPr lang="en-US" dirty="0"/>
              <a:t>    - R2 &lt;- MM[200 + 4]</a:t>
            </a:r>
          </a:p>
          <a:p>
            <a:r>
              <a:rPr lang="en-US" dirty="0"/>
              <a:t>    - R2 &lt;- MM[204]</a:t>
            </a:r>
          </a:p>
          <a:p>
            <a:r>
              <a:rPr lang="en-US" dirty="0"/>
              <a:t>    - R2 &lt;- 321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06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STORE R3 R0 +8 is also an indirect addressing mode instruction.</a:t>
            </a:r>
          </a:p>
          <a:p>
            <a:r>
              <a:rPr lang="en-US" dirty="0"/>
              <a:t>  - The second operand is a register. </a:t>
            </a:r>
          </a:p>
          <a:p>
            <a:r>
              <a:rPr lang="en-US" dirty="0"/>
              <a:t>  - This also contain an offset (+8)</a:t>
            </a:r>
          </a:p>
          <a:p>
            <a:endParaRPr lang="en-US" dirty="0"/>
          </a:p>
          <a:p>
            <a:r>
              <a:rPr lang="en-US" dirty="0"/>
              <a:t>  - So</a:t>
            </a:r>
          </a:p>
          <a:p>
            <a:r>
              <a:rPr lang="en-US" dirty="0"/>
              <a:t>    - MM[R0 + 8] &lt;- R3</a:t>
            </a:r>
          </a:p>
          <a:p>
            <a:r>
              <a:rPr lang="en-US" dirty="0"/>
              <a:t>    - MM[200 + 8] &lt;- R3</a:t>
            </a:r>
          </a:p>
          <a:p>
            <a:r>
              <a:rPr lang="en-US" dirty="0"/>
              <a:t>    - MM[208] &lt;- R3</a:t>
            </a:r>
          </a:p>
          <a:p>
            <a:r>
              <a:rPr lang="en-US" dirty="0"/>
              <a:t>    - MM[208] &lt;- 54</a:t>
            </a:r>
          </a:p>
        </p:txBody>
      </p:sp>
    </p:spTree>
    <p:extLst>
      <p:ext uri="{BB962C8B-B14F-4D97-AF65-F5344CB8AC3E}">
        <p14:creationId xmlns:p14="http://schemas.microsoft.com/office/powerpoint/2010/main" val="155035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new.</a:t>
            </a:r>
          </a:p>
          <a:p>
            <a:r>
              <a:rPr lang="en-US" dirty="0"/>
              <a:t>Consider the meaning…</a:t>
            </a:r>
          </a:p>
          <a:p>
            <a:r>
              <a:rPr lang="en-US" dirty="0"/>
              <a:t>  - Immediate label</a:t>
            </a:r>
          </a:p>
          <a:p>
            <a:r>
              <a:rPr lang="en-US" dirty="0"/>
              <a:t>    - Places the value of the label into the register.</a:t>
            </a:r>
          </a:p>
          <a:p>
            <a:r>
              <a:rPr lang="en-US" dirty="0"/>
              <a:t>  - Indirect</a:t>
            </a:r>
          </a:p>
          <a:p>
            <a:r>
              <a:rPr lang="en-US" dirty="0"/>
              <a:t>    - Uses the value in a register as a memory address</a:t>
            </a:r>
          </a:p>
          <a:p>
            <a:r>
              <a:rPr lang="en-US" dirty="0"/>
              <a:t>    - Possibly with an added constant.</a:t>
            </a:r>
          </a:p>
          <a:p>
            <a:endParaRPr lang="en-US" dirty="0"/>
          </a:p>
          <a:p>
            <a:r>
              <a:rPr lang="en-US" dirty="0"/>
              <a:t>Given that little bit of information…</a:t>
            </a:r>
          </a:p>
          <a:p>
            <a:r>
              <a:rPr lang="en-US" dirty="0"/>
              <a:t>  - See if you can puzzle out the question on the next slide.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59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few slides just illustrate what it looks like when it is put together into a full example.</a:t>
            </a:r>
          </a:p>
          <a:p>
            <a:endParaRPr lang="en-US" dirty="0"/>
          </a:p>
          <a:p>
            <a:r>
              <a:rPr lang="en-US" dirty="0"/>
              <a:t>The first part allocates</a:t>
            </a:r>
          </a:p>
          <a:p>
            <a:r>
              <a:rPr lang="en-US" dirty="0"/>
              <a:t>  - the labels</a:t>
            </a:r>
          </a:p>
          <a:p>
            <a:r>
              <a:rPr lang="en-US" dirty="0"/>
              <a:t>  - the space for ADT and initializes it</a:t>
            </a:r>
          </a:p>
          <a:p>
            <a:r>
              <a:rPr lang="en-US" dirty="0"/>
              <a:t>  - the space for the XDAT (100 bytes or 25 integers)</a:t>
            </a:r>
          </a:p>
        </p:txBody>
      </p:sp>
    </p:spTree>
    <p:extLst>
      <p:ext uri="{BB962C8B-B14F-4D97-AF65-F5344CB8AC3E}">
        <p14:creationId xmlns:p14="http://schemas.microsoft.com/office/powerpoint/2010/main" val="532657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setup the references</a:t>
            </a:r>
          </a:p>
          <a:p>
            <a:r>
              <a:rPr lang="en-US" dirty="0"/>
              <a:t>  - just as before</a:t>
            </a:r>
          </a:p>
          <a:p>
            <a:r>
              <a:rPr lang="en-US" dirty="0"/>
              <a:t>    - For A</a:t>
            </a:r>
          </a:p>
          <a:p>
            <a:r>
              <a:rPr lang="en-US" dirty="0"/>
              <a:t>      - MM[A] &lt;- ADAT</a:t>
            </a:r>
          </a:p>
          <a:p>
            <a:r>
              <a:rPr lang="en-US" dirty="0"/>
              <a:t>      - MM[A] &lt;- 200</a:t>
            </a:r>
          </a:p>
          <a:p>
            <a:r>
              <a:rPr lang="en-US" dirty="0"/>
              <a:t>    - For X</a:t>
            </a:r>
          </a:p>
          <a:p>
            <a:r>
              <a:rPr lang="en-US" dirty="0"/>
              <a:t>      - MM[X] &lt;- XDAT</a:t>
            </a:r>
          </a:p>
          <a:p>
            <a:r>
              <a:rPr lang="en-US" dirty="0"/>
              <a:t>      - MM[X] &lt;- 212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84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use indirect addressing:</a:t>
            </a:r>
          </a:p>
          <a:p>
            <a:endParaRPr lang="en-US" dirty="0"/>
          </a:p>
          <a:p>
            <a:r>
              <a:rPr lang="en-US" dirty="0"/>
              <a:t>LOAD R2 R0</a:t>
            </a:r>
          </a:p>
          <a:p>
            <a:r>
              <a:rPr lang="en-US" dirty="0"/>
              <a:t>  - R2 &lt;- MM[R0]</a:t>
            </a:r>
          </a:p>
          <a:p>
            <a:r>
              <a:rPr lang="en-US" dirty="0"/>
              <a:t>  - R2 &lt;- MM[200] </a:t>
            </a:r>
          </a:p>
          <a:p>
            <a:r>
              <a:rPr lang="en-US" dirty="0"/>
              <a:t>  - R2 &lt;- 918</a:t>
            </a:r>
          </a:p>
          <a:p>
            <a:endParaRPr lang="en-US" dirty="0"/>
          </a:p>
          <a:p>
            <a:r>
              <a:rPr lang="en-US" dirty="0"/>
              <a:t> STORE R2 R1 +8</a:t>
            </a:r>
          </a:p>
          <a:p>
            <a:r>
              <a:rPr lang="en-US" dirty="0"/>
              <a:t>  - MM[R1 + 8] &lt;- R2</a:t>
            </a:r>
          </a:p>
          <a:p>
            <a:r>
              <a:rPr lang="en-US" dirty="0"/>
              <a:t>  - MM[212 + 8] &lt;- R2</a:t>
            </a:r>
          </a:p>
          <a:p>
            <a:r>
              <a:rPr lang="en-US" dirty="0"/>
              <a:t>  - MM[220] &lt;- R2</a:t>
            </a:r>
          </a:p>
          <a:p>
            <a:r>
              <a:rPr lang="en-US" dirty="0"/>
              <a:t>  - MM[220] &lt;- 918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4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Hints:</a:t>
            </a:r>
          </a:p>
          <a:p>
            <a:r>
              <a:rPr lang="en-US" dirty="0"/>
              <a:t>  - The first line STORE R1 R0 changes M[0]</a:t>
            </a:r>
          </a:p>
          <a:p>
            <a:endParaRPr lang="en-US" dirty="0"/>
          </a:p>
          <a:p>
            <a:r>
              <a:rPr lang="en-US" dirty="0"/>
              <a:t>  - The second line STORE R1 R0  changes M[1]</a:t>
            </a:r>
          </a:p>
          <a:p>
            <a:r>
              <a:rPr lang="en-US" dirty="0"/>
              <a:t>    - Why does this line change M[1]?</a:t>
            </a:r>
          </a:p>
          <a:p>
            <a:endParaRPr lang="en-US" dirty="0"/>
          </a:p>
          <a:p>
            <a:r>
              <a:rPr lang="en-US" dirty="0"/>
              <a:t>  - Use the same idea to change M[2].</a:t>
            </a:r>
          </a:p>
        </p:txBody>
      </p:sp>
    </p:spTree>
    <p:extLst>
      <p:ext uri="{BB962C8B-B14F-4D97-AF65-F5344CB8AC3E}">
        <p14:creationId xmlns:p14="http://schemas.microsoft.com/office/powerpoint/2010/main" val="2813918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Hints:</a:t>
            </a:r>
          </a:p>
          <a:p>
            <a:r>
              <a:rPr lang="en-US" dirty="0"/>
              <a:t>  - Use a for loop:</a:t>
            </a:r>
          </a:p>
          <a:p>
            <a:r>
              <a:rPr lang="en-US" dirty="0"/>
              <a:t>    - for (int </a:t>
            </a:r>
            <a:r>
              <a:rPr lang="en-US" dirty="0" err="1"/>
              <a:t>i</a:t>
            </a:r>
            <a:r>
              <a:rPr lang="en-US" dirty="0"/>
              <a:t>=2, </a:t>
            </a:r>
            <a:r>
              <a:rPr lang="en-US" dirty="0" err="1"/>
              <a:t>i</a:t>
            </a:r>
            <a:r>
              <a:rPr lang="en-US" dirty="0"/>
              <a:t>&lt;=20; </a:t>
            </a:r>
            <a:r>
              <a:rPr lang="en-US" dirty="0" err="1"/>
              <a:t>i</a:t>
            </a:r>
            <a:r>
              <a:rPr lang="en-US" dirty="0"/>
              <a:t>=i+2)</a:t>
            </a:r>
          </a:p>
          <a:p>
            <a:r>
              <a:rPr lang="en-US" dirty="0"/>
              <a:t>  -  In the body of the loop </a:t>
            </a:r>
          </a:p>
          <a:p>
            <a:r>
              <a:rPr lang="en-US" dirty="0"/>
              <a:t>    - set the array element.</a:t>
            </a:r>
          </a:p>
          <a:p>
            <a:r>
              <a:rPr lang="en-US" dirty="0"/>
              <a:t>    - update the address where the next element will be stored?</a:t>
            </a:r>
          </a:p>
          <a:p>
            <a:r>
              <a:rPr lang="en-US" dirty="0"/>
              <a:t>      - This is in R0.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5288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we have the arrays allocated</a:t>
            </a:r>
          </a:p>
          <a:p>
            <a:r>
              <a:rPr lang="en-US" dirty="0"/>
              <a:t>Let’s now see how to setup the references.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8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we have the arrays allocated</a:t>
            </a:r>
          </a:p>
          <a:p>
            <a:r>
              <a:rPr lang="en-US" dirty="0"/>
              <a:t>Let’s now see how to setup the references.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75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second operand of LOAD is now not a label of a # literal.</a:t>
            </a:r>
          </a:p>
          <a:p>
            <a:r>
              <a:rPr lang="en-US" dirty="0"/>
              <a:t>  - it is now a register.</a:t>
            </a:r>
          </a:p>
          <a:p>
            <a:r>
              <a:rPr lang="en-US" dirty="0"/>
              <a:t>  - This indicates that it is an indirect addressing mode instruction.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59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8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r>
              <a:rPr lang="en-US" dirty="0"/>
              <a:t>  - P and X are labels</a:t>
            </a:r>
          </a:p>
          <a:p>
            <a:r>
              <a:rPr lang="en-US" dirty="0"/>
              <a:t>  - Recall that labels are memory addresses.</a:t>
            </a:r>
          </a:p>
          <a:p>
            <a:r>
              <a:rPr lang="en-US" dirty="0"/>
              <a:t>    - P = 508</a:t>
            </a:r>
          </a:p>
          <a:p>
            <a:r>
              <a:rPr lang="en-US" dirty="0"/>
              <a:t>    - X  = 700</a:t>
            </a:r>
          </a:p>
          <a:p>
            <a:endParaRPr lang="en-US" dirty="0"/>
          </a:p>
          <a:p>
            <a:r>
              <a:rPr lang="en-US" dirty="0"/>
              <a:t>  - When using indirect addressing:</a:t>
            </a:r>
          </a:p>
          <a:p>
            <a:r>
              <a:rPr lang="en-US" dirty="0"/>
              <a:t>    - The value in the register is used as a memory address</a:t>
            </a:r>
          </a:p>
          <a:p>
            <a:r>
              <a:rPr lang="en-US" dirty="0"/>
              <a:t>    - So LOAD R2 R0 will use the value in R0 as the memory address</a:t>
            </a:r>
          </a:p>
          <a:p>
            <a:r>
              <a:rPr lang="en-US" dirty="0"/>
              <a:t>      - R2 &lt;- MM[R0] </a:t>
            </a:r>
          </a:p>
          <a:p>
            <a:r>
              <a:rPr lang="en-US" dirty="0"/>
              <a:t>      - If R0 has the value 508, then</a:t>
            </a:r>
          </a:p>
          <a:p>
            <a:r>
              <a:rPr lang="en-US" dirty="0"/>
              <a:t>        - R2 &lt;- MM[508]</a:t>
            </a:r>
          </a:p>
          <a:p>
            <a:r>
              <a:rPr lang="en-US" dirty="0"/>
              <a:t>        - R2 &lt;- 130</a:t>
            </a:r>
          </a:p>
          <a:p>
            <a:endParaRPr lang="en-US" dirty="0"/>
          </a:p>
          <a:p>
            <a:r>
              <a:rPr lang="en-US" dirty="0"/>
              <a:t>  - If an indirect mode instruction contains a + and a constant on the end </a:t>
            </a:r>
          </a:p>
          <a:p>
            <a:r>
              <a:rPr lang="en-US" dirty="0"/>
              <a:t>    - then that constant is added to the value in the register</a:t>
            </a:r>
          </a:p>
          <a:p>
            <a:r>
              <a:rPr lang="en-US" dirty="0"/>
              <a:t>    - and the result is used as a memory address.</a:t>
            </a:r>
          </a:p>
          <a:p>
            <a:r>
              <a:rPr lang="en-US" dirty="0"/>
              <a:t>    - E.g.</a:t>
            </a:r>
          </a:p>
          <a:p>
            <a:r>
              <a:rPr lang="en-US" dirty="0"/>
              <a:t>      - LOAD R3 R1 +4 will add 4 to the value in R1</a:t>
            </a:r>
          </a:p>
          <a:p>
            <a:r>
              <a:rPr lang="en-US" dirty="0"/>
              <a:t>      - and use that result as a memory address.</a:t>
            </a:r>
          </a:p>
          <a:p>
            <a:r>
              <a:rPr lang="en-US" dirty="0"/>
              <a:t>        - R3 &lt;- MM[R1 + 4]</a:t>
            </a:r>
          </a:p>
          <a:p>
            <a:r>
              <a:rPr lang="en-US" dirty="0"/>
              <a:t>      - If R1 has the value 700, then</a:t>
            </a:r>
          </a:p>
          <a:p>
            <a:r>
              <a:rPr lang="en-US" dirty="0"/>
              <a:t>        - R3 &lt;- MM[700 + 4]</a:t>
            </a:r>
          </a:p>
          <a:p>
            <a:r>
              <a:rPr lang="en-US" dirty="0"/>
              <a:t>        - R3 &lt;- MM[704]</a:t>
            </a:r>
          </a:p>
          <a:p>
            <a:r>
              <a:rPr lang="en-US" dirty="0"/>
              <a:t>        - R3 &lt;- 512</a:t>
            </a:r>
          </a:p>
          <a:p>
            <a:endParaRPr lang="en-US" dirty="0"/>
          </a:p>
          <a:p>
            <a:r>
              <a:rPr lang="en-US" dirty="0"/>
              <a:t> - The last one is no different… </a:t>
            </a:r>
          </a:p>
          <a:p>
            <a:r>
              <a:rPr lang="en-US" dirty="0"/>
              <a:t>   - R4 &lt;- MM[R3]</a:t>
            </a:r>
          </a:p>
          <a:p>
            <a:r>
              <a:rPr lang="en-US" dirty="0"/>
              <a:t>   - So what is in R3?</a:t>
            </a:r>
          </a:p>
          <a:p>
            <a:r>
              <a:rPr lang="en-US" dirty="0"/>
              <a:t>     - Use that as a memory address and go get what is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30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think this instruction will do?</a:t>
            </a:r>
          </a:p>
        </p:txBody>
      </p:sp>
    </p:spTree>
    <p:extLst>
      <p:ext uri="{BB962C8B-B14F-4D97-AF65-F5344CB8AC3E}">
        <p14:creationId xmlns:p14="http://schemas.microsoft.com/office/powerpoint/2010/main" val="401970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A and X are references.</a:t>
            </a:r>
          </a:p>
          <a:p>
            <a:r>
              <a:rPr lang="en-US" dirty="0"/>
              <a:t>  - ASK: What is a reference?</a:t>
            </a:r>
          </a:p>
          <a:p>
            <a:r>
              <a:rPr lang="en-US" dirty="0"/>
              <a:t>  - It is a memory address.</a:t>
            </a:r>
          </a:p>
          <a:p>
            <a:r>
              <a:rPr lang="en-US" dirty="0"/>
              <a:t>    - Show and run the </a:t>
            </a:r>
            <a:r>
              <a:rPr lang="en-US" dirty="0" err="1"/>
              <a:t>printRef</a:t>
            </a:r>
            <a:r>
              <a:rPr lang="en-US" dirty="0"/>
              <a:t> program.</a:t>
            </a:r>
          </a:p>
          <a:p>
            <a:r>
              <a:rPr lang="en-US" dirty="0"/>
              <a:t>     - https://</a:t>
            </a:r>
            <a:r>
              <a:rPr lang="en-US" dirty="0" err="1"/>
              <a:t>replit.com</a:t>
            </a:r>
            <a:r>
              <a:rPr lang="en-US" dirty="0"/>
              <a:t>/@</a:t>
            </a:r>
            <a:r>
              <a:rPr lang="en-US" dirty="0" err="1"/>
              <a:t>braughtg</a:t>
            </a:r>
            <a:r>
              <a:rPr lang="en-US" dirty="0"/>
              <a:t>/</a:t>
            </a:r>
            <a:r>
              <a:rPr lang="en-US" dirty="0" err="1"/>
              <a:t>PrintReference#Main.java</a:t>
            </a:r>
            <a:endParaRPr lang="en-US" dirty="0"/>
          </a:p>
          <a:p>
            <a:r>
              <a:rPr lang="en-US" dirty="0"/>
              <a:t>      - So the value of A is….</a:t>
            </a:r>
          </a:p>
          <a:p>
            <a:r>
              <a:rPr lang="en-US" dirty="0"/>
              <a:t>        - 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[I@7852e922	(will vary)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- The value of A[2] is…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- 125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- The value of X is…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[I@4e25154f	(will vary)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- 938</a:t>
            </a:r>
          </a:p>
          <a:p>
            <a:endParaRPr lang="en-US" dirty="0"/>
          </a:p>
          <a:p>
            <a:r>
              <a:rPr lang="en-US" dirty="0"/>
              <a:t>I don’t get what I want at A or at X</a:t>
            </a:r>
          </a:p>
          <a:p>
            <a:r>
              <a:rPr lang="en-US" dirty="0"/>
              <a:t>  - Instead, I go to A or X and get the value there  </a:t>
            </a:r>
          </a:p>
          <a:p>
            <a:r>
              <a:rPr lang="en-US" dirty="0"/>
              <a:t>  - Then I use that value as a memory address to find the array.</a:t>
            </a:r>
          </a:p>
          <a:p>
            <a:r>
              <a:rPr lang="en-US" dirty="0"/>
              <a:t>  - Then I use the index to go find the value inside the array.</a:t>
            </a:r>
          </a:p>
          <a:p>
            <a:endParaRPr lang="en-US" dirty="0"/>
          </a:p>
          <a:p>
            <a:r>
              <a:rPr lang="en-US" dirty="0"/>
              <a:t>The same exact thing is used for Object references.  </a:t>
            </a:r>
          </a:p>
          <a:p>
            <a:r>
              <a:rPr lang="en-US" dirty="0"/>
              <a:t>  - You’ll see a bit in the activities.</a:t>
            </a:r>
          </a:p>
          <a:p>
            <a:endParaRPr lang="en-US" dirty="0"/>
          </a:p>
          <a:p>
            <a:r>
              <a:rPr lang="en-US" dirty="0"/>
              <a:t>So, if code involving HLL arrays or objects is to be converted into ASM</a:t>
            </a:r>
          </a:p>
          <a:p>
            <a:r>
              <a:rPr lang="en-US" dirty="0"/>
              <a:t>  - We need a way to do indirect addressing.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6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back and recap Direct Addressing so we have firm starting point.</a:t>
            </a:r>
          </a:p>
          <a:p>
            <a:r>
              <a:rPr lang="en-US" dirty="0"/>
              <a:t>This is just what we saw in the last two classes</a:t>
            </a:r>
          </a:p>
          <a:p>
            <a:r>
              <a:rPr lang="en-US" dirty="0"/>
              <a:t>  - Each label in our assembly language program is a memory address.</a:t>
            </a:r>
          </a:p>
          <a:p>
            <a:r>
              <a:rPr lang="en-US" dirty="0"/>
              <a:t>  - The value of the label is the memory address</a:t>
            </a:r>
          </a:p>
          <a:p>
            <a:r>
              <a:rPr lang="en-US" dirty="0"/>
              <a:t>  - With direct addressing we want the value stored at that memory address.</a:t>
            </a:r>
          </a:p>
          <a:p>
            <a:endParaRPr lang="en-US" dirty="0"/>
          </a:p>
          <a:p>
            <a:r>
              <a:rPr lang="en-US" dirty="0"/>
              <a:t>Hopefully pretty straight forward at this point…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 want to Introduce an analogy</a:t>
            </a:r>
          </a:p>
          <a:p>
            <a:r>
              <a:rPr lang="en-US" dirty="0"/>
              <a:t>  - Not because we need it for direct addressing</a:t>
            </a:r>
          </a:p>
          <a:p>
            <a:r>
              <a:rPr lang="en-US" dirty="0"/>
              <a:t>  - But because it will help us with indirect addressing in a minute.</a:t>
            </a:r>
          </a:p>
          <a:p>
            <a:endParaRPr lang="en-US" dirty="0"/>
          </a:p>
          <a:p>
            <a:r>
              <a:rPr lang="en-US" dirty="0"/>
              <a:t>Imagine you have lent your friend AMY a book</a:t>
            </a:r>
          </a:p>
          <a:p>
            <a:r>
              <a:rPr lang="en-US" dirty="0"/>
              <a:t>  - Now you want to get it back… </a:t>
            </a:r>
          </a:p>
          <a:p>
            <a:r>
              <a:rPr lang="en-US" dirty="0"/>
              <a:t>  - You have AMY’s address: 5</a:t>
            </a:r>
          </a:p>
          <a:p>
            <a:r>
              <a:rPr lang="en-US" dirty="0"/>
              <a:t>  - So you go to address 5 to get your book</a:t>
            </a:r>
          </a:p>
          <a:p>
            <a:r>
              <a:rPr lang="en-US" dirty="0"/>
              <a:t>    - or to get the value stored at address 5 - i.e.  3 </a:t>
            </a:r>
          </a:p>
          <a:p>
            <a:r>
              <a:rPr lang="en-US" dirty="0"/>
              <a:t>  - This is like going to address 100 to get the value of N – i.e. 9.</a:t>
            </a:r>
          </a:p>
          <a:p>
            <a:endParaRPr lang="en-US" dirty="0"/>
          </a:p>
          <a:p>
            <a:r>
              <a:rPr lang="en-US" dirty="0"/>
              <a:t>That is Direct Addressing.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9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indirect addressing we just add one step.</a:t>
            </a:r>
          </a:p>
          <a:p>
            <a:r>
              <a:rPr lang="en-US" dirty="0"/>
              <a:t>  - You lent AMY your book </a:t>
            </a:r>
          </a:p>
          <a:p>
            <a:r>
              <a:rPr lang="en-US" dirty="0"/>
              <a:t>  - In the meantime</a:t>
            </a:r>
          </a:p>
          <a:p>
            <a:r>
              <a:rPr lang="en-US" dirty="0"/>
              <a:t>    -  AMY re-lent your book to VON but didn’t tell you.</a:t>
            </a:r>
          </a:p>
          <a:p>
            <a:r>
              <a:rPr lang="en-US" dirty="0"/>
              <a:t>  - You have AMY’s address: 5</a:t>
            </a:r>
          </a:p>
          <a:p>
            <a:r>
              <a:rPr lang="en-US" dirty="0"/>
              <a:t>    - So you go to address 5 and ask AMY for your book</a:t>
            </a:r>
          </a:p>
          <a:p>
            <a:r>
              <a:rPr lang="en-US" dirty="0"/>
              <a:t>    - She tells you she doesn’t have your book</a:t>
            </a:r>
          </a:p>
          <a:p>
            <a:r>
              <a:rPr lang="en-US" dirty="0"/>
              <a:t>    - VON has your book and he lives at address 3</a:t>
            </a:r>
          </a:p>
          <a:p>
            <a:r>
              <a:rPr lang="en-US" dirty="0"/>
              <a:t>    - So you go to address 3 and ask VON for your book.</a:t>
            </a:r>
          </a:p>
          <a:p>
            <a:r>
              <a:rPr lang="en-US" dirty="0"/>
              <a:t>      - VON gives you your book – i.e. the value 7.</a:t>
            </a:r>
          </a:p>
          <a:p>
            <a:endParaRPr lang="en-US" dirty="0"/>
          </a:p>
          <a:p>
            <a:r>
              <a:rPr lang="en-US" dirty="0"/>
              <a:t>This is like the array.</a:t>
            </a:r>
          </a:p>
          <a:p>
            <a:r>
              <a:rPr lang="en-US" dirty="0"/>
              <a:t>  - I might want a value in the array.</a:t>
            </a:r>
          </a:p>
          <a:p>
            <a:r>
              <a:rPr lang="en-US" dirty="0"/>
              <a:t>  - But I don’t have that address</a:t>
            </a:r>
          </a:p>
          <a:p>
            <a:r>
              <a:rPr lang="en-US" dirty="0"/>
              <a:t>  - So I go to A and get the address of the array</a:t>
            </a:r>
          </a:p>
          <a:p>
            <a:r>
              <a:rPr lang="en-US" dirty="0"/>
              <a:t>  - Then I go to that address and find what I want.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84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we are going…</a:t>
            </a:r>
          </a:p>
          <a:p>
            <a:r>
              <a:rPr lang="en-US" dirty="0"/>
              <a:t>  - We will see how to get there in a minute.</a:t>
            </a:r>
          </a:p>
          <a:p>
            <a:r>
              <a:rPr lang="en-US" dirty="0"/>
              <a:t>  - Need to be able to setup the A and X references</a:t>
            </a:r>
          </a:p>
          <a:p>
            <a:r>
              <a:rPr lang="en-US" dirty="0"/>
              <a:t>  - To the memory locations where the data is stored.</a:t>
            </a:r>
          </a:p>
          <a:p>
            <a:endParaRPr lang="en-US" dirty="0"/>
          </a:p>
          <a:p>
            <a:r>
              <a:rPr lang="en-US" dirty="0"/>
              <a:t>So Label A is memory address 100, stored there is the memory address of the data (200)</a:t>
            </a:r>
          </a:p>
          <a:p>
            <a:r>
              <a:rPr lang="en-US" dirty="0"/>
              <a:t> - This is the indirect addressing.</a:t>
            </a:r>
          </a:p>
          <a:p>
            <a:r>
              <a:rPr lang="en-US" dirty="0"/>
              <a:t> - A[0] is stored at 200</a:t>
            </a:r>
          </a:p>
          <a:p>
            <a:r>
              <a:rPr lang="en-US" dirty="0"/>
              <a:t> – A[1] is at an offset of 1 word (4 bytes) from 200.</a:t>
            </a:r>
          </a:p>
          <a:p>
            <a:r>
              <a:rPr lang="en-US" dirty="0"/>
              <a:t> - A[2] is at an offset of 2 words (8 bytes) from 200.</a:t>
            </a:r>
          </a:p>
          <a:p>
            <a:r>
              <a:rPr lang="en-US" dirty="0"/>
              <a:t>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Similar for X. </a:t>
            </a:r>
          </a:p>
        </p:txBody>
      </p:sp>
    </p:spTree>
    <p:extLst>
      <p:ext uri="{BB962C8B-B14F-4D97-AF65-F5344CB8AC3E}">
        <p14:creationId xmlns:p14="http://schemas.microsoft.com/office/powerpoint/2010/main" val="94183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an overview for some structure.</a:t>
            </a:r>
          </a:p>
          <a:p>
            <a:r>
              <a:rPr lang="en-US" dirty="0"/>
              <a:t>  - To implement arrays and references we’ll need three things.</a:t>
            </a:r>
          </a:p>
          <a:p>
            <a:r>
              <a:rPr lang="en-US" dirty="0"/>
              <a:t>    - The ability to allocate space for the contents of the array.</a:t>
            </a:r>
          </a:p>
          <a:p>
            <a:r>
              <a:rPr lang="en-US" dirty="0"/>
              <a:t>    - The ability to setup the reference to the array.</a:t>
            </a:r>
          </a:p>
          <a:p>
            <a:r>
              <a:rPr lang="en-US" dirty="0"/>
              <a:t>    - The ability to follow a reference to find the array and get the elements.</a:t>
            </a:r>
          </a:p>
          <a:p>
            <a:endParaRPr lang="en-US" dirty="0"/>
          </a:p>
          <a:p>
            <a:r>
              <a:rPr lang="en-US" dirty="0"/>
              <a:t>There are ASM features that will allow us to do these things.</a:t>
            </a:r>
          </a:p>
          <a:p>
            <a:r>
              <a:rPr lang="en-US" dirty="0"/>
              <a:t>  - .word and .space will allow us to allocate space for the arrays.</a:t>
            </a:r>
          </a:p>
          <a:p>
            <a:r>
              <a:rPr lang="en-US" dirty="0"/>
              <a:t>  - Immediate label addressing mode will allow us to work with memory addresses</a:t>
            </a:r>
          </a:p>
          <a:p>
            <a:r>
              <a:rPr lang="en-US" dirty="0"/>
              <a:t>  - Indirect addressing mode will allow us to follow references.</a:t>
            </a:r>
          </a:p>
        </p:txBody>
      </p:sp>
    </p:spTree>
    <p:extLst>
      <p:ext uri="{BB962C8B-B14F-4D97-AF65-F5344CB8AC3E}">
        <p14:creationId xmlns:p14="http://schemas.microsoft.com/office/powerpoint/2010/main" val="2741855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the arrays we want to create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see how the labels and arrays are created in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3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B71FB7-3318-144B-8E8F-8A816BB55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17 – Indirect Addressing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775ABE-28DF-5644-8CFA-0414900A2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E79945-FD59-464A-9412-D54BDA10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793" y="869254"/>
            <a:ext cx="6524892" cy="645300"/>
          </a:xfrm>
        </p:spPr>
        <p:txBody>
          <a:bodyPr/>
          <a:lstStyle/>
          <a:p>
            <a:r>
              <a:rPr lang="en-US" dirty="0"/>
              <a:t>Implementing Arrays and References in Assembly Language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F47A00-0FCB-0C4D-9CBF-93BD4E732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6793" y="1724761"/>
            <a:ext cx="5556833" cy="2758866"/>
          </a:xfrm>
        </p:spPr>
        <p:txBody>
          <a:bodyPr/>
          <a:lstStyle/>
          <a:p>
            <a:r>
              <a:rPr lang="en-US" sz="2000" dirty="0"/>
              <a:t>Allocating Arrays in Memory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.word </a:t>
            </a:r>
            <a:r>
              <a:rPr lang="en-US" sz="2000" i="1" dirty="0"/>
              <a:t>and </a:t>
            </a:r>
            <a:r>
              <a:rPr lang="en-US" sz="2000" i="1" dirty="0">
                <a:latin typeface="Courier" pitchFamily="2" charset="0"/>
              </a:rPr>
              <a:t>.space </a:t>
            </a:r>
            <a:r>
              <a:rPr lang="en-US" sz="2000" i="1" dirty="0"/>
              <a:t>Type Directives</a:t>
            </a:r>
          </a:p>
          <a:p>
            <a:r>
              <a:rPr lang="en-US" sz="2000" dirty="0"/>
              <a:t>Setting References</a:t>
            </a:r>
          </a:p>
          <a:p>
            <a:pPr lvl="1"/>
            <a:r>
              <a:rPr lang="en-US" sz="2000" i="1" dirty="0"/>
              <a:t>Immediate Label Addressing Mode</a:t>
            </a:r>
          </a:p>
          <a:p>
            <a:r>
              <a:rPr lang="en-US" sz="2000" dirty="0"/>
              <a:t>Accessing Array Elements</a:t>
            </a:r>
          </a:p>
          <a:p>
            <a:pPr lvl="1"/>
            <a:r>
              <a:rPr lang="en-US" sz="2000" i="1" dirty="0"/>
              <a:t>Indirect Addressing Mode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4B16-34EF-D44C-BBC0-AE1C66690EE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1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203860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  <a:endParaRPr lang="en-US" sz="1600" kern="0" dirty="0"/>
          </a:p>
          <a:p>
            <a:pPr marL="596900" lvl="1" indent="0">
              <a:buNone/>
            </a:pPr>
            <a:endParaRPr lang="en-US" sz="1600" kern="0" dirty="0">
              <a:solidFill>
                <a:srgbClr val="C0000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 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 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</a:p>
          <a:p>
            <a:pPr marL="596900" lvl="1" indent="0">
              <a:buNone/>
            </a:pPr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100: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104: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16D71-84BF-F64C-AC65-CE07F3CEE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2CA7ACD9-CB12-3E42-877E-7697761AE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42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6862CC-3759-EF4F-A0EC-411C01CACEEC}"/>
              </a:ext>
            </a:extLst>
          </p:cNvPr>
          <p:cNvGrpSpPr/>
          <p:nvPr/>
        </p:nvGrpSpPr>
        <p:grpSpPr>
          <a:xfrm>
            <a:off x="1619619" y="1587912"/>
            <a:ext cx="7484685" cy="1164182"/>
            <a:chOff x="1934922" y="1535360"/>
            <a:chExt cx="7484685" cy="1164182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7B6A2F0-AA17-254F-BF95-6830C6E587DF}"/>
                </a:ext>
              </a:extLst>
            </p:cNvPr>
            <p:cNvSpPr/>
            <p:nvPr/>
          </p:nvSpPr>
          <p:spPr>
            <a:xfrm>
              <a:off x="7422703" y="1535360"/>
              <a:ext cx="1996904" cy="472974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3B33087-37C0-8C4D-9CF2-BC5F2598AA93}"/>
                </a:ext>
              </a:extLst>
            </p:cNvPr>
            <p:cNvSpPr/>
            <p:nvPr/>
          </p:nvSpPr>
          <p:spPr>
            <a:xfrm>
              <a:off x="1934922" y="2093118"/>
              <a:ext cx="2384830" cy="60642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4B5BDA-62FD-CE40-BA7F-538F2726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C11B38E5-BD54-1D43-B473-71BFD40B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172381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  <a:endParaRPr lang="en-US" sz="1600" kern="0" dirty="0"/>
          </a:p>
          <a:p>
            <a:pPr marL="596900" lvl="1" indent="0">
              <a:buNone/>
            </a:pPr>
            <a:endParaRPr lang="en-US" sz="1600" kern="0" dirty="0">
              <a:solidFill>
                <a:srgbClr val="C0000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 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</a:p>
          <a:p>
            <a:pPr marL="596900" lvl="1" indent="0">
              <a:buNone/>
            </a:pPr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206323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22549-F997-E54B-A7FE-8183910DCE83}"/>
              </a:ext>
            </a:extLst>
          </p:cNvPr>
          <p:cNvGrpSpPr/>
          <p:nvPr/>
        </p:nvGrpSpPr>
        <p:grpSpPr>
          <a:xfrm>
            <a:off x="1714209" y="2162552"/>
            <a:ext cx="7335067" cy="1198403"/>
            <a:chOff x="1714209" y="2162552"/>
            <a:chExt cx="7335067" cy="1198403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E1953FF-0DB8-B241-A161-D479DEB9C058}"/>
                </a:ext>
              </a:extLst>
            </p:cNvPr>
            <p:cNvSpPr/>
            <p:nvPr/>
          </p:nvSpPr>
          <p:spPr>
            <a:xfrm>
              <a:off x="1714209" y="3079641"/>
              <a:ext cx="3733508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1FD600F-D6A0-F041-A139-2B40FC9BF373}"/>
                </a:ext>
              </a:extLst>
            </p:cNvPr>
            <p:cNvSpPr/>
            <p:nvPr/>
          </p:nvSpPr>
          <p:spPr>
            <a:xfrm>
              <a:off x="6759604" y="2162552"/>
              <a:ext cx="2289672" cy="64595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E3A9A37-4C07-AA4F-B953-4BAC3F30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A8F9A1BF-C57B-074A-8552-D0A3097A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172381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</a:p>
          <a:p>
            <a:pPr marL="596900" lvl="1" indent="0">
              <a:buNone/>
            </a:pPr>
            <a:endParaRPr lang="en-US" sz="1600" kern="0" dirty="0"/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	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lvl="1"/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211391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22549-F997-E54B-A7FE-8183910DCE83}"/>
              </a:ext>
            </a:extLst>
          </p:cNvPr>
          <p:cNvGrpSpPr/>
          <p:nvPr/>
        </p:nvGrpSpPr>
        <p:grpSpPr>
          <a:xfrm>
            <a:off x="1661655" y="2797035"/>
            <a:ext cx="7387621" cy="981010"/>
            <a:chOff x="1661655" y="2797035"/>
            <a:chExt cx="7387621" cy="981010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E1953FF-0DB8-B241-A161-D479DEB9C058}"/>
                </a:ext>
              </a:extLst>
            </p:cNvPr>
            <p:cNvSpPr/>
            <p:nvPr/>
          </p:nvSpPr>
          <p:spPr>
            <a:xfrm>
              <a:off x="1661655" y="3378228"/>
              <a:ext cx="3733508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1FD600F-D6A0-F041-A139-2B40FC9BF373}"/>
                </a:ext>
              </a:extLst>
            </p:cNvPr>
            <p:cNvSpPr/>
            <p:nvPr/>
          </p:nvSpPr>
          <p:spPr>
            <a:xfrm>
              <a:off x="6759604" y="2797035"/>
              <a:ext cx="2289672" cy="98101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172381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</a:p>
          <a:p>
            <a:pPr marL="596900" lvl="1" indent="0">
              <a:buNone/>
            </a:pPr>
            <a:endParaRPr lang="en-US" sz="1600" kern="0" dirty="0"/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	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lvl="1"/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C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419BED-9871-8644-B6B8-430AB697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A4E132F4-8845-0A47-B139-3215CAB1D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8709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85462CB-F7B5-7A40-AD82-44A81045D9FC}"/>
              </a:ext>
            </a:extLst>
          </p:cNvPr>
          <p:cNvGrpSpPr/>
          <p:nvPr/>
        </p:nvGrpSpPr>
        <p:grpSpPr>
          <a:xfrm>
            <a:off x="6761749" y="282866"/>
            <a:ext cx="2308513" cy="3784188"/>
            <a:chOff x="2378591" y="805148"/>
            <a:chExt cx="2308513" cy="37841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4C53623-009B-8543-9F96-4D4E2F9A86B7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5E6BBBA-02D3-574B-BE0F-F4FA8AFCD8D6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03EBC51F-7682-1540-BC0C-65041888341E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DFF534AF-2382-2E4C-889D-C9DD2D62D60E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7" name="Text Box 5">
                  <a:extLst>
                    <a:ext uri="{FF2B5EF4-FFF2-40B4-BE49-F238E27FC236}">
                      <a16:creationId xmlns:a16="http://schemas.microsoft.com/office/drawing/2014/main" id="{94125F19-7EFC-4440-988B-A557480443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1F91B4-BA95-154A-9EFF-FC17697F8166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DCCA41-356C-7A4E-9DD4-D6B1848F041A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571A67C-B37D-C143-A224-10951216666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72E872-61F1-C146-BD1B-6DDC2A2DBBD8}"/>
              </a:ext>
            </a:extLst>
          </p:cNvPr>
          <p:cNvGrpSpPr/>
          <p:nvPr/>
        </p:nvGrpSpPr>
        <p:grpSpPr>
          <a:xfrm>
            <a:off x="6761749" y="283368"/>
            <a:ext cx="2308513" cy="3784188"/>
            <a:chOff x="6166820" y="929471"/>
            <a:chExt cx="2308513" cy="37841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859A3CC-5D63-584C-A76A-BC9E2865B02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A79B25DE-59B5-574B-A4B1-8140F98EAAA0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BE41F49B-AD4E-0846-8F64-9EC1B534CE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CC3E8C4-03F6-AF47-90FF-C9A89888D046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8B9C56-D747-664F-AF67-0C88B510DA05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9DAB1D0-5443-5A4D-A564-43F03AF0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F7380CE-F25A-8D44-AF59-43983F14A867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583074-3EFB-6349-9AA2-B79B80E41CBD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A28F52F3-C26B-194F-8F49-93220FD0B0A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32A4834D-0F86-D94A-BC21-4CB4E9E30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86A2F597-8C35-BD40-9D89-A15AA90B1BD6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93C5E1-A31A-EF4B-96F1-8AC3198DD021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1928308" y="2176628"/>
            <a:ext cx="6076242" cy="1723158"/>
            <a:chOff x="1928308" y="2176628"/>
            <a:chExt cx="6076242" cy="172315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1928308" y="3618472"/>
              <a:ext cx="2208649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6731290" y="2176628"/>
              <a:ext cx="1273260" cy="250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1AACBD-9E77-E345-B58F-E635F0D70D8F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791DAC-9E6F-204B-AEE9-08398F45A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  <a:p>
            <a:pPr marL="596900" lvl="1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F7380CE-F25A-8D44-AF59-43983F14A867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583074-3EFB-6349-9AA2-B79B80E41CBD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A28F52F3-C26B-194F-8F49-93220FD0B0A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32A4834D-0F86-D94A-BC21-4CB4E9E30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86A2F597-8C35-BD40-9D89-A15AA90B1BD6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93C5E1-A31A-EF4B-96F1-8AC3198DD021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1911452" y="1586968"/>
            <a:ext cx="6814182" cy="2620735"/>
            <a:chOff x="1911452" y="1586968"/>
            <a:chExt cx="6814182" cy="2620735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1911452" y="3926389"/>
              <a:ext cx="1783470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7076886" y="1586968"/>
              <a:ext cx="1648748" cy="281314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1AACBD-9E77-E345-B58F-E635F0D70D8F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211A8F4-ECA4-9D49-AF27-0F3ACECDC3DE}"/>
              </a:ext>
            </a:extLst>
          </p:cNvPr>
          <p:cNvSpPr/>
          <p:nvPr/>
        </p:nvSpPr>
        <p:spPr>
          <a:xfrm>
            <a:off x="8492700" y="1692309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AE5EEDA-BA13-1A43-8B68-87BE06C71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9049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F7380CE-F25A-8D44-AF59-43983F14A867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583074-3EFB-6349-9AA2-B79B80E41CBD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A28F52F3-C26B-194F-8F49-93220FD0B0A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32A4834D-0F86-D94A-BC21-4CB4E9E30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212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86A2F597-8C35-BD40-9D89-A15AA90B1BD6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93C5E1-A31A-EF4B-96F1-8AC3198DD021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1898351" y="1773583"/>
            <a:ext cx="6827283" cy="3089429"/>
            <a:chOff x="1898351" y="1773583"/>
            <a:chExt cx="6827283" cy="308942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1898351" y="4224798"/>
              <a:ext cx="2319085" cy="6382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7076886" y="1773583"/>
              <a:ext cx="1648748" cy="281314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1AACBD-9E77-E345-B58F-E635F0D70D8F}"/>
              </a:ext>
            </a:extLst>
          </p:cNvPr>
          <p:cNvSpPr/>
          <p:nvPr/>
        </p:nvSpPr>
        <p:spPr>
          <a:xfrm>
            <a:off x="5396720" y="3783926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211A8F4-ECA4-9D49-AF27-0F3ACECDC3DE}"/>
              </a:ext>
            </a:extLst>
          </p:cNvPr>
          <p:cNvSpPr/>
          <p:nvPr/>
        </p:nvSpPr>
        <p:spPr>
          <a:xfrm>
            <a:off x="8492700" y="1692309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95DA830-D302-394F-A8FE-12A564DA0F6B}"/>
              </a:ext>
            </a:extLst>
          </p:cNvPr>
          <p:cNvSpPr/>
          <p:nvPr/>
        </p:nvSpPr>
        <p:spPr>
          <a:xfrm>
            <a:off x="8436716" y="1916244"/>
            <a:ext cx="475861" cy="981011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>
            <a:solidFill>
              <a:srgbClr val="FF0000"/>
            </a:solidFill>
            <a:headEnd type="oval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179D079-C517-8C47-BF54-0582A4B1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860028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XDAT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7190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30625" y="3625400"/>
            <a:ext cx="1689653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7358575" y="2181407"/>
            <a:ext cx="1134125" cy="21886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B3D6899-7A33-9F49-A5CE-D047DECBB0C1}"/>
              </a:ext>
            </a:extLst>
          </p:cNvPr>
          <p:cNvSpPr/>
          <p:nvPr/>
        </p:nvSpPr>
        <p:spPr>
          <a:xfrm>
            <a:off x="5406972" y="3543579"/>
            <a:ext cx="1273260" cy="49472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6">
            <a:extLst>
              <a:ext uri="{FF2B5EF4-FFF2-40B4-BE49-F238E27FC236}">
                <a16:creationId xmlns:a16="http://schemas.microsoft.com/office/drawing/2014/main" id="{90CB71DF-FF85-3A4C-B494-8A1806BC43AD}"/>
              </a:ext>
            </a:extLst>
          </p:cNvPr>
          <p:cNvSpPr txBox="1">
            <a:spLocks/>
          </p:cNvSpPr>
          <p:nvPr/>
        </p:nvSpPr>
        <p:spPr bwMode="auto">
          <a:xfrm>
            <a:off x="2664139" y="266143"/>
            <a:ext cx="401609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Accessing Array Elements</a:t>
            </a:r>
            <a:endParaRPr lang="en-US" kern="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6BBFFB3-EADA-8B46-9F7F-E61CD6CB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546282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</p:spTree>
    <p:extLst>
      <p:ext uri="{BB962C8B-B14F-4D97-AF65-F5344CB8AC3E}">
        <p14:creationId xmlns:p14="http://schemas.microsoft.com/office/powerpoint/2010/main" val="411620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2A80B3-3086-5B4B-828F-7A078DA3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9" y="1889166"/>
            <a:ext cx="7880999" cy="2389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1A703-F530-D542-9984-C38FD832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55" y="894056"/>
            <a:ext cx="6908217" cy="645300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LOAD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STORE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	Immediate and </a:t>
            </a:r>
            <a:br>
              <a:rPr lang="en-US" dirty="0"/>
            </a:br>
            <a:r>
              <a:rPr lang="en-US" dirty="0"/>
              <a:t>		Direct Mode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CA8E-9625-224B-BC07-1F8237EC1E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D5B94F-33B6-4E42-818A-9FC90DE7C45C}"/>
              </a:ext>
            </a:extLst>
          </p:cNvPr>
          <p:cNvSpPr/>
          <p:nvPr/>
        </p:nvSpPr>
        <p:spPr>
          <a:xfrm>
            <a:off x="970383" y="2390887"/>
            <a:ext cx="7880999" cy="51840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B0D32B-8A2C-F543-8173-FFB3D380D105}"/>
              </a:ext>
            </a:extLst>
          </p:cNvPr>
          <p:cNvSpPr/>
          <p:nvPr/>
        </p:nvSpPr>
        <p:spPr>
          <a:xfrm>
            <a:off x="970382" y="3568285"/>
            <a:ext cx="7880999" cy="310033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173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321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31437" y="3916153"/>
            <a:ext cx="2192693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7434835" y="2379446"/>
            <a:ext cx="1057866" cy="2342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BA28215-92EB-D24F-92A0-0C33BFC9FB29}"/>
              </a:ext>
            </a:extLst>
          </p:cNvPr>
          <p:cNvSpPr/>
          <p:nvPr/>
        </p:nvSpPr>
        <p:spPr>
          <a:xfrm>
            <a:off x="5406972" y="3963766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88C310C1-E74B-9D4F-9BF2-4A1821972ED6}"/>
              </a:ext>
            </a:extLst>
          </p:cNvPr>
          <p:cNvSpPr txBox="1">
            <a:spLocks/>
          </p:cNvSpPr>
          <p:nvPr/>
        </p:nvSpPr>
        <p:spPr bwMode="auto">
          <a:xfrm>
            <a:off x="2664139" y="266143"/>
            <a:ext cx="401609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Accessing Array Elements</a:t>
            </a:r>
            <a:endParaRPr lang="en-US" kern="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67D535-7392-4C4E-8063-790281BB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6"/>
            <a:ext cx="5662114" cy="2354787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D393EFA-9F9C-D247-9D4D-6389211DC053}"/>
              </a:ext>
            </a:extLst>
          </p:cNvPr>
          <p:cNvSpPr/>
          <p:nvPr/>
        </p:nvSpPr>
        <p:spPr>
          <a:xfrm>
            <a:off x="5439971" y="356554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54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321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34643" y="4216354"/>
            <a:ext cx="2318882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0608A7E-4874-CD41-8570-2257BE029BFF}"/>
              </a:ext>
            </a:extLst>
          </p:cNvPr>
          <p:cNvSpPr/>
          <p:nvPr/>
        </p:nvSpPr>
        <p:spPr>
          <a:xfrm>
            <a:off x="5406972" y="415853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FD7DFF1-3542-FA44-908F-C4F6585F4B6E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2A43AE-4C4D-0949-AD76-1D9741067941}"/>
              </a:ext>
            </a:extLst>
          </p:cNvPr>
          <p:cNvSpPr/>
          <p:nvPr/>
        </p:nvSpPr>
        <p:spPr>
          <a:xfrm>
            <a:off x="7292105" y="257175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6">
            <a:extLst>
              <a:ext uri="{FF2B5EF4-FFF2-40B4-BE49-F238E27FC236}">
                <a16:creationId xmlns:a16="http://schemas.microsoft.com/office/drawing/2014/main" id="{A0AFEA18-CCB8-C744-8023-B4759881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39" y="266143"/>
            <a:ext cx="4016093" cy="64530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2A0400A-31FF-244D-9E6F-D42C7D2E7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00166" y="2162085"/>
            <a:ext cx="4074510" cy="106616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354786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</p:spTree>
    <p:extLst>
      <p:ext uri="{BB962C8B-B14F-4D97-AF65-F5344CB8AC3E}">
        <p14:creationId xmlns:p14="http://schemas.microsoft.com/office/powerpoint/2010/main" val="255620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55C258C-EAF2-4243-9A1C-37F69F7DBF13}"/>
              </a:ext>
            </a:extLst>
          </p:cNvPr>
          <p:cNvSpPr/>
          <p:nvPr/>
        </p:nvSpPr>
        <p:spPr>
          <a:xfrm>
            <a:off x="952382" y="2027333"/>
            <a:ext cx="3078442" cy="996693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63" y="1986223"/>
            <a:ext cx="38166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918 321 125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.space </a:t>
            </a:r>
            <a:r>
              <a:rPr lang="en-US" sz="1600" dirty="0">
                <a:latin typeface="Courier" pitchFamily="-110" charset="0"/>
              </a:rPr>
              <a:t>100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…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latin typeface="Courier" pitchFamily="-110" charset="0"/>
              </a:rPr>
              <a:t>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…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+8 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478EAB-0A3C-AC40-A86C-E41C6055481D}"/>
              </a:ext>
            </a:extLst>
          </p:cNvPr>
          <p:cNvGrpSpPr/>
          <p:nvPr/>
        </p:nvGrpSpPr>
        <p:grpSpPr>
          <a:xfrm>
            <a:off x="6706383" y="655108"/>
            <a:ext cx="2308513" cy="3784188"/>
            <a:chOff x="6166820" y="929471"/>
            <a:chExt cx="2308513" cy="37841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F290C8-DB43-0B42-AAE7-FC8FF1C52CA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264E393-2C86-A846-AA13-C014F1725471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F333083D-F5AC-8440-A646-F90CD8A17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9C2B36A-3A46-154A-ACF0-1E5FE96194F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81C53-2399-F04A-8583-17EE2D36303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2476893-5034-114F-B4B8-1D2396640D53}"/>
              </a:ext>
            </a:extLst>
          </p:cNvPr>
          <p:cNvSpPr/>
          <p:nvPr/>
        </p:nvSpPr>
        <p:spPr>
          <a:xfrm>
            <a:off x="6725224" y="1959172"/>
            <a:ext cx="1746451" cy="2197324"/>
          </a:xfrm>
          <a:prstGeom prst="roundRect">
            <a:avLst>
              <a:gd name="adj" fmla="val 491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99" y="9808"/>
            <a:ext cx="5864641" cy="645300"/>
          </a:xfrm>
        </p:spPr>
        <p:txBody>
          <a:bodyPr/>
          <a:lstStyle/>
          <a:p>
            <a:r>
              <a:rPr lang="en-US" dirty="0"/>
              <a:t>Putting it all together: Allocating Arrays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EF690-0143-A449-91DA-45A13EA160C9}"/>
              </a:ext>
            </a:extLst>
          </p:cNvPr>
          <p:cNvGrpSpPr/>
          <p:nvPr/>
        </p:nvGrpSpPr>
        <p:grpSpPr>
          <a:xfrm>
            <a:off x="4902388" y="3232140"/>
            <a:ext cx="1689654" cy="1554173"/>
            <a:chOff x="7191335" y="3329274"/>
            <a:chExt cx="1689654" cy="155417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2572ED6-1DDF-244A-B00F-E93C180DB15B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57BB9-24E7-1044-9DA6-BF224FD1198A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C321994-5E3E-9749-A16B-35BB95DDE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EC72D2-8473-BC40-B8FB-5FB53AB39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51983" y="697874"/>
            <a:ext cx="3974265" cy="10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53C11160-18ED-0148-9684-63AE401A275B}"/>
              </a:ext>
            </a:extLst>
          </p:cNvPr>
          <p:cNvGrpSpPr/>
          <p:nvPr/>
        </p:nvGrpSpPr>
        <p:grpSpPr>
          <a:xfrm>
            <a:off x="1915575" y="1957129"/>
            <a:ext cx="7028298" cy="2325622"/>
            <a:chOff x="952382" y="775542"/>
            <a:chExt cx="7028298" cy="2325622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C32D49DC-ABB9-6F42-9729-07FD85ABBD9B}"/>
                </a:ext>
              </a:extLst>
            </p:cNvPr>
            <p:cNvSpPr/>
            <p:nvPr/>
          </p:nvSpPr>
          <p:spPr>
            <a:xfrm>
              <a:off x="952382" y="2027333"/>
              <a:ext cx="1890438" cy="1073831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614576D-4FA7-8F49-934A-A53412F37829}"/>
                </a:ext>
              </a:extLst>
            </p:cNvPr>
            <p:cNvSpPr/>
            <p:nvPr/>
          </p:nvSpPr>
          <p:spPr>
            <a:xfrm>
              <a:off x="7435642" y="775542"/>
              <a:ext cx="545038" cy="1429883"/>
            </a:xfrm>
            <a:prstGeom prst="roundRect">
              <a:avLst>
                <a:gd name="adj" fmla="val 4913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63" y="1986223"/>
            <a:ext cx="38166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918 321 125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.space </a:t>
            </a:r>
            <a:r>
              <a:rPr lang="en-US" sz="1600" dirty="0">
                <a:latin typeface="Courier" pitchFamily="-110" charset="0"/>
              </a:rPr>
              <a:t>100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…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latin typeface="Courier" pitchFamily="-110" charset="0"/>
              </a:rPr>
              <a:t>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…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+8 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99" y="9808"/>
            <a:ext cx="6032479" cy="645300"/>
          </a:xfrm>
        </p:spPr>
        <p:txBody>
          <a:bodyPr/>
          <a:lstStyle/>
          <a:p>
            <a:r>
              <a:rPr lang="en-US" dirty="0"/>
              <a:t>Putting it all together: 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478EAB-0A3C-AC40-A86C-E41C6055481D}"/>
              </a:ext>
            </a:extLst>
          </p:cNvPr>
          <p:cNvGrpSpPr/>
          <p:nvPr/>
        </p:nvGrpSpPr>
        <p:grpSpPr>
          <a:xfrm>
            <a:off x="6706383" y="655108"/>
            <a:ext cx="2308513" cy="3784188"/>
            <a:chOff x="6166820" y="929471"/>
            <a:chExt cx="2308513" cy="37841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F290C8-DB43-0B42-AAE7-FC8FF1C52CA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264E393-2C86-A846-AA13-C014F1725471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F333083D-F5AC-8440-A646-F90CD8A17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212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9C2B36A-3A46-154A-ACF0-1E5FE96194F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81C53-2399-F04A-8583-17EE2D36303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667607-A152-6749-BA1D-AC504EF05F49}"/>
              </a:ext>
            </a:extLst>
          </p:cNvPr>
          <p:cNvSpPr/>
          <p:nvPr/>
        </p:nvSpPr>
        <p:spPr>
          <a:xfrm>
            <a:off x="8439479" y="2064513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4A38D48-3CCA-CE47-8999-81DAF42424A2}"/>
              </a:ext>
            </a:extLst>
          </p:cNvPr>
          <p:cNvSpPr/>
          <p:nvPr/>
        </p:nvSpPr>
        <p:spPr>
          <a:xfrm>
            <a:off x="8383495" y="2288448"/>
            <a:ext cx="475861" cy="981011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>
            <a:solidFill>
              <a:srgbClr val="FF0000"/>
            </a:solidFill>
            <a:headEnd type="oval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EF690-0143-A449-91DA-45A13EA160C9}"/>
              </a:ext>
            </a:extLst>
          </p:cNvPr>
          <p:cNvGrpSpPr/>
          <p:nvPr/>
        </p:nvGrpSpPr>
        <p:grpSpPr>
          <a:xfrm>
            <a:off x="4902388" y="3232140"/>
            <a:ext cx="1689654" cy="1554173"/>
            <a:chOff x="7191335" y="3329274"/>
            <a:chExt cx="1689654" cy="155417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2572ED6-1DDF-244A-B00F-E93C180DB15B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57BB9-24E7-1044-9DA6-BF224FD1198A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C321994-5E3E-9749-A16B-35BB95DDE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EC72D2-8473-BC40-B8FB-5FB53AB39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51983" y="697874"/>
            <a:ext cx="3974265" cy="1039932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5946E1C-D693-E942-BB3A-293D905AB334}"/>
              </a:ext>
            </a:extLst>
          </p:cNvPr>
          <p:cNvSpPr/>
          <p:nvPr/>
        </p:nvSpPr>
        <p:spPr>
          <a:xfrm>
            <a:off x="8304245" y="1957129"/>
            <a:ext cx="608140" cy="1429883"/>
          </a:xfrm>
          <a:prstGeom prst="roundRect">
            <a:avLst>
              <a:gd name="adj" fmla="val 491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9917310-8B18-AD43-AD9E-13ACEF2DDC95}"/>
              </a:ext>
            </a:extLst>
          </p:cNvPr>
          <p:cNvSpPr/>
          <p:nvPr/>
        </p:nvSpPr>
        <p:spPr>
          <a:xfrm>
            <a:off x="4885611" y="3539164"/>
            <a:ext cx="1273260" cy="46387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00" y="9808"/>
            <a:ext cx="6737000" cy="645300"/>
          </a:xfrm>
        </p:spPr>
        <p:txBody>
          <a:bodyPr/>
          <a:lstStyle/>
          <a:p>
            <a:r>
              <a:rPr lang="en-US" dirty="0"/>
              <a:t>Putting it all together: Accessing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478EAB-0A3C-AC40-A86C-E41C6055481D}"/>
              </a:ext>
            </a:extLst>
          </p:cNvPr>
          <p:cNvGrpSpPr/>
          <p:nvPr/>
        </p:nvGrpSpPr>
        <p:grpSpPr>
          <a:xfrm>
            <a:off x="6706383" y="655108"/>
            <a:ext cx="2308513" cy="3784188"/>
            <a:chOff x="6166820" y="929471"/>
            <a:chExt cx="2308513" cy="37841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F290C8-DB43-0B42-AAE7-FC8FF1C52CA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264E393-2C86-A846-AA13-C014F1725471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F333083D-F5AC-8440-A646-F90CD8A17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212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9C2B36A-3A46-154A-ACF0-1E5FE96194F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81C53-2399-F04A-8583-17EE2D36303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667607-A152-6749-BA1D-AC504EF05F49}"/>
              </a:ext>
            </a:extLst>
          </p:cNvPr>
          <p:cNvSpPr/>
          <p:nvPr/>
        </p:nvSpPr>
        <p:spPr>
          <a:xfrm>
            <a:off x="8439479" y="2064513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4A38D48-3CCA-CE47-8999-81DAF42424A2}"/>
              </a:ext>
            </a:extLst>
          </p:cNvPr>
          <p:cNvSpPr/>
          <p:nvPr/>
        </p:nvSpPr>
        <p:spPr>
          <a:xfrm>
            <a:off x="8383495" y="2288448"/>
            <a:ext cx="475861" cy="981011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>
            <a:solidFill>
              <a:srgbClr val="FF0000"/>
            </a:solidFill>
            <a:headEnd type="oval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EF690-0143-A449-91DA-45A13EA160C9}"/>
              </a:ext>
            </a:extLst>
          </p:cNvPr>
          <p:cNvGrpSpPr/>
          <p:nvPr/>
        </p:nvGrpSpPr>
        <p:grpSpPr>
          <a:xfrm>
            <a:off x="4902388" y="3232140"/>
            <a:ext cx="1689654" cy="1554173"/>
            <a:chOff x="7191335" y="3329274"/>
            <a:chExt cx="1689654" cy="155417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2572ED6-1DDF-244A-B00F-E93C180DB15B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57BB9-24E7-1044-9DA6-BF224FD1198A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C321994-5E3E-9749-A16B-35BB95DDE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3BF19BF-7698-DF4A-8167-42AC3DE8CE6E}"/>
              </a:ext>
            </a:extLst>
          </p:cNvPr>
          <p:cNvSpPr/>
          <p:nvPr/>
        </p:nvSpPr>
        <p:spPr>
          <a:xfrm>
            <a:off x="1946378" y="4427368"/>
            <a:ext cx="1981809" cy="603925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F62BB2F-3A9D-2540-95C6-F90747F9F326}"/>
              </a:ext>
            </a:extLst>
          </p:cNvPr>
          <p:cNvSpPr/>
          <p:nvPr/>
        </p:nvSpPr>
        <p:spPr>
          <a:xfrm>
            <a:off x="7228425" y="3497492"/>
            <a:ext cx="1880447" cy="29073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804913F-6E31-0F47-8A17-85E272CA5521}"/>
              </a:ext>
            </a:extLst>
          </p:cNvPr>
          <p:cNvSpPr/>
          <p:nvPr/>
        </p:nvSpPr>
        <p:spPr>
          <a:xfrm>
            <a:off x="4893788" y="3953256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C8730B3-62B2-3A4D-81B3-99D8FD226E85}"/>
              </a:ext>
            </a:extLst>
          </p:cNvPr>
          <p:cNvSpPr/>
          <p:nvPr/>
        </p:nvSpPr>
        <p:spPr>
          <a:xfrm>
            <a:off x="7228424" y="2541373"/>
            <a:ext cx="1880447" cy="29073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C72D2-8473-BC40-B8FB-5FB53AB39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983" y="696218"/>
            <a:ext cx="3974265" cy="1043245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63" y="1986223"/>
            <a:ext cx="38166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918 321 125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.space </a:t>
            </a:r>
            <a:r>
              <a:rPr lang="en-US" sz="1600" dirty="0">
                <a:latin typeface="Courier" pitchFamily="-110" charset="0"/>
              </a:rPr>
              <a:t>100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…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latin typeface="Courier" pitchFamily="-110" charset="0"/>
              </a:rPr>
              <a:t>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…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+8 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D33BAC6-B5D6-1644-A772-55EFE8FFEE75}"/>
              </a:ext>
            </a:extLst>
          </p:cNvPr>
          <p:cNvSpPr/>
          <p:nvPr/>
        </p:nvSpPr>
        <p:spPr>
          <a:xfrm>
            <a:off x="4412472" y="1258823"/>
            <a:ext cx="541330" cy="521750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31" y="1403754"/>
            <a:ext cx="38166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</a:t>
            </a:r>
            <a:r>
              <a:rPr lang="en-US" sz="1600" dirty="0">
                <a:latin typeface="Courier" pitchFamily="-110" charset="0"/>
              </a:rPr>
              <a:t>: 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MDAT</a:t>
            </a:r>
            <a:r>
              <a:rPr lang="en-US" sz="1600" dirty="0">
                <a:latin typeface="Courier" pitchFamily="-110" charset="0"/>
              </a:rPr>
              <a:t>: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40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#2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#2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#4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00" y="9808"/>
            <a:ext cx="6737000" cy="645300"/>
          </a:xfrm>
        </p:spPr>
        <p:txBody>
          <a:bodyPr/>
          <a:lstStyle/>
          <a:p>
            <a:r>
              <a:rPr lang="en-US" dirty="0"/>
              <a:t>Processing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478EAB-0A3C-AC40-A86C-E41C6055481D}"/>
              </a:ext>
            </a:extLst>
          </p:cNvPr>
          <p:cNvGrpSpPr/>
          <p:nvPr/>
        </p:nvGrpSpPr>
        <p:grpSpPr>
          <a:xfrm>
            <a:off x="6706383" y="655108"/>
            <a:ext cx="2308513" cy="3990464"/>
            <a:chOff x="6166820" y="929471"/>
            <a:chExt cx="2308513" cy="399046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F290C8-DB43-0B42-AAE7-FC8FF1C52CA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943689"/>
              <a:chOff x="3912235" y="607130"/>
              <a:chExt cx="2308513" cy="3943689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264E393-2C86-A846-AA13-C014F1725471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943689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F333083D-F5AC-8440-A646-F90CD8A17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649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M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240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MDAT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240: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244: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248: 0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 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252: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256: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272: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276: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9C2B36A-3A46-154A-ACF0-1E5FE96194F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81C53-2399-F04A-8583-17EE2D36303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667607-A152-6749-BA1D-AC504EF05F49}"/>
              </a:ext>
            </a:extLst>
          </p:cNvPr>
          <p:cNvSpPr/>
          <p:nvPr/>
        </p:nvSpPr>
        <p:spPr>
          <a:xfrm>
            <a:off x="8439479" y="2064514"/>
            <a:ext cx="345232" cy="394908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CDFD18-86FC-9740-9159-5B104A5AD117}"/>
              </a:ext>
            </a:extLst>
          </p:cNvPr>
          <p:cNvGrpSpPr/>
          <p:nvPr/>
        </p:nvGrpSpPr>
        <p:grpSpPr>
          <a:xfrm>
            <a:off x="317675" y="1622843"/>
            <a:ext cx="3143637" cy="3083473"/>
            <a:chOff x="4177533" y="1757334"/>
            <a:chExt cx="3143637" cy="308347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8F67A0-A148-4742-A012-F93B455C418A}"/>
                </a:ext>
              </a:extLst>
            </p:cNvPr>
            <p:cNvSpPr txBox="1"/>
            <p:nvPr/>
          </p:nvSpPr>
          <p:spPr>
            <a:xfrm>
              <a:off x="4177533" y="2594038"/>
              <a:ext cx="314363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Trace this program.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does it do to M[0]? To M[1]?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would you change M[2] to be 6?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9B567A2-F922-8C45-BE20-33EB3683C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2A97C1-BEB7-1749-BB15-429854399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6" y="655108"/>
            <a:ext cx="5168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22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00" y="9808"/>
            <a:ext cx="6737000" cy="645300"/>
          </a:xfrm>
        </p:spPr>
        <p:txBody>
          <a:bodyPr/>
          <a:lstStyle/>
          <a:p>
            <a:r>
              <a:rPr lang="en-US" dirty="0"/>
              <a:t>Processing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478EAB-0A3C-AC40-A86C-E41C6055481D}"/>
              </a:ext>
            </a:extLst>
          </p:cNvPr>
          <p:cNvGrpSpPr/>
          <p:nvPr/>
        </p:nvGrpSpPr>
        <p:grpSpPr>
          <a:xfrm>
            <a:off x="6706383" y="655108"/>
            <a:ext cx="2308513" cy="3990464"/>
            <a:chOff x="6166820" y="929471"/>
            <a:chExt cx="2308513" cy="399046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F290C8-DB43-0B42-AAE7-FC8FF1C52CA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943689"/>
              <a:chOff x="3912235" y="607130"/>
              <a:chExt cx="2308513" cy="3943689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264E393-2C86-A846-AA13-C014F1725471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943689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F333083D-F5AC-8440-A646-F90CD8A17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649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M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240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MDAT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240: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244: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248: 0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 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252: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256: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272: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276: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9C2B36A-3A46-154A-ACF0-1E5FE96194F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81C53-2399-F04A-8583-17EE2D36303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667607-A152-6749-BA1D-AC504EF05F49}"/>
              </a:ext>
            </a:extLst>
          </p:cNvPr>
          <p:cNvSpPr/>
          <p:nvPr/>
        </p:nvSpPr>
        <p:spPr>
          <a:xfrm>
            <a:off x="8439479" y="2064514"/>
            <a:ext cx="345232" cy="394908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CDFD18-86FC-9740-9159-5B104A5AD117}"/>
              </a:ext>
            </a:extLst>
          </p:cNvPr>
          <p:cNvGrpSpPr/>
          <p:nvPr/>
        </p:nvGrpSpPr>
        <p:grpSpPr>
          <a:xfrm>
            <a:off x="311534" y="1770379"/>
            <a:ext cx="3158642" cy="2746765"/>
            <a:chOff x="4172411" y="1757334"/>
            <a:chExt cx="3158642" cy="27467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8F67A0-A148-4742-A012-F93B455C418A}"/>
                </a:ext>
              </a:extLst>
            </p:cNvPr>
            <p:cNvSpPr txBox="1"/>
            <p:nvPr/>
          </p:nvSpPr>
          <p:spPr>
            <a:xfrm>
              <a:off x="4172411" y="2565107"/>
              <a:ext cx="315864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Modify this program so that it </a:t>
              </a:r>
              <a:r>
                <a:rPr lang="en-US" sz="2000" b="1" dirty="0">
                  <a:latin typeface="Segoe Print" panose="02000800000000000000" pitchFamily="2" charset="0"/>
                </a:rPr>
                <a:t>uses a loop </a:t>
              </a:r>
              <a:r>
                <a:rPr lang="en-US" sz="2000" dirty="0">
                  <a:latin typeface="Segoe Print" panose="02000800000000000000" pitchFamily="2" charset="0"/>
                </a:rPr>
                <a:t>to set the elements of the array M to the positive even integers 2, 4, 6,…, 20.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9B567A2-F922-8C45-BE20-33EB3683C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15" name="Text Box 4">
            <a:extLst>
              <a:ext uri="{FF2B5EF4-FFF2-40B4-BE49-F238E27FC236}">
                <a16:creationId xmlns:a16="http://schemas.microsoft.com/office/drawing/2014/main" id="{3D39E679-6099-0242-9C8E-71C4B27B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31" y="1403754"/>
            <a:ext cx="38166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</a:t>
            </a:r>
            <a:r>
              <a:rPr lang="en-US" sz="1600" dirty="0">
                <a:latin typeface="Courier" pitchFamily="-110" charset="0"/>
              </a:rPr>
              <a:t>: 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MDAT</a:t>
            </a:r>
            <a:r>
              <a:rPr lang="en-US" sz="1600" dirty="0">
                <a:latin typeface="Courier" pitchFamily="-110" charset="0"/>
              </a:rPr>
              <a:t>: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40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#2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#2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#4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978BEA-EDD0-2C4C-9A8E-9870722D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6" y="655108"/>
            <a:ext cx="5168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61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>
            <a:extLst>
              <a:ext uri="{FF2B5EF4-FFF2-40B4-BE49-F238E27FC236}">
                <a16:creationId xmlns:a16="http://schemas.microsoft.com/office/drawing/2014/main" id="{FE92F675-8E8C-7B43-9165-7578C911A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79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75945BD2-3684-404C-8862-4723C0B45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44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DD4B1A90-5AE2-F24C-83E3-501660C9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09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10A931AE-DBD9-174C-AB65-250C0DC1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393" y="3334419"/>
            <a:ext cx="3429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cxnSp>
        <p:nvCxnSpPr>
          <p:cNvPr id="16" name="AutoShape 21">
            <a:extLst>
              <a:ext uri="{FF2B5EF4-FFF2-40B4-BE49-F238E27FC236}">
                <a16:creationId xmlns:a16="http://schemas.microsoft.com/office/drawing/2014/main" id="{2BBBA49F-F4F8-EB4C-9C47-575746B261CB}"/>
              </a:ext>
            </a:extLst>
          </p:cNvPr>
          <p:cNvCxnSpPr>
            <a:cxnSpLocks noChangeShapeType="1"/>
            <a:stCxn id="17" idx="0"/>
            <a:endCxn id="12" idx="1"/>
          </p:cNvCxnSpPr>
          <p:nvPr/>
        </p:nvCxnSpPr>
        <p:spPr bwMode="auto">
          <a:xfrm rot="5400000" flipV="1">
            <a:off x="2888456" y="3062956"/>
            <a:ext cx="85725" cy="742950"/>
          </a:xfrm>
          <a:prstGeom prst="curvedConnector4">
            <a:avLst>
              <a:gd name="adj1" fmla="val -200000"/>
              <a:gd name="adj2" fmla="val 5384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Oval 22">
            <a:extLst>
              <a:ext uri="{FF2B5EF4-FFF2-40B4-BE49-F238E27FC236}">
                <a16:creationId xmlns:a16="http://schemas.microsoft.com/office/drawing/2014/main" id="{09D28189-92B0-EC43-B1D7-D216D2618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693" y="3391569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EE987C60-4DD6-584E-A607-28545DD7C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493" y="3277269"/>
            <a:ext cx="4119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pitchFamily="2" charset="0"/>
              </a:rPr>
              <a:t>X:</a:t>
            </a: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0D0B82C3-806B-624E-A1A1-E44ADE9DC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74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…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2D5F6FDB-1DF9-7E42-803B-288D8643E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39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046B4E42-01B9-A748-9F09-4949DF9AA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04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5CB1FC-7E7B-F44B-BABA-02D191F43766}"/>
              </a:ext>
            </a:extLst>
          </p:cNvPr>
          <p:cNvGrpSpPr/>
          <p:nvPr/>
        </p:nvGrpSpPr>
        <p:grpSpPr>
          <a:xfrm>
            <a:off x="2045493" y="2362869"/>
            <a:ext cx="3143251" cy="514350"/>
            <a:chOff x="2045493" y="2362869"/>
            <a:chExt cx="3143251" cy="514350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C79F8310-2FA4-784E-87A9-7354EAF19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7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918</a:t>
              </a: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3807EA07-DE88-444F-998A-B45133093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44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321</a:t>
              </a: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75A48D07-C05C-7744-A7B6-96970D28A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0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54</a:t>
              </a:r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94068713-71F5-2144-844C-858ED184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393" y="2591469"/>
              <a:ext cx="34290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9" name="AutoShape 14">
              <a:extLst>
                <a:ext uri="{FF2B5EF4-FFF2-40B4-BE49-F238E27FC236}">
                  <a16:creationId xmlns:a16="http://schemas.microsoft.com/office/drawing/2014/main" id="{541428D6-E248-884F-9E4C-9E96CD0B851E}"/>
                </a:ext>
              </a:extLst>
            </p:cNvPr>
            <p:cNvCxnSpPr>
              <a:cxnSpLocks noChangeShapeType="1"/>
              <a:stCxn id="10" idx="0"/>
              <a:endCxn id="5" idx="1"/>
            </p:cNvCxnSpPr>
            <p:nvPr/>
          </p:nvCxnSpPr>
          <p:spPr bwMode="auto">
            <a:xfrm rot="5400000" flipV="1">
              <a:off x="2888456" y="2320006"/>
              <a:ext cx="85725" cy="74295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FED095E4-9B07-204E-A9F6-C37712738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693" y="2648619"/>
              <a:ext cx="114300" cy="1143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20AD216F-3058-0F44-ACC3-98BA07F4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493" y="2534319"/>
              <a:ext cx="4119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A:</a:t>
              </a: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8BCA3E5E-C3F2-1F41-A966-D1A4FE86D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943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A[0]</a:t>
              </a:r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55415751-C2EB-7545-8034-86436AA93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593" y="2373585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A[1]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A7585B32-5575-1246-ADE9-54C5F9D8F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675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A[2]</a:t>
              </a:r>
            </a:p>
          </p:txBody>
        </p:sp>
      </p:grpSp>
      <p:sp>
        <p:nvSpPr>
          <p:cNvPr id="25" name="Text Box 30">
            <a:extLst>
              <a:ext uri="{FF2B5EF4-FFF2-40B4-BE49-F238E27FC236}">
                <a16:creationId xmlns:a16="http://schemas.microsoft.com/office/drawing/2014/main" id="{FEED5F8B-8181-484F-8F30-51057D2B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943" y="3116535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X[0]</a:t>
            </a:r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88578A78-54F7-994D-B3A8-0ADAFDE38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593" y="3105819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X[1]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4376040E-7C1B-2345-9F53-B2234548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243" y="3105819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X[2]</a:t>
            </a:r>
          </a:p>
        </p:txBody>
      </p:sp>
      <p:sp>
        <p:nvSpPr>
          <p:cNvPr id="28" name="Text Box 33">
            <a:extLst>
              <a:ext uri="{FF2B5EF4-FFF2-40B4-BE49-F238E27FC236}">
                <a16:creationId xmlns:a16="http://schemas.microsoft.com/office/drawing/2014/main" id="{8D418CAE-3DEB-6D49-8C89-4FC880F31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581" y="3105819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X[23]</a:t>
            </a:r>
          </a:p>
        </p:txBody>
      </p:sp>
      <p:sp>
        <p:nvSpPr>
          <p:cNvPr id="29" name="Text Box 34">
            <a:extLst>
              <a:ext uri="{FF2B5EF4-FFF2-40B4-BE49-F238E27FC236}">
                <a16:creationId xmlns:a16="http://schemas.microsoft.com/office/drawing/2014/main" id="{99216748-C094-FC42-9842-D03A44698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043" y="3105819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X[24]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07E5A51C-C189-4F40-9238-52C323114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19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E4FADB77-E648-784B-8578-256E23BD8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84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D6F0A458-FF45-9846-ABC6-B39E1290C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49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FA7FEBEE-186F-7E46-95DC-1076E5EDA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793" y="4306624"/>
            <a:ext cx="3429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cxnSp>
        <p:nvCxnSpPr>
          <p:cNvPr id="34" name="AutoShape 21">
            <a:extLst>
              <a:ext uri="{FF2B5EF4-FFF2-40B4-BE49-F238E27FC236}">
                <a16:creationId xmlns:a16="http://schemas.microsoft.com/office/drawing/2014/main" id="{805755B5-94AD-0449-BDD7-FFE4E6CAF1DE}"/>
              </a:ext>
            </a:extLst>
          </p:cNvPr>
          <p:cNvCxnSpPr>
            <a:cxnSpLocks noChangeShapeType="1"/>
            <a:stCxn id="35" idx="0"/>
            <a:endCxn id="30" idx="1"/>
          </p:cNvCxnSpPr>
          <p:nvPr/>
        </p:nvCxnSpPr>
        <p:spPr bwMode="auto">
          <a:xfrm rot="5400000" flipV="1">
            <a:off x="3040856" y="4035161"/>
            <a:ext cx="85725" cy="742950"/>
          </a:xfrm>
          <a:prstGeom prst="curvedConnector4">
            <a:avLst>
              <a:gd name="adj1" fmla="val -200000"/>
              <a:gd name="adj2" fmla="val 5384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22">
            <a:extLst>
              <a:ext uri="{FF2B5EF4-FFF2-40B4-BE49-F238E27FC236}">
                <a16:creationId xmlns:a16="http://schemas.microsoft.com/office/drawing/2014/main" id="{E61B346A-3A2D-1E40-9683-2F596AE01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093" y="4363774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sp>
        <p:nvSpPr>
          <p:cNvPr id="36" name="Text Box 23">
            <a:extLst>
              <a:ext uri="{FF2B5EF4-FFF2-40B4-BE49-F238E27FC236}">
                <a16:creationId xmlns:a16="http://schemas.microsoft.com/office/drawing/2014/main" id="{B32BA6D6-1232-4B40-B531-301925AE0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893" y="4249474"/>
            <a:ext cx="4119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2" charset="0"/>
              </a:rPr>
              <a:t>M:</a:t>
            </a: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AE2F9D81-AE49-7745-8639-746CD935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14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…</a:t>
            </a:r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233D030B-3673-7E4F-8C32-E8D0E623B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79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8AD035A5-ED82-C641-9681-F9FC7A4DA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44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0A6C5566-7EB6-9843-9216-F45D8481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343" y="4088740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M[0]</a:t>
            </a:r>
          </a:p>
        </p:txBody>
      </p:sp>
      <p:sp>
        <p:nvSpPr>
          <p:cNvPr id="41" name="Text Box 31">
            <a:extLst>
              <a:ext uri="{FF2B5EF4-FFF2-40B4-BE49-F238E27FC236}">
                <a16:creationId xmlns:a16="http://schemas.microsoft.com/office/drawing/2014/main" id="{B1E7B7AC-F215-7542-B1E6-4EF427A8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3" y="4078024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M[1]</a:t>
            </a:r>
          </a:p>
        </p:txBody>
      </p:sp>
      <p:sp>
        <p:nvSpPr>
          <p:cNvPr id="42" name="Text Box 32">
            <a:extLst>
              <a:ext uri="{FF2B5EF4-FFF2-40B4-BE49-F238E27FC236}">
                <a16:creationId xmlns:a16="http://schemas.microsoft.com/office/drawing/2014/main" id="{D0A8449C-F421-7A49-B46F-61C62ECC3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643" y="4078024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M[2]</a:t>
            </a:r>
          </a:p>
        </p:txBody>
      </p:sp>
      <p:sp>
        <p:nvSpPr>
          <p:cNvPr id="43" name="Text Box 33">
            <a:extLst>
              <a:ext uri="{FF2B5EF4-FFF2-40B4-BE49-F238E27FC236}">
                <a16:creationId xmlns:a16="http://schemas.microsoft.com/office/drawing/2014/main" id="{11EDE798-8263-1141-A63C-268275677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081" y="4078024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M[8]</a:t>
            </a:r>
          </a:p>
        </p:txBody>
      </p:sp>
      <p:sp>
        <p:nvSpPr>
          <p:cNvPr id="44" name="Text Box 34">
            <a:extLst>
              <a:ext uri="{FF2B5EF4-FFF2-40B4-BE49-F238E27FC236}">
                <a16:creationId xmlns:a16="http://schemas.microsoft.com/office/drawing/2014/main" id="{B085D010-BE58-414C-8E42-47F8FBC04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523" y="4078024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M[9]</a:t>
            </a:r>
          </a:p>
        </p:txBody>
      </p:sp>
    </p:spTree>
    <p:extLst>
      <p:ext uri="{BB962C8B-B14F-4D97-AF65-F5344CB8AC3E}">
        <p14:creationId xmlns:p14="http://schemas.microsoft.com/office/powerpoint/2010/main" val="3803663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9F590-D7C9-D640-B480-F210ECC8E56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96972D-2338-1A4B-8FD7-74ECEFFB4406}"/>
              </a:ext>
            </a:extLst>
          </p:cNvPr>
          <p:cNvGrpSpPr/>
          <p:nvPr/>
        </p:nvGrpSpPr>
        <p:grpSpPr>
          <a:xfrm>
            <a:off x="2378591" y="761492"/>
            <a:ext cx="2308513" cy="4024820"/>
            <a:chOff x="2378591" y="761492"/>
            <a:chExt cx="2308513" cy="40248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F62AA5-3678-8A4D-A746-6BAD81A46C51}"/>
                </a:ext>
              </a:extLst>
            </p:cNvPr>
            <p:cNvGrpSpPr/>
            <p:nvPr/>
          </p:nvGrpSpPr>
          <p:grpSpPr>
            <a:xfrm>
              <a:off x="2378591" y="761492"/>
              <a:ext cx="2308513" cy="4024820"/>
              <a:chOff x="6166820" y="885815"/>
              <a:chExt cx="2308513" cy="402482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0C31C4D-76BA-DE4D-AA1F-6BF42D48146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4024820"/>
                <a:chOff x="3912235" y="516699"/>
                <a:chExt cx="2308513" cy="4024820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02D8BE6A-C95A-FA4D-8AFB-8ABEF394D819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4024820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Text Box 5">
                  <a:extLst>
                    <a:ext uri="{FF2B5EF4-FFF2-40B4-BE49-F238E27FC236}">
                      <a16:creationId xmlns:a16="http://schemas.microsoft.com/office/drawing/2014/main" id="{A5406501-DE1A-C946-8176-503A55E546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A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X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ADAT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XDAT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9CD6BD07-710F-F742-97E4-CF64125FE478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FB3E63-6D00-704F-9307-F4F093C8C511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7DE3324-B3ED-D34B-A730-C8708701C0FA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260ADCA-F238-0443-976B-6D973AFDC103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075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37F3E6-BE69-B742-928D-DA2EAEED0821}"/>
              </a:ext>
            </a:extLst>
          </p:cNvPr>
          <p:cNvGrpSpPr/>
          <p:nvPr/>
        </p:nvGrpSpPr>
        <p:grpSpPr>
          <a:xfrm>
            <a:off x="6633352" y="210274"/>
            <a:ext cx="2308513" cy="2990264"/>
            <a:chOff x="6166820" y="935487"/>
            <a:chExt cx="2308513" cy="299026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83FB06C-7FD2-B04C-AAD1-247FA4D69F58}"/>
                </a:ext>
              </a:extLst>
            </p:cNvPr>
            <p:cNvGrpSpPr/>
            <p:nvPr/>
          </p:nvGrpSpPr>
          <p:grpSpPr>
            <a:xfrm>
              <a:off x="6166820" y="964100"/>
              <a:ext cx="2308513" cy="2961651"/>
              <a:chOff x="3912235" y="594984"/>
              <a:chExt cx="2308513" cy="2961651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3B9DE401-12A2-2A4D-B09F-0D7A5A4D0A48}"/>
                  </a:ext>
                </a:extLst>
              </p:cNvPr>
              <p:cNvSpPr/>
              <p:nvPr/>
            </p:nvSpPr>
            <p:spPr>
              <a:xfrm>
                <a:off x="4572000" y="594984"/>
                <a:ext cx="1648748" cy="2961651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EEC79838-856F-344B-B74D-B1A1DF5F9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2467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P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508: 700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Q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512: -75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700: 508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FF0000"/>
                    </a:solidFill>
                    <a:latin typeface="Courier" pitchFamily="-111" charset="0"/>
                  </a:rPr>
                  <a:t>Y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704: 512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FF0000"/>
                    </a:solidFill>
                    <a:latin typeface="Courier" pitchFamily="-111" charset="0"/>
                  </a:rPr>
                  <a:t>Z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708: 12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…: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07AC4775-16C3-9843-9EC4-BDE608C85C38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448E5A-DF8A-1E48-8138-FC438E3392AC}"/>
                </a:ext>
              </a:extLst>
            </p:cNvPr>
            <p:cNvSpPr txBox="1"/>
            <p:nvPr/>
          </p:nvSpPr>
          <p:spPr>
            <a:xfrm>
              <a:off x="6899035" y="935487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645E4FAB-7C85-FB4F-8362-F9847A82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586" y="48688"/>
            <a:ext cx="4944300" cy="645300"/>
          </a:xfrm>
        </p:spPr>
        <p:txBody>
          <a:bodyPr/>
          <a:lstStyle/>
          <a:p>
            <a:r>
              <a:rPr lang="en-US" dirty="0"/>
              <a:t>Warm-Up!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812C3-7549-3242-BD5B-A27FC5BE5C4E}"/>
              </a:ext>
            </a:extLst>
          </p:cNvPr>
          <p:cNvSpPr txBox="1"/>
          <p:nvPr/>
        </p:nvSpPr>
        <p:spPr>
          <a:xfrm>
            <a:off x="3977851" y="1508322"/>
            <a:ext cx="28286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2800" dirty="0">
                <a:latin typeface="Courier" pitchFamily="-110" charset="0"/>
              </a:rPr>
              <a:t> #17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Z</a:t>
            </a:r>
            <a:endParaRPr lang="en-US" sz="2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2800" dirty="0">
                <a:latin typeface="Courier" pitchFamily="-110" charset="0"/>
              </a:rPr>
              <a:t> Q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2800" dirty="0">
                <a:latin typeface="Courier" pitchFamily="-110" charset="0"/>
              </a:rPr>
              <a:t> Y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R3</a:t>
            </a:r>
            <a:r>
              <a:rPr lang="en-US" sz="2800" dirty="0">
                <a:latin typeface="Courier" pitchFamily="-110" charset="0"/>
              </a:rPr>
              <a:t> X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R4 </a:t>
            </a:r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Z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B581E-7548-4447-BCF9-1664A9764F96}"/>
              </a:ext>
            </a:extLst>
          </p:cNvPr>
          <p:cNvGrpSpPr/>
          <p:nvPr/>
        </p:nvGrpSpPr>
        <p:grpSpPr>
          <a:xfrm>
            <a:off x="7269503" y="3408627"/>
            <a:ext cx="1689654" cy="1554173"/>
            <a:chOff x="7191335" y="3329274"/>
            <a:chExt cx="1689654" cy="155417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DE97240-A492-6F44-BA5C-E720FD58A1D6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8FAD95-44E6-F847-95AB-537835895646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93E43AC1-2C54-AB44-B10F-E66BD8641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EBC31-725A-614F-8897-DF6CF1358520}"/>
              </a:ext>
            </a:extLst>
          </p:cNvPr>
          <p:cNvGrpSpPr/>
          <p:nvPr/>
        </p:nvGrpSpPr>
        <p:grpSpPr>
          <a:xfrm>
            <a:off x="325960" y="1616950"/>
            <a:ext cx="3058374" cy="3317676"/>
            <a:chOff x="4220166" y="1757334"/>
            <a:chExt cx="3058374" cy="33176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C80064-F742-6047-A48E-9513A12473AB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Consider the memory contents and instructions shown here.  What values will be in registers R0-R4 if the instructions are executed?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1E1C197-0B3F-DA44-A127-07E4D5F8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548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33AF9-4ABC-D741-B727-C49D8DB4B46D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0433E1-C7EE-3146-B9A5-74DD68896C77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03322742-9A4A-AB4D-87F6-B525904B7F00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A96143F6-6B4C-4F4B-B6CF-8EF021D0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B2F9EB4-71B7-054F-AFEF-CB0641DAA4D3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F88401-8FBA-8C46-A839-B21C1C042B76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3191068" y="2176628"/>
            <a:ext cx="4813482" cy="503968"/>
            <a:chOff x="3191068" y="2176628"/>
            <a:chExt cx="4813482" cy="50396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3191068" y="2399282"/>
              <a:ext cx="945889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6731290" y="2176628"/>
              <a:ext cx="1273260" cy="250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239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33AF9-4ABC-D741-B727-C49D8DB4B46D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0433E1-C7EE-3146-B9A5-74DD68896C77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03322742-9A4A-AB4D-87F6-B525904B7F00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A96143F6-6B4C-4F4B-B6CF-8EF021D0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B2F9EB4-71B7-054F-AFEF-CB0641DAA4D3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F88401-8FBA-8C46-A839-B21C1C042B76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3191068" y="2176628"/>
            <a:ext cx="4813482" cy="503968"/>
            <a:chOff x="3191068" y="2176628"/>
            <a:chExt cx="4813482" cy="50396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3191068" y="2399282"/>
              <a:ext cx="945889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6731290" y="2176628"/>
              <a:ext cx="1273260" cy="250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22560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354786"/>
          </a:xfrm>
        </p:spPr>
        <p:txBody>
          <a:bodyPr/>
          <a:lstStyle/>
          <a:p>
            <a:r>
              <a:rPr lang="en-US" sz="1800" b="1" i="1" dirty="0"/>
              <a:t>Indirect 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03E7A4-100B-5149-9311-E5BFCBDB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39" y="266143"/>
            <a:ext cx="4016093" cy="64530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   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   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3162497" y="3626213"/>
            <a:ext cx="504433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8004549" y="2163660"/>
            <a:ext cx="488151" cy="25064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B3D6899-7A33-9F49-A5CE-D047DECBB0C1}"/>
              </a:ext>
            </a:extLst>
          </p:cNvPr>
          <p:cNvSpPr/>
          <p:nvPr/>
        </p:nvSpPr>
        <p:spPr>
          <a:xfrm>
            <a:off x="5406972" y="3570693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9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832A94A-25B0-EC4C-94CD-8D637138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6"/>
              <a:ext cx="475861" cy="981012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3200114" y="3920218"/>
            <a:ext cx="914591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8004549" y="2368936"/>
            <a:ext cx="488151" cy="25064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ABBE12A-6E2F-334B-896E-E727B0347F73}"/>
              </a:ext>
            </a:extLst>
          </p:cNvPr>
          <p:cNvSpPr/>
          <p:nvPr/>
        </p:nvSpPr>
        <p:spPr>
          <a:xfrm>
            <a:off x="5406972" y="3570693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6324CB3F-0286-434D-A394-823B8737C14D}"/>
              </a:ext>
            </a:extLst>
          </p:cNvPr>
          <p:cNvSpPr txBox="1">
            <a:spLocks/>
          </p:cNvSpPr>
          <p:nvPr/>
        </p:nvSpPr>
        <p:spPr bwMode="auto">
          <a:xfrm>
            <a:off x="2664139" y="266143"/>
            <a:ext cx="401609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Accessing Array Elements</a:t>
            </a:r>
            <a:endParaRPr lang="en-US" kern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854192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4C23CEE-8F72-5546-8E53-94BFBE14BA60}"/>
              </a:ext>
            </a:extLst>
          </p:cNvPr>
          <p:cNvSpPr/>
          <p:nvPr/>
        </p:nvSpPr>
        <p:spPr>
          <a:xfrm>
            <a:off x="5454269" y="395432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321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28649" y="4226247"/>
            <a:ext cx="2318882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0608A7E-4874-CD41-8570-2257BE029BFF}"/>
              </a:ext>
            </a:extLst>
          </p:cNvPr>
          <p:cNvSpPr/>
          <p:nvPr/>
        </p:nvSpPr>
        <p:spPr>
          <a:xfrm>
            <a:off x="5406972" y="415853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FD7DFF1-3542-FA44-908F-C4F6585F4B6E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2A43AE-4C4D-0949-AD76-1D9741067941}"/>
              </a:ext>
            </a:extLst>
          </p:cNvPr>
          <p:cNvSpPr/>
          <p:nvPr/>
        </p:nvSpPr>
        <p:spPr>
          <a:xfrm>
            <a:off x="7292105" y="257175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6">
            <a:extLst>
              <a:ext uri="{FF2B5EF4-FFF2-40B4-BE49-F238E27FC236}">
                <a16:creationId xmlns:a16="http://schemas.microsoft.com/office/drawing/2014/main" id="{C0EEF10E-563E-7B4E-AF19-447043EE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39" y="266143"/>
            <a:ext cx="4016093" cy="64530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B1EB7-E403-D248-8546-E2F84D219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6"/>
            <a:ext cx="5662114" cy="2451025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</p:spTree>
    <p:extLst>
      <p:ext uri="{BB962C8B-B14F-4D97-AF65-F5344CB8AC3E}">
        <p14:creationId xmlns:p14="http://schemas.microsoft.com/office/powerpoint/2010/main" val="7523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2A80B3-3086-5B4B-828F-7A078DA3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9" y="1889166"/>
            <a:ext cx="7880999" cy="2389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1A703-F530-D542-9984-C38FD832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55" y="894056"/>
            <a:ext cx="6908217" cy="645300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LOAD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STORE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	Immediate Label and </a:t>
            </a:r>
            <a:br>
              <a:rPr lang="en-US" dirty="0"/>
            </a:br>
            <a:r>
              <a:rPr lang="en-US" dirty="0"/>
              <a:t>		Indirect Mode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CA8E-9625-224B-BC07-1F8237EC1E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D5B94F-33B6-4E42-818A-9FC90DE7C45C}"/>
              </a:ext>
            </a:extLst>
          </p:cNvPr>
          <p:cNvSpPr/>
          <p:nvPr/>
        </p:nvSpPr>
        <p:spPr>
          <a:xfrm>
            <a:off x="970383" y="2884871"/>
            <a:ext cx="7880999" cy="688646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B0D32B-8A2C-F543-8173-FFB3D380D105}"/>
              </a:ext>
            </a:extLst>
          </p:cNvPr>
          <p:cNvSpPr/>
          <p:nvPr/>
        </p:nvSpPr>
        <p:spPr>
          <a:xfrm>
            <a:off x="970384" y="3778490"/>
            <a:ext cx="7880999" cy="518410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8877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5870E4A-C06D-024D-AD5E-9CDE9E3E1F03}"/>
              </a:ext>
            </a:extLst>
          </p:cNvPr>
          <p:cNvGrpSpPr/>
          <p:nvPr/>
        </p:nvGrpSpPr>
        <p:grpSpPr>
          <a:xfrm>
            <a:off x="325960" y="1616950"/>
            <a:ext cx="3058374" cy="3317676"/>
            <a:chOff x="4220166" y="1757334"/>
            <a:chExt cx="3058374" cy="33176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9736C7-C91F-844C-8146-5B85B970D76C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Consider the memory contents and instructions shown here.  What values will be in registers R0-R4 if the instructions are executed?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549D1F-439E-DD47-9318-C62BA602D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645E4FAB-7C85-FB4F-8362-F9847A82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586" y="237870"/>
            <a:ext cx="4944300" cy="645300"/>
          </a:xfrm>
        </p:spPr>
        <p:txBody>
          <a:bodyPr/>
          <a:lstStyle/>
          <a:p>
            <a:r>
              <a:rPr lang="en-US" dirty="0"/>
              <a:t>Immediate Label and</a:t>
            </a:r>
            <a:br>
              <a:rPr lang="en-US" dirty="0"/>
            </a:br>
            <a:r>
              <a:rPr lang="en-US" dirty="0"/>
              <a:t>	Indirect Addressing Modes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812C3-7549-3242-BD5B-A27FC5BE5C4E}"/>
              </a:ext>
            </a:extLst>
          </p:cNvPr>
          <p:cNvSpPr txBox="1"/>
          <p:nvPr/>
        </p:nvSpPr>
        <p:spPr>
          <a:xfrm>
            <a:off x="3977851" y="1508322"/>
            <a:ext cx="30583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2800" dirty="0">
                <a:latin typeface="Courier" pitchFamily="-110" charset="0"/>
              </a:rPr>
              <a:t> #P</a:t>
            </a:r>
            <a:endParaRPr lang="en-US" sz="2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2800" dirty="0">
                <a:latin typeface="Courier" pitchFamily="-110" charset="0"/>
              </a:rPr>
              <a:t> R0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2800" dirty="0">
                <a:latin typeface="Courier" pitchFamily="-110" charset="0"/>
              </a:rPr>
              <a:t> #X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R3</a:t>
            </a:r>
            <a:r>
              <a:rPr lang="en-US" sz="2800" dirty="0">
                <a:latin typeface="Courier" pitchFamily="-110" charset="0"/>
              </a:rPr>
              <a:t> R1 +4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R4 </a:t>
            </a:r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R3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B581E-7548-4447-BCF9-1664A9764F96}"/>
              </a:ext>
            </a:extLst>
          </p:cNvPr>
          <p:cNvGrpSpPr/>
          <p:nvPr/>
        </p:nvGrpSpPr>
        <p:grpSpPr>
          <a:xfrm>
            <a:off x="7269503" y="3408627"/>
            <a:ext cx="1689654" cy="1554173"/>
            <a:chOff x="7191335" y="3329274"/>
            <a:chExt cx="1689654" cy="155417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DE97240-A492-6F44-BA5C-E720FD58A1D6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8FAD95-44E6-F847-95AB-537835895646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93E43AC1-2C54-AB44-B10F-E66BD8641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F10DC1-5160-BE47-8D08-0681C2C29737}"/>
              </a:ext>
            </a:extLst>
          </p:cNvPr>
          <p:cNvGrpSpPr/>
          <p:nvPr/>
        </p:nvGrpSpPr>
        <p:grpSpPr>
          <a:xfrm>
            <a:off x="6633352" y="210274"/>
            <a:ext cx="2308513" cy="2990264"/>
            <a:chOff x="6166820" y="935487"/>
            <a:chExt cx="2308513" cy="29902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EFAF38-C1B6-A147-929A-54939D93E939}"/>
                </a:ext>
              </a:extLst>
            </p:cNvPr>
            <p:cNvGrpSpPr/>
            <p:nvPr/>
          </p:nvGrpSpPr>
          <p:grpSpPr>
            <a:xfrm>
              <a:off x="6166820" y="964100"/>
              <a:ext cx="2308513" cy="2961651"/>
              <a:chOff x="3912235" y="594984"/>
              <a:chExt cx="2308513" cy="2961651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4B79F5C-B6E3-4141-AC0B-AAF18DA1FB03}"/>
                  </a:ext>
                </a:extLst>
              </p:cNvPr>
              <p:cNvSpPr/>
              <p:nvPr/>
            </p:nvSpPr>
            <p:spPr>
              <a:xfrm>
                <a:off x="4572000" y="594984"/>
                <a:ext cx="1648748" cy="2961651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 Box 5">
                <a:extLst>
                  <a:ext uri="{FF2B5EF4-FFF2-40B4-BE49-F238E27FC236}">
                    <a16:creationId xmlns:a16="http://schemas.microsoft.com/office/drawing/2014/main" id="{BB296D9D-2B60-5F4B-B435-8E9A1CDC93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2467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P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508: 130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Q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512: -75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700: 508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FF0000"/>
                    </a:solidFill>
                    <a:latin typeface="Courier" pitchFamily="-111" charset="0"/>
                  </a:rPr>
                  <a:t>Y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704: 512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FF0000"/>
                    </a:solidFill>
                    <a:latin typeface="Courier" pitchFamily="-111" charset="0"/>
                  </a:rPr>
                  <a:t>Z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708: 12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…: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BE08F978-7D83-744B-A3DE-92CD2EE773DF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F480B6-E74D-404C-A145-78E3815DB4DA}"/>
                </a:ext>
              </a:extLst>
            </p:cNvPr>
            <p:cNvSpPr txBox="1"/>
            <p:nvPr/>
          </p:nvSpPr>
          <p:spPr>
            <a:xfrm>
              <a:off x="6899035" y="935487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63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CEFB-C210-8042-BB79-D5AE0957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127" y="24699"/>
            <a:ext cx="4944300" cy="645300"/>
          </a:xfrm>
        </p:spPr>
        <p:txBody>
          <a:bodyPr/>
          <a:lstStyle/>
          <a:p>
            <a:r>
              <a:rPr lang="en-US" dirty="0"/>
              <a:t>Why Indirect Addressing?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B4B0E2C-F94C-FC45-A86D-3B1D4CA0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6076" y="664956"/>
            <a:ext cx="6911433" cy="1659900"/>
          </a:xfrm>
        </p:spPr>
        <p:txBody>
          <a:bodyPr/>
          <a:lstStyle/>
          <a:p>
            <a:r>
              <a:rPr lang="en-US" sz="2000" dirty="0"/>
              <a:t>Indirect addressing is used to implement </a:t>
            </a:r>
            <a:r>
              <a:rPr lang="en-US" sz="2000" b="1" i="1" dirty="0"/>
              <a:t>references</a:t>
            </a:r>
            <a:r>
              <a:rPr lang="en-US" sz="2000" dirty="0"/>
              <a:t> (Java) and </a:t>
            </a:r>
            <a:r>
              <a:rPr lang="en-US" sz="2000" b="1" i="1" dirty="0"/>
              <a:t>pointers</a:t>
            </a:r>
            <a:r>
              <a:rPr lang="en-US" sz="2000" dirty="0"/>
              <a:t> (C/C++).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EC577-6E22-E94C-B33A-9B75622C127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1014AE-3A72-4342-B079-551888CFD844}"/>
              </a:ext>
            </a:extLst>
          </p:cNvPr>
          <p:cNvGrpSpPr/>
          <p:nvPr/>
        </p:nvGrpSpPr>
        <p:grpSpPr>
          <a:xfrm>
            <a:off x="2045493" y="2592025"/>
            <a:ext cx="5053013" cy="1257300"/>
            <a:chOff x="5287962" y="3715544"/>
            <a:chExt cx="6737350" cy="1676400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AB623CE4-676E-D246-9464-4CD4A18E2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362" y="40203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918</a:t>
              </a: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D2BD406C-F661-7D44-8939-975680C08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562" y="40203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321</a:t>
              </a: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735EA27D-4A32-5A44-A769-97055EB21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762" y="40203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125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9A317DE9-9720-C142-B31A-19A1CE722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162" y="4020344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10" name="AutoShape 14">
              <a:extLst>
                <a:ext uri="{FF2B5EF4-FFF2-40B4-BE49-F238E27FC236}">
                  <a16:creationId xmlns:a16="http://schemas.microsoft.com/office/drawing/2014/main" id="{55EE1F49-2448-A342-9048-46DDAED7D255}"/>
                </a:ext>
              </a:extLst>
            </p:cNvPr>
            <p:cNvCxnSpPr>
              <a:cxnSpLocks noChangeShapeType="1"/>
              <a:stCxn id="11" idx="0"/>
              <a:endCxn id="6" idx="1"/>
            </p:cNvCxnSpPr>
            <p:nvPr/>
          </p:nvCxnSpPr>
          <p:spPr bwMode="auto">
            <a:xfrm rot="5400000" flipV="1">
              <a:off x="6411912" y="3658394"/>
              <a:ext cx="114300" cy="99060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762F0BE4-BFFD-9641-AF35-FAC4AD9D2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562" y="409654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E0D82F00-E1F1-ED47-A8B3-C25A824BE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7962" y="3944144"/>
              <a:ext cx="549275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A: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B5D0C464-10B0-6D48-B37D-4BEA3B0E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3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75B8AFA8-695B-3942-B069-30E10C23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5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A06C8351-A9D9-F24C-A04C-9401D59C4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7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0</a:t>
              </a:r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049C0280-005D-EC47-B621-CCBDFD7D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162" y="5010944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17" name="AutoShape 21">
              <a:extLst>
                <a:ext uri="{FF2B5EF4-FFF2-40B4-BE49-F238E27FC236}">
                  <a16:creationId xmlns:a16="http://schemas.microsoft.com/office/drawing/2014/main" id="{A1719B3C-D61D-904D-9852-526853182A82}"/>
                </a:ext>
              </a:extLst>
            </p:cNvPr>
            <p:cNvCxnSpPr>
              <a:cxnSpLocks noChangeShapeType="1"/>
              <a:stCxn id="18" idx="0"/>
              <a:endCxn id="13" idx="1"/>
            </p:cNvCxnSpPr>
            <p:nvPr/>
          </p:nvCxnSpPr>
          <p:spPr bwMode="auto">
            <a:xfrm rot="5400000" flipV="1">
              <a:off x="6411912" y="4648994"/>
              <a:ext cx="114300" cy="99060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" name="Oval 22">
              <a:extLst>
                <a:ext uri="{FF2B5EF4-FFF2-40B4-BE49-F238E27FC236}">
                  <a16:creationId xmlns:a16="http://schemas.microsoft.com/office/drawing/2014/main" id="{B07349FF-D744-1343-B3AB-7C945EF2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562" y="508714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FCB86956-542D-8A4C-99F6-08917C42E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7962" y="4934744"/>
              <a:ext cx="549275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urier" pitchFamily="2" charset="0"/>
                </a:rPr>
                <a:t>X:</a:t>
              </a:r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49CE01EF-E9C4-634D-BB47-09B517323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89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…</a:t>
              </a: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7A001F78-1495-D546-8692-50CB7D778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71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0</a:t>
              </a:r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BF85A258-938F-CA49-84EF-522A6B4C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3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0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2F5683CD-C043-944C-BB47-62269C13F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0562" y="37155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A[0]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0A4ACDE1-1E42-0F42-9AC9-BE717F118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762" y="3729832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A[1]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FFDB6A17-DE68-E049-BA10-5D95F220A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5538" y="37155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A[2]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D9C05FBC-3169-A943-9462-29B19170C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0562" y="4720432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X[0]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88360338-B874-6C49-BE2C-014F4BFAB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762" y="47061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latin typeface="Courier" pitchFamily="2" charset="0"/>
                </a:rPr>
                <a:t>X[1]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9E40DFB4-A7D6-7C4F-B259-920099085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6962" y="47061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X[2]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D3B52E32-8194-244D-8F7E-674A613DF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5412" y="4706144"/>
              <a:ext cx="869951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X[23]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EE8F4813-9E97-D94C-9748-655373378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5361" y="4706144"/>
              <a:ext cx="869951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X[24]</a:t>
              </a:r>
            </a:p>
          </p:txBody>
        </p:sp>
      </p:grpSp>
      <p:sp>
        <p:nvSpPr>
          <p:cNvPr id="31" name="Text Box 4">
            <a:extLst>
              <a:ext uri="{FF2B5EF4-FFF2-40B4-BE49-F238E27FC236}">
                <a16:creationId xmlns:a16="http://schemas.microsoft.com/office/drawing/2014/main" id="{2BD91B1B-5100-EC43-BB4D-F4E6683A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8413" y="1688859"/>
            <a:ext cx="37689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" pitchFamily="-110" charset="0"/>
              </a:rPr>
              <a:t>int</a:t>
            </a:r>
            <a:r>
              <a:rPr lang="en-US" sz="1800" dirty="0">
                <a:latin typeface="Courier" pitchFamily="-110" charset="0"/>
              </a:rPr>
              <a:t> A[] = {918, 321, 125};</a:t>
            </a:r>
          </a:p>
          <a:p>
            <a:r>
              <a:rPr lang="en-US" sz="1800" dirty="0">
                <a:latin typeface="Courier" pitchFamily="-110" charset="0"/>
              </a:rPr>
              <a:t>int X[] = new int[25];</a:t>
            </a: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85AE5C00-ED43-CD42-B6E6-2613CB020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356623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10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83A01233-1392-FF47-B9AD-2196A4735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492" y="356623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-938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A52525-1679-9042-BFF3-8209FEED542E}"/>
              </a:ext>
            </a:extLst>
          </p:cNvPr>
          <p:cNvGrpSpPr/>
          <p:nvPr/>
        </p:nvGrpSpPr>
        <p:grpSpPr>
          <a:xfrm>
            <a:off x="2045492" y="2583245"/>
            <a:ext cx="3198311" cy="2444910"/>
            <a:chOff x="2045492" y="2583245"/>
            <a:chExt cx="3198311" cy="244491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21C492E-3840-D44F-A244-B7EDD1514729}"/>
                </a:ext>
              </a:extLst>
            </p:cNvPr>
            <p:cNvSpPr/>
            <p:nvPr/>
          </p:nvSpPr>
          <p:spPr>
            <a:xfrm>
              <a:off x="2045492" y="4720378"/>
              <a:ext cx="2190606" cy="307777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BF49CD6-C32B-D748-B931-0635C894D9D6}"/>
                </a:ext>
              </a:extLst>
            </p:cNvPr>
            <p:cNvSpPr/>
            <p:nvPr/>
          </p:nvSpPr>
          <p:spPr>
            <a:xfrm>
              <a:off x="4514361" y="2583245"/>
              <a:ext cx="729442" cy="64826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59E7BE-6746-A442-B4A9-5477CC3913D1}"/>
              </a:ext>
            </a:extLst>
          </p:cNvPr>
          <p:cNvGrpSpPr/>
          <p:nvPr/>
        </p:nvGrpSpPr>
        <p:grpSpPr>
          <a:xfrm>
            <a:off x="2045492" y="3352869"/>
            <a:ext cx="2190606" cy="1109226"/>
            <a:chOff x="2045492" y="3352869"/>
            <a:chExt cx="2190606" cy="110922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A6491A99-EF01-3D4A-87DF-02BAC8E66EF1}"/>
                </a:ext>
              </a:extLst>
            </p:cNvPr>
            <p:cNvSpPr/>
            <p:nvPr/>
          </p:nvSpPr>
          <p:spPr>
            <a:xfrm>
              <a:off x="2045492" y="4154318"/>
              <a:ext cx="2190606" cy="307777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E068707-8A25-054F-8E87-586AD6996029}"/>
                </a:ext>
              </a:extLst>
            </p:cNvPr>
            <p:cNvSpPr/>
            <p:nvPr/>
          </p:nvSpPr>
          <p:spPr>
            <a:xfrm>
              <a:off x="3247245" y="3352869"/>
              <a:ext cx="729442" cy="64826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AC87F9-DF54-A24B-90A8-3B8BD0BDBD58}"/>
              </a:ext>
            </a:extLst>
          </p:cNvPr>
          <p:cNvGrpSpPr/>
          <p:nvPr/>
        </p:nvGrpSpPr>
        <p:grpSpPr>
          <a:xfrm>
            <a:off x="2048602" y="3346898"/>
            <a:ext cx="2564608" cy="1388896"/>
            <a:chOff x="2048602" y="3346898"/>
            <a:chExt cx="2564608" cy="1388896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4176E644-4E8E-FE4D-882A-763E4432F4DD}"/>
                </a:ext>
              </a:extLst>
            </p:cNvPr>
            <p:cNvSpPr/>
            <p:nvPr/>
          </p:nvSpPr>
          <p:spPr>
            <a:xfrm>
              <a:off x="2048602" y="4428017"/>
              <a:ext cx="2190606" cy="307777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C56A1EE-6538-294F-BFF4-B62AE515B123}"/>
                </a:ext>
              </a:extLst>
            </p:cNvPr>
            <p:cNvSpPr/>
            <p:nvPr/>
          </p:nvSpPr>
          <p:spPr>
            <a:xfrm>
              <a:off x="3883768" y="3346898"/>
              <a:ext cx="729442" cy="64826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CD3843-259A-8A4A-9801-259407E9A5F4}"/>
              </a:ext>
            </a:extLst>
          </p:cNvPr>
          <p:cNvSpPr/>
          <p:nvPr/>
        </p:nvSpPr>
        <p:spPr>
          <a:xfrm>
            <a:off x="2045493" y="41216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X[0] = 10;</a:t>
            </a:r>
          </a:p>
          <a:p>
            <a:r>
              <a:rPr lang="en-US" sz="1800" dirty="0">
                <a:latin typeface="Courier" pitchFamily="-110" charset="0"/>
              </a:rPr>
              <a:t>X[1] = -938;</a:t>
            </a:r>
          </a:p>
          <a:p>
            <a:r>
              <a:rPr lang="en-US" sz="1800" dirty="0">
                <a:latin typeface="Courier" pitchFamily="-110" charset="0"/>
              </a:rPr>
              <a:t>int z = A[2];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900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C42A5B-0D18-764E-B477-A3CE4BBB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248" y="76994"/>
            <a:ext cx="4944300" cy="645300"/>
          </a:xfrm>
        </p:spPr>
        <p:txBody>
          <a:bodyPr/>
          <a:lstStyle/>
          <a:p>
            <a:r>
              <a:rPr lang="en-US" dirty="0"/>
              <a:t>Direct Addressing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B233F-62B4-2C4B-946B-48B4C672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626" y="683714"/>
            <a:ext cx="5543078" cy="1659900"/>
          </a:xfrm>
        </p:spPr>
        <p:txBody>
          <a:bodyPr/>
          <a:lstStyle/>
          <a:p>
            <a:r>
              <a:rPr lang="en-US" sz="1800" dirty="0"/>
              <a:t>Recall: Labels are memory addresses.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With direct addressing we get the value stored at the memory address given by the label.</a:t>
            </a:r>
          </a:p>
          <a:p>
            <a:pPr lvl="1"/>
            <a:r>
              <a:rPr lang="en-US" sz="1600" dirty="0">
                <a:latin typeface="Courier" pitchFamily="2" charset="0"/>
              </a:rPr>
              <a:t>LOAD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R5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600" dirty="0">
                <a:latin typeface="Courier" pitchFamily="2" charset="0"/>
              </a:rPr>
              <a:t>	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* R5 ← MM[100]</a:t>
            </a:r>
          </a:p>
          <a:p>
            <a:pPr lvl="1"/>
            <a:r>
              <a:rPr lang="en-US" sz="1600" dirty="0">
                <a:latin typeface="Courier" pitchFamily="2" charset="0"/>
              </a:rPr>
              <a:t>STORE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R10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SUM</a:t>
            </a:r>
            <a:r>
              <a:rPr lang="en-US" sz="1600" dirty="0">
                <a:latin typeface="Courier" pitchFamily="2" charset="0"/>
              </a:rPr>
              <a:t>	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* MM[104] ← R10</a:t>
            </a:r>
          </a:p>
          <a:p>
            <a:pPr lvl="1"/>
            <a:endParaRPr lang="en-US" sz="1600" dirty="0">
              <a:latin typeface="Courier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FD42B5-18A8-4046-A655-0FB3999DA3AC}"/>
              </a:ext>
            </a:extLst>
          </p:cNvPr>
          <p:cNvGrpSpPr/>
          <p:nvPr/>
        </p:nvGrpSpPr>
        <p:grpSpPr>
          <a:xfrm>
            <a:off x="6791642" y="572163"/>
            <a:ext cx="2177884" cy="1999587"/>
            <a:chOff x="6804662" y="248261"/>
            <a:chExt cx="2177884" cy="1999587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55AC6C8-9155-7D4A-8C38-0C3769E7B3CD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7030A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A80C9E-0D0F-1349-8FEC-50B1B5B2C447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31" name="Text Box 5">
              <a:extLst>
                <a:ext uri="{FF2B5EF4-FFF2-40B4-BE49-F238E27FC236}">
                  <a16:creationId xmlns:a16="http://schemas.microsoft.com/office/drawing/2014/main" id="{FE786B64-F0B3-8541-BA03-EC7168381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781598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C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43993E1-FEEA-EE4E-A0CF-D4CF84319B80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A75297-95C0-9F4D-9E87-41A08871BF02}"/>
              </a:ext>
            </a:extLst>
          </p:cNvPr>
          <p:cNvSpPr txBox="1"/>
          <p:nvPr/>
        </p:nvSpPr>
        <p:spPr>
          <a:xfrm>
            <a:off x="364119" y="462127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AMY=5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A3EDBB-4F33-FF47-869A-A3BBDB8E2A54}"/>
              </a:ext>
            </a:extLst>
          </p:cNvPr>
          <p:cNvSpPr/>
          <p:nvPr/>
        </p:nvSpPr>
        <p:spPr>
          <a:xfrm>
            <a:off x="5316558" y="4628073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Value=3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F031C-C4A4-0B48-A4FD-3786AC0A3A51}"/>
              </a:ext>
            </a:extLst>
          </p:cNvPr>
          <p:cNvSpPr txBox="1"/>
          <p:nvPr/>
        </p:nvSpPr>
        <p:spPr>
          <a:xfrm>
            <a:off x="3494856" y="1259948"/>
            <a:ext cx="36631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Label	Address</a:t>
            </a:r>
          </a:p>
          <a:p>
            <a:r>
              <a:rPr lang="en-US" dirty="0"/>
              <a:t>N	100	</a:t>
            </a:r>
            <a:r>
              <a:rPr lang="en-US" i="1" dirty="0"/>
              <a:t>Note: N is 100 not 9.</a:t>
            </a:r>
          </a:p>
          <a:p>
            <a:r>
              <a:rPr lang="en-US" dirty="0"/>
              <a:t>SUM	104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5E94B8-B2D8-7D4A-B6ED-A5CE6162B409}"/>
              </a:ext>
            </a:extLst>
          </p:cNvPr>
          <p:cNvGrpSpPr/>
          <p:nvPr/>
        </p:nvGrpSpPr>
        <p:grpSpPr>
          <a:xfrm>
            <a:off x="446063" y="3391708"/>
            <a:ext cx="6930485" cy="1276656"/>
            <a:chOff x="446063" y="3391708"/>
            <a:chExt cx="6930485" cy="12766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3F9F4E9-2E49-194A-A13C-5AC36D6BBA7C}"/>
                </a:ext>
              </a:extLst>
            </p:cNvPr>
            <p:cNvGrpSpPr/>
            <p:nvPr/>
          </p:nvGrpSpPr>
          <p:grpSpPr>
            <a:xfrm>
              <a:off x="446063" y="3391708"/>
              <a:ext cx="6930485" cy="1276656"/>
              <a:chOff x="102219" y="3174454"/>
              <a:chExt cx="6930485" cy="127665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ECD5B0F-0C67-B943-B8D6-A1DFA2BAB0F9}"/>
                  </a:ext>
                </a:extLst>
              </p:cNvPr>
              <p:cNvGrpSpPr/>
              <p:nvPr/>
            </p:nvGrpSpPr>
            <p:grpSpPr>
              <a:xfrm>
                <a:off x="765718" y="3174454"/>
                <a:ext cx="6266986" cy="1218938"/>
                <a:chOff x="683942" y="3097920"/>
                <a:chExt cx="6266986" cy="1218938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6B7E48FA-F08C-C941-8F5F-EF84C2E47A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942" y="3097921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2">
                  <a:extLst>
                    <a:ext uri="{FF2B5EF4-FFF2-40B4-BE49-F238E27FC236}">
                      <a16:creationId xmlns:a16="http://schemas.microsoft.com/office/drawing/2014/main" id="{E8FD95A5-66EA-FF43-B44E-07FC87514B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3718" y="3097920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528C00-B596-2A49-A7CD-23087D873766}"/>
                  </a:ext>
                </a:extLst>
              </p:cNvPr>
              <p:cNvSpPr txBox="1"/>
              <p:nvPr/>
            </p:nvSpPr>
            <p:spPr>
              <a:xfrm>
                <a:off x="1086577" y="398470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86563D-D856-5944-B0C8-3962C240F8CF}"/>
                  </a:ext>
                </a:extLst>
              </p:cNvPr>
              <p:cNvSpPr txBox="1"/>
              <p:nvPr/>
            </p:nvSpPr>
            <p:spPr>
              <a:xfrm>
                <a:off x="1700639" y="398470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9B0060-7346-DF46-896C-6B464A048EFF}"/>
                  </a:ext>
                </a:extLst>
              </p:cNvPr>
              <p:cNvSpPr txBox="1"/>
              <p:nvPr/>
            </p:nvSpPr>
            <p:spPr>
              <a:xfrm>
                <a:off x="2634840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EEC8C8-1593-F846-8D77-73BC36708E8C}"/>
                  </a:ext>
                </a:extLst>
              </p:cNvPr>
              <p:cNvSpPr txBox="1"/>
              <p:nvPr/>
            </p:nvSpPr>
            <p:spPr>
              <a:xfrm>
                <a:off x="3248902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185B7D-D568-4649-A558-9394D0C74598}"/>
                  </a:ext>
                </a:extLst>
              </p:cNvPr>
              <p:cNvSpPr txBox="1"/>
              <p:nvPr/>
            </p:nvSpPr>
            <p:spPr>
              <a:xfrm>
                <a:off x="4215812" y="395896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92F2BB-A11C-D545-A656-90EB36057B65}"/>
                  </a:ext>
                </a:extLst>
              </p:cNvPr>
              <p:cNvSpPr txBox="1"/>
              <p:nvPr/>
            </p:nvSpPr>
            <p:spPr>
              <a:xfrm>
                <a:off x="4826534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7103-8779-8841-A8B7-990D8B99ED59}"/>
                  </a:ext>
                </a:extLst>
              </p:cNvPr>
              <p:cNvSpPr txBox="1"/>
              <p:nvPr/>
            </p:nvSpPr>
            <p:spPr>
              <a:xfrm>
                <a:off x="5751525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458DBB-17E9-AF46-BE31-8C264CA216B4}"/>
                  </a:ext>
                </a:extLst>
              </p:cNvPr>
              <p:cNvSpPr txBox="1"/>
              <p:nvPr/>
            </p:nvSpPr>
            <p:spPr>
              <a:xfrm>
                <a:off x="6374797" y="398944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06F355-0C64-9844-B840-D48FCC572F09}"/>
                  </a:ext>
                </a:extLst>
              </p:cNvPr>
              <p:cNvSpPr txBox="1"/>
              <p:nvPr/>
            </p:nvSpPr>
            <p:spPr>
              <a:xfrm>
                <a:off x="314329" y="3630033"/>
                <a:ext cx="679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641DA4-F959-DF48-99D6-85E3ACA3DC18}"/>
                  </a:ext>
                </a:extLst>
              </p:cNvPr>
              <p:cNvSpPr txBox="1"/>
              <p:nvPr/>
            </p:nvSpPr>
            <p:spPr>
              <a:xfrm>
                <a:off x="102219" y="4035904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Address: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B5582B-5C4C-FC47-8707-095E15F38FA5}"/>
                  </a:ext>
                </a:extLst>
              </p:cNvPr>
              <p:cNvSpPr txBox="1"/>
              <p:nvPr/>
            </p:nvSpPr>
            <p:spPr>
              <a:xfrm>
                <a:off x="1083421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E13229-CFBE-284A-8F6B-E7F481415908}"/>
                  </a:ext>
                </a:extLst>
              </p:cNvPr>
              <p:cNvSpPr txBox="1"/>
              <p:nvPr/>
            </p:nvSpPr>
            <p:spPr>
              <a:xfrm>
                <a:off x="1739794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2CEA-716D-A741-B048-33155A1DF3D6}"/>
                  </a:ext>
                </a:extLst>
              </p:cNvPr>
              <p:cNvSpPr txBox="1"/>
              <p:nvPr/>
            </p:nvSpPr>
            <p:spPr>
              <a:xfrm>
                <a:off x="2635018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6B4791-9FF7-1C46-B39D-996658CE2D22}"/>
                  </a:ext>
                </a:extLst>
              </p:cNvPr>
              <p:cNvSpPr txBox="1"/>
              <p:nvPr/>
            </p:nvSpPr>
            <p:spPr>
              <a:xfrm>
                <a:off x="3284130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11225E-A32B-BF4A-A511-E2A0321E4A59}"/>
                  </a:ext>
                </a:extLst>
              </p:cNvPr>
              <p:cNvSpPr txBox="1"/>
              <p:nvPr/>
            </p:nvSpPr>
            <p:spPr>
              <a:xfrm>
                <a:off x="4215812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2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AB068A3-DE47-F844-931C-81EF997E874D}"/>
                  </a:ext>
                </a:extLst>
              </p:cNvPr>
              <p:cNvSpPr txBox="1"/>
              <p:nvPr/>
            </p:nvSpPr>
            <p:spPr>
              <a:xfrm>
                <a:off x="4872185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9FB39E-7CB8-EA4D-B41B-4A52937BAD1B}"/>
                  </a:ext>
                </a:extLst>
              </p:cNvPr>
              <p:cNvSpPr txBox="1"/>
              <p:nvPr/>
            </p:nvSpPr>
            <p:spPr>
              <a:xfrm>
                <a:off x="5767409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95E33F-1D2B-C54A-82F8-F52E464BA0A5}"/>
                  </a:ext>
                </a:extLst>
              </p:cNvPr>
              <p:cNvSpPr txBox="1"/>
              <p:nvPr/>
            </p:nvSpPr>
            <p:spPr>
              <a:xfrm>
                <a:off x="6416521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1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CFBF881-49A7-2F44-B95D-B5DA7EAA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430" y="3906175"/>
              <a:ext cx="200425" cy="49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84BC9B8-73C3-8445-BAC9-1C053C574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13016" y="3912516"/>
              <a:ext cx="164838" cy="325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0FF25E44-E0DD-7C48-9DDF-1C2650EC5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1" y="4030036"/>
            <a:ext cx="333736" cy="8288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DBEFEB8-55C7-F847-8AAA-6C510542BE90}"/>
              </a:ext>
            </a:extLst>
          </p:cNvPr>
          <p:cNvSpPr txBox="1"/>
          <p:nvPr/>
        </p:nvSpPr>
        <p:spPr>
          <a:xfrm>
            <a:off x="1292110" y="1475389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:	.</a:t>
            </a:r>
            <a:r>
              <a:rPr lang="en-US" dirty="0">
                <a:solidFill>
                  <a:srgbClr val="7030A0"/>
                </a:solidFill>
              </a:rPr>
              <a:t>word</a:t>
            </a:r>
            <a:r>
              <a:rPr lang="en-US" dirty="0"/>
              <a:t> 9</a:t>
            </a:r>
          </a:p>
          <a:p>
            <a:r>
              <a:rPr lang="en-US" dirty="0">
                <a:solidFill>
                  <a:srgbClr val="C00000"/>
                </a:solidFill>
              </a:rPr>
              <a:t>SUM</a:t>
            </a:r>
            <a:r>
              <a:rPr lang="en-US" dirty="0"/>
              <a:t>:	.</a:t>
            </a:r>
            <a:r>
              <a:rPr lang="en-US" dirty="0">
                <a:solidFill>
                  <a:srgbClr val="7030A0"/>
                </a:solidFill>
              </a:rPr>
              <a:t>word</a:t>
            </a:r>
            <a:r>
              <a:rPr lang="en-US" dirty="0"/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20549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00803 L 0.53333 -0.00803 " pathEditMode="relative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C8BF-334E-0340-B310-B82B67F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 Analogy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171D9-04B1-0945-B68D-07BCA7E77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388434"/>
            <a:ext cx="5344455" cy="1659900"/>
          </a:xfrm>
        </p:spPr>
        <p:txBody>
          <a:bodyPr/>
          <a:lstStyle/>
          <a:p>
            <a:r>
              <a:rPr lang="en-US" sz="1800" dirty="0"/>
              <a:t>With indirect addressing there is an extra step…</a:t>
            </a:r>
            <a:endParaRPr lang="en-US" sz="1000" dirty="0"/>
          </a:p>
          <a:p>
            <a:endParaRPr lang="en-US" sz="1000" dirty="0"/>
          </a:p>
          <a:p>
            <a:pPr lvl="1"/>
            <a:r>
              <a:rPr lang="en-US" sz="1800" dirty="0"/>
              <a:t>“Go to Amy’s house and Amy tells you that Von has your book…”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5A8CF-274B-6943-9A1B-909E8031FD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758FC-D267-A54F-BA5A-828E6DE6CB14}"/>
              </a:ext>
            </a:extLst>
          </p:cNvPr>
          <p:cNvSpPr txBox="1"/>
          <p:nvPr/>
        </p:nvSpPr>
        <p:spPr>
          <a:xfrm>
            <a:off x="364119" y="423871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AMY=5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491948-A91E-C74F-8241-0064B3D2D09F}"/>
              </a:ext>
            </a:extLst>
          </p:cNvPr>
          <p:cNvSpPr/>
          <p:nvPr/>
        </p:nvSpPr>
        <p:spPr>
          <a:xfrm>
            <a:off x="5316558" y="424551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VON=3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982572-F844-9A43-B185-6881B5D617D5}"/>
              </a:ext>
            </a:extLst>
          </p:cNvPr>
          <p:cNvSpPr/>
          <p:nvPr/>
        </p:nvSpPr>
        <p:spPr>
          <a:xfrm>
            <a:off x="2484576" y="4228090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Value=7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257D127-4289-7F44-B3D3-AEC78ADDAB1F}"/>
              </a:ext>
            </a:extLst>
          </p:cNvPr>
          <p:cNvGrpSpPr/>
          <p:nvPr/>
        </p:nvGrpSpPr>
        <p:grpSpPr>
          <a:xfrm>
            <a:off x="446063" y="3009153"/>
            <a:ext cx="6930485" cy="1276656"/>
            <a:chOff x="446063" y="3391708"/>
            <a:chExt cx="6930485" cy="12766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8AD1ADC-B6E1-D843-964E-229EC9E97810}"/>
                </a:ext>
              </a:extLst>
            </p:cNvPr>
            <p:cNvGrpSpPr/>
            <p:nvPr/>
          </p:nvGrpSpPr>
          <p:grpSpPr>
            <a:xfrm>
              <a:off x="446063" y="3391708"/>
              <a:ext cx="6930485" cy="1276656"/>
              <a:chOff x="102219" y="3174454"/>
              <a:chExt cx="6930485" cy="1276656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A4F91C7-0023-CF49-9A03-8931D5BA6D8E}"/>
                  </a:ext>
                </a:extLst>
              </p:cNvPr>
              <p:cNvGrpSpPr/>
              <p:nvPr/>
            </p:nvGrpSpPr>
            <p:grpSpPr>
              <a:xfrm>
                <a:off x="765718" y="3174454"/>
                <a:ext cx="6266986" cy="1218938"/>
                <a:chOff x="683942" y="3097920"/>
                <a:chExt cx="6266986" cy="1218938"/>
              </a:xfrm>
            </p:grpSpPr>
            <p:pic>
              <p:nvPicPr>
                <p:cNvPr id="78" name="Picture 2">
                  <a:extLst>
                    <a:ext uri="{FF2B5EF4-FFF2-40B4-BE49-F238E27FC236}">
                      <a16:creationId xmlns:a16="http://schemas.microsoft.com/office/drawing/2014/main" id="{A9C98973-CB50-2E44-B796-0B6FCFD5B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942" y="3097921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Picture 2">
                  <a:extLst>
                    <a:ext uri="{FF2B5EF4-FFF2-40B4-BE49-F238E27FC236}">
                      <a16:creationId xmlns:a16="http://schemas.microsoft.com/office/drawing/2014/main" id="{201F27C5-773F-C846-B000-05CFE8D76D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3718" y="3097920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5C5F48-F7C9-D349-9330-E66CBD052C32}"/>
                  </a:ext>
                </a:extLst>
              </p:cNvPr>
              <p:cNvSpPr txBox="1"/>
              <p:nvPr/>
            </p:nvSpPr>
            <p:spPr>
              <a:xfrm>
                <a:off x="1086577" y="398470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AF64622-9C54-584C-B8B1-C5FC1AF7D11B}"/>
                  </a:ext>
                </a:extLst>
              </p:cNvPr>
              <p:cNvSpPr txBox="1"/>
              <p:nvPr/>
            </p:nvSpPr>
            <p:spPr>
              <a:xfrm>
                <a:off x="1700639" y="398470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EF6671D-1059-C74A-BF62-6386A82935D4}"/>
                  </a:ext>
                </a:extLst>
              </p:cNvPr>
              <p:cNvSpPr txBox="1"/>
              <p:nvPr/>
            </p:nvSpPr>
            <p:spPr>
              <a:xfrm>
                <a:off x="2634840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D1CE373-64F8-7149-8F22-1F6CD1966A85}"/>
                  </a:ext>
                </a:extLst>
              </p:cNvPr>
              <p:cNvSpPr txBox="1"/>
              <p:nvPr/>
            </p:nvSpPr>
            <p:spPr>
              <a:xfrm>
                <a:off x="3248902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254B57-18EC-DB46-89EC-6C477691AE2D}"/>
                  </a:ext>
                </a:extLst>
              </p:cNvPr>
              <p:cNvSpPr txBox="1"/>
              <p:nvPr/>
            </p:nvSpPr>
            <p:spPr>
              <a:xfrm>
                <a:off x="4215812" y="395896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F3F61D0-EED5-7F43-A833-839262D5EF44}"/>
                  </a:ext>
                </a:extLst>
              </p:cNvPr>
              <p:cNvSpPr txBox="1"/>
              <p:nvPr/>
            </p:nvSpPr>
            <p:spPr>
              <a:xfrm>
                <a:off x="4826534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5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2984F1D-446A-D448-812D-4F28D31EA820}"/>
                  </a:ext>
                </a:extLst>
              </p:cNvPr>
              <p:cNvSpPr txBox="1"/>
              <p:nvPr/>
            </p:nvSpPr>
            <p:spPr>
              <a:xfrm>
                <a:off x="5751525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3E6FA9C-ED5D-444E-BBFD-348BF50B006F}"/>
                  </a:ext>
                </a:extLst>
              </p:cNvPr>
              <p:cNvSpPr txBox="1"/>
              <p:nvPr/>
            </p:nvSpPr>
            <p:spPr>
              <a:xfrm>
                <a:off x="6374797" y="398944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A86894A-7E36-D44C-B872-A2638C995E48}"/>
                  </a:ext>
                </a:extLst>
              </p:cNvPr>
              <p:cNvSpPr txBox="1"/>
              <p:nvPr/>
            </p:nvSpPr>
            <p:spPr>
              <a:xfrm>
                <a:off x="314329" y="3630033"/>
                <a:ext cx="679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Value: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F4A82A9-9236-ED46-BAC4-306BF464160A}"/>
                  </a:ext>
                </a:extLst>
              </p:cNvPr>
              <p:cNvSpPr txBox="1"/>
              <p:nvPr/>
            </p:nvSpPr>
            <p:spPr>
              <a:xfrm>
                <a:off x="102219" y="4035904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Address: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8C5E83B-7976-034A-B4AC-ECEBAA927296}"/>
                  </a:ext>
                </a:extLst>
              </p:cNvPr>
              <p:cNvSpPr txBox="1"/>
              <p:nvPr/>
            </p:nvSpPr>
            <p:spPr>
              <a:xfrm>
                <a:off x="1083421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0001FDF-9DC3-684B-A075-13BFDB831769}"/>
                  </a:ext>
                </a:extLst>
              </p:cNvPr>
              <p:cNvSpPr txBox="1"/>
              <p:nvPr/>
            </p:nvSpPr>
            <p:spPr>
              <a:xfrm>
                <a:off x="1739794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E02061-7854-A249-B147-0A9B9A8B20AD}"/>
                  </a:ext>
                </a:extLst>
              </p:cNvPr>
              <p:cNvSpPr txBox="1"/>
              <p:nvPr/>
            </p:nvSpPr>
            <p:spPr>
              <a:xfrm>
                <a:off x="2635018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4EAE64D-0280-224A-8E7B-2D5958C53E75}"/>
                  </a:ext>
                </a:extLst>
              </p:cNvPr>
              <p:cNvSpPr txBox="1"/>
              <p:nvPr/>
            </p:nvSpPr>
            <p:spPr>
              <a:xfrm>
                <a:off x="3284130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96A9780-243D-3344-8859-051B6506A059}"/>
                  </a:ext>
                </a:extLst>
              </p:cNvPr>
              <p:cNvSpPr txBox="1"/>
              <p:nvPr/>
            </p:nvSpPr>
            <p:spPr>
              <a:xfrm>
                <a:off x="4215812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2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A7B7C6C-B7D7-2E44-815A-10895FCC04CC}"/>
                  </a:ext>
                </a:extLst>
              </p:cNvPr>
              <p:cNvSpPr txBox="1"/>
              <p:nvPr/>
            </p:nvSpPr>
            <p:spPr>
              <a:xfrm>
                <a:off x="4872185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6AC96A-8E30-4248-B4B3-EB94419D90AC}"/>
                  </a:ext>
                </a:extLst>
              </p:cNvPr>
              <p:cNvSpPr txBox="1"/>
              <p:nvPr/>
            </p:nvSpPr>
            <p:spPr>
              <a:xfrm>
                <a:off x="5767409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1714DE-85E4-4440-A110-B483961E802A}"/>
                  </a:ext>
                </a:extLst>
              </p:cNvPr>
              <p:cNvSpPr txBox="1"/>
              <p:nvPr/>
            </p:nvSpPr>
            <p:spPr>
              <a:xfrm>
                <a:off x="6416521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1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Picture 4">
              <a:extLst>
                <a:ext uri="{FF2B5EF4-FFF2-40B4-BE49-F238E27FC236}">
                  <a16:creationId xmlns:a16="http://schemas.microsoft.com/office/drawing/2014/main" id="{42D9E3C4-6228-3243-851D-7659B5517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430" y="3906175"/>
              <a:ext cx="200425" cy="49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8D02F40E-2627-1E48-AE5D-234EE62A2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08147" y="3912516"/>
              <a:ext cx="164838" cy="325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4132391-E7AE-194A-8E43-D0328FAE2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1877" y="3882585"/>
              <a:ext cx="184404" cy="47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1EF77A3-976C-324D-BDB5-1176B49A1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965836" y="3632829"/>
            <a:ext cx="333736" cy="82886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DF8D01-5CF7-864B-B574-7A1305544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1" y="3647481"/>
            <a:ext cx="333736" cy="82886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F752FC7-3597-4C4A-A513-C43A166042D6}"/>
              </a:ext>
            </a:extLst>
          </p:cNvPr>
          <p:cNvGrpSpPr/>
          <p:nvPr/>
        </p:nvGrpSpPr>
        <p:grpSpPr>
          <a:xfrm rot="21256131">
            <a:off x="5839674" y="429989"/>
            <a:ext cx="3143251" cy="514350"/>
            <a:chOff x="2045493" y="2362869"/>
            <a:chExt cx="3143251" cy="514350"/>
          </a:xfrm>
        </p:grpSpPr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2BE0848E-60AB-754F-93CF-EE7B2511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7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918</a:t>
              </a:r>
            </a:p>
          </p:txBody>
        </p:sp>
        <p:sp>
          <p:nvSpPr>
            <p:cNvPr id="39" name="Rectangle 11">
              <a:extLst>
                <a:ext uri="{FF2B5EF4-FFF2-40B4-BE49-F238E27FC236}">
                  <a16:creationId xmlns:a16="http://schemas.microsoft.com/office/drawing/2014/main" id="{6CFC5C8D-E11C-0E44-8595-86141A480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44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321</a:t>
              </a:r>
            </a:p>
          </p:txBody>
        </p:sp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id="{2B8B35E5-13B9-0D47-9AAF-A10013307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0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125</a:t>
              </a:r>
            </a:p>
          </p:txBody>
        </p:sp>
        <p:sp>
          <p:nvSpPr>
            <p:cNvPr id="41" name="Rectangle 13">
              <a:extLst>
                <a:ext uri="{FF2B5EF4-FFF2-40B4-BE49-F238E27FC236}">
                  <a16:creationId xmlns:a16="http://schemas.microsoft.com/office/drawing/2014/main" id="{BAB84D34-40E3-0446-9146-BD008AFBB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393" y="2591469"/>
              <a:ext cx="34290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42" name="AutoShape 14">
              <a:extLst>
                <a:ext uri="{FF2B5EF4-FFF2-40B4-BE49-F238E27FC236}">
                  <a16:creationId xmlns:a16="http://schemas.microsoft.com/office/drawing/2014/main" id="{F999C0D2-8088-DE46-A03F-30CB149C8804}"/>
                </a:ext>
              </a:extLst>
            </p:cNvPr>
            <p:cNvCxnSpPr>
              <a:cxnSpLocks noChangeShapeType="1"/>
              <a:stCxn id="43" idx="0"/>
              <a:endCxn id="38" idx="1"/>
            </p:cNvCxnSpPr>
            <p:nvPr/>
          </p:nvCxnSpPr>
          <p:spPr bwMode="auto">
            <a:xfrm rot="5400000" flipV="1">
              <a:off x="2888456" y="2320006"/>
              <a:ext cx="85725" cy="74295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6B4EBAE3-D55E-5846-B8AB-59587B586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693" y="2648619"/>
              <a:ext cx="114300" cy="1143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44" name="Text Box 16">
              <a:extLst>
                <a:ext uri="{FF2B5EF4-FFF2-40B4-BE49-F238E27FC236}">
                  <a16:creationId xmlns:a16="http://schemas.microsoft.com/office/drawing/2014/main" id="{DABD468F-EBE3-0F47-8CBD-D1C27E095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493" y="2534319"/>
              <a:ext cx="4119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A: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718777E1-7B85-4C43-9568-C84623120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943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A[0]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EC318EC7-BE30-164E-8284-23C80267C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593" y="2373585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A[1]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7EFD860E-7130-1843-8954-B1A0816ED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675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53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246 L 0.53368 -0.00802 " pathEditMode="relative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309 L -0.11111 -0.00309 " pathEditMode="relative" ptsTypes="AA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F8DD4E6D-3DE7-1044-8A6B-A9D98BF8C5A3}"/>
              </a:ext>
            </a:extLst>
          </p:cNvPr>
          <p:cNvSpPr/>
          <p:nvPr/>
        </p:nvSpPr>
        <p:spPr>
          <a:xfrm>
            <a:off x="1252005" y="4404125"/>
            <a:ext cx="4057119" cy="489789"/>
          </a:xfrm>
          <a:prstGeom prst="roundRect">
            <a:avLst/>
          </a:prstGeom>
          <a:solidFill>
            <a:srgbClr val="FFFF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C26DC76C-F91A-6544-B0CA-1F1F186C85F2}"/>
              </a:ext>
            </a:extLst>
          </p:cNvPr>
          <p:cNvSpPr/>
          <p:nvPr/>
        </p:nvSpPr>
        <p:spPr>
          <a:xfrm>
            <a:off x="1278985" y="3839611"/>
            <a:ext cx="2621218" cy="489789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72760C0-9568-304B-B95C-78EE5B565CE4}"/>
              </a:ext>
            </a:extLst>
          </p:cNvPr>
          <p:cNvGrpSpPr/>
          <p:nvPr/>
        </p:nvGrpSpPr>
        <p:grpSpPr>
          <a:xfrm>
            <a:off x="6633352" y="935487"/>
            <a:ext cx="2308513" cy="3975149"/>
            <a:chOff x="6166820" y="935487"/>
            <a:chExt cx="2308513" cy="397514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213EEA8-EB57-7D40-ABDD-0C188922A38E}"/>
                </a:ext>
              </a:extLst>
            </p:cNvPr>
            <p:cNvGrpSpPr/>
            <p:nvPr/>
          </p:nvGrpSpPr>
          <p:grpSpPr>
            <a:xfrm>
              <a:off x="6166820" y="964100"/>
              <a:ext cx="2308513" cy="3946536"/>
              <a:chOff x="3912235" y="594984"/>
              <a:chExt cx="2308513" cy="3946536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677F381-84EF-DE48-9B29-80DA874C3EF3}"/>
                  </a:ext>
                </a:extLst>
              </p:cNvPr>
              <p:cNvSpPr/>
              <p:nvPr/>
            </p:nvSpPr>
            <p:spPr>
              <a:xfrm>
                <a:off x="4572000" y="594984"/>
                <a:ext cx="1648748" cy="3946536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 Box 5">
                <a:extLst>
                  <a:ext uri="{FF2B5EF4-FFF2-40B4-BE49-F238E27FC236}">
                    <a16:creationId xmlns:a16="http://schemas.microsoft.com/office/drawing/2014/main" id="{ECEDC229-FCCC-8242-BB19-D5FCA7B9CD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212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-938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8B1D3709-250B-BC45-8370-42621F358D7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15AC36F-8D58-AD46-B5D6-7ADB9FDE9C29}"/>
                </a:ext>
              </a:extLst>
            </p:cNvPr>
            <p:cNvSpPr txBox="1"/>
            <p:nvPr/>
          </p:nvSpPr>
          <p:spPr>
            <a:xfrm>
              <a:off x="6899035" y="935487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180534"/>
            <a:ext cx="4944300" cy="645300"/>
          </a:xfrm>
        </p:spPr>
        <p:txBody>
          <a:bodyPr/>
          <a:lstStyle/>
          <a:p>
            <a:r>
              <a:rPr lang="en-US" dirty="0"/>
              <a:t>Array and Reference Abstractions in Main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E26A1-9072-614D-AAB4-7C730FE2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243" y="804687"/>
            <a:ext cx="4432828" cy="907227"/>
          </a:xfrm>
        </p:spPr>
        <p:txBody>
          <a:bodyPr/>
          <a:lstStyle/>
          <a:p>
            <a:r>
              <a:rPr lang="en-US" sz="1800" dirty="0"/>
              <a:t>Like all data, arrays and references must be stored in main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E0A653A-F75B-824C-B5E1-35EC626D1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66" y="2050468"/>
            <a:ext cx="297709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  <a:p>
            <a:r>
              <a:rPr lang="en-US" dirty="0">
                <a:latin typeface="Courier" pitchFamily="-110" charset="0"/>
              </a:rPr>
              <a:t>X[0] = 10;</a:t>
            </a:r>
          </a:p>
          <a:p>
            <a:r>
              <a:rPr lang="en-US" dirty="0">
                <a:latin typeface="Courier" pitchFamily="-110" charset="0"/>
              </a:rPr>
              <a:t>X[1] = -938;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z = A[2];</a:t>
            </a:r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19DE4-5046-CF45-9017-11FD589B0532}"/>
              </a:ext>
            </a:extLst>
          </p:cNvPr>
          <p:cNvSpPr txBox="1"/>
          <p:nvPr/>
        </p:nvSpPr>
        <p:spPr>
          <a:xfrm>
            <a:off x="1336666" y="1711914"/>
            <a:ext cx="1733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HLL Array Code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F03EFB-F8F4-6C44-AE6F-BBCF9295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66" y="3839611"/>
            <a:ext cx="3874278" cy="101699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D4EC5A3-10B5-5D44-8085-B13FF23D3E6F}"/>
              </a:ext>
            </a:extLst>
          </p:cNvPr>
          <p:cNvSpPr txBox="1"/>
          <p:nvPr/>
        </p:nvSpPr>
        <p:spPr>
          <a:xfrm>
            <a:off x="1336665" y="3501057"/>
            <a:ext cx="202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Array Abstractions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9AC5B53-758D-1948-BF1F-24EEAB11E457}"/>
              </a:ext>
            </a:extLst>
          </p:cNvPr>
          <p:cNvGrpSpPr/>
          <p:nvPr/>
        </p:nvGrpSpPr>
        <p:grpSpPr>
          <a:xfrm>
            <a:off x="6030572" y="2808851"/>
            <a:ext cx="2571575" cy="1607014"/>
            <a:chOff x="5594942" y="2758889"/>
            <a:chExt cx="2571575" cy="1607014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16C734B-7388-E04F-A1EA-04DB45D1A823}"/>
                </a:ext>
              </a:extLst>
            </p:cNvPr>
            <p:cNvSpPr/>
            <p:nvPr/>
          </p:nvSpPr>
          <p:spPr>
            <a:xfrm>
              <a:off x="7380246" y="2758889"/>
              <a:ext cx="646991" cy="61715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63F33A-D1D4-0543-82DC-6D255E10E9AC}"/>
                </a:ext>
              </a:extLst>
            </p:cNvPr>
            <p:cNvSpPr txBox="1"/>
            <p:nvPr/>
          </p:nvSpPr>
          <p:spPr>
            <a:xfrm>
              <a:off x="5594942" y="2972608"/>
              <a:ext cx="612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</a:t>
              </a:r>
            </a:p>
            <a:p>
              <a:r>
                <a:rPr lang="en-US" dirty="0"/>
                <a:t>Data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1E5A759-3C23-C14B-A279-74583E7B10CC}"/>
                </a:ext>
              </a:extLst>
            </p:cNvPr>
            <p:cNvSpPr/>
            <p:nvPr/>
          </p:nvSpPr>
          <p:spPr>
            <a:xfrm>
              <a:off x="7411148" y="3384891"/>
              <a:ext cx="755369" cy="98101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08F81722-33D7-7C4B-8264-CF380A844BFA}"/>
                </a:ext>
              </a:extLst>
            </p:cNvPr>
            <p:cNvCxnSpPr>
              <a:cxnSpLocks/>
              <a:stCxn id="47" idx="3"/>
              <a:endCxn id="43" idx="1"/>
            </p:cNvCxnSpPr>
            <p:nvPr/>
          </p:nvCxnSpPr>
          <p:spPr>
            <a:xfrm flipV="1">
              <a:off x="6207610" y="3067468"/>
              <a:ext cx="1172636" cy="166750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6F6A5176-0188-4B4D-ADAF-C820DDEB2A01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6207610" y="3234218"/>
              <a:ext cx="1203538" cy="641179"/>
            </a:xfrm>
            <a:prstGeom prst="curvedConnector3">
              <a:avLst>
                <a:gd name="adj1" fmla="val 58528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7F7839-D4C5-8F4A-AE2F-34C79A0F42FD}"/>
              </a:ext>
            </a:extLst>
          </p:cNvPr>
          <p:cNvGrpSpPr/>
          <p:nvPr/>
        </p:nvGrpSpPr>
        <p:grpSpPr>
          <a:xfrm>
            <a:off x="6041790" y="1289831"/>
            <a:ext cx="2421077" cy="1379238"/>
            <a:chOff x="4556109" y="1013728"/>
            <a:chExt cx="2421077" cy="1379238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DB2D579-154B-6F41-9E83-F661773BB99D}"/>
                </a:ext>
              </a:extLst>
            </p:cNvPr>
            <p:cNvSpPr/>
            <p:nvPr/>
          </p:nvSpPr>
          <p:spPr>
            <a:xfrm>
              <a:off x="6361097" y="1959124"/>
              <a:ext cx="616089" cy="4338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318BAB-0661-9346-B6C6-B1BADFFAB4C7}"/>
                </a:ext>
              </a:extLst>
            </p:cNvPr>
            <p:cNvSpPr txBox="1"/>
            <p:nvPr/>
          </p:nvSpPr>
          <p:spPr>
            <a:xfrm>
              <a:off x="4556109" y="1013728"/>
              <a:ext cx="1251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References</a:t>
              </a:r>
            </a:p>
          </p:txBody>
        </p: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ECEC8EF-6622-AD4A-8C4C-E742F9710D0D}"/>
                </a:ext>
              </a:extLst>
            </p:cNvPr>
            <p:cNvCxnSpPr>
              <a:cxnSpLocks/>
              <a:stCxn id="45" idx="2"/>
              <a:endCxn id="42" idx="1"/>
            </p:cNvCxnSpPr>
            <p:nvPr/>
          </p:nvCxnSpPr>
          <p:spPr>
            <a:xfrm rot="16200000" flipH="1">
              <a:off x="5344165" y="1159113"/>
              <a:ext cx="854540" cy="1179324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FDD096E9-0109-C74C-A84C-EA404F00B598}"/>
              </a:ext>
            </a:extLst>
          </p:cNvPr>
          <p:cNvSpPr/>
          <p:nvPr/>
        </p:nvSpPr>
        <p:spPr>
          <a:xfrm>
            <a:off x="8369561" y="2332653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034C6966-2752-4E4B-BC92-FF4B4C0959F1}"/>
              </a:ext>
            </a:extLst>
          </p:cNvPr>
          <p:cNvSpPr/>
          <p:nvPr/>
        </p:nvSpPr>
        <p:spPr>
          <a:xfrm>
            <a:off x="8266923" y="2556589"/>
            <a:ext cx="522516" cy="981012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>
            <a:solidFill>
              <a:srgbClr val="FF0000"/>
            </a:solidFill>
            <a:headEnd type="oval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09" grpId="0" animBg="1"/>
      <p:bldP spid="109" grpId="1" animBg="1"/>
      <p:bldP spid="107" grpId="0" animBg="1"/>
      <p:bldP spid="108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8452</TotalTime>
  <Words>5697</Words>
  <Application>Microsoft Macintosh PowerPoint</Application>
  <PresentationFormat>On-screen Show (16:9)</PresentationFormat>
  <Paragraphs>1324</Paragraphs>
  <Slides>34</Slides>
  <Notes>30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17 – Indirect Addressing</vt:lpstr>
      <vt:lpstr>LOAD and STORE with   Immediate and    Direct Mode Instructions</vt:lpstr>
      <vt:lpstr>Warm-Up!</vt:lpstr>
      <vt:lpstr>LOAD and STORE with   Immediate Label and    Indirect Mode Instructions</vt:lpstr>
      <vt:lpstr>Immediate Label and  Indirect Addressing Modes</vt:lpstr>
      <vt:lpstr>Why Indirect Addressing?</vt:lpstr>
      <vt:lpstr>Direct Addressing</vt:lpstr>
      <vt:lpstr>Indirect Addressing Analogy</vt:lpstr>
      <vt:lpstr>Array and Reference Abstractions in Main Memory</vt:lpstr>
      <vt:lpstr>Implementing Arrays and References in Assembly Language</vt:lpstr>
      <vt:lpstr>Allocating Arrays in Memory </vt:lpstr>
      <vt:lpstr>Allocating Arrays in Memory </vt:lpstr>
      <vt:lpstr>Allocating Arrays in Memory </vt:lpstr>
      <vt:lpstr>Allocating Arrays in Memory </vt:lpstr>
      <vt:lpstr>Setting References</vt:lpstr>
      <vt:lpstr>Setting References</vt:lpstr>
      <vt:lpstr>Setting References</vt:lpstr>
      <vt:lpstr>Setting References</vt:lpstr>
      <vt:lpstr>PowerPoint Presentation</vt:lpstr>
      <vt:lpstr>PowerPoint Presentation</vt:lpstr>
      <vt:lpstr>Accessing Array Elements</vt:lpstr>
      <vt:lpstr>Putting it all together: Allocating Arrays</vt:lpstr>
      <vt:lpstr>Putting it all together: Setting References</vt:lpstr>
      <vt:lpstr>Putting it all together: Accessing Array Elements</vt:lpstr>
      <vt:lpstr>Processing Array Elements</vt:lpstr>
      <vt:lpstr>Processing Array Elements</vt:lpstr>
      <vt:lpstr>Acknowledgments</vt:lpstr>
      <vt:lpstr>PowerPoint Presentation</vt:lpstr>
      <vt:lpstr>PowerPoint Presentation</vt:lpstr>
      <vt:lpstr>Setting References</vt:lpstr>
      <vt:lpstr>Setting References</vt:lpstr>
      <vt:lpstr>Accessing Array Elements</vt:lpstr>
      <vt:lpstr>PowerPoint Presentation</vt:lpstr>
      <vt:lpstr>Accessing Array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 – Indirect Addressing</dc:title>
  <dc:creator>Braught, Grant</dc:creator>
  <cp:lastModifiedBy>Braught, Grant</cp:lastModifiedBy>
  <cp:revision>255</cp:revision>
  <dcterms:created xsi:type="dcterms:W3CDTF">2020-09-25T17:24:57Z</dcterms:created>
  <dcterms:modified xsi:type="dcterms:W3CDTF">2022-03-07T13:18:36Z</dcterms:modified>
</cp:coreProperties>
</file>