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326" r:id="rId3"/>
    <p:sldId id="327" r:id="rId4"/>
    <p:sldId id="328" r:id="rId5"/>
    <p:sldId id="329" r:id="rId6"/>
    <p:sldId id="333" r:id="rId7"/>
    <p:sldId id="330" r:id="rId8"/>
    <p:sldId id="331" r:id="rId9"/>
    <p:sldId id="332" r:id="rId10"/>
    <p:sldId id="324" r:id="rId11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51"/>
    <p:restoredTop sz="73190"/>
  </p:normalViewPr>
  <p:slideViewPr>
    <p:cSldViewPr snapToGrid="0" snapToObjects="1">
      <p:cViewPr varScale="1">
        <p:scale>
          <a:sx n="122" d="100"/>
          <a:sy n="122" d="100"/>
        </p:scale>
        <p:origin x="160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301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00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43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80D9-BA13-8540-B1CE-F24677B2E3BE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8147-15D8-6A41-A70E-8F3DD873F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3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B71FB7-3318-144B-8E8F-8A816BB55C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19.5 – Assembly 	Programming Practice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9775ABE-28DF-5644-8CFA-0414900A22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28BD-4AF2-614C-8844-E7284E77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#1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53252-45F0-FB42-9849-578D058489A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307DAE4-B0C9-A04E-9CA9-3E5B21DD9CA2}"/>
              </a:ext>
            </a:extLst>
          </p:cNvPr>
          <p:cNvGrpSpPr/>
          <p:nvPr/>
        </p:nvGrpSpPr>
        <p:grpSpPr>
          <a:xfrm>
            <a:off x="398451" y="1721703"/>
            <a:ext cx="3098487" cy="3064610"/>
            <a:chOff x="4353938" y="1746824"/>
            <a:chExt cx="3098487" cy="30646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4F0C1D-3257-9241-B01F-450DBF2309F2}"/>
                </a:ext>
              </a:extLst>
            </p:cNvPr>
            <p:cNvSpPr txBox="1"/>
            <p:nvPr/>
          </p:nvSpPr>
          <p:spPr>
            <a:xfrm>
              <a:off x="4353938" y="2564665"/>
              <a:ext cx="3098487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Translate this HLL program into assembly language.</a:t>
              </a:r>
            </a:p>
            <a:p>
              <a:pPr algn="ctr"/>
              <a:endParaRPr lang="en-US" sz="20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Assemble and run your program using the simulator.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0DFEF7F-C0ED-C643-BEC4-A14C3682E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78585" y="1746824"/>
              <a:ext cx="649191" cy="68271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969DAD9-2B8C-EF44-94BC-BD1C445B30DF}"/>
              </a:ext>
            </a:extLst>
          </p:cNvPr>
          <p:cNvSpPr txBox="1"/>
          <p:nvPr/>
        </p:nvSpPr>
        <p:spPr>
          <a:xfrm>
            <a:off x="4037396" y="385108"/>
            <a:ext cx="268164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main() {</a:t>
            </a:r>
          </a:p>
          <a:p>
            <a:r>
              <a:rPr lang="en-US" sz="2000" dirty="0">
                <a:latin typeface="Courier" pitchFamily="2" charset="0"/>
              </a:rPr>
              <a:t>  read x</a:t>
            </a:r>
          </a:p>
          <a:p>
            <a:r>
              <a:rPr lang="en-US" sz="2000" dirty="0">
                <a:latin typeface="Courier" pitchFamily="2" charset="0"/>
              </a:rPr>
              <a:t>  y = abs(x)</a:t>
            </a:r>
          </a:p>
          <a:p>
            <a:r>
              <a:rPr lang="en-US" sz="2000" dirty="0">
                <a:latin typeface="Courier" pitchFamily="2" charset="0"/>
              </a:rPr>
              <a:t>  print y 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int abs(n) {</a:t>
            </a:r>
          </a:p>
          <a:p>
            <a:r>
              <a:rPr lang="en-US" sz="2000" dirty="0">
                <a:latin typeface="Courier" pitchFamily="2" charset="0"/>
              </a:rPr>
              <a:t>  if (n &gt;= 0) {</a:t>
            </a:r>
          </a:p>
          <a:p>
            <a:r>
              <a:rPr lang="en-US" sz="2000" dirty="0">
                <a:latin typeface="Courier" pitchFamily="2" charset="0"/>
              </a:rPr>
              <a:t>    return n</a:t>
            </a:r>
          </a:p>
          <a:p>
            <a:r>
              <a:rPr lang="en-US" sz="2000" dirty="0">
                <a:latin typeface="Courier" pitchFamily="2" charset="0"/>
              </a:rPr>
              <a:t>  }</a:t>
            </a:r>
          </a:p>
          <a:p>
            <a:r>
              <a:rPr lang="en-US" sz="2000" dirty="0">
                <a:latin typeface="Courier" pitchFamily="2" charset="0"/>
              </a:rPr>
              <a:t>  else { </a:t>
            </a:r>
          </a:p>
          <a:p>
            <a:r>
              <a:rPr lang="en-US" sz="2000" dirty="0">
                <a:latin typeface="Courier" pitchFamily="2" charset="0"/>
              </a:rPr>
              <a:t>    return -n</a:t>
            </a:r>
          </a:p>
          <a:p>
            <a:r>
              <a:rPr lang="en-US" sz="2000" dirty="0">
                <a:latin typeface="Courier" pitchFamily="2" charset="0"/>
              </a:rPr>
              <a:t>  }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147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28BD-4AF2-614C-8844-E7284E77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#2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53252-45F0-FB42-9849-578D058489A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307DAE4-B0C9-A04E-9CA9-3E5B21DD9CA2}"/>
              </a:ext>
            </a:extLst>
          </p:cNvPr>
          <p:cNvGrpSpPr/>
          <p:nvPr/>
        </p:nvGrpSpPr>
        <p:grpSpPr>
          <a:xfrm>
            <a:off x="398451" y="1721703"/>
            <a:ext cx="3098487" cy="3064610"/>
            <a:chOff x="4353938" y="1746824"/>
            <a:chExt cx="3098487" cy="30646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4F0C1D-3257-9241-B01F-450DBF2309F2}"/>
                </a:ext>
              </a:extLst>
            </p:cNvPr>
            <p:cNvSpPr txBox="1"/>
            <p:nvPr/>
          </p:nvSpPr>
          <p:spPr>
            <a:xfrm>
              <a:off x="4353938" y="2564665"/>
              <a:ext cx="3098487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Translate this HLL program into assembly language.</a:t>
              </a:r>
            </a:p>
            <a:p>
              <a:pPr algn="ctr"/>
              <a:endParaRPr lang="en-US" sz="20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Assemble and run your program using the simulator.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0DFEF7F-C0ED-C643-BEC4-A14C3682E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78585" y="1746824"/>
              <a:ext cx="649191" cy="68271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969DAD9-2B8C-EF44-94BC-BD1C445B30DF}"/>
              </a:ext>
            </a:extLst>
          </p:cNvPr>
          <p:cNvSpPr txBox="1"/>
          <p:nvPr/>
        </p:nvSpPr>
        <p:spPr>
          <a:xfrm>
            <a:off x="3995355" y="185053"/>
            <a:ext cx="268164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main() {</a:t>
            </a:r>
          </a:p>
          <a:p>
            <a:r>
              <a:rPr lang="en-US" sz="2000" dirty="0">
                <a:latin typeface="Courier" pitchFamily="2" charset="0"/>
              </a:rPr>
              <a:t>  read a</a:t>
            </a:r>
          </a:p>
          <a:p>
            <a:r>
              <a:rPr lang="en-US" sz="2000" dirty="0">
                <a:latin typeface="Courier" pitchFamily="2" charset="0"/>
              </a:rPr>
              <a:t>  read b</a:t>
            </a:r>
          </a:p>
          <a:p>
            <a:r>
              <a:rPr lang="en-US" sz="2000" dirty="0">
                <a:latin typeface="Courier" pitchFamily="2" charset="0"/>
              </a:rPr>
              <a:t>  y = min(</a:t>
            </a:r>
            <a:r>
              <a:rPr lang="en-US" sz="2000" dirty="0" err="1">
                <a:latin typeface="Courier" pitchFamily="2" charset="0"/>
              </a:rPr>
              <a:t>a,b</a:t>
            </a:r>
            <a:r>
              <a:rPr lang="en-US" sz="2000" dirty="0">
                <a:latin typeface="Courier" pitchFamily="2" charset="0"/>
              </a:rPr>
              <a:t>)</a:t>
            </a:r>
          </a:p>
          <a:p>
            <a:r>
              <a:rPr lang="en-US" sz="2000" dirty="0">
                <a:latin typeface="Courier" pitchFamily="2" charset="0"/>
              </a:rPr>
              <a:t>  print y 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int min(</a:t>
            </a:r>
            <a:r>
              <a:rPr lang="en-US" sz="2000" dirty="0" err="1">
                <a:latin typeface="Courier" pitchFamily="2" charset="0"/>
              </a:rPr>
              <a:t>p,q</a:t>
            </a:r>
            <a:r>
              <a:rPr lang="en-US" sz="2000" dirty="0">
                <a:latin typeface="Courier" pitchFamily="2" charset="0"/>
              </a:rPr>
              <a:t>) {</a:t>
            </a:r>
          </a:p>
          <a:p>
            <a:r>
              <a:rPr lang="en-US" sz="2000" dirty="0">
                <a:latin typeface="Courier" pitchFamily="2" charset="0"/>
              </a:rPr>
              <a:t>  if (p &lt; q) {</a:t>
            </a:r>
          </a:p>
          <a:p>
            <a:r>
              <a:rPr lang="en-US" sz="2000" dirty="0">
                <a:latin typeface="Courier" pitchFamily="2" charset="0"/>
              </a:rPr>
              <a:t>    return p</a:t>
            </a:r>
          </a:p>
          <a:p>
            <a:r>
              <a:rPr lang="en-US" sz="2000" dirty="0">
                <a:latin typeface="Courier" pitchFamily="2" charset="0"/>
              </a:rPr>
              <a:t>  }</a:t>
            </a:r>
          </a:p>
          <a:p>
            <a:r>
              <a:rPr lang="en-US" sz="2000" dirty="0">
                <a:latin typeface="Courier" pitchFamily="2" charset="0"/>
              </a:rPr>
              <a:t>  else { </a:t>
            </a:r>
          </a:p>
          <a:p>
            <a:r>
              <a:rPr lang="en-US" sz="2000" dirty="0">
                <a:latin typeface="Courier" pitchFamily="2" charset="0"/>
              </a:rPr>
              <a:t>    return q</a:t>
            </a:r>
          </a:p>
          <a:p>
            <a:r>
              <a:rPr lang="en-US" sz="2000" dirty="0">
                <a:latin typeface="Courier" pitchFamily="2" charset="0"/>
              </a:rPr>
              <a:t>  }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728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28BD-4AF2-614C-8844-E7284E77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#3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53252-45F0-FB42-9849-578D058489A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307DAE4-B0C9-A04E-9CA9-3E5B21DD9CA2}"/>
              </a:ext>
            </a:extLst>
          </p:cNvPr>
          <p:cNvGrpSpPr/>
          <p:nvPr/>
        </p:nvGrpSpPr>
        <p:grpSpPr>
          <a:xfrm>
            <a:off x="398451" y="1721703"/>
            <a:ext cx="3098487" cy="3064610"/>
            <a:chOff x="4353938" y="1746824"/>
            <a:chExt cx="3098487" cy="30646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4F0C1D-3257-9241-B01F-450DBF2309F2}"/>
                </a:ext>
              </a:extLst>
            </p:cNvPr>
            <p:cNvSpPr txBox="1"/>
            <p:nvPr/>
          </p:nvSpPr>
          <p:spPr>
            <a:xfrm>
              <a:off x="4353938" y="2564665"/>
              <a:ext cx="3098487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Translate this HLL program into assembly language.</a:t>
              </a:r>
            </a:p>
            <a:p>
              <a:pPr algn="ctr"/>
              <a:endParaRPr lang="en-US" sz="20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Assemble and run your program using the simulator.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0DFEF7F-C0ED-C643-BEC4-A14C3682E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78585" y="1746824"/>
              <a:ext cx="649191" cy="68271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969DAD9-2B8C-EF44-94BC-BD1C445B30DF}"/>
              </a:ext>
            </a:extLst>
          </p:cNvPr>
          <p:cNvSpPr txBox="1"/>
          <p:nvPr/>
        </p:nvSpPr>
        <p:spPr>
          <a:xfrm>
            <a:off x="4112476" y="63371"/>
            <a:ext cx="329882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main() {</a:t>
            </a:r>
          </a:p>
          <a:p>
            <a:r>
              <a:rPr lang="en-US" sz="2000" dirty="0">
                <a:latin typeface="Courier" pitchFamily="2" charset="0"/>
              </a:rPr>
              <a:t>  read a</a:t>
            </a:r>
          </a:p>
          <a:p>
            <a:r>
              <a:rPr lang="en-US" sz="2000" dirty="0">
                <a:latin typeface="Courier" pitchFamily="2" charset="0"/>
              </a:rPr>
              <a:t>  read b</a:t>
            </a:r>
          </a:p>
          <a:p>
            <a:r>
              <a:rPr lang="en-US" sz="2000" dirty="0">
                <a:latin typeface="Courier" pitchFamily="2" charset="0"/>
              </a:rPr>
              <a:t>  read c</a:t>
            </a:r>
          </a:p>
          <a:p>
            <a:r>
              <a:rPr lang="en-US" sz="2000" dirty="0">
                <a:latin typeface="Courier" pitchFamily="2" charset="0"/>
              </a:rPr>
              <a:t>  read d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  m = min4(</a:t>
            </a:r>
            <a:r>
              <a:rPr lang="en-US" sz="2000" dirty="0" err="1">
                <a:latin typeface="Courier" pitchFamily="2" charset="0"/>
              </a:rPr>
              <a:t>a,b,c,d</a:t>
            </a:r>
            <a:r>
              <a:rPr lang="en-US" sz="2000" dirty="0">
                <a:latin typeface="Courier" pitchFamily="2" charset="0"/>
              </a:rPr>
              <a:t>)</a:t>
            </a:r>
          </a:p>
          <a:p>
            <a:r>
              <a:rPr lang="en-US" sz="2000" dirty="0">
                <a:latin typeface="Courier" pitchFamily="2" charset="0"/>
              </a:rPr>
              <a:t>  print m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int min4(</a:t>
            </a:r>
            <a:r>
              <a:rPr lang="en-US" sz="2000" dirty="0" err="1">
                <a:latin typeface="Courier" pitchFamily="2" charset="0"/>
              </a:rPr>
              <a:t>v,w,x,y</a:t>
            </a:r>
            <a:r>
              <a:rPr lang="en-US" sz="2000" dirty="0">
                <a:latin typeface="Courier" pitchFamily="2" charset="0"/>
              </a:rPr>
              <a:t>) {</a:t>
            </a:r>
          </a:p>
          <a:p>
            <a:r>
              <a:rPr lang="en-US" sz="2000" dirty="0">
                <a:latin typeface="Courier" pitchFamily="2" charset="0"/>
              </a:rPr>
              <a:t>  p = min(</a:t>
            </a:r>
            <a:r>
              <a:rPr lang="en-US" sz="2000" dirty="0" err="1">
                <a:latin typeface="Courier" pitchFamily="2" charset="0"/>
              </a:rPr>
              <a:t>v,w</a:t>
            </a:r>
            <a:r>
              <a:rPr lang="en-US" sz="2000" dirty="0">
                <a:latin typeface="Courier" pitchFamily="2" charset="0"/>
              </a:rPr>
              <a:t>)</a:t>
            </a:r>
          </a:p>
          <a:p>
            <a:r>
              <a:rPr lang="en-US" sz="2000" dirty="0">
                <a:latin typeface="Courier" pitchFamily="2" charset="0"/>
              </a:rPr>
              <a:t>  q = min(</a:t>
            </a:r>
            <a:r>
              <a:rPr lang="en-US" sz="2000" dirty="0" err="1">
                <a:latin typeface="Courier" pitchFamily="2" charset="0"/>
              </a:rPr>
              <a:t>x,y</a:t>
            </a:r>
            <a:r>
              <a:rPr lang="en-US" sz="2000" dirty="0">
                <a:latin typeface="Courier" pitchFamily="2" charset="0"/>
              </a:rPr>
              <a:t>)</a:t>
            </a:r>
          </a:p>
          <a:p>
            <a:r>
              <a:rPr lang="en-US" sz="2000" dirty="0">
                <a:latin typeface="Courier" pitchFamily="2" charset="0"/>
              </a:rPr>
              <a:t>  r = min(</a:t>
            </a:r>
            <a:r>
              <a:rPr lang="en-US" sz="2000" dirty="0" err="1">
                <a:latin typeface="Courier" pitchFamily="2" charset="0"/>
              </a:rPr>
              <a:t>p,q</a:t>
            </a:r>
            <a:r>
              <a:rPr lang="en-US" sz="2000" dirty="0">
                <a:latin typeface="Courier" pitchFamily="2" charset="0"/>
              </a:rPr>
              <a:t>)</a:t>
            </a:r>
          </a:p>
          <a:p>
            <a:r>
              <a:rPr lang="en-US" sz="2000" dirty="0">
                <a:latin typeface="Courier" pitchFamily="2" charset="0"/>
              </a:rPr>
              <a:t>  return r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16F79D-548B-F245-9B70-7D75DFB8C3FF}"/>
              </a:ext>
            </a:extLst>
          </p:cNvPr>
          <p:cNvSpPr txBox="1"/>
          <p:nvPr/>
        </p:nvSpPr>
        <p:spPr>
          <a:xfrm>
            <a:off x="6936828" y="63371"/>
            <a:ext cx="22071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Print" panose="02000800000000000000" pitchFamily="2" charset="0"/>
              </a:rPr>
              <a:t>NOTES: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Print" panose="02000800000000000000" pitchFamily="2" charset="0"/>
              </a:rPr>
              <a:t>Use min from program #2.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Print" panose="02000800000000000000" pitchFamily="2" charset="0"/>
              </a:rPr>
              <a:t>Be sure to save and restore R12 in min4 because it calls min.</a:t>
            </a:r>
          </a:p>
        </p:txBody>
      </p:sp>
    </p:spTree>
    <p:extLst>
      <p:ext uri="{BB962C8B-B14F-4D97-AF65-F5344CB8AC3E}">
        <p14:creationId xmlns:p14="http://schemas.microsoft.com/office/powerpoint/2010/main" val="40276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F724E-81A0-904A-9037-50DBDB8C7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EBD2D-2628-2B4C-BBCB-F830D6ABA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020E1-9742-F247-901F-9F2BC040CA1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4249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F2B38-B3FA-5C4D-AFCC-45DC23437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1C229-10E2-7F4D-9CB4-856519C54F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936A8-0B02-6F49-8ED4-434535CA74F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897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D77A-1EED-1948-ADE1-D464F677D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1: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DE609-85B5-3940-9262-32009E7C3C5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D6ADE-110E-0B42-BEB4-BD55788D3375}"/>
              </a:ext>
            </a:extLst>
          </p:cNvPr>
          <p:cNvSpPr txBox="1"/>
          <p:nvPr/>
        </p:nvSpPr>
        <p:spPr>
          <a:xfrm>
            <a:off x="3594538" y="926488"/>
            <a:ext cx="288886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	.</a:t>
            </a:r>
            <a:r>
              <a:rPr lang="en-US" dirty="0" err="1">
                <a:latin typeface="Courier" pitchFamily="2" charset="0"/>
              </a:rPr>
              <a:t>stacksize</a:t>
            </a:r>
            <a:r>
              <a:rPr lang="en-US" dirty="0">
                <a:latin typeface="Courier" pitchFamily="2" charset="0"/>
              </a:rPr>
              <a:t> 100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MAIN:	LOAD R0 STDIN</a:t>
            </a:r>
          </a:p>
          <a:p>
            <a:r>
              <a:rPr lang="en-US" dirty="0">
                <a:latin typeface="Courier" pitchFamily="2" charset="0"/>
              </a:rPr>
              <a:t>	PUSH R0</a:t>
            </a:r>
          </a:p>
          <a:p>
            <a:r>
              <a:rPr lang="en-US" dirty="0">
                <a:latin typeface="Courier" pitchFamily="2" charset="0"/>
              </a:rPr>
              <a:t>	CALL ABS</a:t>
            </a:r>
          </a:p>
          <a:p>
            <a:r>
              <a:rPr lang="en-US" dirty="0">
                <a:latin typeface="Courier" pitchFamily="2" charset="0"/>
              </a:rPr>
              <a:t>	POP R15</a:t>
            </a:r>
          </a:p>
          <a:p>
            <a:r>
              <a:rPr lang="en-US" dirty="0">
                <a:latin typeface="Courier" pitchFamily="2" charset="0"/>
              </a:rPr>
              <a:t>	STORE R14 STDOUT</a:t>
            </a:r>
          </a:p>
          <a:p>
            <a:r>
              <a:rPr lang="en-US" dirty="0">
                <a:latin typeface="Courier" pitchFamily="2" charset="0"/>
              </a:rPr>
              <a:t>	HALT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ABS:	PUSH R3</a:t>
            </a:r>
          </a:p>
          <a:p>
            <a:r>
              <a:rPr lang="en-US" dirty="0">
                <a:latin typeface="Courier" pitchFamily="2" charset="0"/>
              </a:rPr>
              <a:t>	LOAD R3 R13 +8</a:t>
            </a:r>
          </a:p>
          <a:p>
            <a:r>
              <a:rPr lang="en-US" dirty="0">
                <a:latin typeface="Courier" pitchFamily="2" charset="0"/>
              </a:rPr>
              <a:t>	BNEG R3 NEG</a:t>
            </a:r>
          </a:p>
          <a:p>
            <a:r>
              <a:rPr lang="en-US" dirty="0">
                <a:latin typeface="Courier" pitchFamily="2" charset="0"/>
              </a:rPr>
              <a:t>DONE:	MOV R14 R3</a:t>
            </a:r>
          </a:p>
          <a:p>
            <a:r>
              <a:rPr lang="en-US" dirty="0">
                <a:latin typeface="Courier" pitchFamily="2" charset="0"/>
              </a:rPr>
              <a:t>	POP R3</a:t>
            </a:r>
          </a:p>
          <a:p>
            <a:r>
              <a:rPr lang="en-US" dirty="0">
                <a:latin typeface="Courier" pitchFamily="2" charset="0"/>
              </a:rPr>
              <a:t>	RET</a:t>
            </a:r>
          </a:p>
          <a:p>
            <a:r>
              <a:rPr lang="en-US" dirty="0">
                <a:latin typeface="Courier" pitchFamily="2" charset="0"/>
              </a:rPr>
              <a:t>NEG:	NOT R3 R3</a:t>
            </a:r>
          </a:p>
          <a:p>
            <a:r>
              <a:rPr lang="en-US" dirty="0">
                <a:latin typeface="Courier" pitchFamily="2" charset="0"/>
              </a:rPr>
              <a:t>	ADD R3 R3 #1</a:t>
            </a:r>
          </a:p>
          <a:p>
            <a:r>
              <a:rPr lang="en-US" dirty="0">
                <a:latin typeface="Courier" pitchFamily="2" charset="0"/>
              </a:rPr>
              <a:t>	JUMP DONE</a:t>
            </a:r>
          </a:p>
        </p:txBody>
      </p:sp>
    </p:spTree>
    <p:extLst>
      <p:ext uri="{BB962C8B-B14F-4D97-AF65-F5344CB8AC3E}">
        <p14:creationId xmlns:p14="http://schemas.microsoft.com/office/powerpoint/2010/main" val="3507599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22348-5D6A-A643-A12A-E4E8FDEA3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2: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654E5-56EA-F74F-92CC-A18086C3D4D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CB287-9E33-0C40-9289-A13EDCF814E5}"/>
              </a:ext>
            </a:extLst>
          </p:cNvPr>
          <p:cNvSpPr txBox="1"/>
          <p:nvPr/>
        </p:nvSpPr>
        <p:spPr>
          <a:xfrm>
            <a:off x="1177158" y="1639614"/>
            <a:ext cx="2888868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	.</a:t>
            </a:r>
            <a:r>
              <a:rPr lang="en-US" dirty="0" err="1">
                <a:latin typeface="Courier" pitchFamily="2" charset="0"/>
              </a:rPr>
              <a:t>stacksize</a:t>
            </a:r>
            <a:r>
              <a:rPr lang="en-US" dirty="0">
                <a:latin typeface="Courier" pitchFamily="2" charset="0"/>
              </a:rPr>
              <a:t> 100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MAIN:	LOAD R0 STDIN</a:t>
            </a:r>
          </a:p>
          <a:p>
            <a:r>
              <a:rPr lang="en-US" dirty="0">
                <a:latin typeface="Courier" pitchFamily="2" charset="0"/>
              </a:rPr>
              <a:t>	LOAD R1 STDIN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	PUSH R0</a:t>
            </a:r>
          </a:p>
          <a:p>
            <a:r>
              <a:rPr lang="en-US" dirty="0">
                <a:latin typeface="Courier" pitchFamily="2" charset="0"/>
              </a:rPr>
              <a:t>	PUSH R1</a:t>
            </a:r>
          </a:p>
          <a:p>
            <a:r>
              <a:rPr lang="en-US" dirty="0">
                <a:latin typeface="Courier" pitchFamily="2" charset="0"/>
              </a:rPr>
              <a:t>	CALL MIN</a:t>
            </a:r>
          </a:p>
          <a:p>
            <a:r>
              <a:rPr lang="en-US" dirty="0">
                <a:latin typeface="Courier" pitchFamily="2" charset="0"/>
              </a:rPr>
              <a:t>	POP R15</a:t>
            </a:r>
          </a:p>
          <a:p>
            <a:r>
              <a:rPr lang="en-US" dirty="0">
                <a:latin typeface="Courier" pitchFamily="2" charset="0"/>
              </a:rPr>
              <a:t>	POP R15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	STORE R14 STDOUT</a:t>
            </a:r>
          </a:p>
          <a:p>
            <a:r>
              <a:rPr lang="en-US" dirty="0">
                <a:latin typeface="Courier" pitchFamily="2" charset="0"/>
              </a:rPr>
              <a:t>	HALT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42952B-688B-A448-A256-A525C5246BAD}"/>
              </a:ext>
            </a:extLst>
          </p:cNvPr>
          <p:cNvSpPr txBox="1"/>
          <p:nvPr/>
        </p:nvSpPr>
        <p:spPr>
          <a:xfrm>
            <a:off x="4666594" y="2071806"/>
            <a:ext cx="2719014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MIN:	PUSH R3</a:t>
            </a:r>
          </a:p>
          <a:p>
            <a:r>
              <a:rPr lang="en-US" dirty="0">
                <a:latin typeface="Courier" pitchFamily="2" charset="0"/>
              </a:rPr>
              <a:t>	PUSH R4</a:t>
            </a:r>
          </a:p>
          <a:p>
            <a:r>
              <a:rPr lang="en-US" dirty="0">
                <a:latin typeface="Courier" pitchFamily="2" charset="0"/>
              </a:rPr>
              <a:t>	LOAD R3 R13 +12</a:t>
            </a:r>
          </a:p>
          <a:p>
            <a:r>
              <a:rPr lang="en-US" dirty="0">
                <a:latin typeface="Courier" pitchFamily="2" charset="0"/>
              </a:rPr>
              <a:t>	LOAD R4 R13 +16</a:t>
            </a:r>
          </a:p>
          <a:p>
            <a:r>
              <a:rPr lang="en-US" dirty="0">
                <a:latin typeface="Courier" pitchFamily="2" charset="0"/>
              </a:rPr>
              <a:t>	</a:t>
            </a:r>
          </a:p>
          <a:p>
            <a:r>
              <a:rPr lang="en-US" dirty="0">
                <a:latin typeface="Courier" pitchFamily="2" charset="0"/>
              </a:rPr>
              <a:t>	BLT R3 R4 PMIN</a:t>
            </a:r>
          </a:p>
          <a:p>
            <a:r>
              <a:rPr lang="en-US" dirty="0">
                <a:latin typeface="Courier" pitchFamily="2" charset="0"/>
              </a:rPr>
              <a:t>	MOV R14 R4</a:t>
            </a:r>
          </a:p>
          <a:p>
            <a:r>
              <a:rPr lang="en-US" dirty="0">
                <a:latin typeface="Courier" pitchFamily="2" charset="0"/>
              </a:rPr>
              <a:t>	JUMP DONE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PMIN:	MOV R14 R3</a:t>
            </a:r>
          </a:p>
          <a:p>
            <a:r>
              <a:rPr lang="en-US" dirty="0">
                <a:latin typeface="Courier" pitchFamily="2" charset="0"/>
              </a:rPr>
              <a:t>DONE:	POP R4</a:t>
            </a:r>
          </a:p>
          <a:p>
            <a:r>
              <a:rPr lang="en-US" dirty="0">
                <a:latin typeface="Courier" pitchFamily="2" charset="0"/>
              </a:rPr>
              <a:t>	POP R3</a:t>
            </a:r>
          </a:p>
          <a:p>
            <a:r>
              <a:rPr lang="en-US" dirty="0">
                <a:latin typeface="Courier" pitchFamily="2" charset="0"/>
              </a:rPr>
              <a:t>	RET</a:t>
            </a:r>
          </a:p>
        </p:txBody>
      </p:sp>
    </p:spTree>
    <p:extLst>
      <p:ext uri="{BB962C8B-B14F-4D97-AF65-F5344CB8AC3E}">
        <p14:creationId xmlns:p14="http://schemas.microsoft.com/office/powerpoint/2010/main" val="1109038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607CA-0283-6E44-BFF9-98560DC2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3: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793C5-3AE6-2A42-9947-52F6F7E26E8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C4DF7-90D0-F747-A9C0-70454E0E2732}"/>
              </a:ext>
            </a:extLst>
          </p:cNvPr>
          <p:cNvSpPr txBox="1"/>
          <p:nvPr/>
        </p:nvSpPr>
        <p:spPr>
          <a:xfrm>
            <a:off x="1410575" y="1681655"/>
            <a:ext cx="208262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urier" pitchFamily="2" charset="0"/>
              </a:rPr>
              <a:t>.</a:t>
            </a:r>
            <a:r>
              <a:rPr lang="en-US" sz="800" dirty="0" err="1">
                <a:latin typeface="Courier" pitchFamily="2" charset="0"/>
              </a:rPr>
              <a:t>stacksize</a:t>
            </a:r>
            <a:r>
              <a:rPr lang="en-US" sz="800" dirty="0">
                <a:latin typeface="Courier" pitchFamily="2" charset="0"/>
              </a:rPr>
              <a:t> 100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800" dirty="0">
                <a:latin typeface="Courier" pitchFamily="2" charset="0"/>
              </a:rPr>
              <a:t>MAIN:	LOAD R0 STDIN</a:t>
            </a:r>
          </a:p>
          <a:p>
            <a:r>
              <a:rPr lang="en-US" sz="800" dirty="0">
                <a:latin typeface="Courier" pitchFamily="2" charset="0"/>
              </a:rPr>
              <a:t>	LOAD R1 STDIN</a:t>
            </a:r>
          </a:p>
          <a:p>
            <a:r>
              <a:rPr lang="en-US" sz="800" dirty="0">
                <a:latin typeface="Courier" pitchFamily="2" charset="0"/>
              </a:rPr>
              <a:t>	LOAD R2 STDIN</a:t>
            </a:r>
          </a:p>
          <a:p>
            <a:r>
              <a:rPr lang="en-US" sz="800" dirty="0">
                <a:latin typeface="Courier" pitchFamily="2" charset="0"/>
              </a:rPr>
              <a:t>	LOAD R3 STDIN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800" dirty="0">
                <a:latin typeface="Courier" pitchFamily="2" charset="0"/>
              </a:rPr>
              <a:t>	PUSH R0</a:t>
            </a:r>
          </a:p>
          <a:p>
            <a:r>
              <a:rPr lang="en-US" sz="800" dirty="0">
                <a:latin typeface="Courier" pitchFamily="2" charset="0"/>
              </a:rPr>
              <a:t>	PUSH R1</a:t>
            </a:r>
          </a:p>
          <a:p>
            <a:r>
              <a:rPr lang="en-US" sz="800" dirty="0">
                <a:latin typeface="Courier" pitchFamily="2" charset="0"/>
              </a:rPr>
              <a:t>	PUSH R2</a:t>
            </a:r>
          </a:p>
          <a:p>
            <a:r>
              <a:rPr lang="en-US" sz="800" dirty="0">
                <a:latin typeface="Courier" pitchFamily="2" charset="0"/>
              </a:rPr>
              <a:t>	PUSH R3</a:t>
            </a:r>
          </a:p>
          <a:p>
            <a:r>
              <a:rPr lang="en-US" sz="800" dirty="0">
                <a:latin typeface="Courier" pitchFamily="2" charset="0"/>
              </a:rPr>
              <a:t>	CALL MIN4</a:t>
            </a:r>
          </a:p>
          <a:p>
            <a:r>
              <a:rPr lang="en-US" sz="800" dirty="0">
                <a:latin typeface="Courier" pitchFamily="2" charset="0"/>
              </a:rPr>
              <a:t>	POP R15</a:t>
            </a:r>
          </a:p>
          <a:p>
            <a:r>
              <a:rPr lang="en-US" sz="800" dirty="0">
                <a:latin typeface="Courier" pitchFamily="2" charset="0"/>
              </a:rPr>
              <a:t>	POP R15</a:t>
            </a:r>
          </a:p>
          <a:p>
            <a:r>
              <a:rPr lang="en-US" sz="800" dirty="0">
                <a:latin typeface="Courier" pitchFamily="2" charset="0"/>
              </a:rPr>
              <a:t>	POP R15</a:t>
            </a:r>
          </a:p>
          <a:p>
            <a:r>
              <a:rPr lang="en-US" sz="800" dirty="0">
                <a:latin typeface="Courier" pitchFamily="2" charset="0"/>
              </a:rPr>
              <a:t>	POP R15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800" dirty="0">
                <a:latin typeface="Courier" pitchFamily="2" charset="0"/>
              </a:rPr>
              <a:t>	STORE R14 STDOUT</a:t>
            </a:r>
          </a:p>
          <a:p>
            <a:r>
              <a:rPr lang="en-US" sz="800" dirty="0">
                <a:latin typeface="Courier" pitchFamily="2" charset="0"/>
              </a:rPr>
              <a:t>	HALT</a:t>
            </a:r>
          </a:p>
          <a:p>
            <a:endParaRPr lang="en-US" sz="800" dirty="0">
              <a:latin typeface="Courier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4355B-534E-8448-9B23-FA398A965839}"/>
              </a:ext>
            </a:extLst>
          </p:cNvPr>
          <p:cNvSpPr txBox="1"/>
          <p:nvPr/>
        </p:nvSpPr>
        <p:spPr>
          <a:xfrm>
            <a:off x="3826460" y="309592"/>
            <a:ext cx="202170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urier" pitchFamily="2" charset="0"/>
              </a:rPr>
              <a:t>MIN4:	PUSH R3</a:t>
            </a:r>
          </a:p>
          <a:p>
            <a:r>
              <a:rPr lang="en-US" sz="800" dirty="0">
                <a:latin typeface="Courier" pitchFamily="2" charset="0"/>
              </a:rPr>
              <a:t>	PUSH R4</a:t>
            </a:r>
          </a:p>
          <a:p>
            <a:r>
              <a:rPr lang="en-US" sz="800" dirty="0">
                <a:latin typeface="Courier" pitchFamily="2" charset="0"/>
              </a:rPr>
              <a:t>	PUSH R5</a:t>
            </a:r>
          </a:p>
          <a:p>
            <a:r>
              <a:rPr lang="en-US" sz="800" dirty="0">
                <a:latin typeface="Courier" pitchFamily="2" charset="0"/>
              </a:rPr>
              <a:t>	PUSH R6</a:t>
            </a:r>
          </a:p>
          <a:p>
            <a:r>
              <a:rPr lang="en-US" sz="800" dirty="0">
                <a:latin typeface="Courier" pitchFamily="2" charset="0"/>
              </a:rPr>
              <a:t>	PUSH R12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800" dirty="0">
                <a:latin typeface="Courier" pitchFamily="2" charset="0"/>
              </a:rPr>
              <a:t>	LOAD R3 R13 +36</a:t>
            </a:r>
          </a:p>
          <a:p>
            <a:r>
              <a:rPr lang="en-US" sz="800" dirty="0">
                <a:latin typeface="Courier" pitchFamily="2" charset="0"/>
              </a:rPr>
              <a:t>	LOAD R4 R13 +32</a:t>
            </a:r>
          </a:p>
          <a:p>
            <a:r>
              <a:rPr lang="en-US" sz="800" dirty="0">
                <a:latin typeface="Courier" pitchFamily="2" charset="0"/>
              </a:rPr>
              <a:t>	LOAD R5 R13 +28</a:t>
            </a:r>
          </a:p>
          <a:p>
            <a:r>
              <a:rPr lang="en-US" sz="800" dirty="0">
                <a:latin typeface="Courier" pitchFamily="2" charset="0"/>
              </a:rPr>
              <a:t>	LOAD R6 R13 +24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800" dirty="0">
                <a:latin typeface="Courier" pitchFamily="2" charset="0"/>
              </a:rPr>
              <a:t>	PUSH R3</a:t>
            </a:r>
          </a:p>
          <a:p>
            <a:r>
              <a:rPr lang="en-US" sz="800" dirty="0">
                <a:latin typeface="Courier" pitchFamily="2" charset="0"/>
              </a:rPr>
              <a:t>	PUSH R4</a:t>
            </a:r>
          </a:p>
          <a:p>
            <a:r>
              <a:rPr lang="en-US" sz="800" dirty="0">
                <a:latin typeface="Courier" pitchFamily="2" charset="0"/>
              </a:rPr>
              <a:t>	CALL MIN </a:t>
            </a:r>
          </a:p>
          <a:p>
            <a:r>
              <a:rPr lang="en-US" sz="800" dirty="0">
                <a:latin typeface="Courier" pitchFamily="2" charset="0"/>
              </a:rPr>
              <a:t>	POP R15</a:t>
            </a:r>
          </a:p>
          <a:p>
            <a:r>
              <a:rPr lang="en-US" sz="800" dirty="0">
                <a:latin typeface="Courier" pitchFamily="2" charset="0"/>
              </a:rPr>
              <a:t>	POP R15</a:t>
            </a:r>
          </a:p>
          <a:p>
            <a:r>
              <a:rPr lang="en-US" sz="800" dirty="0">
                <a:latin typeface="Courier" pitchFamily="2" charset="0"/>
              </a:rPr>
              <a:t>	MOV R3 R14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800" dirty="0">
                <a:latin typeface="Courier" pitchFamily="2" charset="0"/>
              </a:rPr>
              <a:t>	PUSH R5 </a:t>
            </a:r>
          </a:p>
          <a:p>
            <a:r>
              <a:rPr lang="en-US" sz="800" dirty="0">
                <a:latin typeface="Courier" pitchFamily="2" charset="0"/>
              </a:rPr>
              <a:t>	PUSH R6</a:t>
            </a:r>
          </a:p>
          <a:p>
            <a:r>
              <a:rPr lang="en-US" sz="800" dirty="0">
                <a:latin typeface="Courier" pitchFamily="2" charset="0"/>
              </a:rPr>
              <a:t>	CALL MIN</a:t>
            </a:r>
          </a:p>
          <a:p>
            <a:r>
              <a:rPr lang="en-US" sz="800" dirty="0">
                <a:latin typeface="Courier" pitchFamily="2" charset="0"/>
              </a:rPr>
              <a:t>	POP R15</a:t>
            </a:r>
          </a:p>
          <a:p>
            <a:r>
              <a:rPr lang="en-US" sz="800" dirty="0">
                <a:latin typeface="Courier" pitchFamily="2" charset="0"/>
              </a:rPr>
              <a:t>	POP R15</a:t>
            </a:r>
          </a:p>
          <a:p>
            <a:r>
              <a:rPr lang="en-US" sz="800" dirty="0">
                <a:latin typeface="Courier" pitchFamily="2" charset="0"/>
              </a:rPr>
              <a:t>	</a:t>
            </a:r>
          </a:p>
          <a:p>
            <a:r>
              <a:rPr lang="en-US" sz="800" dirty="0">
                <a:latin typeface="Courier" pitchFamily="2" charset="0"/>
              </a:rPr>
              <a:t>	PUSH R3</a:t>
            </a:r>
          </a:p>
          <a:p>
            <a:r>
              <a:rPr lang="en-US" sz="800" dirty="0">
                <a:latin typeface="Courier" pitchFamily="2" charset="0"/>
              </a:rPr>
              <a:t>	PUSH R14</a:t>
            </a:r>
          </a:p>
          <a:p>
            <a:r>
              <a:rPr lang="en-US" sz="800" dirty="0">
                <a:latin typeface="Courier" pitchFamily="2" charset="0"/>
              </a:rPr>
              <a:t>	CALL MIN</a:t>
            </a:r>
          </a:p>
          <a:p>
            <a:r>
              <a:rPr lang="en-US" sz="800" dirty="0">
                <a:latin typeface="Courier" pitchFamily="2" charset="0"/>
              </a:rPr>
              <a:t>	POP R15</a:t>
            </a:r>
          </a:p>
          <a:p>
            <a:r>
              <a:rPr lang="en-US" sz="800" dirty="0">
                <a:latin typeface="Courier" pitchFamily="2" charset="0"/>
              </a:rPr>
              <a:t>	POP R15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800" dirty="0">
                <a:latin typeface="Courier" pitchFamily="2" charset="0"/>
              </a:rPr>
              <a:t>	POP R12</a:t>
            </a:r>
          </a:p>
          <a:p>
            <a:r>
              <a:rPr lang="en-US" sz="800" dirty="0">
                <a:latin typeface="Courier" pitchFamily="2" charset="0"/>
              </a:rPr>
              <a:t>	POP R6</a:t>
            </a:r>
          </a:p>
          <a:p>
            <a:r>
              <a:rPr lang="en-US" sz="800" dirty="0">
                <a:latin typeface="Courier" pitchFamily="2" charset="0"/>
              </a:rPr>
              <a:t>	POP R5</a:t>
            </a:r>
          </a:p>
          <a:p>
            <a:r>
              <a:rPr lang="en-US" sz="800" dirty="0">
                <a:latin typeface="Courier" pitchFamily="2" charset="0"/>
              </a:rPr>
              <a:t>	POP R4</a:t>
            </a:r>
          </a:p>
          <a:p>
            <a:r>
              <a:rPr lang="en-US" sz="800" dirty="0">
                <a:latin typeface="Courier" pitchFamily="2" charset="0"/>
              </a:rPr>
              <a:t>	POP R3</a:t>
            </a:r>
          </a:p>
          <a:p>
            <a:r>
              <a:rPr lang="en-US" sz="800" dirty="0">
                <a:latin typeface="Courier" pitchFamily="2" charset="0"/>
              </a:rPr>
              <a:t>	RET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D437B6-75FA-D946-85E0-443505C2E46B}"/>
              </a:ext>
            </a:extLst>
          </p:cNvPr>
          <p:cNvSpPr txBox="1"/>
          <p:nvPr/>
        </p:nvSpPr>
        <p:spPr>
          <a:xfrm>
            <a:off x="6622259" y="309592"/>
            <a:ext cx="2021707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urier" pitchFamily="2" charset="0"/>
              </a:rPr>
              <a:t>MIN:	PUSH R3</a:t>
            </a:r>
          </a:p>
          <a:p>
            <a:r>
              <a:rPr lang="en-US" sz="800" dirty="0">
                <a:latin typeface="Courier" pitchFamily="2" charset="0"/>
              </a:rPr>
              <a:t>	PUSH R4</a:t>
            </a:r>
          </a:p>
          <a:p>
            <a:r>
              <a:rPr lang="en-US" sz="800" dirty="0">
                <a:latin typeface="Courier" pitchFamily="2" charset="0"/>
              </a:rPr>
              <a:t>	LOAD R3 R13 +12</a:t>
            </a:r>
          </a:p>
          <a:p>
            <a:r>
              <a:rPr lang="en-US" sz="800" dirty="0">
                <a:latin typeface="Courier" pitchFamily="2" charset="0"/>
              </a:rPr>
              <a:t>	LOAD R4 R13 +16</a:t>
            </a:r>
          </a:p>
          <a:p>
            <a:r>
              <a:rPr lang="en-US" sz="800" dirty="0">
                <a:latin typeface="Courier" pitchFamily="2" charset="0"/>
              </a:rPr>
              <a:t>	</a:t>
            </a:r>
          </a:p>
          <a:p>
            <a:r>
              <a:rPr lang="en-US" sz="800" dirty="0">
                <a:latin typeface="Courier" pitchFamily="2" charset="0"/>
              </a:rPr>
              <a:t>	BLT R3 R4 PMIN</a:t>
            </a:r>
          </a:p>
          <a:p>
            <a:r>
              <a:rPr lang="en-US" sz="800" dirty="0">
                <a:latin typeface="Courier" pitchFamily="2" charset="0"/>
              </a:rPr>
              <a:t>	MOV R14 R4</a:t>
            </a:r>
          </a:p>
          <a:p>
            <a:r>
              <a:rPr lang="en-US" sz="800" dirty="0">
                <a:latin typeface="Courier" pitchFamily="2" charset="0"/>
              </a:rPr>
              <a:t>	JUMP DONE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800" dirty="0">
                <a:latin typeface="Courier" pitchFamily="2" charset="0"/>
              </a:rPr>
              <a:t>PMIN:	MOV R14 R3</a:t>
            </a:r>
          </a:p>
          <a:p>
            <a:r>
              <a:rPr lang="en-US" sz="800" dirty="0">
                <a:latin typeface="Courier" pitchFamily="2" charset="0"/>
              </a:rPr>
              <a:t>DONE:	POP R4</a:t>
            </a:r>
          </a:p>
          <a:p>
            <a:r>
              <a:rPr lang="en-US" sz="800" dirty="0">
                <a:latin typeface="Courier" pitchFamily="2" charset="0"/>
              </a:rPr>
              <a:t>	POP R3</a:t>
            </a:r>
          </a:p>
          <a:p>
            <a:r>
              <a:rPr lang="en-US" sz="800" dirty="0">
                <a:latin typeface="Courier" pitchFamily="2" charset="0"/>
              </a:rPr>
              <a:t>	RET</a:t>
            </a:r>
          </a:p>
        </p:txBody>
      </p:sp>
    </p:spTree>
    <p:extLst>
      <p:ext uri="{BB962C8B-B14F-4D97-AF65-F5344CB8AC3E}">
        <p14:creationId xmlns:p14="http://schemas.microsoft.com/office/powerpoint/2010/main" val="2568546034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9997</TotalTime>
  <Words>680</Words>
  <Application>Microsoft Macintosh PowerPoint</Application>
  <PresentationFormat>On-screen Show (16:9)</PresentationFormat>
  <Paragraphs>193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Muli</vt:lpstr>
      <vt:lpstr>Nixie One</vt:lpstr>
      <vt:lpstr>Arial</vt:lpstr>
      <vt:lpstr>Courier</vt:lpstr>
      <vt:lpstr>Helvetica Neue</vt:lpstr>
      <vt:lpstr>Segoe Print</vt:lpstr>
      <vt:lpstr>Imogen template</vt:lpstr>
      <vt:lpstr>19.5 – Assembly  Programming Practice</vt:lpstr>
      <vt:lpstr>Program #1</vt:lpstr>
      <vt:lpstr>Program #2</vt:lpstr>
      <vt:lpstr>Program #3</vt:lpstr>
      <vt:lpstr>PowerPoint Presentation</vt:lpstr>
      <vt:lpstr>PowerPoint Presentation</vt:lpstr>
      <vt:lpstr>Program 1:</vt:lpstr>
      <vt:lpstr>Program 2:</vt:lpstr>
      <vt:lpstr>Program 3: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 – Indirect Addressing</dc:title>
  <dc:creator>Braught, Grant</dc:creator>
  <cp:lastModifiedBy>Braught, Grant</cp:lastModifiedBy>
  <cp:revision>269</cp:revision>
  <dcterms:created xsi:type="dcterms:W3CDTF">2020-09-25T17:24:57Z</dcterms:created>
  <dcterms:modified xsi:type="dcterms:W3CDTF">2022-03-25T12:10:37Z</dcterms:modified>
</cp:coreProperties>
</file>