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88" r:id="rId2"/>
    <p:sldId id="346" r:id="rId3"/>
    <p:sldId id="290" r:id="rId4"/>
    <p:sldId id="291" r:id="rId5"/>
    <p:sldId id="311" r:id="rId6"/>
    <p:sldId id="322" r:id="rId7"/>
    <p:sldId id="312" r:id="rId8"/>
    <p:sldId id="343" r:id="rId9"/>
    <p:sldId id="315" r:id="rId10"/>
    <p:sldId id="323" r:id="rId11"/>
    <p:sldId id="319" r:id="rId12"/>
    <p:sldId id="320" r:id="rId13"/>
    <p:sldId id="321" r:id="rId14"/>
    <p:sldId id="324" r:id="rId15"/>
    <p:sldId id="313" r:id="rId16"/>
    <p:sldId id="344" r:id="rId17"/>
    <p:sldId id="325" r:id="rId18"/>
    <p:sldId id="327" r:id="rId19"/>
    <p:sldId id="328" r:id="rId20"/>
    <p:sldId id="329" r:id="rId21"/>
    <p:sldId id="326" r:id="rId22"/>
    <p:sldId id="330" r:id="rId23"/>
    <p:sldId id="314" r:id="rId24"/>
    <p:sldId id="331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4"/>
    <p:restoredTop sz="64626"/>
  </p:normalViewPr>
  <p:slideViewPr>
    <p:cSldViewPr snapToGrid="0" snapToObjects="1">
      <p:cViewPr varScale="1">
        <p:scale>
          <a:sx n="107" d="100"/>
          <a:sy n="10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about physical memory</a:t>
            </a:r>
          </a:p>
          <a:p>
            <a:r>
              <a:rPr lang="en-US" dirty="0"/>
              <a:t> - registers, cache, main memory</a:t>
            </a:r>
          </a:p>
          <a:p>
            <a:r>
              <a:rPr lang="en-US" dirty="0"/>
              <a:t> - physically exists in the machine.</a:t>
            </a:r>
          </a:p>
          <a:p>
            <a:endParaRPr lang="en-US" dirty="0"/>
          </a:p>
          <a:p>
            <a:r>
              <a:rPr lang="en-US" dirty="0"/>
              <a:t>Logical memory is an abstraction crated by the OS</a:t>
            </a:r>
          </a:p>
          <a:p>
            <a:r>
              <a:rPr lang="en-US" dirty="0"/>
              <a:t>  - Used by processes.</a:t>
            </a:r>
          </a:p>
          <a:p>
            <a:r>
              <a:rPr lang="en-US" dirty="0"/>
              <a:t>  - Uses the physical memory</a:t>
            </a:r>
          </a:p>
          <a:p>
            <a:r>
              <a:rPr lang="en-US" dirty="0"/>
              <a:t>  - but abstracts it </a:t>
            </a:r>
          </a:p>
          <a:p>
            <a:r>
              <a:rPr lang="en-US" dirty="0"/>
              <a:t>    - to improve multiprogramming</a:t>
            </a:r>
          </a:p>
          <a:p>
            <a:r>
              <a:rPr lang="en-US" dirty="0"/>
              <a:t>    - to expand the capabilities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sum is called</a:t>
            </a:r>
          </a:p>
          <a:p>
            <a:r>
              <a:rPr lang="en-US" dirty="0"/>
              <a:t>  - parameter n is created on the stack (by a push)</a:t>
            </a:r>
          </a:p>
          <a:p>
            <a:r>
              <a:rPr lang="en-US" dirty="0"/>
              <a:t>  - local variable S is created on the stack</a:t>
            </a:r>
          </a:p>
          <a:p>
            <a:endParaRPr lang="en-US" dirty="0"/>
          </a:p>
          <a:p>
            <a:r>
              <a:rPr lang="en-US" dirty="0"/>
              <a:t>Created in order… so they are on the stack in that order.</a:t>
            </a:r>
          </a:p>
          <a:p>
            <a:r>
              <a:rPr lang="en-US" dirty="0"/>
              <a:t>  - Code would access them using offsets </a:t>
            </a:r>
          </a:p>
          <a:p>
            <a:r>
              <a:rPr lang="en-US" dirty="0"/>
              <a:t>  - like we did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is reached</a:t>
            </a:r>
          </a:p>
          <a:p>
            <a:r>
              <a:rPr lang="en-US" dirty="0"/>
              <a:t>  - Local variables </a:t>
            </a:r>
            <a:r>
              <a:rPr lang="en-US" dirty="0" err="1"/>
              <a:t>i</a:t>
            </a:r>
            <a:r>
              <a:rPr lang="en-US" dirty="0"/>
              <a:t> and t are created on the stack</a:t>
            </a:r>
          </a:p>
          <a:p>
            <a:r>
              <a:rPr lang="en-US" dirty="0"/>
              <a:t>  - because they are local and scoped…</a:t>
            </a:r>
          </a:p>
        </p:txBody>
      </p:sp>
    </p:spTree>
    <p:extLst>
      <p:ext uri="{BB962C8B-B14F-4D97-AF65-F5344CB8AC3E}">
        <p14:creationId xmlns:p14="http://schemas.microsoft.com/office/powerpoint/2010/main" val="239590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completes</a:t>
            </a:r>
          </a:p>
          <a:p>
            <a:r>
              <a:rPr lang="en-US" dirty="0"/>
              <a:t>  - the local variables </a:t>
            </a:r>
            <a:r>
              <a:rPr lang="en-US" dirty="0" err="1"/>
              <a:t>i</a:t>
            </a:r>
            <a:r>
              <a:rPr lang="en-US" dirty="0"/>
              <a:t> and t no longer exist</a:t>
            </a:r>
          </a:p>
          <a:p>
            <a:r>
              <a:rPr lang="en-US" dirty="0"/>
              <a:t>  - so they are removed from the stack.</a:t>
            </a:r>
          </a:p>
          <a:p>
            <a:r>
              <a:rPr lang="en-US" dirty="0"/>
              <a:t>    - they have gone out of scope.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when the sum function ends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parameter n and local variable s go out of scope.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removed from the stack.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This is just what we did when calling functions in assembly</a:t>
            </a:r>
          </a:p>
          <a:p>
            <a:r>
              <a:rPr lang="en-US" dirty="0"/>
              <a:t>    - We removed the parameters from the stack before we returned.</a:t>
            </a:r>
          </a:p>
          <a:p>
            <a:r>
              <a:rPr lang="en-US" dirty="0"/>
              <a:t>    - all of that still applies.</a:t>
            </a:r>
          </a:p>
          <a:p>
            <a:endParaRPr lang="en-US" dirty="0"/>
          </a:p>
          <a:p>
            <a:r>
              <a:rPr lang="en-US" dirty="0"/>
              <a:t>The thing that is important here</a:t>
            </a:r>
          </a:p>
          <a:p>
            <a:r>
              <a:rPr lang="en-US" dirty="0"/>
              <a:t>  - we can think about what this HLL program is doing only in terms of the Logical Memory.</a:t>
            </a:r>
          </a:p>
          <a:p>
            <a:r>
              <a:rPr lang="en-US" dirty="0"/>
              <a:t>  - we don’t need to know what is actually happening in the physical memory</a:t>
            </a:r>
          </a:p>
          <a:p>
            <a:r>
              <a:rPr lang="en-US" dirty="0"/>
              <a:t>  - which we know is much smaller </a:t>
            </a:r>
          </a:p>
          <a:p>
            <a:r>
              <a:rPr lang="en-US" dirty="0"/>
              <a:t>  - so there must be some “magic” going on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83643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1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 (string)</a:t>
            </a:r>
          </a:p>
          <a:p>
            <a:endParaRPr lang="en-US" dirty="0"/>
          </a:p>
          <a:p>
            <a:r>
              <a:rPr lang="en-US" dirty="0"/>
              <a:t>Here we have a local variable name</a:t>
            </a:r>
          </a:p>
          <a:p>
            <a:r>
              <a:rPr lang="en-US" dirty="0"/>
              <a:t>  - preceded by an *</a:t>
            </a:r>
          </a:p>
          <a:p>
            <a:r>
              <a:rPr lang="en-US" dirty="0"/>
              <a:t>  - this creates a pointer (i.e. a reference)</a:t>
            </a:r>
          </a:p>
          <a:p>
            <a:r>
              <a:rPr lang="en-US" dirty="0"/>
              <a:t>  - in this case</a:t>
            </a:r>
          </a:p>
          <a:p>
            <a:r>
              <a:rPr lang="en-US" dirty="0"/>
              <a:t>    - name will be the address of some characters (i.e. a string in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0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is a local variable, </a:t>
            </a:r>
          </a:p>
          <a:p>
            <a:r>
              <a:rPr lang="en-US" dirty="0"/>
              <a:t>  - so it will be created on the stack.</a:t>
            </a:r>
          </a:p>
          <a:p>
            <a:r>
              <a:rPr lang="en-US" dirty="0"/>
              <a:t>  - but it will be a pointer (or a reference) to somewhere 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might create a new String object.</a:t>
            </a:r>
          </a:p>
          <a:p>
            <a:r>
              <a:rPr lang="en-US" dirty="0"/>
              <a:t>That hides some of what is going on.</a:t>
            </a:r>
          </a:p>
          <a:p>
            <a:r>
              <a:rPr lang="en-US" dirty="0"/>
              <a:t>In C, if we want to set aside space in memory for something we use malloc.</a:t>
            </a:r>
          </a:p>
          <a:p>
            <a:endParaRPr lang="en-US" dirty="0"/>
          </a:p>
          <a:p>
            <a:r>
              <a:rPr lang="en-US" dirty="0"/>
              <a:t>malloc is a library function that </a:t>
            </a:r>
          </a:p>
          <a:p>
            <a:r>
              <a:rPr lang="en-US" dirty="0"/>
              <a:t>  - makes a system call to the operating system.</a:t>
            </a:r>
          </a:p>
          <a:p>
            <a:r>
              <a:rPr lang="en-US" dirty="0"/>
              <a:t>    - so an interrupt… switch to kernel mode… run a system call handler… return…</a:t>
            </a:r>
          </a:p>
          <a:p>
            <a:endParaRPr lang="en-US" dirty="0"/>
          </a:p>
          <a:p>
            <a:r>
              <a:rPr lang="en-US" dirty="0"/>
              <a:t>The malloc system call:</a:t>
            </a:r>
          </a:p>
          <a:p>
            <a:r>
              <a:rPr lang="en-US" dirty="0"/>
              <a:t>  - asks the OS to set aside some number of bytes in the heap segment.</a:t>
            </a:r>
          </a:p>
          <a:p>
            <a:r>
              <a:rPr lang="en-US" dirty="0"/>
              <a:t>  - Here the program asks the OS to:</a:t>
            </a:r>
          </a:p>
          <a:p>
            <a:r>
              <a:rPr lang="en-US" dirty="0"/>
              <a:t>    - set aside 50 bytes of space on the heap.</a:t>
            </a:r>
          </a:p>
          <a:p>
            <a:endParaRPr lang="en-US" dirty="0"/>
          </a:p>
          <a:p>
            <a:r>
              <a:rPr lang="en-US" dirty="0"/>
              <a:t>The OS will make the heap segment larger if necessary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</a:t>
            </a:r>
          </a:p>
          <a:p>
            <a:r>
              <a:rPr lang="en-US" dirty="0"/>
              <a:t>  - sets aside the 50 bytes</a:t>
            </a:r>
          </a:p>
          <a:p>
            <a:r>
              <a:rPr lang="en-US" dirty="0"/>
              <a:t>    - room for up to 50 standard Latin characters in ASCII or UNICODE</a:t>
            </a:r>
          </a:p>
          <a:p>
            <a:r>
              <a:rPr lang="en-US" dirty="0"/>
              <a:t>    - Heap grows in size if necessary.</a:t>
            </a:r>
          </a:p>
          <a:p>
            <a:r>
              <a:rPr lang="en-US" dirty="0"/>
              <a:t>  - The call to malloc returns the address of those 50 bytes.</a:t>
            </a:r>
          </a:p>
          <a:p>
            <a:r>
              <a:rPr lang="en-US" dirty="0"/>
              <a:t>    - The program uses that address to set the pointer. </a:t>
            </a:r>
          </a:p>
          <a:p>
            <a:r>
              <a:rPr lang="en-US" dirty="0"/>
              <a:t>    - This is just like what we did with Arrays in assembly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  <a:p>
            <a:r>
              <a:rPr lang="en-US" dirty="0"/>
              <a:t>  - we have to copy the characters we want in the string into the space set aside for it.</a:t>
            </a:r>
          </a:p>
          <a:p>
            <a:r>
              <a:rPr lang="en-US" dirty="0"/>
              <a:t>  - the </a:t>
            </a:r>
            <a:r>
              <a:rPr lang="en-US" dirty="0" err="1"/>
              <a:t>strcpy</a:t>
            </a:r>
            <a:r>
              <a:rPr lang="en-US" dirty="0"/>
              <a:t> function does that for us.</a:t>
            </a:r>
          </a:p>
          <a:p>
            <a:r>
              <a:rPr lang="en-US" dirty="0"/>
              <a:t>    - copy the given characters into the bytes at the address in name.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 then says</a:t>
            </a:r>
          </a:p>
          <a:p>
            <a:r>
              <a:rPr lang="en-US" dirty="0"/>
              <a:t>  - print %s – a string</a:t>
            </a:r>
          </a:p>
          <a:p>
            <a:r>
              <a:rPr lang="en-US" dirty="0"/>
              <a:t>  - that you will find at the address in name.</a:t>
            </a:r>
          </a:p>
          <a:p>
            <a:r>
              <a:rPr lang="en-US" dirty="0"/>
              <a:t>  - followed by a \n – which is a new line character - same as in Java.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Ignoring the detail of the null terminator here for simplicity.</a:t>
            </a:r>
          </a:p>
          <a:p>
            <a:r>
              <a:rPr lang="en-US" dirty="0"/>
              <a:t>Maybe it would be worth putting it in???</a:t>
            </a:r>
          </a:p>
        </p:txBody>
      </p:sp>
    </p:spTree>
    <p:extLst>
      <p:ext uri="{BB962C8B-B14F-4D97-AF65-F5344CB8AC3E}">
        <p14:creationId xmlns:p14="http://schemas.microsoft.com/office/powerpoint/2010/main" val="36138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Logical vs. Physical Memory</a:t>
            </a:r>
          </a:p>
          <a:p>
            <a:endParaRPr lang="en-US" dirty="0"/>
          </a:p>
          <a:p>
            <a:r>
              <a:rPr lang="en-US" dirty="0"/>
              <a:t>Translating </a:t>
            </a:r>
          </a:p>
          <a:p>
            <a:endParaRPr lang="en-US" dirty="0"/>
          </a:p>
          <a:p>
            <a:r>
              <a:rPr lang="en-US" dirty="0"/>
              <a:t>Offset Register gave one way to translate between logical (program’s view) memory and physical (machine’s view) of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know that for multiprogramming the programs and data that are being used must be in main memory</a:t>
            </a:r>
          </a:p>
          <a:p>
            <a:r>
              <a:rPr lang="en-US" dirty="0"/>
              <a:t>  - It’s the stored program architecture – so…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This is is the straight forward idea we saw for having multiple processes sharing the main memory.</a:t>
            </a:r>
          </a:p>
          <a:p>
            <a:r>
              <a:rPr lang="en-US" dirty="0"/>
              <a:t>    - Offset register as part of process context</a:t>
            </a:r>
          </a:p>
          <a:p>
            <a:r>
              <a:rPr lang="en-US" dirty="0"/>
              <a:t>    - Allowed each process to use zero based addressing.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r>
              <a:rPr lang="en-US" dirty="0"/>
              <a:t> - Total of memory use by all processes cannot exceed size of the physical memory.</a:t>
            </a:r>
          </a:p>
          <a:p>
            <a:r>
              <a:rPr lang="en-US" dirty="0"/>
              <a:t>  - Limits the size of the processes and the number of them that can be running.</a:t>
            </a:r>
          </a:p>
          <a:p>
            <a:r>
              <a:rPr lang="en-US" dirty="0"/>
              <a:t> - Makes it difficult for processes to grow over time (e.g. accumulate more and more data as they run)</a:t>
            </a:r>
          </a:p>
          <a:p>
            <a:r>
              <a:rPr lang="en-US" dirty="0"/>
              <a:t>  - They would bump into each other!</a:t>
            </a:r>
          </a:p>
          <a:p>
            <a:r>
              <a:rPr lang="en-US" dirty="0"/>
              <a:t>    - Could allocate enough ram to them at the start (might be wasteful)</a:t>
            </a:r>
          </a:p>
          <a:p>
            <a:r>
              <a:rPr lang="en-US" dirty="0"/>
              <a:t>    - Could move them if they need to grow beyond initial size (complex and inefficient)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done using space on the heap </a:t>
            </a:r>
          </a:p>
          <a:p>
            <a:r>
              <a:rPr lang="en-US" dirty="0"/>
              <a:t>  - we need to tell the OS that it can reuse that for other purposes. </a:t>
            </a:r>
          </a:p>
          <a:p>
            <a:r>
              <a:rPr lang="en-US" dirty="0"/>
              <a:t>  - the free() function does that.</a:t>
            </a:r>
          </a:p>
          <a:p>
            <a:r>
              <a:rPr lang="en-US" dirty="0"/>
              <a:t>    - it makes a system call to the OS</a:t>
            </a:r>
          </a:p>
          <a:p>
            <a:r>
              <a:rPr lang="en-US" dirty="0"/>
              <a:t>    - asking that the space set aside on the heap at the address in name be released.</a:t>
            </a:r>
          </a:p>
          <a:p>
            <a:r>
              <a:rPr lang="en-US" dirty="0"/>
              <a:t>    - the OS records that that memory is now free</a:t>
            </a:r>
          </a:p>
          <a:p>
            <a:r>
              <a:rPr lang="en-US" dirty="0"/>
              <a:t>    - and can resize the heap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name still holds the address of that space</a:t>
            </a:r>
          </a:p>
          <a:p>
            <a:r>
              <a:rPr lang="en-US" dirty="0"/>
              <a:t>  - even though it is not actually allocated any more.</a:t>
            </a:r>
          </a:p>
          <a:p>
            <a:r>
              <a:rPr lang="en-US" dirty="0"/>
              <a:t>  - this is a common issue in C</a:t>
            </a:r>
          </a:p>
          <a:p>
            <a:r>
              <a:rPr lang="en-US" dirty="0"/>
              <a:t>  - It is called a dangling pointer or a dangling reference.</a:t>
            </a:r>
          </a:p>
          <a:p>
            <a:endParaRPr lang="en-US" dirty="0"/>
          </a:p>
          <a:p>
            <a:r>
              <a:rPr lang="en-US" dirty="0"/>
              <a:t>  - if the program were to go on to use name again</a:t>
            </a:r>
          </a:p>
          <a:p>
            <a:r>
              <a:rPr lang="en-US" dirty="0"/>
              <a:t>    - it may produce unpredictable results</a:t>
            </a:r>
          </a:p>
          <a:p>
            <a:r>
              <a:rPr lang="en-US" dirty="0"/>
              <a:t>    - because another malloc call may allocate that memory space for something else.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let’s see an example where we put something on the heap that persists across functions.</a:t>
            </a:r>
          </a:p>
          <a:p>
            <a:r>
              <a:rPr lang="en-US" dirty="0"/>
              <a:t>The stuff on the stack will come and go</a:t>
            </a:r>
          </a:p>
          <a:p>
            <a:r>
              <a:rPr lang="en-US" dirty="0"/>
              <a:t>But the stuff on the heap persists.</a:t>
            </a:r>
          </a:p>
          <a:p>
            <a:endParaRPr lang="en-US" dirty="0"/>
          </a:p>
          <a:p>
            <a:r>
              <a:rPr lang="en-US" dirty="0"/>
              <a:t>Struct… </a:t>
            </a:r>
          </a:p>
          <a:p>
            <a:r>
              <a:rPr lang="en-US" dirty="0"/>
              <a:t>  - a C language feature that is sort of like a class</a:t>
            </a:r>
          </a:p>
          <a:p>
            <a:r>
              <a:rPr lang="en-US" dirty="0"/>
              <a:t>  - Just fields</a:t>
            </a:r>
          </a:p>
          <a:p>
            <a:r>
              <a:rPr lang="en-US" dirty="0"/>
              <a:t>  - no methods.</a:t>
            </a:r>
          </a:p>
          <a:p>
            <a:r>
              <a:rPr lang="en-US" dirty="0"/>
              <a:t>  - a way to group together a collection or related variables.</a:t>
            </a:r>
          </a:p>
          <a:p>
            <a:r>
              <a:rPr lang="en-US" dirty="0"/>
              <a:t>  - predates OO programming.</a:t>
            </a:r>
          </a:p>
          <a:p>
            <a:endParaRPr lang="en-US" dirty="0"/>
          </a:p>
          <a:p>
            <a:r>
              <a:rPr lang="en-US" dirty="0"/>
              <a:t>Here Defines a struct of type Account </a:t>
            </a:r>
          </a:p>
          <a:p>
            <a:r>
              <a:rPr lang="en-US" dirty="0"/>
              <a:t>  - Account is like the class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3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local variable a</a:t>
            </a:r>
          </a:p>
          <a:p>
            <a:r>
              <a:rPr lang="en-US" dirty="0"/>
              <a:t>  - pointer – will be a reference to a struct of type Account.</a:t>
            </a:r>
          </a:p>
          <a:p>
            <a:r>
              <a:rPr lang="en-US" dirty="0"/>
              <a:t>  - created on the stack because it is a local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function </a:t>
            </a:r>
            <a:r>
              <a:rPr lang="en-US" dirty="0" err="1"/>
              <a:t>getAccount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getAccount</a:t>
            </a:r>
            <a:r>
              <a:rPr lang="en-US" dirty="0"/>
              <a:t> function</a:t>
            </a:r>
          </a:p>
          <a:p>
            <a:r>
              <a:rPr lang="en-US" dirty="0"/>
              <a:t>  -  will return to us the address of the Account struct on the heap</a:t>
            </a:r>
          </a:p>
          <a:p>
            <a:r>
              <a:rPr lang="en-US" dirty="0"/>
              <a:t>  - creates local variable ac </a:t>
            </a:r>
          </a:p>
          <a:p>
            <a:r>
              <a:rPr lang="en-US" dirty="0"/>
              <a:t>    - on the stack because it is a 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0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r>
              <a:rPr lang="en-US" dirty="0"/>
              <a:t>  - allocates enough bytes to hold the variables that are in the Account struct</a:t>
            </a:r>
          </a:p>
          <a:p>
            <a:r>
              <a:rPr lang="en-US" dirty="0"/>
              <a:t>  - the </a:t>
            </a:r>
            <a:r>
              <a:rPr lang="en-US" dirty="0" err="1"/>
              <a:t>sizeof</a:t>
            </a:r>
            <a:r>
              <a:rPr lang="en-US" dirty="0"/>
              <a:t> function calculates how many that is so we don’t have to.</a:t>
            </a:r>
          </a:p>
          <a:p>
            <a:r>
              <a:rPr lang="en-US" dirty="0"/>
              <a:t>  - returns the address of the memory that is allocated</a:t>
            </a:r>
          </a:p>
          <a:p>
            <a:endParaRPr lang="en-US" dirty="0"/>
          </a:p>
          <a:p>
            <a:r>
              <a:rPr lang="en-US" dirty="0"/>
              <a:t>Assign that to the ac variable</a:t>
            </a:r>
          </a:p>
          <a:p>
            <a:r>
              <a:rPr lang="en-US" dirty="0"/>
              <a:t>  - pointer/reference is set to point to the allocated memory.</a:t>
            </a:r>
          </a:p>
          <a:p>
            <a:r>
              <a:rPr lang="en-US" dirty="0"/>
              <a:t>  - i.e. ac holds the address of the allocated space</a:t>
            </a:r>
          </a:p>
          <a:p>
            <a:r>
              <a:rPr lang="en-US" dirty="0"/>
              <a:t>  - like the arrays we saw earlier.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bal</a:t>
            </a:r>
            <a:r>
              <a:rPr lang="en-US" dirty="0"/>
              <a:t> field of the Account structure pointed to by ac to 0.0</a:t>
            </a:r>
          </a:p>
          <a:p>
            <a:r>
              <a:rPr lang="en-US" dirty="0"/>
              <a:t>  - the -&gt; notation is C for </a:t>
            </a:r>
          </a:p>
          <a:p>
            <a:r>
              <a:rPr lang="en-US" dirty="0"/>
              <a:t>     - go to the </a:t>
            </a:r>
            <a:r>
              <a:rPr lang="en-US" dirty="0" err="1"/>
              <a:t>bal</a:t>
            </a:r>
            <a:r>
              <a:rPr lang="en-US" dirty="0"/>
              <a:t> field in the object</a:t>
            </a:r>
          </a:p>
          <a:p>
            <a:r>
              <a:rPr lang="en-US" dirty="0"/>
              <a:t>  - this is kind of like what you would do in the constructor in java.</a:t>
            </a:r>
          </a:p>
        </p:txBody>
      </p:sp>
    </p:spTree>
    <p:extLst>
      <p:ext uri="{BB962C8B-B14F-4D97-AF65-F5344CB8AC3E}">
        <p14:creationId xmlns:p14="http://schemas.microsoft.com/office/powerpoint/2010/main" val="3257384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Accn</a:t>
            </a:r>
            <a:r>
              <a:rPr lang="en-US" dirty="0"/>
              <a:t> is going to be a string </a:t>
            </a:r>
          </a:p>
          <a:p>
            <a:r>
              <a:rPr lang="en-US" dirty="0"/>
              <a:t>  - so like the previous example</a:t>
            </a:r>
          </a:p>
          <a:p>
            <a:r>
              <a:rPr lang="en-US" dirty="0"/>
              <a:t>    - C uses a pointer to char to represent a string</a:t>
            </a:r>
          </a:p>
          <a:p>
            <a:r>
              <a:rPr lang="en-US" dirty="0"/>
              <a:t>    - so we need to allocate space for it.</a:t>
            </a:r>
          </a:p>
          <a:p>
            <a:r>
              <a:rPr lang="en-US" dirty="0"/>
              <a:t>    - malloc</a:t>
            </a:r>
          </a:p>
          <a:p>
            <a:r>
              <a:rPr lang="en-US" dirty="0"/>
              <a:t>      - Set aside 10 bytes</a:t>
            </a:r>
          </a:p>
          <a:p>
            <a:r>
              <a:rPr lang="en-US" dirty="0"/>
              <a:t>      - make ac-&gt;</a:t>
            </a:r>
            <a:r>
              <a:rPr lang="en-US" dirty="0" err="1"/>
              <a:t>accn</a:t>
            </a:r>
            <a:r>
              <a:rPr lang="en-US" dirty="0"/>
              <a:t> point to the allocated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characters for the account number into the space pointed to by 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the calling code the address </a:t>
            </a:r>
          </a:p>
          <a:p>
            <a:r>
              <a:rPr lang="en-US" dirty="0"/>
              <a:t>That is then assigned into a.</a:t>
            </a:r>
          </a:p>
        </p:txBody>
      </p:sp>
    </p:spTree>
    <p:extLst>
      <p:ext uri="{BB962C8B-B14F-4D97-AF65-F5344CB8AC3E}">
        <p14:creationId xmlns:p14="http://schemas.microsoft.com/office/powerpoint/2010/main" val="39989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offset register does this already… but we will see another way next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today we’ll look at it from the process perspective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and understand what the process sees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then next time we’ll see how that illusion is created.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as a metaphor for Logical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Let’s simplify the job of the library to be providing a requested resource.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Similarly, the memory’s job is to provide a requested instruction or data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From this perspective the library provides the Illusion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student has his/her own full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You can request any book and you will receive it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its on the shelf you go get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someone else has it checked out you can request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the library still does its job and delivers you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from this perspective each student seems to have their own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The library is also much larger than its physical space on campus…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When you request something if it is here it comes quickly.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But there is way more than that…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Things we don’t own accessed by ILL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When those are requested, the staff requests them from other libraries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This takes longer, but we still get them.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So again, the library does its job of delivering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By waiting a little longer, we get access to vastly more resources than we can house in our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we think about it abstractly,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library provides the illusions that each student has their own personal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fact that some things take a little longer… is us seeing the effects of how the abstraction is built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Sort of like memory and cache from earlier…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getAccount</a:t>
            </a:r>
            <a:r>
              <a:rPr lang="en-US" dirty="0"/>
              <a:t> function ends</a:t>
            </a:r>
          </a:p>
          <a:p>
            <a:r>
              <a:rPr lang="en-US" dirty="0"/>
              <a:t>  - the local </a:t>
            </a:r>
            <a:r>
              <a:rPr lang="en-US" dirty="0" err="1"/>
              <a:t>varliable</a:t>
            </a:r>
            <a:r>
              <a:rPr lang="en-US" dirty="0"/>
              <a:t> ac is removed from the stack</a:t>
            </a:r>
          </a:p>
          <a:p>
            <a:r>
              <a:rPr lang="en-US" dirty="0"/>
              <a:t>  - it has gone out of scope.</a:t>
            </a:r>
          </a:p>
          <a:p>
            <a:endParaRPr lang="en-US" dirty="0"/>
          </a:p>
          <a:p>
            <a:r>
              <a:rPr lang="en-US" dirty="0"/>
              <a:t>But the space for the Account struct</a:t>
            </a:r>
          </a:p>
          <a:p>
            <a:r>
              <a:rPr lang="en-US" dirty="0"/>
              <a:t>  - persists </a:t>
            </a:r>
          </a:p>
          <a:p>
            <a:r>
              <a:rPr lang="en-US" dirty="0"/>
              <a:t>  - because it was allocated on the heap</a:t>
            </a:r>
          </a:p>
          <a:p>
            <a:r>
              <a:rPr lang="en-US" dirty="0"/>
              <a:t>  - and has not been freed.</a:t>
            </a:r>
          </a:p>
          <a:p>
            <a:r>
              <a:rPr lang="en-US" dirty="0"/>
              <a:t>  - So even though it was created in a function</a:t>
            </a:r>
          </a:p>
          <a:p>
            <a:r>
              <a:rPr lang="en-US" dirty="0"/>
              <a:t>    - it was allocated on the heap.</a:t>
            </a:r>
          </a:p>
          <a:p>
            <a:r>
              <a:rPr lang="en-US" dirty="0"/>
              <a:t>    - so it does not go out of scope.</a:t>
            </a:r>
          </a:p>
          <a:p>
            <a:r>
              <a:rPr lang="en-US" dirty="0"/>
              <a:t>    - like objects created with new in Java.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7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Might imagine we could just free(a)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that won’t work in C.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need to free each piece of memory that has been allocated.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- It is a common mistake in C programming to not do this.</a:t>
            </a:r>
          </a:p>
          <a:p>
            <a:r>
              <a:rPr lang="en-US" dirty="0"/>
              <a:t>  - for example if I were to just free(a) but not a-&gt;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r>
              <a:rPr lang="en-US" dirty="0"/>
              <a:t>  - then the block for the Account would go away,</a:t>
            </a:r>
          </a:p>
          <a:p>
            <a:r>
              <a:rPr lang="en-US" dirty="0"/>
              <a:t>  - but the block for the </a:t>
            </a:r>
            <a:r>
              <a:rPr lang="en-US" dirty="0" err="1"/>
              <a:t>accn</a:t>
            </a:r>
            <a:r>
              <a:rPr lang="en-US" dirty="0"/>
              <a:t> would still be there with no pointer to it.</a:t>
            </a:r>
          </a:p>
          <a:p>
            <a:r>
              <a:rPr lang="en-US" dirty="0"/>
              <a:t>    - So it would be allocated</a:t>
            </a:r>
          </a:p>
          <a:p>
            <a:r>
              <a:rPr lang="en-US" dirty="0"/>
              <a:t>    - But be unusable.</a:t>
            </a:r>
          </a:p>
          <a:p>
            <a:endParaRPr lang="en-US" dirty="0"/>
          </a:p>
          <a:p>
            <a:r>
              <a:rPr lang="en-US" dirty="0"/>
              <a:t>    - That creates a memory leak</a:t>
            </a:r>
          </a:p>
          <a:p>
            <a:r>
              <a:rPr lang="en-US" dirty="0"/>
              <a:t>      - if that operation is done over and over</a:t>
            </a:r>
          </a:p>
          <a:p>
            <a:r>
              <a:rPr lang="en-US" dirty="0"/>
              <a:t>      - the program will use more and more and more memory.</a:t>
            </a:r>
          </a:p>
          <a:p>
            <a:r>
              <a:rPr lang="en-US" dirty="0"/>
              <a:t>      - eventually the machine runs out of memory.</a:t>
            </a:r>
          </a:p>
          <a:p>
            <a:endParaRPr lang="en-US" dirty="0"/>
          </a:p>
          <a:p>
            <a:r>
              <a:rPr lang="en-US" dirty="0"/>
              <a:t>   - This is called a memory leak.</a:t>
            </a:r>
          </a:p>
        </p:txBody>
      </p:sp>
    </p:spTree>
    <p:extLst>
      <p:ext uri="{BB962C8B-B14F-4D97-AF65-F5344CB8AC3E}">
        <p14:creationId xmlns:p14="http://schemas.microsoft.com/office/powerpoint/2010/main" val="3419354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free </a:t>
            </a:r>
            <a:r>
              <a:rPr lang="en-US" dirty="0" err="1"/>
              <a:t>accn</a:t>
            </a:r>
            <a:r>
              <a:rPr lang="en-US" dirty="0"/>
              <a:t> it goes away</a:t>
            </a:r>
          </a:p>
        </p:txBody>
      </p:sp>
    </p:spTree>
    <p:extLst>
      <p:ext uri="{BB962C8B-B14F-4D97-AF65-F5344CB8AC3E}">
        <p14:creationId xmlns:p14="http://schemas.microsoft.com/office/powerpoint/2010/main" val="892984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can free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0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that memory is returned to the OS to reuse.</a:t>
            </a:r>
          </a:p>
          <a:p>
            <a:r>
              <a:rPr lang="en-US" dirty="0"/>
              <a:t>  - we have a dangling pointer</a:t>
            </a:r>
          </a:p>
          <a:p>
            <a:endParaRPr lang="en-US" dirty="0"/>
          </a:p>
          <a:p>
            <a:r>
              <a:rPr lang="en-US" dirty="0"/>
              <a:t>Again, don’t expect that you could write this.</a:t>
            </a:r>
          </a:p>
          <a:p>
            <a:r>
              <a:rPr lang="en-US" dirty="0"/>
              <a:t>But you should be able to look at programs like this and draw the associated pictures.</a:t>
            </a:r>
          </a:p>
          <a:p>
            <a:r>
              <a:rPr lang="en-US" dirty="0"/>
              <a:t>That would require knowing:</a:t>
            </a:r>
          </a:p>
          <a:p>
            <a:r>
              <a:rPr lang="en-US" dirty="0"/>
              <a:t>  - global variables are in the data segment.</a:t>
            </a:r>
          </a:p>
          <a:p>
            <a:r>
              <a:rPr lang="en-US" dirty="0"/>
              <a:t>  - locals and parameters are on the stack (not new)</a:t>
            </a:r>
          </a:p>
          <a:p>
            <a:r>
              <a:rPr lang="en-US" dirty="0"/>
              <a:t>  - malloc is a system call</a:t>
            </a:r>
          </a:p>
          <a:p>
            <a:r>
              <a:rPr lang="en-US" dirty="0"/>
              <a:t>    - allocates space on the heap</a:t>
            </a:r>
          </a:p>
          <a:p>
            <a:r>
              <a:rPr lang="en-US" dirty="0"/>
              <a:t>  - what pointers or references are</a:t>
            </a:r>
          </a:p>
          <a:p>
            <a:r>
              <a:rPr lang="en-US" dirty="0"/>
              <a:t>  - free is a system call</a:t>
            </a:r>
          </a:p>
          <a:p>
            <a:r>
              <a:rPr lang="en-US" dirty="0"/>
              <a:t>    - releases memory allocated on </a:t>
            </a:r>
            <a:r>
              <a:rPr lang="en-US"/>
              <a:t>the heap.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4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from what we were thinking before is that </a:t>
            </a:r>
          </a:p>
          <a:p>
            <a:r>
              <a:rPr lang="en-US" dirty="0"/>
              <a:t>  - Instead of each process being limited to a small part of the physical memory</a:t>
            </a:r>
          </a:p>
          <a:p>
            <a:r>
              <a:rPr lang="en-US" dirty="0"/>
              <a:t>  - Each process behaves as if it has its own HUGE logical memory</a:t>
            </a:r>
          </a:p>
          <a:p>
            <a:r>
              <a:rPr lang="en-US" dirty="0"/>
              <a:t>    - It has access to memory addresses from 0…2^m-1</a:t>
            </a:r>
          </a:p>
          <a:p>
            <a:r>
              <a:rPr lang="en-US" dirty="0"/>
              <a:t>    - So we have m bit memory addresses</a:t>
            </a:r>
          </a:p>
          <a:p>
            <a:r>
              <a:rPr lang="en-US" dirty="0"/>
              <a:t>      - you might recall from the K&amp;S that we called this the address space</a:t>
            </a:r>
          </a:p>
          <a:p>
            <a:r>
              <a:rPr lang="en-US" dirty="0"/>
              <a:t>      - if addresses are m bits then it is an m bit address space.</a:t>
            </a:r>
          </a:p>
          <a:p>
            <a:endParaRPr lang="en-US" dirty="0"/>
          </a:p>
          <a:p>
            <a:r>
              <a:rPr lang="en-US" dirty="0"/>
              <a:t>This logical memory is huge!!</a:t>
            </a:r>
          </a:p>
          <a:p>
            <a:r>
              <a:rPr lang="en-US" dirty="0"/>
              <a:t>  - … how huge?</a:t>
            </a:r>
          </a:p>
          <a:p>
            <a:r>
              <a:rPr lang="en-US" dirty="0"/>
              <a:t>  - In a </a:t>
            </a:r>
            <a:r>
              <a:rPr lang="en-US" dirty="0" err="1"/>
              <a:t>typcial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system m=48</a:t>
            </a:r>
          </a:p>
          <a:p>
            <a:r>
              <a:rPr lang="en-US" dirty="0"/>
              <a:t>  - …</a:t>
            </a:r>
          </a:p>
          <a:p>
            <a:r>
              <a:rPr lang="en-US" dirty="0"/>
              <a:t> - most machines today </a:t>
            </a:r>
          </a:p>
          <a:p>
            <a:r>
              <a:rPr lang="en-US" dirty="0"/>
              <a:t> - 4-32 gigabytes of physical RAM</a:t>
            </a:r>
          </a:p>
          <a:p>
            <a:r>
              <a:rPr lang="en-US" dirty="0"/>
              <a:t> - So this has to be an illusion / an abstraction!!</a:t>
            </a:r>
          </a:p>
          <a:p>
            <a:r>
              <a:rPr lang="en-US" dirty="0"/>
              <a:t> - And it is… </a:t>
            </a:r>
          </a:p>
          <a:p>
            <a:r>
              <a:rPr lang="en-US" dirty="0"/>
              <a:t>    - part of the secret is that we’ll only put the parts of the logical memory that we actually need into physical memory.</a:t>
            </a:r>
          </a:p>
          <a:p>
            <a:r>
              <a:rPr lang="en-US" dirty="0"/>
              <a:t>    - another part of the secret is that most of the logical memory is empty most of the time.</a:t>
            </a:r>
          </a:p>
          <a:p>
            <a:r>
              <a:rPr lang="en-US" dirty="0"/>
              <a:t>    - Today, I want to focus on working with logical memory as if it were real…</a:t>
            </a:r>
          </a:p>
          <a:p>
            <a:r>
              <a:rPr lang="en-US" dirty="0"/>
              <a:t>    - We’ll see next class how this abstraction is created.</a:t>
            </a:r>
          </a:p>
          <a:p>
            <a:endParaRPr lang="en-US" dirty="0"/>
          </a:p>
          <a:p>
            <a:r>
              <a:rPr lang="en-US" dirty="0"/>
              <a:t>M is slightly different on different systems and in different modes.</a:t>
            </a:r>
          </a:p>
          <a:p>
            <a:r>
              <a:rPr lang="en-US" dirty="0"/>
              <a:t>  - more than we need to worry about.</a:t>
            </a:r>
          </a:p>
          <a:p>
            <a:endParaRPr lang="en-US" dirty="0"/>
          </a:p>
          <a:p>
            <a:r>
              <a:rPr lang="en-US" dirty="0"/>
              <a:t>Note: There are some technicalities in that m=48 that can reduce this somewhat.</a:t>
            </a:r>
          </a:p>
          <a:p>
            <a:r>
              <a:rPr lang="en-US" dirty="0"/>
              <a:t>Other modes can get 57.</a:t>
            </a:r>
          </a:p>
          <a:p>
            <a:r>
              <a:rPr lang="en-US" dirty="0"/>
              <a:t>Not worth going into.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memory has the same structure as we looked at before…</a:t>
            </a:r>
          </a:p>
          <a:p>
            <a:r>
              <a:rPr lang="en-US" dirty="0"/>
              <a:t>  The two categories:</a:t>
            </a:r>
          </a:p>
          <a:p>
            <a:r>
              <a:rPr lang="en-US" dirty="0"/>
              <a:t>     - Static – setup by the compiler</a:t>
            </a:r>
          </a:p>
          <a:p>
            <a:r>
              <a:rPr lang="en-US" dirty="0"/>
              <a:t>     - Dynamic – managed by the operating system</a:t>
            </a:r>
          </a:p>
          <a:p>
            <a:endParaRPr lang="en-US" dirty="0"/>
          </a:p>
          <a:p>
            <a:r>
              <a:rPr lang="en-US" dirty="0"/>
              <a:t>  - Static </a:t>
            </a:r>
          </a:p>
          <a:p>
            <a:r>
              <a:rPr lang="en-US" dirty="0"/>
              <a:t>    - This is the executable program file</a:t>
            </a:r>
          </a:p>
          <a:p>
            <a:r>
              <a:rPr lang="en-US" dirty="0"/>
              <a:t>      - CODE: Instructions begin at 0 </a:t>
            </a:r>
          </a:p>
          <a:p>
            <a:r>
              <a:rPr lang="en-US" dirty="0"/>
              <a:t>      - DATA: then global and static data</a:t>
            </a:r>
          </a:p>
          <a:p>
            <a:endParaRPr lang="en-US" dirty="0"/>
          </a:p>
          <a:p>
            <a:r>
              <a:rPr lang="en-US" dirty="0"/>
              <a:t>  - Dynamic:</a:t>
            </a:r>
          </a:p>
          <a:p>
            <a:r>
              <a:rPr lang="en-US" dirty="0"/>
              <a:t>    - This is what the program creates and uses as it runs.</a:t>
            </a:r>
          </a:p>
          <a:p>
            <a:r>
              <a:rPr lang="en-US" dirty="0"/>
              <a:t>      - HEAP: then the heap (Recall: new objects or arrays, </a:t>
            </a:r>
            <a:r>
              <a:rPr lang="en-US" dirty="0" err="1"/>
              <a:t>etc</a:t>
            </a:r>
            <a:r>
              <a:rPr lang="en-US" dirty="0"/>
              <a:t> - more info soon)</a:t>
            </a:r>
          </a:p>
          <a:p>
            <a:r>
              <a:rPr lang="en-US" dirty="0"/>
              <a:t>      - STACK: then stack at the bottom</a:t>
            </a:r>
          </a:p>
          <a:p>
            <a:endParaRPr lang="en-US" dirty="0"/>
          </a:p>
          <a:p>
            <a:r>
              <a:rPr lang="en-US" dirty="0"/>
              <a:t>Stack is scoped…</a:t>
            </a:r>
          </a:p>
          <a:p>
            <a:r>
              <a:rPr lang="en-US" dirty="0"/>
              <a:t>  - That is variables go in and out of scope</a:t>
            </a:r>
          </a:p>
          <a:p>
            <a:r>
              <a:rPr lang="en-US" dirty="0"/>
              <a:t>    - e.g. local variables and parameters only exist inside the function.</a:t>
            </a:r>
          </a:p>
          <a:p>
            <a:r>
              <a:rPr lang="en-US" dirty="0"/>
              <a:t>    - Variable declared inside of a loop only exists inside that loop.</a:t>
            </a:r>
          </a:p>
          <a:p>
            <a:endParaRPr lang="en-US" dirty="0"/>
          </a:p>
          <a:p>
            <a:r>
              <a:rPr lang="en-US" dirty="0"/>
              <a:t>Heap is persistent</a:t>
            </a:r>
          </a:p>
          <a:p>
            <a:r>
              <a:rPr lang="en-US" dirty="0"/>
              <a:t>  - Objects created on the heap can exist outside of the scope of a function.</a:t>
            </a:r>
          </a:p>
          <a:p>
            <a:r>
              <a:rPr lang="en-US" dirty="0"/>
              <a:t>    - e.g. things created with ”new” in Java</a:t>
            </a:r>
          </a:p>
          <a:p>
            <a:r>
              <a:rPr lang="en-US" dirty="0"/>
              <a:t>  - We usually interact with these through references.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we have seen… stack grows upward as we push</a:t>
            </a:r>
          </a:p>
          <a:p>
            <a:r>
              <a:rPr lang="en-US" dirty="0"/>
              <a:t>Heap will grow downward a new objects and arrays are created.</a:t>
            </a:r>
          </a:p>
          <a:p>
            <a:r>
              <a:rPr lang="en-US" dirty="0"/>
              <a:t>  - Rather than dividing that space in half</a:t>
            </a:r>
          </a:p>
          <a:p>
            <a:r>
              <a:rPr lang="en-US" dirty="0"/>
              <a:t>  - This allows for more efficient use of that space.</a:t>
            </a:r>
          </a:p>
          <a:p>
            <a:r>
              <a:rPr lang="en-US" dirty="0"/>
              <a:t>    - If the heap is small the stack can be bigger</a:t>
            </a:r>
          </a:p>
          <a:p>
            <a:r>
              <a:rPr lang="en-US" dirty="0"/>
              <a:t>    - or if the stack is small the heap can be bigger</a:t>
            </a:r>
          </a:p>
          <a:p>
            <a:r>
              <a:rPr lang="en-US" dirty="0"/>
              <a:t>  - Though they can still collide</a:t>
            </a:r>
          </a:p>
          <a:p>
            <a:r>
              <a:rPr lang="en-US" dirty="0"/>
              <a:t>    - that is your stack overflow</a:t>
            </a:r>
          </a:p>
          <a:p>
            <a:r>
              <a:rPr lang="en-US" dirty="0"/>
              <a:t>    - or running out of heap space.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layout is defined by the OS </a:t>
            </a:r>
          </a:p>
          <a:p>
            <a:r>
              <a:rPr lang="en-US" dirty="0"/>
              <a:t>  - This is Unix Like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it will be slightly different on different OS’s.</a:t>
            </a:r>
          </a:p>
        </p:txBody>
      </p:sp>
    </p:spTree>
    <p:extLst>
      <p:ext uri="{BB962C8B-B14F-4D97-AF65-F5344CB8AC3E}">
        <p14:creationId xmlns:p14="http://schemas.microsoft.com/office/powerpoint/2010/main" val="187458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how code in HLL interacts with its Logical Memory</a:t>
            </a:r>
          </a:p>
          <a:p>
            <a:r>
              <a:rPr lang="en-US" dirty="0"/>
              <a:t>  - Goal</a:t>
            </a:r>
          </a:p>
          <a:p>
            <a:r>
              <a:rPr lang="en-US" dirty="0"/>
              <a:t>    - To more fully understand the Processes view of its logical memory</a:t>
            </a:r>
          </a:p>
          <a:p>
            <a:r>
              <a:rPr lang="en-US" dirty="0"/>
              <a:t>    - To understand the abstraction the OS provides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Then next time we’ll look at how the OS creates this illusion.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To help, we are going to look at user process code in C </a:t>
            </a:r>
          </a:p>
          <a:p>
            <a:r>
              <a:rPr lang="en-US" dirty="0"/>
              <a:t>  - It is the closest to what is actually going on without getting into assembly.</a:t>
            </a:r>
          </a:p>
          <a:p>
            <a:r>
              <a:rPr lang="en-US" dirty="0"/>
              <a:t>  - Not expecting you know C or will be C coders after this.</a:t>
            </a:r>
          </a:p>
          <a:p>
            <a:r>
              <a:rPr lang="en-US" dirty="0"/>
              <a:t>  - Just using its features to illustrate the connection between HLL code and the OS</a:t>
            </a:r>
          </a:p>
          <a:p>
            <a:endParaRPr lang="en-US" dirty="0"/>
          </a:p>
          <a:p>
            <a:r>
              <a:rPr lang="en-US" dirty="0"/>
              <a:t>Let’s pull this program apart a little.</a:t>
            </a:r>
          </a:p>
          <a:p>
            <a:r>
              <a:rPr lang="en-US" dirty="0"/>
              <a:t>  - Overall it just adds up the numbers from 1 to x and prints the result.</a:t>
            </a:r>
          </a:p>
          <a:p>
            <a:r>
              <a:rPr lang="en-US" dirty="0"/>
              <a:t>  - It doesn’t necessarily do it in the most efficient way</a:t>
            </a:r>
          </a:p>
          <a:p>
            <a:r>
              <a:rPr lang="en-US" dirty="0"/>
              <a:t>    - I include a few extra variables and a function</a:t>
            </a:r>
          </a:p>
          <a:p>
            <a:r>
              <a:rPr lang="en-US" dirty="0"/>
              <a:t>    - Because they help to illustrate the way programs interact with their logical memory</a:t>
            </a:r>
          </a:p>
          <a:p>
            <a:r>
              <a:rPr lang="en-US" dirty="0"/>
              <a:t>    - Not because this is the way I would write a program to add up these numbers.</a:t>
            </a:r>
          </a:p>
          <a:p>
            <a:endParaRPr lang="en-US" dirty="0"/>
          </a:p>
          <a:p>
            <a:r>
              <a:rPr lang="en-US" dirty="0"/>
              <a:t>The include…</a:t>
            </a:r>
          </a:p>
          <a:p>
            <a:r>
              <a:rPr lang="en-US" dirty="0"/>
              <a:t>  - pretty much like import in Java or Python</a:t>
            </a:r>
          </a:p>
          <a:p>
            <a:r>
              <a:rPr lang="en-US" dirty="0"/>
              <a:t>  - brings in a library of code that we can use</a:t>
            </a:r>
          </a:p>
          <a:p>
            <a:r>
              <a:rPr lang="en-US" dirty="0"/>
              <a:t>    - functions we can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 (and assembler) would translate this to machine language instructions.</a:t>
            </a:r>
          </a:p>
          <a:p>
            <a:r>
              <a:rPr lang="en-US" dirty="0"/>
              <a:t>  - The sum(x) becomes a PUSH and a CALL</a:t>
            </a:r>
          </a:p>
          <a:p>
            <a:r>
              <a:rPr lang="en-US" dirty="0"/>
              <a:t>  - The for loop is translated like we saw back in writing assembly.</a:t>
            </a:r>
          </a:p>
          <a:p>
            <a:r>
              <a:rPr lang="en-US" dirty="0"/>
              <a:t>  - The return s</a:t>
            </a:r>
          </a:p>
          <a:p>
            <a:r>
              <a:rPr lang="en-US" dirty="0"/>
              <a:t>    - moves the value to R14 and jumps back to the return address</a:t>
            </a:r>
          </a:p>
          <a:p>
            <a:r>
              <a:rPr lang="en-US" dirty="0"/>
              <a:t>  - All that stuff we know from before </a:t>
            </a:r>
          </a:p>
          <a:p>
            <a:r>
              <a:rPr lang="en-US" dirty="0"/>
              <a:t>  - All of those instructions become part of the executable program.</a:t>
            </a:r>
          </a:p>
          <a:p>
            <a:r>
              <a:rPr lang="en-US" dirty="0"/>
              <a:t>    - They make up the code segment.</a:t>
            </a:r>
          </a:p>
        </p:txBody>
      </p:sp>
    </p:spTree>
    <p:extLst>
      <p:ext uri="{BB962C8B-B14F-4D97-AF65-F5344CB8AC3E}">
        <p14:creationId xmlns:p14="http://schemas.microsoft.com/office/powerpoint/2010/main" val="311027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global variables</a:t>
            </a:r>
          </a:p>
          <a:p>
            <a:r>
              <a:rPr lang="en-US" dirty="0"/>
              <a:t> - i.e. those not in a function…</a:t>
            </a:r>
          </a:p>
          <a:p>
            <a:r>
              <a:rPr lang="en-US" dirty="0"/>
              <a:t> - are allocated in the data segment</a:t>
            </a:r>
          </a:p>
          <a:p>
            <a:r>
              <a:rPr lang="en-US" dirty="0"/>
              <a:t> - These also become part of the executable program</a:t>
            </a:r>
          </a:p>
          <a:p>
            <a:endParaRPr lang="en-US" dirty="0"/>
          </a:p>
          <a:p>
            <a:r>
              <a:rPr lang="en-US" dirty="0"/>
              <a:t>When you download or install a program it is these two parts that are in that file.</a:t>
            </a:r>
          </a:p>
          <a:p>
            <a:r>
              <a:rPr lang="en-US" dirty="0"/>
              <a:t>  - the instructions in the code segment</a:t>
            </a:r>
          </a:p>
          <a:p>
            <a:r>
              <a:rPr lang="en-US" dirty="0"/>
              <a:t>  - the data in the data segment.</a:t>
            </a:r>
          </a:p>
          <a:p>
            <a:endParaRPr lang="en-US" dirty="0"/>
          </a:p>
          <a:p>
            <a:r>
              <a:rPr lang="en-US" dirty="0"/>
              <a:t>These are the two parts that our assembler puts into the .ml files that it produces.</a:t>
            </a:r>
          </a:p>
        </p:txBody>
      </p:sp>
    </p:spTree>
    <p:extLst>
      <p:ext uri="{BB962C8B-B14F-4D97-AF65-F5344CB8AC3E}">
        <p14:creationId xmlns:p14="http://schemas.microsoft.com/office/powerpoint/2010/main" val="217014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and heap segments are dynamic.</a:t>
            </a:r>
          </a:p>
          <a:p>
            <a:r>
              <a:rPr lang="en-US" dirty="0"/>
              <a:t>They exist only when the program is running.</a:t>
            </a:r>
          </a:p>
          <a:p>
            <a:endParaRPr lang="en-US" dirty="0"/>
          </a:p>
          <a:p>
            <a:r>
              <a:rPr lang="en-US" dirty="0"/>
              <a:t>Stack is used for: local variables and parameters.</a:t>
            </a:r>
          </a:p>
          <a:p>
            <a:r>
              <a:rPr lang="en-US" dirty="0"/>
              <a:t>  - for example z is a local variable in the main function</a:t>
            </a:r>
          </a:p>
          <a:p>
            <a:r>
              <a:rPr lang="en-US" dirty="0"/>
              <a:t>  - it will be created on the stack.</a:t>
            </a:r>
          </a:p>
          <a:p>
            <a:endParaRPr lang="en-US" dirty="0"/>
          </a:p>
          <a:p>
            <a:r>
              <a:rPr lang="en-US" dirty="0"/>
              <a:t>Note the color code:</a:t>
            </a:r>
          </a:p>
          <a:p>
            <a:r>
              <a:rPr lang="en-US" dirty="0"/>
              <a:t>  - blue stuff in data</a:t>
            </a:r>
          </a:p>
          <a:p>
            <a:r>
              <a:rPr lang="en-US" dirty="0"/>
              <a:t>  - purple stuff on stack</a:t>
            </a:r>
          </a:p>
          <a:p>
            <a:r>
              <a:rPr lang="en-US" dirty="0"/>
              <a:t>  - heap will be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 – Logical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416910"/>
              <a:ext cx="854816" cy="506088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117005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54FF-D920-FB4D-B9E9-F283CC9A76BB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B5D2E92-6E09-F343-9024-58C16BBB51CB}"/>
              </a:ext>
            </a:extLst>
          </p:cNvPr>
          <p:cNvSpPr/>
          <p:nvPr/>
        </p:nvSpPr>
        <p:spPr>
          <a:xfrm>
            <a:off x="3408987" y="2054579"/>
            <a:ext cx="3654961" cy="23787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C3AE-8FA5-A248-8F61-D5A326F640D8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F5766-988D-3E45-B98A-C83477D80596}"/>
              </a:ext>
            </a:extLst>
          </p:cNvPr>
          <p:cNvSpPr txBox="1"/>
          <p:nvPr/>
        </p:nvSpPr>
        <p:spPr>
          <a:xfrm rot="20659084">
            <a:off x="158505" y="2849575"/>
            <a:ext cx="170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Parameters </a:t>
            </a:r>
            <a:r>
              <a:rPr lang="en-US" sz="1600" dirty="0">
                <a:latin typeface="Segoe Print" panose="02000800000000000000" pitchFamily="2" charset="0"/>
              </a:rPr>
              <a:t>are just </a:t>
            </a:r>
            <a:r>
              <a:rPr lang="en-US" sz="1600" b="1" dirty="0">
                <a:latin typeface="Segoe Print" panose="02000800000000000000" pitchFamily="2" charset="0"/>
              </a:rPr>
              <a:t>Local variables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54FF-D920-FB4D-B9E9-F283CC9A76BB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2592CC0-9281-3F49-8408-036911B67E8E}"/>
              </a:ext>
            </a:extLst>
          </p:cNvPr>
          <p:cNvSpPr/>
          <p:nvPr/>
        </p:nvSpPr>
        <p:spPr>
          <a:xfrm>
            <a:off x="2873658" y="2370472"/>
            <a:ext cx="4224157" cy="18441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61655-2991-8C42-984D-3D2E907B63FF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</p:spTree>
    <p:extLst>
      <p:ext uri="{BB962C8B-B14F-4D97-AF65-F5344CB8AC3E}">
        <p14:creationId xmlns:p14="http://schemas.microsoft.com/office/powerpoint/2010/main" val="30642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14387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3923132"/>
              <a:ext cx="854816" cy="999866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62238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54FF-D920-FB4D-B9E9-F283CC9A76BB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DAA5C6-7D41-7F4E-AF15-0C5273C292D6}"/>
              </a:ext>
            </a:extLst>
          </p:cNvPr>
          <p:cNvSpPr/>
          <p:nvPr/>
        </p:nvSpPr>
        <p:spPr>
          <a:xfrm>
            <a:off x="2801856" y="2578647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231D0A-2CF4-7C47-B2F2-CCDE195059C2}"/>
              </a:ext>
            </a:extLst>
          </p:cNvPr>
          <p:cNvSpPr/>
          <p:nvPr/>
        </p:nvSpPr>
        <p:spPr>
          <a:xfrm>
            <a:off x="2560250" y="2801365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920ED-E041-2344-8EBD-F9789ABA7F53}"/>
              </a:ext>
            </a:extLst>
          </p:cNvPr>
          <p:cNvSpPr txBox="1"/>
          <p:nvPr/>
        </p:nvSpPr>
        <p:spPr>
          <a:xfrm>
            <a:off x="7383462" y="3881548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7F1C54-739A-8347-935D-18A8EB48D817}"/>
              </a:ext>
            </a:extLst>
          </p:cNvPr>
          <p:cNvSpPr txBox="1"/>
          <p:nvPr/>
        </p:nvSpPr>
        <p:spPr>
          <a:xfrm>
            <a:off x="7377816" y="371375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90D38BF-84F1-D94E-A38F-98FD35C199E3}"/>
              </a:ext>
            </a:extLst>
          </p:cNvPr>
          <p:cNvSpPr/>
          <p:nvPr/>
        </p:nvSpPr>
        <p:spPr>
          <a:xfrm>
            <a:off x="3251199" y="2470762"/>
            <a:ext cx="3846616" cy="1576019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14C281-4CDB-4148-94CE-365BB62059A1}"/>
              </a:ext>
            </a:extLst>
          </p:cNvPr>
          <p:cNvSpPr/>
          <p:nvPr/>
        </p:nvSpPr>
        <p:spPr>
          <a:xfrm>
            <a:off x="3016971" y="2868338"/>
            <a:ext cx="4080844" cy="977637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  <a:gd name="connsiteX0" fmla="*/ 0 w 4199466"/>
              <a:gd name="connsiteY0" fmla="*/ 11811 h 2012905"/>
              <a:gd name="connsiteX1" fmla="*/ 1469328 w 4199466"/>
              <a:gd name="connsiteY1" fmla="*/ 1838776 h 2012905"/>
              <a:gd name="connsiteX2" fmla="*/ 2788355 w 4199466"/>
              <a:gd name="connsiteY2" fmla="*/ 1772878 h 2012905"/>
              <a:gd name="connsiteX3" fmla="*/ 4199466 w 4199466"/>
              <a:gd name="connsiteY3" fmla="*/ 1942211 h 2012905"/>
              <a:gd name="connsiteX0" fmla="*/ 0 w 4199466"/>
              <a:gd name="connsiteY0" fmla="*/ 11373 h 1953357"/>
              <a:gd name="connsiteX1" fmla="*/ 1469328 w 4199466"/>
              <a:gd name="connsiteY1" fmla="*/ 1838338 h 1953357"/>
              <a:gd name="connsiteX2" fmla="*/ 3194952 w 4199466"/>
              <a:gd name="connsiteY2" fmla="*/ 1343883 h 1953357"/>
              <a:gd name="connsiteX3" fmla="*/ 4199466 w 4199466"/>
              <a:gd name="connsiteY3" fmla="*/ 1941773 h 19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1953357">
                <a:moveTo>
                  <a:pt x="0" y="11373"/>
                </a:moveTo>
                <a:cubicBezTo>
                  <a:pt x="670748" y="-157960"/>
                  <a:pt x="936836" y="1616253"/>
                  <a:pt x="1469328" y="1838338"/>
                </a:cubicBezTo>
                <a:cubicBezTo>
                  <a:pt x="2001820" y="2060423"/>
                  <a:pt x="2796078" y="1014624"/>
                  <a:pt x="3194952" y="1343883"/>
                </a:cubicBezTo>
                <a:cubicBezTo>
                  <a:pt x="3593826" y="1673142"/>
                  <a:pt x="3693347" y="2021736"/>
                  <a:pt x="4199466" y="194177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E6165-E6B4-084C-A97C-CC21B30BE8BA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</p:spTree>
    <p:extLst>
      <p:ext uri="{BB962C8B-B14F-4D97-AF65-F5344CB8AC3E}">
        <p14:creationId xmlns:p14="http://schemas.microsoft.com/office/powerpoint/2010/main" val="2398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54FF-D920-FB4D-B9E9-F283CC9A76BB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C3FB-1E27-8A4C-BFD0-87439A957DC5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F8EFA-BE14-714A-9175-CF94E603328A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9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95709-1D7D-4248-8E8B-E7D6FC349CC3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BC933-2246-0F4E-AEFB-7D53DDA6C2D8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735DB5-5A31-D74F-BFAD-0E81A023F51B}"/>
              </a:ext>
            </a:extLst>
          </p:cNvPr>
          <p:cNvSpPr/>
          <p:nvPr/>
        </p:nvSpPr>
        <p:spPr>
          <a:xfrm>
            <a:off x="2483456" y="1276858"/>
            <a:ext cx="2397302" cy="825074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2B634-CC54-E349-8F0E-193C86212DAA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6E9EDA-FA4A-154D-AD59-CA5FAA3FE06E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63C70CE-1CFD-7B40-8BA5-5B38A567D45A}"/>
              </a:ext>
            </a:extLst>
          </p:cNvPr>
          <p:cNvSpPr/>
          <p:nvPr/>
        </p:nvSpPr>
        <p:spPr>
          <a:xfrm>
            <a:off x="3999308" y="2743200"/>
            <a:ext cx="3812603" cy="1773007"/>
          </a:xfrm>
          <a:custGeom>
            <a:avLst/>
            <a:gdLst>
              <a:gd name="connsiteX0" fmla="*/ 0 w 3781778"/>
              <a:gd name="connsiteY0" fmla="*/ 0 h 1773007"/>
              <a:gd name="connsiteX1" fmla="*/ 1444978 w 3781778"/>
              <a:gd name="connsiteY1" fmla="*/ 519289 h 1773007"/>
              <a:gd name="connsiteX2" fmla="*/ 2167467 w 3781778"/>
              <a:gd name="connsiteY2" fmla="*/ 1569156 h 1773007"/>
              <a:gd name="connsiteX3" fmla="*/ 3781778 w 3781778"/>
              <a:gd name="connsiteY3" fmla="*/ 1772356 h 17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778" h="1773007">
                <a:moveTo>
                  <a:pt x="0" y="0"/>
                </a:moveTo>
                <a:cubicBezTo>
                  <a:pt x="541867" y="128881"/>
                  <a:pt x="1083734" y="257763"/>
                  <a:pt x="1444978" y="519289"/>
                </a:cubicBezTo>
                <a:cubicBezTo>
                  <a:pt x="1806222" y="780815"/>
                  <a:pt x="1778000" y="1360312"/>
                  <a:pt x="2167467" y="1569156"/>
                </a:cubicBezTo>
                <a:cubicBezTo>
                  <a:pt x="2556934" y="1778000"/>
                  <a:pt x="3169356" y="1775178"/>
                  <a:pt x="3781778" y="1772356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1E2BF-C71E-0140-9353-EDDE4C3E6A4B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86255-C11B-B54F-9D98-69912969EF8F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</p:spTree>
    <p:extLst>
      <p:ext uri="{BB962C8B-B14F-4D97-AF65-F5344CB8AC3E}">
        <p14:creationId xmlns:p14="http://schemas.microsoft.com/office/powerpoint/2010/main" val="90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5FA917-3B8B-A448-A171-A749BA8B4C22}"/>
              </a:ext>
            </a:extLst>
          </p:cNvPr>
          <p:cNvSpPr/>
          <p:nvPr/>
        </p:nvSpPr>
        <p:spPr>
          <a:xfrm>
            <a:off x="7808826" y="2937221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946F5-0673-6F40-AEA7-58F92CA1AABB}"/>
              </a:ext>
            </a:extLst>
          </p:cNvPr>
          <p:cNvCxnSpPr>
            <a:cxnSpLocks/>
          </p:cNvCxnSpPr>
          <p:nvPr/>
        </p:nvCxnSpPr>
        <p:spPr>
          <a:xfrm flipV="1">
            <a:off x="8154954" y="3240736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B1832E-2940-CA4A-AC3C-CEE123AD4ACA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5005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80BA355-4BC6-784F-BDF8-4A47E113B80D}"/>
              </a:ext>
            </a:extLst>
          </p:cNvPr>
          <p:cNvSpPr/>
          <p:nvPr/>
        </p:nvSpPr>
        <p:spPr>
          <a:xfrm>
            <a:off x="6366933" y="2591460"/>
            <a:ext cx="1441893" cy="806111"/>
          </a:xfrm>
          <a:custGeom>
            <a:avLst/>
            <a:gdLst>
              <a:gd name="connsiteX0" fmla="*/ 0 w 1524000"/>
              <a:gd name="connsiteY0" fmla="*/ 151740 h 806111"/>
              <a:gd name="connsiteX1" fmla="*/ 316089 w 1524000"/>
              <a:gd name="connsiteY1" fmla="*/ 38851 h 806111"/>
              <a:gd name="connsiteX2" fmla="*/ 801511 w 1524000"/>
              <a:gd name="connsiteY2" fmla="*/ 738762 h 806111"/>
              <a:gd name="connsiteX3" fmla="*/ 1524000 w 1524000"/>
              <a:gd name="connsiteY3" fmla="*/ 738762 h 8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6111">
                <a:moveTo>
                  <a:pt x="0" y="151740"/>
                </a:moveTo>
                <a:cubicBezTo>
                  <a:pt x="91252" y="46377"/>
                  <a:pt x="182504" y="-58986"/>
                  <a:pt x="316089" y="38851"/>
                </a:cubicBezTo>
                <a:cubicBezTo>
                  <a:pt x="449674" y="136688"/>
                  <a:pt x="600192" y="622110"/>
                  <a:pt x="801511" y="738762"/>
                </a:cubicBezTo>
                <a:cubicBezTo>
                  <a:pt x="1002830" y="855414"/>
                  <a:pt x="1263415" y="797088"/>
                  <a:pt x="1524000" y="738762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D817-9714-2648-8C2C-2F21C79EB050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28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98660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7" y="-50973"/>
            <a:ext cx="6793969" cy="645300"/>
          </a:xfrm>
        </p:spPr>
        <p:txBody>
          <a:bodyPr/>
          <a:lstStyle/>
          <a:p>
            <a:r>
              <a:rPr lang="en-US" dirty="0"/>
              <a:t>Physical vs. Logical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278" y="4743632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559781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523595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523733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631119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99086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82741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966F466-8016-9E48-A0F1-5332F46461AD}"/>
              </a:ext>
            </a:extLst>
          </p:cNvPr>
          <p:cNvSpPr txBox="1"/>
          <p:nvPr/>
        </p:nvSpPr>
        <p:spPr>
          <a:xfrm rot="21003997">
            <a:off x="849150" y="1647270"/>
            <a:ext cx="256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Physical Memory: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real (</a:t>
            </a:r>
            <a:r>
              <a:rPr lang="en-US" sz="1600" i="1" dirty="0">
                <a:latin typeface="Segoe Print" panose="02000800000000000000" pitchFamily="2" charset="0"/>
              </a:rPr>
              <a:t>physical</a:t>
            </a:r>
            <a:r>
              <a:rPr lang="en-US" sz="1600" dirty="0">
                <a:latin typeface="Segoe Print" panose="02000800000000000000" pitchFamily="2" charset="0"/>
              </a:rPr>
              <a:t>) main memory (RAM) from the perspective of the machine hardware.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883E3-46FB-4F47-A9E4-25CDB5354DCA}"/>
              </a:ext>
            </a:extLst>
          </p:cNvPr>
          <p:cNvSpPr txBox="1"/>
          <p:nvPr/>
        </p:nvSpPr>
        <p:spPr>
          <a:xfrm rot="21003997">
            <a:off x="1022134" y="3549421"/>
            <a:ext cx="247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Logical Memory: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dirty="0">
                <a:latin typeface="Segoe Print" panose="02000800000000000000" pitchFamily="2" charset="0"/>
              </a:rPr>
              <a:t>The main memory from the perspective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76598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A9BC-A0B3-AB46-993C-E2E83E4B1FCC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</p:spTree>
    <p:extLst>
      <p:ext uri="{BB962C8B-B14F-4D97-AF65-F5344CB8AC3E}">
        <p14:creationId xmlns:p14="http://schemas.microsoft.com/office/powerpoint/2010/main" val="1871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BDBC4-85A8-8840-8AC2-A9842A24A172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8DB4C4-C20B-294C-A740-03B4E3EF4AD4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50CFAF-AA9A-5D4B-AB07-57D24F480B54}"/>
              </a:ext>
            </a:extLst>
          </p:cNvPr>
          <p:cNvCxnSpPr>
            <a:cxnSpLocks/>
          </p:cNvCxnSpPr>
          <p:nvPr/>
        </p:nvCxnSpPr>
        <p:spPr>
          <a:xfrm flipV="1">
            <a:off x="8166243" y="3579202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3AB15-197C-1148-9E10-963142CF22D4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C6ACD-4B46-A348-8E0C-80F7B34D1AB1}"/>
              </a:ext>
            </a:extLst>
          </p:cNvPr>
          <p:cNvSpPr txBox="1"/>
          <p:nvPr/>
        </p:nvSpPr>
        <p:spPr>
          <a:xfrm rot="469231">
            <a:off x="6742148" y="270851"/>
            <a:ext cx="199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Name is now a </a:t>
            </a:r>
            <a:r>
              <a:rPr lang="en-US" sz="1600" b="1" dirty="0">
                <a:latin typeface="Segoe Print" panose="02000800000000000000" pitchFamily="2" charset="0"/>
              </a:rPr>
              <a:t>“dangling reference”</a:t>
            </a:r>
            <a:endParaRPr lang="en-US" sz="1600" dirty="0">
              <a:latin typeface="Segoe Print" panose="020008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7ED51-FDA9-5844-951B-14A6FA72D263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</p:spTree>
    <p:extLst>
      <p:ext uri="{BB962C8B-B14F-4D97-AF65-F5344CB8AC3E}">
        <p14:creationId xmlns:p14="http://schemas.microsoft.com/office/powerpoint/2010/main" val="82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08A8D0-8533-A848-BCF2-451220A9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286F7F-3700-5D4E-865E-862F266DCC1E}"/>
              </a:ext>
            </a:extLst>
          </p:cNvPr>
          <p:cNvSpPr txBox="1"/>
          <p:nvPr/>
        </p:nvSpPr>
        <p:spPr>
          <a:xfrm rot="20632881">
            <a:off x="87059" y="2360057"/>
            <a:ext cx="1789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We can think of a </a:t>
            </a:r>
            <a:r>
              <a:rPr lang="en-US" sz="1600" b="1" dirty="0">
                <a:latin typeface="Segoe Print" panose="02000800000000000000" pitchFamily="2" charset="0"/>
              </a:rPr>
              <a:t>struct</a:t>
            </a:r>
            <a:r>
              <a:rPr lang="en-US" sz="1600" dirty="0">
                <a:latin typeface="Segoe Print" panose="02000800000000000000" pitchFamily="2" charset="0"/>
              </a:rPr>
              <a:t> in C like a </a:t>
            </a:r>
            <a:r>
              <a:rPr lang="en-US" sz="1600" b="1" dirty="0">
                <a:latin typeface="Segoe Print" panose="02000800000000000000" pitchFamily="2" charset="0"/>
              </a:rPr>
              <a:t>class</a:t>
            </a:r>
            <a:r>
              <a:rPr lang="en-US" sz="1600" dirty="0">
                <a:latin typeface="Segoe Print" panose="02000800000000000000" pitchFamily="2" charset="0"/>
              </a:rPr>
              <a:t> in Java, with fields but no methods.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1E1483-F368-5948-BE8F-24EC8A1ABE6D}"/>
              </a:ext>
            </a:extLst>
          </p:cNvPr>
          <p:cNvSpPr/>
          <p:nvPr/>
        </p:nvSpPr>
        <p:spPr>
          <a:xfrm>
            <a:off x="2280356" y="880533"/>
            <a:ext cx="1670755" cy="914399"/>
          </a:xfrm>
          <a:prstGeom prst="roundRect">
            <a:avLst>
              <a:gd name="adj" fmla="val 7253"/>
            </a:avLst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6173B-882A-7D44-9D8A-FB1DD8A402CC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</p:spTree>
    <p:extLst>
      <p:ext uri="{BB962C8B-B14F-4D97-AF65-F5344CB8AC3E}">
        <p14:creationId xmlns:p14="http://schemas.microsoft.com/office/powerpoint/2010/main" val="25630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9387092-2595-EF46-9284-701A4654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0625E0-9E00-104B-A26F-12149103ABA7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91016"/>
              <a:ext cx="854816" cy="33198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86340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723A30-C34E-814F-8520-BB76A5B53B6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59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7F0D8C-0D39-144A-B765-4045AE0080D7}"/>
              </a:ext>
            </a:extLst>
          </p:cNvPr>
          <p:cNvSpPr/>
          <p:nvPr/>
        </p:nvSpPr>
        <p:spPr>
          <a:xfrm>
            <a:off x="8093612" y="2840854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ED023-C47D-B540-803E-B8A5BD76DFCC}"/>
              </a:ext>
            </a:extLst>
          </p:cNvPr>
          <p:cNvCxnSpPr>
            <a:cxnSpLocks/>
          </p:cNvCxnSpPr>
          <p:nvPr/>
        </p:nvCxnSpPr>
        <p:spPr>
          <a:xfrm flipV="1">
            <a:off x="8439740" y="3144369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4DFF78-03C8-D047-8E07-8389181C5A45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725D66-E88B-324A-9EEB-2455C67726C0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EDAD12-15FF-404B-B481-0FA0264E1CF0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43C13-8C32-0049-A8E4-B923A88249CF}"/>
              </a:ext>
            </a:extLst>
          </p:cNvPr>
          <p:cNvSpPr txBox="1"/>
          <p:nvPr/>
        </p:nvSpPr>
        <p:spPr>
          <a:xfrm rot="20874809">
            <a:off x="98765" y="2796623"/>
            <a:ext cx="185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here is similar to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new Account()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in Java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2FAE91-CB8B-A14D-B809-8F152F167F8F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4078F86-1788-884A-9C27-9864E14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7DFEE5-459C-AF49-A8EC-D6EFA8FD8939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10D9B-4460-8541-A208-7F1A5E1C09CD}"/>
              </a:ext>
            </a:extLst>
          </p:cNvPr>
          <p:cNvSpPr txBox="1"/>
          <p:nvPr/>
        </p:nvSpPr>
        <p:spPr>
          <a:xfrm rot="20874809">
            <a:off x="98765" y="2427290"/>
            <a:ext cx="185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The -&gt; operator in C </a:t>
            </a:r>
            <a:r>
              <a:rPr lang="en-US" sz="1600" dirty="0">
                <a:latin typeface="Segoe Print" panose="02000800000000000000" pitchFamily="2" charset="0"/>
              </a:rPr>
              <a:t>is used to follow a pointer to get the field, similar to the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. operator in java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762751-74EA-0648-A02F-2172BD695529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4553FB-3DB2-F941-8E4F-33B535A3840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F10B2D-6573-5141-B495-9ADD2CF617AE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EAD9535-18EA-2A48-88EB-040D07B8D071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015E61-C1D0-954F-92D5-41089C55B2F9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D4234A-5EEF-0E4D-B040-411D3314035C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354D6-FDD7-3247-B39C-26364F232842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99A58-0030-9D48-B458-6949F5ACBF89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Logical Memory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within each process that:</a:t>
            </a:r>
          </a:p>
          <a:p>
            <a:pPr lvl="2"/>
            <a:r>
              <a:rPr lang="en-US" sz="1800" dirty="0"/>
              <a:t>It has its </a:t>
            </a:r>
            <a:r>
              <a:rPr lang="en-US" sz="1800" i="1" dirty="0"/>
              <a:t>own memory </a:t>
            </a:r>
            <a:r>
              <a:rPr lang="en-US" sz="1800" dirty="0"/>
              <a:t>addressed from 0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0FC246-405F-3B4D-8CCA-871256470D09}"/>
              </a:ext>
            </a:extLst>
          </p:cNvPr>
          <p:cNvSpPr/>
          <p:nvPr/>
        </p:nvSpPr>
        <p:spPr>
          <a:xfrm>
            <a:off x="3483207" y="3871011"/>
            <a:ext cx="1088794" cy="20595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6B352E8-1BF7-1A47-81B3-06C15188CC13}"/>
              </a:ext>
            </a:extLst>
          </p:cNvPr>
          <p:cNvSpPr/>
          <p:nvPr/>
        </p:nvSpPr>
        <p:spPr>
          <a:xfrm>
            <a:off x="2507892" y="3023512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707303-5008-3A4F-88C4-9445E9EC7DE7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E00F9-5ED3-6846-9BC6-A013262338DF}"/>
              </a:ext>
            </a:extLst>
          </p:cNvPr>
          <p:cNvSpPr txBox="1"/>
          <p:nvPr/>
        </p:nvSpPr>
        <p:spPr>
          <a:xfrm rot="20874809">
            <a:off x="121759" y="2495851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Each piece of allocated memory must be freed.</a:t>
            </a:r>
            <a:endParaRPr lang="en-US" sz="1600" b="1" dirty="0">
              <a:latin typeface="Segoe Print" panose="020008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1BF6-6C09-B54A-8701-EAB04272C00D}"/>
              </a:ext>
            </a:extLst>
          </p:cNvPr>
          <p:cNvSpPr txBox="1"/>
          <p:nvPr/>
        </p:nvSpPr>
        <p:spPr>
          <a:xfrm rot="20874809">
            <a:off x="128255" y="3715704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 doing so is a common C error called a </a:t>
            </a:r>
            <a:r>
              <a:rPr lang="en-US" sz="1600" b="1" dirty="0">
                <a:latin typeface="Segoe Print" panose="02000800000000000000" pitchFamily="2" charset="0"/>
              </a:rPr>
              <a:t>memory leak.</a:t>
            </a:r>
          </a:p>
        </p:txBody>
      </p:sp>
    </p:spTree>
    <p:extLst>
      <p:ext uri="{BB962C8B-B14F-4D97-AF65-F5344CB8AC3E}">
        <p14:creationId xmlns:p14="http://schemas.microsoft.com/office/powerpoint/2010/main" val="3313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266980"/>
              <a:ext cx="854816" cy="1467555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20046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25213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D7-FF04-B449-BC7E-912031A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212420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74A-AA72-6440-A817-C5093F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66" y="1360763"/>
            <a:ext cx="4985254" cy="1786657"/>
          </a:xfrm>
        </p:spPr>
        <p:txBody>
          <a:bodyPr/>
          <a:lstStyle/>
          <a:p>
            <a:r>
              <a:rPr lang="en-US" sz="2000" dirty="0"/>
              <a:t>The Logical Memory has:</a:t>
            </a:r>
          </a:p>
          <a:p>
            <a:pPr lvl="1"/>
            <a:r>
              <a:rPr lang="en-US" sz="2000" dirty="0"/>
              <a:t>Memory addresses from 0 to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  <a:p>
            <a:pPr lvl="1"/>
            <a:r>
              <a:rPr lang="en-US" sz="1800" dirty="0"/>
              <a:t>Accessed using an m bit memory address </a:t>
            </a:r>
            <a:br>
              <a:rPr lang="en-US" sz="1800" dirty="0"/>
            </a:br>
            <a:r>
              <a:rPr lang="en-US" sz="1600" dirty="0"/>
              <a:t>      (i.e. an m-bit </a:t>
            </a:r>
            <a:r>
              <a:rPr lang="en-US" sz="1600" i="1" dirty="0"/>
              <a:t>address space)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F499-797B-8242-8422-1866CEB19A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74884-DCB1-7B40-81DB-8B8E764B9467}"/>
              </a:ext>
            </a:extLst>
          </p:cNvPr>
          <p:cNvGrpSpPr/>
          <p:nvPr/>
        </p:nvGrpSpPr>
        <p:grpSpPr>
          <a:xfrm>
            <a:off x="5943564" y="1461198"/>
            <a:ext cx="1687654" cy="3503708"/>
            <a:chOff x="5676548" y="1514554"/>
            <a:chExt cx="1687654" cy="35037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8A7100-BC39-B542-96A0-4D603FEEDCE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8ADBB6-6779-764D-ACAC-950F73DE5E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C71952D-46F8-D24F-B819-F3D2FBD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83067F-1ED5-A94D-91A4-FAE706BF9220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E0F5C8-7813-3D42-84A5-36B87B60AE34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6B76F6-52E7-6E4F-A969-04901518E21B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659ED-1A4B-6E41-97FA-48CAE626BDAF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8C1CF7-DC63-6241-8C7D-FBF4361D5A4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A7E089-F2DF-C24A-A775-D969EC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F70D-0E1B-5645-B33A-AE28BFCA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74B097-0026-0747-AB02-3F79F9111075}"/>
              </a:ext>
            </a:extLst>
          </p:cNvPr>
          <p:cNvSpPr txBox="1"/>
          <p:nvPr/>
        </p:nvSpPr>
        <p:spPr>
          <a:xfrm rot="21038607">
            <a:off x="668858" y="2835880"/>
            <a:ext cx="537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Segoe Print" panose="02000800000000000000" pitchFamily="2" charset="0"/>
              </a:rPr>
              <a:t>For Context: </a:t>
            </a:r>
            <a:endParaRPr lang="en-US" sz="1800" dirty="0"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Each process has 2</a:t>
            </a:r>
            <a:r>
              <a:rPr lang="en-US" sz="1800" baseline="30000" dirty="0">
                <a:latin typeface="Segoe Print" panose="02000800000000000000" pitchFamily="2" charset="0"/>
              </a:rPr>
              <a:t>48</a:t>
            </a:r>
            <a:r>
              <a:rPr lang="en-US" sz="1800" dirty="0">
                <a:latin typeface="Segoe Print" panose="02000800000000000000" pitchFamily="2" charset="0"/>
              </a:rPr>
              <a:t> addresses</a:t>
            </a:r>
          </a:p>
          <a:p>
            <a:pPr lvl="1"/>
            <a:r>
              <a:rPr lang="en-US" sz="1800" dirty="0">
                <a:latin typeface="Segoe Print" panose="02000800000000000000" pitchFamily="2" charset="0"/>
              </a:rPr>
              <a:t>   ➜ </a:t>
            </a:r>
            <a:r>
              <a:rPr lang="en-US" sz="1800" b="1" dirty="0">
                <a:latin typeface="Segoe Print" panose="02000800000000000000" pitchFamily="2" charset="0"/>
              </a:rPr>
              <a:t>256,000 GB </a:t>
            </a:r>
            <a:r>
              <a:rPr lang="en-US" sz="1800" dirty="0">
                <a:latin typeface="Segoe Print" panose="02000800000000000000" pitchFamily="2" charset="0"/>
              </a:rPr>
              <a:t>of logical memory!!!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Physical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Typically, 4 to 64GB ?!?!?</a:t>
            </a:r>
          </a:p>
        </p:txBody>
      </p:sp>
    </p:spTree>
    <p:extLst>
      <p:ext uri="{BB962C8B-B14F-4D97-AF65-F5344CB8AC3E}">
        <p14:creationId xmlns:p14="http://schemas.microsoft.com/office/powerpoint/2010/main" val="32110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E22-1CD3-8A41-8FE3-B8A9D761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270813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210-3A0E-2844-921D-6A90999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12" y="1326337"/>
            <a:ext cx="6054975" cy="3503708"/>
          </a:xfrm>
        </p:spPr>
        <p:txBody>
          <a:bodyPr/>
          <a:lstStyle/>
          <a:p>
            <a:r>
              <a:rPr lang="en-US" sz="2000" dirty="0"/>
              <a:t>Logical memory is structured into </a:t>
            </a:r>
            <a:br>
              <a:rPr lang="en-US" sz="2000" dirty="0"/>
            </a:br>
            <a:r>
              <a:rPr lang="en-US" sz="2000" dirty="0"/>
              <a:t>	four </a:t>
            </a:r>
            <a:r>
              <a:rPr lang="en-US" sz="2000" i="1" dirty="0"/>
              <a:t>segments</a:t>
            </a:r>
            <a:r>
              <a:rPr lang="en-US" sz="2000" dirty="0"/>
              <a:t> in two categories: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Static - Created by Compiler</a:t>
            </a:r>
          </a:p>
          <a:p>
            <a:pPr lvl="2"/>
            <a:r>
              <a:rPr lang="en-US" sz="1600" b="1" i="1" dirty="0"/>
              <a:t>Code</a:t>
            </a:r>
            <a:r>
              <a:rPr lang="en-US" sz="1600" dirty="0"/>
              <a:t>: Machine language instructions</a:t>
            </a:r>
          </a:p>
          <a:p>
            <a:pPr lvl="2"/>
            <a:r>
              <a:rPr lang="en-US" sz="1600" b="1" i="1" dirty="0"/>
              <a:t>Data</a:t>
            </a:r>
            <a:r>
              <a:rPr lang="en-US" sz="1600" dirty="0"/>
              <a:t>: Global variables and constants</a:t>
            </a:r>
          </a:p>
          <a:p>
            <a:pPr lvl="2"/>
            <a:endParaRPr lang="en-US" sz="1600" dirty="0"/>
          </a:p>
          <a:p>
            <a:pPr lvl="1"/>
            <a:r>
              <a:rPr lang="en-US" sz="1800" i="1" dirty="0"/>
              <a:t>Dynamic - Managed by the OS</a:t>
            </a:r>
            <a:endParaRPr lang="en-US" sz="1800" dirty="0"/>
          </a:p>
          <a:p>
            <a:pPr lvl="2"/>
            <a:r>
              <a:rPr lang="en-US" sz="1600" b="1" i="1" dirty="0"/>
              <a:t>Heap</a:t>
            </a:r>
            <a:r>
              <a:rPr lang="en-US" sz="1600" dirty="0"/>
              <a:t>: Persistent</a:t>
            </a:r>
          </a:p>
          <a:p>
            <a:pPr lvl="3"/>
            <a:r>
              <a:rPr lang="en-US" dirty="0"/>
              <a:t>Arrays, structures and objects</a:t>
            </a:r>
            <a:endParaRPr lang="en-US" b="1" i="1" dirty="0"/>
          </a:p>
          <a:p>
            <a:pPr lvl="2"/>
            <a:r>
              <a:rPr lang="en-US" sz="1600" b="1" i="1" dirty="0"/>
              <a:t>Stack:</a:t>
            </a:r>
            <a:r>
              <a:rPr lang="en-US" sz="1600" dirty="0"/>
              <a:t> Scoped (Transient)</a:t>
            </a:r>
          </a:p>
          <a:p>
            <a:pPr lvl="3"/>
            <a:r>
              <a:rPr lang="en-US" dirty="0"/>
              <a:t>parameters, register preservation, local variables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E18B-6FA6-C445-830F-9866E1F437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A4296-9318-1545-B1F1-24101D8E1D63}"/>
              </a:ext>
            </a:extLst>
          </p:cNvPr>
          <p:cNvGrpSpPr/>
          <p:nvPr/>
        </p:nvGrpSpPr>
        <p:grpSpPr>
          <a:xfrm>
            <a:off x="7283119" y="1326337"/>
            <a:ext cx="1687654" cy="3503708"/>
            <a:chOff x="5676548" y="1514554"/>
            <a:chExt cx="1687654" cy="350370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672BDE4-0415-E44B-89F0-1189A8A80C3D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7C3095-D915-4847-85D9-5464BDC986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95AF38-A5B5-AE49-8CED-F6DE2EB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972BB4-65B9-BB45-8D83-E50B605BE87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A92159-0EA3-904E-8FB9-2081E45D5FD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5593B-E4B5-6E49-AE0A-7A79D5D94908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140D7-4ECD-A14B-BD7B-416A996E8A68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592A6C-3CD4-B448-A4AB-1A1EAD51FB7C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FBABE0-4CA8-9145-8205-EBB673E5A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A438D0-84EA-FA4B-8003-087C753B9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777232" cy="645300"/>
          </a:xfrm>
        </p:spPr>
        <p:txBody>
          <a:bodyPr/>
          <a:lstStyle/>
          <a:p>
            <a:r>
              <a:rPr lang="en-US" dirty="0"/>
              <a:t>Memory Allocation: Data &amp;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E02BC-433C-514B-8A8E-20842B3944D9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BFB64-7ED1-E44F-8979-057D9B35BD1F}"/>
              </a:ext>
            </a:extLst>
          </p:cNvPr>
          <p:cNvSpPr txBox="1"/>
          <p:nvPr/>
        </p:nvSpPr>
        <p:spPr>
          <a:xfrm rot="20659084">
            <a:off x="14475" y="2794707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include</a:t>
            </a:r>
            <a:r>
              <a:rPr lang="en-US" sz="1600" dirty="0">
                <a:latin typeface="Segoe Print" panose="02000800000000000000" pitchFamily="2" charset="0"/>
              </a:rPr>
              <a:t> brings in library code like import in Java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1C2906-4DED-464D-A54F-9F1CED4551E1}"/>
              </a:ext>
            </a:extLst>
          </p:cNvPr>
          <p:cNvSpPr/>
          <p:nvPr/>
        </p:nvSpPr>
        <p:spPr>
          <a:xfrm>
            <a:off x="2121723" y="1371638"/>
            <a:ext cx="1725881" cy="246220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Code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364121"/>
            <a:ext cx="2461567" cy="3612443"/>
          </a:xfrm>
          <a:prstGeom prst="roundRect">
            <a:avLst>
              <a:gd name="adj" fmla="val 6434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4589228" y="1725753"/>
            <a:ext cx="2475858" cy="1379969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  <a:gd name="connsiteX0" fmla="*/ 0 w 3971929"/>
              <a:gd name="connsiteY0" fmla="*/ 301679 h 1113347"/>
              <a:gd name="connsiteX1" fmla="*/ 2077155 w 3971929"/>
              <a:gd name="connsiteY1" fmla="*/ 42035 h 1113347"/>
              <a:gd name="connsiteX2" fmla="*/ 3048000 w 3971929"/>
              <a:gd name="connsiteY2" fmla="*/ 1080613 h 1113347"/>
              <a:gd name="connsiteX3" fmla="*/ 3971929 w 3971929"/>
              <a:gd name="connsiteY3" fmla="*/ 554580 h 1113347"/>
              <a:gd name="connsiteX0" fmla="*/ 0 w 2202505"/>
              <a:gd name="connsiteY0" fmla="*/ 1342318 h 1342318"/>
              <a:gd name="connsiteX1" fmla="*/ 307731 w 2202505"/>
              <a:gd name="connsiteY1" fmla="*/ 2019 h 1342318"/>
              <a:gd name="connsiteX2" fmla="*/ 1278576 w 2202505"/>
              <a:gd name="connsiteY2" fmla="*/ 1040597 h 1342318"/>
              <a:gd name="connsiteX3" fmla="*/ 2202505 w 2202505"/>
              <a:gd name="connsiteY3" fmla="*/ 514564 h 1342318"/>
              <a:gd name="connsiteX0" fmla="*/ 0 w 2202505"/>
              <a:gd name="connsiteY0" fmla="*/ 827754 h 827754"/>
              <a:gd name="connsiteX1" fmla="*/ 735243 w 2202505"/>
              <a:gd name="connsiteY1" fmla="*/ 294977 h 827754"/>
              <a:gd name="connsiteX2" fmla="*/ 1278576 w 2202505"/>
              <a:gd name="connsiteY2" fmla="*/ 526033 h 827754"/>
              <a:gd name="connsiteX3" fmla="*/ 2202505 w 2202505"/>
              <a:gd name="connsiteY3" fmla="*/ 0 h 827754"/>
              <a:gd name="connsiteX0" fmla="*/ 0 w 2202505"/>
              <a:gd name="connsiteY0" fmla="*/ 954327 h 954327"/>
              <a:gd name="connsiteX1" fmla="*/ 735243 w 2202505"/>
              <a:gd name="connsiteY1" fmla="*/ 421550 h 954327"/>
              <a:gd name="connsiteX2" fmla="*/ 1314202 w 2202505"/>
              <a:gd name="connsiteY2" fmla="*/ 46965 h 954327"/>
              <a:gd name="connsiteX3" fmla="*/ 2202505 w 2202505"/>
              <a:gd name="connsiteY3" fmla="*/ 126573 h 954327"/>
              <a:gd name="connsiteX0" fmla="*/ 0 w 2202505"/>
              <a:gd name="connsiteY0" fmla="*/ 907362 h 907362"/>
              <a:gd name="connsiteX1" fmla="*/ 1314202 w 2202505"/>
              <a:gd name="connsiteY1" fmla="*/ 0 h 907362"/>
              <a:gd name="connsiteX2" fmla="*/ 2202505 w 2202505"/>
              <a:gd name="connsiteY2" fmla="*/ 79608 h 907362"/>
              <a:gd name="connsiteX0" fmla="*/ 0 w 2202505"/>
              <a:gd name="connsiteY0" fmla="*/ 1227996 h 1227996"/>
              <a:gd name="connsiteX1" fmla="*/ 886690 w 2202505"/>
              <a:gd name="connsiteY1" fmla="*/ 0 h 1227996"/>
              <a:gd name="connsiteX2" fmla="*/ 2202505 w 2202505"/>
              <a:gd name="connsiteY2" fmla="*/ 400242 h 1227996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505" h="1240145">
                <a:moveTo>
                  <a:pt x="0" y="1240145"/>
                </a:moveTo>
                <a:cubicBezTo>
                  <a:pt x="356919" y="1241117"/>
                  <a:pt x="519606" y="150108"/>
                  <a:pt x="886690" y="12149"/>
                </a:cubicBezTo>
                <a:cubicBezTo>
                  <a:pt x="1220299" y="-88474"/>
                  <a:pt x="1883594" y="470717"/>
                  <a:pt x="2202505" y="412391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179446" y="2594147"/>
            <a:ext cx="2150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translates HLL instructions to </a:t>
            </a:r>
            <a:r>
              <a:rPr lang="en-US" sz="1600" b="1" dirty="0">
                <a:latin typeface="Segoe Print" panose="02000800000000000000" pitchFamily="2" charset="0"/>
              </a:rPr>
              <a:t>Machine Language </a:t>
            </a:r>
            <a:r>
              <a:rPr lang="en-US" sz="1600" dirty="0">
                <a:latin typeface="Segoe Print" panose="02000800000000000000" pitchFamily="2" charset="0"/>
              </a:rPr>
              <a:t>in the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Code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Data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3093156" y="1583565"/>
            <a:ext cx="4007555" cy="1205530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555" h="1205530">
                <a:moveTo>
                  <a:pt x="0" y="301679"/>
                </a:moveTo>
                <a:cubicBezTo>
                  <a:pt x="784577" y="106946"/>
                  <a:pt x="1569155" y="-87787"/>
                  <a:pt x="2077155" y="42035"/>
                </a:cubicBezTo>
                <a:cubicBezTo>
                  <a:pt x="2585155" y="171857"/>
                  <a:pt x="2726267" y="896228"/>
                  <a:pt x="3048000" y="1080613"/>
                </a:cubicBezTo>
                <a:cubicBezTo>
                  <a:pt x="3369733" y="1264998"/>
                  <a:pt x="3688644" y="1206672"/>
                  <a:pt x="4007555" y="114834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42851" y="2548642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allocates </a:t>
            </a:r>
            <a:r>
              <a:rPr lang="en-US" sz="1600" b="1" dirty="0">
                <a:latin typeface="Segoe Print" panose="02000800000000000000" pitchFamily="2" charset="0"/>
              </a:rPr>
              <a:t>global variables</a:t>
            </a:r>
            <a:r>
              <a:rPr lang="en-US" sz="1600" dirty="0">
                <a:latin typeface="Segoe Print" panose="02000800000000000000" pitchFamily="2" charset="0"/>
              </a:rPr>
              <a:t> in the </a:t>
            </a:r>
            <a:r>
              <a:rPr lang="en-US" sz="1600" b="1" dirty="0">
                <a:latin typeface="Segoe Print" panose="02000800000000000000" pitchFamily="2" charset="0"/>
              </a:rPr>
              <a:t>Data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9E0299-1517-AE47-8A34-CB05C321C804}"/>
              </a:ext>
            </a:extLst>
          </p:cNvPr>
          <p:cNvSpPr/>
          <p:nvPr/>
        </p:nvSpPr>
        <p:spPr>
          <a:xfrm>
            <a:off x="2912533" y="3977913"/>
            <a:ext cx="4188178" cy="661766"/>
          </a:xfrm>
          <a:custGeom>
            <a:avLst/>
            <a:gdLst>
              <a:gd name="connsiteX0" fmla="*/ 0 w 4188178"/>
              <a:gd name="connsiteY0" fmla="*/ 576284 h 869796"/>
              <a:gd name="connsiteX1" fmla="*/ 2111023 w 4188178"/>
              <a:gd name="connsiteY1" fmla="*/ 551 h 869796"/>
              <a:gd name="connsiteX2" fmla="*/ 2788356 w 4188178"/>
              <a:gd name="connsiteY2" fmla="*/ 666596 h 869796"/>
              <a:gd name="connsiteX3" fmla="*/ 4188178 w 4188178"/>
              <a:gd name="connsiteY3" fmla="*/ 869796 h 869796"/>
              <a:gd name="connsiteX0" fmla="*/ 0 w 4188178"/>
              <a:gd name="connsiteY0" fmla="*/ 257482 h 550994"/>
              <a:gd name="connsiteX1" fmla="*/ 1975557 w 4188178"/>
              <a:gd name="connsiteY1" fmla="*/ 9127 h 550994"/>
              <a:gd name="connsiteX2" fmla="*/ 2788356 w 4188178"/>
              <a:gd name="connsiteY2" fmla="*/ 347794 h 550994"/>
              <a:gd name="connsiteX3" fmla="*/ 4188178 w 4188178"/>
              <a:gd name="connsiteY3" fmla="*/ 550994 h 550994"/>
              <a:gd name="connsiteX0" fmla="*/ 0 w 4188178"/>
              <a:gd name="connsiteY0" fmla="*/ 277954 h 695589"/>
              <a:gd name="connsiteX1" fmla="*/ 1975557 w 4188178"/>
              <a:gd name="connsiteY1" fmla="*/ 29599 h 695589"/>
              <a:gd name="connsiteX2" fmla="*/ 2810934 w 4188178"/>
              <a:gd name="connsiteY2" fmla="*/ 650488 h 695589"/>
              <a:gd name="connsiteX3" fmla="*/ 4188178 w 4188178"/>
              <a:gd name="connsiteY3" fmla="*/ 571466 h 695589"/>
              <a:gd name="connsiteX0" fmla="*/ 0 w 4188178"/>
              <a:gd name="connsiteY0" fmla="*/ 214958 h 632593"/>
              <a:gd name="connsiteX1" fmla="*/ 1930401 w 4188178"/>
              <a:gd name="connsiteY1" fmla="*/ 56914 h 632593"/>
              <a:gd name="connsiteX2" fmla="*/ 2810934 w 4188178"/>
              <a:gd name="connsiteY2" fmla="*/ 587492 h 632593"/>
              <a:gd name="connsiteX3" fmla="*/ 4188178 w 4188178"/>
              <a:gd name="connsiteY3" fmla="*/ 508470 h 632593"/>
              <a:gd name="connsiteX0" fmla="*/ 0 w 4188178"/>
              <a:gd name="connsiteY0" fmla="*/ 244131 h 661766"/>
              <a:gd name="connsiteX1" fmla="*/ 2009423 w 4188178"/>
              <a:gd name="connsiteY1" fmla="*/ 40932 h 661766"/>
              <a:gd name="connsiteX2" fmla="*/ 2810934 w 4188178"/>
              <a:gd name="connsiteY2" fmla="*/ 616665 h 661766"/>
              <a:gd name="connsiteX3" fmla="*/ 4188178 w 4188178"/>
              <a:gd name="connsiteY3" fmla="*/ 537643 h 6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178" h="661766">
                <a:moveTo>
                  <a:pt x="0" y="244131"/>
                </a:moveTo>
                <a:cubicBezTo>
                  <a:pt x="823148" y="-51262"/>
                  <a:pt x="1540934" y="-21157"/>
                  <a:pt x="2009423" y="40932"/>
                </a:cubicBezTo>
                <a:cubicBezTo>
                  <a:pt x="2477912" y="103021"/>
                  <a:pt x="2464742" y="471791"/>
                  <a:pt x="2810934" y="616665"/>
                </a:cubicBezTo>
                <a:cubicBezTo>
                  <a:pt x="3157126" y="761539"/>
                  <a:pt x="3661363" y="508480"/>
                  <a:pt x="4188178" y="53764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77FF-96AA-3E4D-ABC0-CC41568E3527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889B8-10E8-B74C-B30D-599D0AFAFBE2}"/>
              </a:ext>
            </a:extLst>
          </p:cNvPr>
          <p:cNvSpPr txBox="1"/>
          <p:nvPr/>
        </p:nvSpPr>
        <p:spPr>
          <a:xfrm rot="20659084">
            <a:off x="158505" y="2480243"/>
            <a:ext cx="170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Local variables </a:t>
            </a:r>
            <a:r>
              <a:rPr lang="en-US" sz="1600" dirty="0">
                <a:latin typeface="Segoe Print" panose="02000800000000000000" pitchFamily="2" charset="0"/>
              </a:rPr>
              <a:t>are allocated on the </a:t>
            </a:r>
            <a:r>
              <a:rPr lang="en-US" sz="1600" b="1" dirty="0">
                <a:latin typeface="Segoe Print" panose="02000800000000000000" pitchFamily="2" charset="0"/>
              </a:rPr>
              <a:t>stack</a:t>
            </a:r>
            <a:r>
              <a:rPr lang="en-US" sz="1600" dirty="0">
                <a:latin typeface="Segoe Print" panose="02000800000000000000" pitchFamily="2" charset="0"/>
              </a:rPr>
              <a:t> when they come </a:t>
            </a:r>
            <a:r>
              <a:rPr lang="en-US" sz="1600" b="1" dirty="0">
                <a:latin typeface="Segoe Print" panose="02000800000000000000" pitchFamily="2" charset="0"/>
              </a:rPr>
              <a:t>into scope</a:t>
            </a:r>
          </a:p>
        </p:txBody>
      </p:sp>
    </p:spTree>
    <p:extLst>
      <p:ext uri="{BB962C8B-B14F-4D97-AF65-F5344CB8AC3E}">
        <p14:creationId xmlns:p14="http://schemas.microsoft.com/office/powerpoint/2010/main" val="286085299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2482</TotalTime>
  <Words>5151</Words>
  <Application>Microsoft Macintosh PowerPoint</Application>
  <PresentationFormat>On-screen Show (16:9)</PresentationFormat>
  <Paragraphs>1422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Muli</vt:lpstr>
      <vt:lpstr>Nixie One</vt:lpstr>
      <vt:lpstr>Arial</vt:lpstr>
      <vt:lpstr>Avenir Next Condensed</vt:lpstr>
      <vt:lpstr>Courier</vt:lpstr>
      <vt:lpstr>Helvetica Neue</vt:lpstr>
      <vt:lpstr>Segoe Print</vt:lpstr>
      <vt:lpstr>Stencil</vt:lpstr>
      <vt:lpstr>Imogen template</vt:lpstr>
      <vt:lpstr>23 – Logical Memory</vt:lpstr>
      <vt:lpstr>Physical vs. Logical Memory</vt:lpstr>
      <vt:lpstr>Logical Memory Abstraction</vt:lpstr>
      <vt:lpstr>Each Process has its own Logical Memory</vt:lpstr>
      <vt:lpstr>Each Process has its own Logical Memory</vt:lpstr>
      <vt:lpstr>Memory Allocation: Data &amp; Stack</vt:lpstr>
      <vt:lpstr>Memory Allocation: Code Segment</vt:lpstr>
      <vt:lpstr>Memory Allocation: Data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190</cp:revision>
  <dcterms:created xsi:type="dcterms:W3CDTF">2020-10-26T11:53:49Z</dcterms:created>
  <dcterms:modified xsi:type="dcterms:W3CDTF">2022-04-03T19:53:34Z</dcterms:modified>
</cp:coreProperties>
</file>