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4"/>
  </p:notesMasterIdLst>
  <p:sldIdLst>
    <p:sldId id="256" r:id="rId2"/>
    <p:sldId id="288" r:id="rId3"/>
    <p:sldId id="293" r:id="rId4"/>
    <p:sldId id="289" r:id="rId5"/>
    <p:sldId id="295" r:id="rId6"/>
    <p:sldId id="290" r:id="rId7"/>
    <p:sldId id="327" r:id="rId8"/>
    <p:sldId id="328" r:id="rId9"/>
    <p:sldId id="326" r:id="rId10"/>
    <p:sldId id="331" r:id="rId11"/>
    <p:sldId id="329" r:id="rId12"/>
    <p:sldId id="330" r:id="rId13"/>
    <p:sldId id="292" r:id="rId14"/>
    <p:sldId id="297" r:id="rId15"/>
    <p:sldId id="296" r:id="rId16"/>
    <p:sldId id="332" r:id="rId17"/>
    <p:sldId id="294" r:id="rId18"/>
    <p:sldId id="299" r:id="rId19"/>
    <p:sldId id="311" r:id="rId20"/>
    <p:sldId id="305" r:id="rId21"/>
    <p:sldId id="303" r:id="rId22"/>
    <p:sldId id="306" r:id="rId23"/>
    <p:sldId id="307" r:id="rId24"/>
    <p:sldId id="308" r:id="rId25"/>
    <p:sldId id="312" r:id="rId26"/>
    <p:sldId id="314" r:id="rId27"/>
    <p:sldId id="315" r:id="rId28"/>
    <p:sldId id="316" r:id="rId29"/>
    <p:sldId id="313" r:id="rId30"/>
    <p:sldId id="324" r:id="rId31"/>
    <p:sldId id="280" r:id="rId32"/>
    <p:sldId id="298" r:id="rId3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95"/>
    <p:restoredTop sz="73925"/>
  </p:normalViewPr>
  <p:slideViewPr>
    <p:cSldViewPr snapToGrid="0" snapToObjects="1">
      <p:cViewPr varScale="1">
        <p:scale>
          <a:sx n="121" d="100"/>
          <a:sy n="121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Shifting to a new unit today.</a:t>
            </a:r>
          </a:p>
          <a:p>
            <a:r>
              <a:rPr lang="en-US" dirty="0"/>
              <a:t>We have a basic machine and understand how it works.</a:t>
            </a:r>
          </a:p>
          <a:p>
            <a:r>
              <a:rPr lang="en-US" dirty="0"/>
              <a:t>But we don’t use a machine like that.</a:t>
            </a:r>
          </a:p>
          <a:p>
            <a:r>
              <a:rPr lang="en-US" dirty="0"/>
              <a:t>We use one that has an OS </a:t>
            </a:r>
          </a:p>
          <a:p>
            <a:r>
              <a:rPr lang="en-US" dirty="0"/>
              <a:t>  - Mac / Windows / Linux (maybe)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61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it is talking about user interaction.</a:t>
            </a:r>
          </a:p>
          <a:p>
            <a:r>
              <a:rPr lang="en-US" dirty="0"/>
              <a:t> - A little more of that trade off that was mentioned earlier.</a:t>
            </a:r>
          </a:p>
          <a:p>
            <a:r>
              <a:rPr lang="en-US" dirty="0"/>
              <a:t>   - A GUI will be very easy to use for the new or general user.</a:t>
            </a:r>
          </a:p>
          <a:p>
            <a:r>
              <a:rPr lang="en-US" dirty="0"/>
              <a:t>     - but will require running more OS instructions and fewer application instructions.</a:t>
            </a:r>
          </a:p>
          <a:p>
            <a:r>
              <a:rPr lang="en-US" dirty="0"/>
              <a:t>   - A CLI will be faster but less convenient for typical users.</a:t>
            </a:r>
          </a:p>
          <a:p>
            <a:r>
              <a:rPr lang="en-US" dirty="0"/>
              <a:t>     - but less time will be spent running OS instructions and more time running application instructions.</a:t>
            </a:r>
          </a:p>
          <a:p>
            <a:r>
              <a:rPr lang="en-US" dirty="0"/>
              <a:t>     - That said, experienced “power users” often find the CLI more convenient for many tasks.</a:t>
            </a:r>
          </a:p>
          <a:p>
            <a:r>
              <a:rPr lang="en-US" dirty="0"/>
              <a:t>     - Taking 190 will move you in that direction.</a:t>
            </a:r>
          </a:p>
          <a:p>
            <a:endParaRPr lang="en-US" dirty="0"/>
          </a:p>
          <a:p>
            <a:r>
              <a:rPr lang="en-US" dirty="0"/>
              <a:t>  - The tradeoff again is that any machine cycles spent</a:t>
            </a:r>
          </a:p>
          <a:p>
            <a:r>
              <a:rPr lang="en-US" dirty="0"/>
              <a:t>    - Generating, updating, displaying the GUI</a:t>
            </a:r>
          </a:p>
          <a:p>
            <a:r>
              <a:rPr lang="en-US" dirty="0"/>
              <a:t>    - Are cycles not spent running the application programs that do actual work that we care about.</a:t>
            </a:r>
          </a:p>
          <a:p>
            <a:r>
              <a:rPr lang="en-US" dirty="0"/>
              <a:t>    - They make the machine easier to use and probably more useful overall</a:t>
            </a:r>
          </a:p>
          <a:p>
            <a:r>
              <a:rPr lang="en-US" dirty="0"/>
              <a:t>    - By making it easier to run multiple programs</a:t>
            </a:r>
          </a:p>
          <a:p>
            <a:r>
              <a:rPr lang="en-US" dirty="0"/>
              <a:t>    - But the more the machine spends doing OS stuff, the less time it spends running each of those application programs.</a:t>
            </a:r>
          </a:p>
        </p:txBody>
      </p:sp>
    </p:spTree>
    <p:extLst>
      <p:ext uri="{BB962C8B-B14F-4D97-AF65-F5344CB8AC3E}">
        <p14:creationId xmlns:p14="http://schemas.microsoft.com/office/powerpoint/2010/main" val="3593286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some new stuff in this definition too:</a:t>
            </a:r>
          </a:p>
          <a:p>
            <a:endParaRPr lang="en-US" dirty="0"/>
          </a:p>
          <a:p>
            <a:r>
              <a:rPr lang="en-US" dirty="0"/>
              <a:t>The OS is loaded by the “boot program”</a:t>
            </a:r>
          </a:p>
          <a:p>
            <a:r>
              <a:rPr lang="en-US" dirty="0"/>
              <a:t>The Boot Program is the first program that runs when the computer turns on</a:t>
            </a:r>
          </a:p>
          <a:p>
            <a:r>
              <a:rPr lang="en-US" dirty="0"/>
              <a:t>  - One of its jobs is to get the OS into the main memory</a:t>
            </a:r>
          </a:p>
          <a:p>
            <a:r>
              <a:rPr lang="en-US" dirty="0"/>
              <a:t>  - So that it can run.</a:t>
            </a:r>
          </a:p>
          <a:p>
            <a:endParaRPr lang="en-US" dirty="0"/>
          </a:p>
          <a:p>
            <a:r>
              <a:rPr lang="en-US" dirty="0"/>
              <a:t>The “boot program” is the reason we say “Boot or Reboot” the computer.</a:t>
            </a:r>
          </a:p>
          <a:p>
            <a:r>
              <a:rPr lang="en-US" dirty="0"/>
              <a:t>We’ll see more about it in a few minutes.</a:t>
            </a:r>
          </a:p>
        </p:txBody>
      </p:sp>
    </p:spTree>
    <p:extLst>
      <p:ext uri="{BB962C8B-B14F-4D97-AF65-F5344CB8AC3E}">
        <p14:creationId xmlns:p14="http://schemas.microsoft.com/office/powerpoint/2010/main" val="413525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it is talking about one of the main OS abstractions</a:t>
            </a:r>
          </a:p>
          <a:p>
            <a:r>
              <a:rPr lang="en-US" dirty="0"/>
              <a:t>The Application Program Interface (API)</a:t>
            </a:r>
          </a:p>
          <a:p>
            <a:r>
              <a:rPr lang="en-US" dirty="0"/>
              <a:t>  - The API is a way for a running program to make a request of the OS</a:t>
            </a:r>
          </a:p>
          <a:p>
            <a:r>
              <a:rPr lang="en-US" dirty="0"/>
              <a:t>    - to ask the OS to do something for the program that it is not allowed to do for itself.</a:t>
            </a:r>
          </a:p>
          <a:p>
            <a:endParaRPr lang="en-US" dirty="0"/>
          </a:p>
          <a:p>
            <a:r>
              <a:rPr lang="en-US" dirty="0"/>
              <a:t>  - If the OS is controlling how the resources are shared and protecting programs from each other</a:t>
            </a:r>
          </a:p>
          <a:p>
            <a:r>
              <a:rPr lang="en-US" dirty="0"/>
              <a:t>  - then those programs must ask the OS to do some things for them</a:t>
            </a:r>
          </a:p>
          <a:p>
            <a:r>
              <a:rPr lang="en-US" dirty="0"/>
              <a:t>    - For example, getting more memory, or reading or writing a file.</a:t>
            </a:r>
          </a:p>
          <a:p>
            <a:r>
              <a:rPr lang="en-US" dirty="0"/>
              <a:t>      - If programs could do these things on their own</a:t>
            </a:r>
          </a:p>
          <a:p>
            <a:r>
              <a:rPr lang="en-US" dirty="0"/>
              <a:t>      - Then the OS would be unable to stop them from breaking the rules</a:t>
            </a:r>
          </a:p>
          <a:p>
            <a:r>
              <a:rPr lang="en-US" dirty="0"/>
              <a:t>      - One program could just read another’s memory or write to another’s files.</a:t>
            </a:r>
          </a:p>
          <a:p>
            <a:endParaRPr lang="en-US" dirty="0"/>
          </a:p>
          <a:p>
            <a:r>
              <a:rPr lang="en-US" dirty="0"/>
              <a:t>The API provided by the OS is called the System Call Interface</a:t>
            </a:r>
          </a:p>
          <a:p>
            <a:r>
              <a:rPr lang="en-US" dirty="0"/>
              <a:t>  - User or application programs will ask the OS to do things for it by using the System Call Interface.</a:t>
            </a:r>
          </a:p>
          <a:p>
            <a:r>
              <a:rPr lang="en-US" dirty="0"/>
              <a:t>  - Or we say the application program makes system calls to request operating system services.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59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using metaphor a lot the rest of the semester to talk about bigger ideas.</a:t>
            </a:r>
          </a:p>
          <a:p>
            <a:r>
              <a:rPr lang="en-US" dirty="0"/>
              <a:t>They give us a way to think about complex systems in terms of things we know.</a:t>
            </a:r>
          </a:p>
          <a:p>
            <a:r>
              <a:rPr lang="en-US" dirty="0"/>
              <a:t>  - Like the cache metaphor you’ve developed</a:t>
            </a:r>
          </a:p>
          <a:p>
            <a:r>
              <a:rPr lang="en-US" dirty="0"/>
              <a:t>They give us intuition about how the system works.</a:t>
            </a:r>
          </a:p>
          <a:p>
            <a:r>
              <a:rPr lang="en-US" dirty="0"/>
              <a:t>And many of the things in the systems are inspired by the way the world works.</a:t>
            </a:r>
          </a:p>
          <a:p>
            <a:endParaRPr lang="en-US" dirty="0"/>
          </a:p>
          <a:p>
            <a:r>
              <a:rPr lang="en-US" dirty="0"/>
              <a:t>We’ll think of a computing system as </a:t>
            </a:r>
          </a:p>
          <a:p>
            <a:r>
              <a:rPr lang="en-US" dirty="0"/>
              <a:t>  - Hardware is the physical resources used by the programs</a:t>
            </a:r>
          </a:p>
          <a:p>
            <a:r>
              <a:rPr lang="en-US" dirty="0"/>
              <a:t>  - user application programs are the programs we run to get stuff done.</a:t>
            </a:r>
          </a:p>
          <a:p>
            <a:r>
              <a:rPr lang="en-US" dirty="0"/>
              <a:t>  - The OS are the programs that manage (share and protect) the resources.</a:t>
            </a:r>
          </a:p>
          <a:p>
            <a:endParaRPr lang="en-US" dirty="0"/>
          </a:p>
          <a:p>
            <a:r>
              <a:rPr lang="en-US" dirty="0"/>
              <a:t>There are elements in the metaphor that play the roles of these different parts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648840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Process: </a:t>
            </a:r>
          </a:p>
          <a:p>
            <a:r>
              <a:rPr lang="en-US" dirty="0"/>
              <a:t>  - Process is a program that is running/executing… </a:t>
            </a:r>
          </a:p>
          <a:p>
            <a:r>
              <a:rPr lang="en-US" dirty="0"/>
              <a:t>  - Note a program may or may not be executing (class/team)</a:t>
            </a:r>
          </a:p>
          <a:p>
            <a:r>
              <a:rPr lang="en-US" dirty="0"/>
              <a:t>    - a class not being offered this semester or a sport that is out of season</a:t>
            </a:r>
          </a:p>
          <a:p>
            <a:r>
              <a:rPr lang="en-US" dirty="0"/>
              <a:t>  - there is a lot of additional information when the program is executing</a:t>
            </a:r>
          </a:p>
          <a:p>
            <a:r>
              <a:rPr lang="en-US" dirty="0"/>
              <a:t>    - where the players are on the field/court during a game, what are they doing.  </a:t>
            </a:r>
          </a:p>
          <a:p>
            <a:r>
              <a:rPr lang="en-US" dirty="0"/>
              <a:t>    - what is on the board during a class / what is the prof. saying</a:t>
            </a:r>
          </a:p>
          <a:p>
            <a:endParaRPr lang="en-US" dirty="0"/>
          </a:p>
          <a:p>
            <a:r>
              <a:rPr lang="en-US" dirty="0"/>
              <a:t>Multiprogramming: </a:t>
            </a:r>
          </a:p>
          <a:p>
            <a:r>
              <a:rPr lang="en-US" dirty="0"/>
              <a:t>  - There are multiple classes that meet in a room</a:t>
            </a:r>
          </a:p>
          <a:p>
            <a:r>
              <a:rPr lang="en-US" dirty="0"/>
              <a:t>  - All of them are executing </a:t>
            </a:r>
          </a:p>
          <a:p>
            <a:r>
              <a:rPr lang="en-US" dirty="0"/>
              <a:t>  - but not all of them meet simultaneously</a:t>
            </a:r>
          </a:p>
          <a:p>
            <a:r>
              <a:rPr lang="en-US" dirty="0"/>
              <a:t>  - The hardware is switched from one to the other so in some sense they are all running at the same time.</a:t>
            </a:r>
          </a:p>
          <a:p>
            <a:endParaRPr lang="en-US" dirty="0"/>
          </a:p>
          <a:p>
            <a:r>
              <a:rPr lang="en-US" dirty="0"/>
              <a:t>System Calls:</a:t>
            </a:r>
          </a:p>
          <a:p>
            <a:r>
              <a:rPr lang="en-US" dirty="0"/>
              <a:t>  - When programs what to use a shared resource they must request it via the OS </a:t>
            </a:r>
          </a:p>
          <a:p>
            <a:r>
              <a:rPr lang="en-US" dirty="0"/>
              <a:t>  - For example to reserve a room</a:t>
            </a:r>
          </a:p>
          <a:p>
            <a:r>
              <a:rPr lang="en-US" dirty="0"/>
              <a:t>    - contact staff</a:t>
            </a:r>
          </a:p>
          <a:p>
            <a:r>
              <a:rPr lang="en-US" dirty="0"/>
              <a:t>    - That staff ensures the resource is shared fairly</a:t>
            </a:r>
          </a:p>
          <a:p>
            <a:r>
              <a:rPr lang="en-US" dirty="0"/>
              <a:t>  - To get a transcript</a:t>
            </a:r>
          </a:p>
          <a:p>
            <a:r>
              <a:rPr lang="en-US" dirty="0"/>
              <a:t>    - contact the registrar</a:t>
            </a:r>
          </a:p>
          <a:p>
            <a:r>
              <a:rPr lang="en-US" dirty="0"/>
              <a:t>    - the registrar ensures that the resource is protected</a:t>
            </a:r>
          </a:p>
          <a:p>
            <a:endParaRPr lang="en-US" dirty="0"/>
          </a:p>
          <a:p>
            <a:r>
              <a:rPr lang="en-US" dirty="0"/>
              <a:t>Virtual Memory: </a:t>
            </a:r>
          </a:p>
          <a:p>
            <a:r>
              <a:rPr lang="en-US" dirty="0"/>
              <a:t>  - The library w/ interlibrary loan</a:t>
            </a:r>
          </a:p>
          <a:p>
            <a:r>
              <a:rPr lang="en-US" dirty="0"/>
              <a:t>  - It’s like each student has a complete library at their disposal</a:t>
            </a:r>
          </a:p>
          <a:p>
            <a:r>
              <a:rPr lang="en-US" dirty="0"/>
              <a:t>    - If the book is out, you place a hold and you get it (it just takes a little longer)</a:t>
            </a:r>
          </a:p>
          <a:p>
            <a:r>
              <a:rPr lang="en-US" dirty="0"/>
              <a:t>  - Also the library appears to have way more books than it actually does (inter library loan)</a:t>
            </a:r>
          </a:p>
          <a:p>
            <a:r>
              <a:rPr lang="en-US" dirty="0"/>
              <a:t>    - If the book isn’t actually here, it takes a little longer, you still get it (it just takes a little longer)</a:t>
            </a:r>
          </a:p>
          <a:p>
            <a:endParaRPr lang="en-US" dirty="0"/>
          </a:p>
          <a:p>
            <a:r>
              <a:rPr lang="en-US" dirty="0"/>
              <a:t>Device Stack: </a:t>
            </a:r>
          </a:p>
          <a:p>
            <a:r>
              <a:rPr lang="en-US" dirty="0"/>
              <a:t>  - Make a request that a repair be made</a:t>
            </a:r>
          </a:p>
          <a:p>
            <a:r>
              <a:rPr lang="en-US" dirty="0"/>
              <a:t>  - The person making the request does not need to worry about the specific tools to be used</a:t>
            </a:r>
          </a:p>
          <a:p>
            <a:r>
              <a:rPr lang="en-US" dirty="0"/>
              <a:t>  - Where they are on campus or who will complete the repair.</a:t>
            </a:r>
          </a:p>
          <a:p>
            <a:r>
              <a:rPr lang="en-US" dirty="0"/>
              <a:t>  - The request is handed off to the “system” which knows and manages those details.</a:t>
            </a:r>
          </a:p>
          <a:p>
            <a:endParaRPr lang="en-US" dirty="0"/>
          </a:p>
          <a:p>
            <a:r>
              <a:rPr lang="en-US" dirty="0"/>
              <a:t>Multi-Threading: </a:t>
            </a:r>
          </a:p>
          <a:p>
            <a:r>
              <a:rPr lang="en-US" dirty="0"/>
              <a:t>  - While a team or a class might be a program</a:t>
            </a:r>
          </a:p>
          <a:p>
            <a:r>
              <a:rPr lang="en-US" dirty="0"/>
              <a:t>  - Each team / class has individual members</a:t>
            </a:r>
          </a:p>
          <a:p>
            <a:r>
              <a:rPr lang="en-US" dirty="0"/>
              <a:t>  - each doing their part - e.g. goalie, forward, etc.</a:t>
            </a:r>
          </a:p>
          <a:p>
            <a:r>
              <a:rPr lang="en-US" dirty="0"/>
              <a:t>  - like multiple parts of a program executing simultaneously</a:t>
            </a:r>
          </a:p>
          <a:p>
            <a:r>
              <a:rPr lang="en-US" dirty="0"/>
              <a:t>    - think multiple browser tabs – one playing video, one showing a page</a:t>
            </a:r>
          </a:p>
          <a:p>
            <a:r>
              <a:rPr lang="en-US" dirty="0"/>
              <a:t>    - both are part of the browser program</a:t>
            </a:r>
          </a:p>
          <a:p>
            <a:r>
              <a:rPr lang="en-US" dirty="0"/>
              <a:t>    - executing simultaneously</a:t>
            </a:r>
          </a:p>
          <a:p>
            <a:r>
              <a:rPr lang="en-US" dirty="0"/>
              <a:t>  - Very similar to multiprogramming, but code is in the same program.</a:t>
            </a:r>
          </a:p>
          <a:p>
            <a:endParaRPr lang="en-US" dirty="0"/>
          </a:p>
          <a:p>
            <a:r>
              <a:rPr lang="en-US" dirty="0"/>
              <a:t>Will visit each one in greater detail in the coming days.</a:t>
            </a:r>
          </a:p>
        </p:txBody>
      </p:sp>
    </p:spTree>
    <p:extLst>
      <p:ext uri="{BB962C8B-B14F-4D97-AF65-F5344CB8AC3E}">
        <p14:creationId xmlns:p14="http://schemas.microsoft.com/office/powerpoint/2010/main" val="1023161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already emphasized this numerous times.</a:t>
            </a:r>
          </a:p>
          <a:p>
            <a:r>
              <a:rPr lang="en-US" dirty="0"/>
              <a:t>But we’ll want to keep these in mind through the entire OS unit!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93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is the boot process!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74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could also be on </a:t>
            </a:r>
          </a:p>
          <a:p>
            <a:r>
              <a:rPr lang="en-US" dirty="0"/>
              <a:t> - CD/DVD</a:t>
            </a:r>
          </a:p>
          <a:p>
            <a:r>
              <a:rPr lang="en-US" dirty="0"/>
              <a:t> - USB</a:t>
            </a:r>
          </a:p>
          <a:p>
            <a:r>
              <a:rPr lang="en-US" dirty="0"/>
              <a:t> - Even a remote network drive.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51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61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we need to get to to get the OS running.</a:t>
            </a:r>
          </a:p>
          <a:p>
            <a:r>
              <a:rPr lang="en-US" dirty="0"/>
              <a:t>It has to be somewhere in memory,</a:t>
            </a:r>
          </a:p>
          <a:p>
            <a:r>
              <a:rPr lang="en-US" dirty="0"/>
              <a:t>With the PC pointing at its first instruction.</a:t>
            </a:r>
          </a:p>
          <a:p>
            <a:r>
              <a:rPr lang="en-US" dirty="0"/>
              <a:t>From there, the fetch/decode/execute cycle will take over.</a:t>
            </a:r>
          </a:p>
          <a:p>
            <a:endParaRPr lang="en-US" dirty="0"/>
          </a:p>
          <a:p>
            <a:r>
              <a:rPr lang="en-US" dirty="0"/>
              <a:t>This process of moving the OS from disk into memory and getting it running is called bootstrapping.</a:t>
            </a:r>
          </a:p>
        </p:txBody>
      </p:sp>
    </p:spTree>
    <p:extLst>
      <p:ext uri="{BB962C8B-B14F-4D97-AF65-F5344CB8AC3E}">
        <p14:creationId xmlns:p14="http://schemas.microsoft.com/office/powerpoint/2010/main" val="339241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let’s take stock of where we are at this point</a:t>
            </a:r>
          </a:p>
          <a:p>
            <a:endParaRPr lang="en-US" dirty="0"/>
          </a:p>
          <a:p>
            <a:r>
              <a:rPr lang="en-US" dirty="0"/>
              <a:t>Language abstractions</a:t>
            </a:r>
          </a:p>
          <a:p>
            <a:r>
              <a:rPr lang="en-US" dirty="0"/>
              <a:t>  - Interpreted / Translated</a:t>
            </a:r>
          </a:p>
          <a:p>
            <a:r>
              <a:rPr lang="en-US" dirty="0"/>
              <a:t>  - Translated:</a:t>
            </a:r>
          </a:p>
          <a:p>
            <a:r>
              <a:rPr lang="en-US" dirty="0"/>
              <a:t>    - HLL program can be translated into ASM</a:t>
            </a:r>
          </a:p>
          <a:p>
            <a:r>
              <a:rPr lang="en-US" dirty="0"/>
              <a:t>    - We did it by hand, but not hard to imagine a program that does it.</a:t>
            </a:r>
          </a:p>
          <a:p>
            <a:r>
              <a:rPr lang="en-US" dirty="0"/>
              <a:t>    - ASM is assembled into ML</a:t>
            </a:r>
          </a:p>
          <a:p>
            <a:r>
              <a:rPr lang="en-US" dirty="0"/>
              <a:t>  - Interpreted</a:t>
            </a:r>
          </a:p>
          <a:p>
            <a:r>
              <a:rPr lang="en-US" dirty="0"/>
              <a:t>    - Working on that in Lab now.</a:t>
            </a:r>
          </a:p>
          <a:p>
            <a:endParaRPr lang="en-US" dirty="0"/>
          </a:p>
          <a:p>
            <a:r>
              <a:rPr lang="en-US" dirty="0"/>
              <a:t>Machine abstractions</a:t>
            </a:r>
          </a:p>
          <a:p>
            <a:r>
              <a:rPr lang="en-US" dirty="0"/>
              <a:t> - ML executed by a stored program machine (program and data in main memory)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- fetch/decode/execute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r>
              <a:rPr lang="en-US" dirty="0"/>
              <a:t>Data abstractions </a:t>
            </a:r>
          </a:p>
          <a:p>
            <a:r>
              <a:rPr lang="en-US" dirty="0"/>
              <a:t>  - allow us to interpret the patterns of 1’s and 0’s as information.</a:t>
            </a:r>
          </a:p>
          <a:p>
            <a:r>
              <a:rPr lang="en-US" dirty="0"/>
              <a:t>  - integers/decimal numbers/characters/colors/sounds/etc.</a:t>
            </a:r>
          </a:p>
          <a:p>
            <a:endParaRPr lang="en-US" dirty="0"/>
          </a:p>
          <a:p>
            <a:r>
              <a:rPr lang="en-US" dirty="0"/>
              <a:t>Hardware abstractions</a:t>
            </a:r>
          </a:p>
          <a:p>
            <a:r>
              <a:rPr lang="en-US" dirty="0"/>
              <a:t> - CPU and memory are logic circuits</a:t>
            </a:r>
          </a:p>
          <a:p>
            <a:r>
              <a:rPr lang="en-US" dirty="0"/>
              <a:t> - Logic circuits are built using logic gates</a:t>
            </a:r>
          </a:p>
          <a:p>
            <a:r>
              <a:rPr lang="en-US" dirty="0"/>
              <a:t> - Logic gates are built using transistors</a:t>
            </a:r>
          </a:p>
          <a:p>
            <a:r>
              <a:rPr lang="en-US" dirty="0"/>
              <a:t> - Transistors are controlled by voltages representing 0’s and 1’s.</a:t>
            </a:r>
          </a:p>
          <a:p>
            <a:endParaRPr lang="en-US" dirty="0"/>
          </a:p>
          <a:p>
            <a:r>
              <a:rPr lang="en-US" dirty="0"/>
              <a:t>That’s a pretty impressive collection of knowledge.</a:t>
            </a:r>
          </a:p>
          <a:p>
            <a:r>
              <a:rPr lang="en-US" dirty="0"/>
              <a:t>  - You have seen how a machine built with basically 2 things (NMOS/PMOS transistors)</a:t>
            </a:r>
          </a:p>
          <a:p>
            <a:r>
              <a:rPr lang="en-US" dirty="0"/>
              <a:t>  - can execute programs written in a high level language.</a:t>
            </a:r>
          </a:p>
          <a:p>
            <a:r>
              <a:rPr lang="en-US" dirty="0"/>
              <a:t>  - Sure there’s lots of details missing</a:t>
            </a:r>
          </a:p>
          <a:p>
            <a:r>
              <a:rPr lang="en-US" dirty="0"/>
              <a:t>    - but you have the big picture and experience with how it fits together.</a:t>
            </a:r>
          </a:p>
          <a:p>
            <a:r>
              <a:rPr lang="en-US" dirty="0"/>
              <a:t>    - with what you know and some determination you could build such a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09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do this we need some hardware support.</a:t>
            </a:r>
          </a:p>
          <a:p>
            <a:endParaRPr lang="en-US" dirty="0"/>
          </a:p>
          <a:p>
            <a:r>
              <a:rPr lang="en-US" dirty="0"/>
              <a:t>The ROM: </a:t>
            </a:r>
          </a:p>
          <a:p>
            <a:r>
              <a:rPr lang="en-US" dirty="0"/>
              <a:t>  - Read Only – cannot be changed.</a:t>
            </a:r>
          </a:p>
          <a:p>
            <a:r>
              <a:rPr lang="en-US" dirty="0"/>
              <a:t>  - Non-Volatile – persists across power cycles.</a:t>
            </a:r>
          </a:p>
          <a:p>
            <a:r>
              <a:rPr lang="en-US" dirty="0"/>
              <a:t>  - Small – cannot hold very large programs</a:t>
            </a:r>
          </a:p>
          <a:p>
            <a:endParaRPr lang="en-US" dirty="0"/>
          </a:p>
          <a:p>
            <a:r>
              <a:rPr lang="en-US" dirty="0"/>
              <a:t>Allows the manufacturer to load it with some small programs and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64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allow the programs on the ROM to be used… they would have to be in main memory</a:t>
            </a:r>
          </a:p>
          <a:p>
            <a:r>
              <a:rPr lang="en-US" dirty="0"/>
              <a:t>But instead of copying them there… </a:t>
            </a:r>
          </a:p>
          <a:p>
            <a:endParaRPr lang="en-US" dirty="0"/>
          </a:p>
          <a:p>
            <a:r>
              <a:rPr lang="en-US" dirty="0"/>
              <a:t>Address remapping:</a:t>
            </a:r>
          </a:p>
          <a:p>
            <a:r>
              <a:rPr lang="en-US" dirty="0"/>
              <a:t>  - The addresses in the hashed range don’t actually exist in the RAM.</a:t>
            </a:r>
          </a:p>
          <a:p>
            <a:r>
              <a:rPr lang="en-US" dirty="0"/>
              <a:t>  - Instead, when an address in the ROM range is sent to memory</a:t>
            </a:r>
          </a:p>
          <a:p>
            <a:r>
              <a:rPr lang="en-US" dirty="0"/>
              <a:t>  - The hardware is built so that the value is actually retrieved from the corresponding location on the ROM chip.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782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ML Program in the ROM is called the BIOS</a:t>
            </a:r>
          </a:p>
          <a:p>
            <a:r>
              <a:rPr lang="en-US" dirty="0"/>
              <a:t> - It provides the starting point for getting the OS up and running.</a:t>
            </a:r>
          </a:p>
          <a:p>
            <a:endParaRPr lang="en-US" dirty="0"/>
          </a:p>
          <a:p>
            <a:r>
              <a:rPr lang="en-US" dirty="0"/>
              <a:t>POST – Power on self test (more in a minute)</a:t>
            </a:r>
          </a:p>
          <a:p>
            <a:endParaRPr lang="en-US" dirty="0"/>
          </a:p>
          <a:p>
            <a:r>
              <a:rPr lang="en-US" dirty="0"/>
              <a:t>I/O Functions </a:t>
            </a:r>
          </a:p>
          <a:p>
            <a:r>
              <a:rPr lang="en-US" dirty="0"/>
              <a:t> - ML functions that can be called to do basic input and output operations</a:t>
            </a:r>
          </a:p>
          <a:p>
            <a:r>
              <a:rPr lang="en-US" dirty="0"/>
              <a:t>   - Keyboard, Mouse, Screen </a:t>
            </a:r>
          </a:p>
          <a:p>
            <a:r>
              <a:rPr lang="en-US" dirty="0"/>
              <a:t>   - Read/Write Disk, Network</a:t>
            </a:r>
          </a:p>
          <a:p>
            <a:r>
              <a:rPr lang="en-US" dirty="0"/>
              <a:t>   - Simple graphics</a:t>
            </a:r>
          </a:p>
          <a:p>
            <a:endParaRPr lang="en-US" dirty="0"/>
          </a:p>
          <a:p>
            <a:r>
              <a:rPr lang="en-US" dirty="0"/>
              <a:t>Bootstrap (more in a minute)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20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is hardwired to set the PC to the first instruction of the POST</a:t>
            </a:r>
          </a:p>
          <a:p>
            <a:endParaRPr lang="en-US" dirty="0"/>
          </a:p>
          <a:p>
            <a:r>
              <a:rPr lang="en-US" dirty="0"/>
              <a:t>The POST displays the startup screen </a:t>
            </a:r>
          </a:p>
          <a:p>
            <a:r>
              <a:rPr lang="en-US" dirty="0"/>
              <a:t> - they are all a little different… you may have seen one.</a:t>
            </a:r>
          </a:p>
          <a:p>
            <a:r>
              <a:rPr lang="en-US" dirty="0"/>
              <a:t> - Most OS generally mostly hide them from  you… (Mac logo / Windows logo)</a:t>
            </a:r>
          </a:p>
          <a:p>
            <a:r>
              <a:rPr lang="en-US" dirty="0"/>
              <a:t>   - check memory, disks,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 - provides opportunity to enter a configuration tool</a:t>
            </a:r>
          </a:p>
          <a:p>
            <a:endParaRPr lang="en-US" dirty="0"/>
          </a:p>
          <a:p>
            <a:r>
              <a:rPr lang="en-US" dirty="0"/>
              <a:t>At end, POST does a JUMP to the address of the bootstrap program</a:t>
            </a:r>
          </a:p>
        </p:txBody>
      </p:sp>
    </p:spTree>
    <p:extLst>
      <p:ext uri="{BB962C8B-B14F-4D97-AF65-F5344CB8AC3E}">
        <p14:creationId xmlns:p14="http://schemas.microsoft.com/office/powerpoint/2010/main" val="4041495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simple world the bootstrap program would just load the OS into main memory and off we’d go</a:t>
            </a:r>
          </a:p>
          <a:p>
            <a:endParaRPr lang="en-US" dirty="0"/>
          </a:p>
          <a:p>
            <a:r>
              <a:rPr lang="en-US" dirty="0"/>
              <a:t>But the bootstrap is small</a:t>
            </a:r>
          </a:p>
          <a:p>
            <a:r>
              <a:rPr lang="en-US" dirty="0"/>
              <a:t>And generally the process of loading the OS is complicated</a:t>
            </a:r>
          </a:p>
          <a:p>
            <a:r>
              <a:rPr lang="en-US" dirty="0"/>
              <a:t> - Different OS’s are different sizes</a:t>
            </a:r>
          </a:p>
          <a:p>
            <a:r>
              <a:rPr lang="en-US" dirty="0"/>
              <a:t> - Different OS’s organize the data differently on disk</a:t>
            </a:r>
          </a:p>
          <a:p>
            <a:r>
              <a:rPr lang="en-US" dirty="0"/>
              <a:t> - Require different initialization processes</a:t>
            </a:r>
          </a:p>
          <a:p>
            <a:r>
              <a:rPr lang="en-US" dirty="0"/>
              <a:t> - doing all of that for all OS’s in a small fixed program is not possible.</a:t>
            </a:r>
          </a:p>
          <a:p>
            <a:endParaRPr lang="en-US" dirty="0"/>
          </a:p>
          <a:p>
            <a:r>
              <a:rPr lang="en-US" dirty="0"/>
              <a:t>So a more complicated process is used to…</a:t>
            </a:r>
          </a:p>
          <a:p>
            <a:r>
              <a:rPr lang="en-US" dirty="0"/>
              <a:t> - the bootstrap small and simple</a:t>
            </a:r>
          </a:p>
          <a:p>
            <a:r>
              <a:rPr lang="en-US" dirty="0"/>
              <a:t> - the machine flexible enough to load any OS</a:t>
            </a:r>
          </a:p>
        </p:txBody>
      </p:sp>
    </p:spTree>
    <p:extLst>
      <p:ext uri="{BB962C8B-B14F-4D97-AF65-F5344CB8AC3E}">
        <p14:creationId xmlns:p14="http://schemas.microsoft.com/office/powerpoint/2010/main" val="2608412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instead we keep the bootstrap simple and add two additional programs:</a:t>
            </a:r>
          </a:p>
          <a:p>
            <a:endParaRPr lang="en-US" dirty="0"/>
          </a:p>
          <a:p>
            <a:r>
              <a:rPr lang="en-US" dirty="0"/>
              <a:t>The MBR or stage 1 boot loader program</a:t>
            </a:r>
          </a:p>
          <a:p>
            <a:r>
              <a:rPr lang="en-US" dirty="0"/>
              <a:t>  - Always located in the MBR or the first readable location on the disk.</a:t>
            </a:r>
          </a:p>
          <a:p>
            <a:r>
              <a:rPr lang="en-US" dirty="0"/>
              <a:t>  - Small 512 bytes in size</a:t>
            </a:r>
          </a:p>
          <a:p>
            <a:endParaRPr lang="en-US" dirty="0"/>
          </a:p>
          <a:p>
            <a:r>
              <a:rPr lang="en-US" dirty="0"/>
              <a:t>The Stage2: bootloader program</a:t>
            </a:r>
          </a:p>
          <a:p>
            <a:r>
              <a:rPr lang="en-US" dirty="0"/>
              <a:t>  - much larger program that is OS specific</a:t>
            </a:r>
          </a:p>
          <a:p>
            <a:r>
              <a:rPr lang="en-US" dirty="0"/>
              <a:t>  - Knows </a:t>
            </a:r>
          </a:p>
          <a:p>
            <a:r>
              <a:rPr lang="en-US" dirty="0"/>
              <a:t>    - how info is organized on the disk</a:t>
            </a:r>
          </a:p>
          <a:p>
            <a:r>
              <a:rPr lang="en-US" dirty="0"/>
              <a:t>    - where the OS located</a:t>
            </a:r>
          </a:p>
          <a:p>
            <a:r>
              <a:rPr lang="en-US" dirty="0"/>
              <a:t>    - how big it is</a:t>
            </a:r>
          </a:p>
          <a:p>
            <a:r>
              <a:rPr lang="en-US" dirty="0"/>
              <a:t>    - what needs to be done to set it up.</a:t>
            </a:r>
          </a:p>
          <a:p>
            <a:r>
              <a:rPr lang="en-US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1714774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the I/O Functions in the BIOS</a:t>
            </a:r>
          </a:p>
          <a:p>
            <a:r>
              <a:rPr lang="en-US" dirty="0"/>
              <a:t> - To find the first readable location (sector) </a:t>
            </a:r>
          </a:p>
          <a:p>
            <a:r>
              <a:rPr lang="en-US" dirty="0"/>
              <a:t> - Read the MBR bootloader program that is there</a:t>
            </a:r>
          </a:p>
          <a:p>
            <a:r>
              <a:rPr lang="en-US" dirty="0"/>
              <a:t> - Load it into memory</a:t>
            </a:r>
          </a:p>
          <a:p>
            <a:r>
              <a:rPr lang="en-US" dirty="0"/>
              <a:t> - Then JUMP to that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85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bootloader is small 512 bytes… so not much code.</a:t>
            </a:r>
          </a:p>
          <a:p>
            <a:r>
              <a:rPr lang="en-US" dirty="0"/>
              <a:t>It just knows where to find the stage 2 bootloader and how large it is</a:t>
            </a:r>
          </a:p>
          <a:p>
            <a:r>
              <a:rPr lang="en-US" dirty="0"/>
              <a:t>It uses the I/O Functions to:</a:t>
            </a:r>
          </a:p>
          <a:p>
            <a:r>
              <a:rPr lang="en-US" dirty="0"/>
              <a:t>  - Load the entire stage 2 loader into memory</a:t>
            </a:r>
          </a:p>
          <a:p>
            <a:r>
              <a:rPr lang="en-US" dirty="0"/>
              <a:t>  - JUMP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11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stage 2 bootloader is OS specific</a:t>
            </a:r>
          </a:p>
          <a:p>
            <a:r>
              <a:rPr lang="en-US" dirty="0"/>
              <a:t>It knows how the info is organized on disk</a:t>
            </a:r>
          </a:p>
          <a:p>
            <a:r>
              <a:rPr lang="en-US" dirty="0"/>
              <a:t>So it can find the OS program (the kernel)</a:t>
            </a:r>
          </a:p>
          <a:p>
            <a:r>
              <a:rPr lang="en-US" dirty="0"/>
              <a:t>Load it into memory</a:t>
            </a:r>
          </a:p>
          <a:p>
            <a:r>
              <a:rPr lang="en-US" dirty="0"/>
              <a:t>Do some simple initialization</a:t>
            </a:r>
          </a:p>
          <a:p>
            <a:r>
              <a:rPr lang="en-US" dirty="0"/>
              <a:t>JUMP to the OS startup code.</a:t>
            </a:r>
          </a:p>
          <a:p>
            <a:endParaRPr lang="en-US" dirty="0"/>
          </a:p>
          <a:p>
            <a:r>
              <a:rPr lang="en-US" dirty="0"/>
              <a:t>Then off and running…</a:t>
            </a:r>
          </a:p>
          <a:p>
            <a:r>
              <a:rPr lang="en-US" dirty="0"/>
              <a:t>  - OS initializes</a:t>
            </a:r>
          </a:p>
          <a:p>
            <a:r>
              <a:rPr lang="en-US" dirty="0"/>
              <a:t>  - eventually puts up the login screen.</a:t>
            </a:r>
          </a:p>
          <a:p>
            <a:r>
              <a:rPr lang="en-US" dirty="0"/>
              <a:t>    - or passcode, or finger print or whatever…</a:t>
            </a:r>
          </a:p>
          <a:p>
            <a:endParaRPr lang="en-US" dirty="0"/>
          </a:p>
          <a:p>
            <a:r>
              <a:rPr lang="en-US" dirty="0"/>
              <a:t> - </a:t>
            </a:r>
          </a:p>
        </p:txBody>
      </p:sp>
    </p:spTree>
    <p:extLst>
      <p:ext uri="{BB962C8B-B14F-4D97-AF65-F5344CB8AC3E}">
        <p14:creationId xmlns:p14="http://schemas.microsoft.com/office/powerpoint/2010/main" val="4250565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thinking about a basic stored program architecture computer.</a:t>
            </a:r>
          </a:p>
          <a:p>
            <a:r>
              <a:rPr lang="en-US" dirty="0"/>
              <a:t>  - To run a program, all of its instructions and data must be stored in the main memory.</a:t>
            </a:r>
          </a:p>
          <a:p>
            <a:r>
              <a:rPr lang="en-US" dirty="0"/>
              <a:t>  - Allows instructions to be fetched, decoded and executed.</a:t>
            </a:r>
          </a:p>
          <a:p>
            <a:endParaRPr lang="en-US" dirty="0"/>
          </a:p>
          <a:p>
            <a:r>
              <a:rPr lang="en-US" dirty="0"/>
              <a:t>Further, we’ll be limiting ourselves to thinking about a machine with one CPU with one core.</a:t>
            </a:r>
          </a:p>
          <a:p>
            <a:r>
              <a:rPr lang="en-US" dirty="0"/>
              <a:t>  - So, there will only be one PC and one IR</a:t>
            </a:r>
          </a:p>
          <a:p>
            <a:r>
              <a:rPr lang="en-US" dirty="0"/>
              <a:t>  - This means that at any time the computer can only be executing a single instruction.</a:t>
            </a:r>
          </a:p>
          <a:p>
            <a:r>
              <a:rPr lang="en-US" dirty="0"/>
              <a:t>    - The one at the address in the PC,</a:t>
            </a:r>
          </a:p>
          <a:p>
            <a:r>
              <a:rPr lang="en-US" dirty="0"/>
              <a:t>    - That has been fetched into IR</a:t>
            </a:r>
          </a:p>
          <a:p>
            <a:r>
              <a:rPr lang="en-US" dirty="0"/>
              <a:t>    - And decoded to configure and control the CPU to perform the computation.</a:t>
            </a:r>
          </a:p>
          <a:p>
            <a:r>
              <a:rPr lang="en-US" dirty="0"/>
              <a:t>      - i.e. set the knobs and switches.</a:t>
            </a:r>
          </a:p>
          <a:p>
            <a:endParaRPr lang="en-US" dirty="0"/>
          </a:p>
          <a:p>
            <a:r>
              <a:rPr lang="en-US" dirty="0"/>
              <a:t>This was the model until about the late 1980’s – at least for personal computers</a:t>
            </a:r>
          </a:p>
          <a:p>
            <a:r>
              <a:rPr lang="en-US" dirty="0"/>
              <a:t>Some main frame computers had progressed to the point where they could run multiple programs.</a:t>
            </a:r>
          </a:p>
          <a:p>
            <a:r>
              <a:rPr lang="en-US" dirty="0"/>
              <a:t>  - This unit is about how we get from this point to what we are used to.</a:t>
            </a:r>
          </a:p>
          <a:p>
            <a:endParaRPr lang="en-US" dirty="0"/>
          </a:p>
          <a:p>
            <a:r>
              <a:rPr lang="en-US" dirty="0"/>
              <a:t>Note:</a:t>
            </a:r>
          </a:p>
          <a:p>
            <a:r>
              <a:rPr lang="en-US" dirty="0"/>
              <a:t>  - A CPU can have cache, multiple pipelined and super scalar cores. </a:t>
            </a:r>
          </a:p>
          <a:p>
            <a:r>
              <a:rPr lang="en-US" dirty="0"/>
              <a:t>  - We are going to treat all of that as an abstraction at this point.  </a:t>
            </a:r>
          </a:p>
          <a:p>
            <a:r>
              <a:rPr lang="en-US" dirty="0"/>
              <a:t>    - It is details that are hidden from us, that we do not need to think about.</a:t>
            </a:r>
          </a:p>
          <a:p>
            <a:r>
              <a:rPr lang="en-US" dirty="0"/>
              <a:t>  - And everything we learn generalizes to </a:t>
            </a:r>
          </a:p>
          <a:p>
            <a:r>
              <a:rPr lang="en-US" dirty="0"/>
              <a:t>    - Machines with multiple CPUs</a:t>
            </a:r>
          </a:p>
          <a:p>
            <a:r>
              <a:rPr lang="en-US" dirty="0"/>
              <a:t>    - CPUs with multiple cores.</a:t>
            </a:r>
          </a:p>
          <a:p>
            <a:r>
              <a:rPr lang="en-US" dirty="0"/>
              <a:t>    - The difference is that in those cases instructions from multiple different programs can be running at the same time.</a:t>
            </a:r>
          </a:p>
          <a:p>
            <a:r>
              <a:rPr lang="en-US" dirty="0"/>
              <a:t>      - However, there will rarely ever be enough Memory, CPUs or cores that all programs could be running at the same time.</a:t>
            </a:r>
          </a:p>
          <a:p>
            <a:r>
              <a:rPr lang="en-US" dirty="0"/>
              <a:t>      - So, the OS is still going to need to manage the memory, CPUs and cores so that they are shared among the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56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used to using our machines and thinking about multiple programs running concurrently (at the same time) </a:t>
            </a:r>
          </a:p>
          <a:p>
            <a:r>
              <a:rPr lang="en-US" dirty="0"/>
              <a:t>To do so they must all be sharing the computer’s resources</a:t>
            </a:r>
          </a:p>
          <a:p>
            <a:endParaRPr lang="en-US" dirty="0"/>
          </a:p>
          <a:p>
            <a:r>
              <a:rPr lang="en-US" dirty="0"/>
              <a:t>- We get the illusion of multiple programs loaded into memory and running at the same time</a:t>
            </a:r>
          </a:p>
          <a:p>
            <a:r>
              <a:rPr lang="en-US" dirty="0"/>
              <a:t>  - The CPU… as we are thinking of it can run one instruction at a time.</a:t>
            </a:r>
          </a:p>
          <a:p>
            <a:r>
              <a:rPr lang="en-US" dirty="0"/>
              <a:t>  - To produce this illusion it:</a:t>
            </a:r>
          </a:p>
          <a:p>
            <a:r>
              <a:rPr lang="en-US" dirty="0"/>
              <a:t>     - switches rapidly from one program to the other</a:t>
            </a:r>
          </a:p>
          <a:p>
            <a:r>
              <a:rPr lang="en-US" dirty="0"/>
              <a:t>     - keeping in mind that any instruction that is to be executed must be in main memory</a:t>
            </a:r>
          </a:p>
          <a:p>
            <a:r>
              <a:rPr lang="en-US" dirty="0"/>
              <a:t>       - Because the CPU must be able to fetch/decode/execute it.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- Thus, all of the running programs must share the system resources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Only one CPU 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just talked about that…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Only one main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different programs can be loaded into different areas of the main memory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  - so not all starting at address 0.</a:t>
            </a:r>
          </a:p>
          <a:p>
            <a:r>
              <a:rPr lang="en-US" dirty="0"/>
              <a:t>  - Only one Network card</a:t>
            </a:r>
          </a:p>
          <a:p>
            <a:r>
              <a:rPr lang="en-US" dirty="0"/>
              <a:t>    - So the browser that is loading a web page and the weather app and the streaming music program must all share it.</a:t>
            </a:r>
          </a:p>
          <a:p>
            <a:r>
              <a:rPr lang="en-US" dirty="0"/>
              <a:t>  - Only one Disk drive</a:t>
            </a:r>
          </a:p>
          <a:p>
            <a:r>
              <a:rPr lang="en-US" dirty="0"/>
              <a:t>    - So all programs that use the disk must share it’s space</a:t>
            </a:r>
          </a:p>
          <a:p>
            <a:r>
              <a:rPr lang="en-US" dirty="0"/>
              <a:t>    - The finder can show us the files while the photo’s program is showing us pictures.</a:t>
            </a:r>
          </a:p>
          <a:p>
            <a:endParaRPr lang="en-US" dirty="0"/>
          </a:p>
          <a:p>
            <a:r>
              <a:rPr lang="en-US" dirty="0"/>
              <a:t>- The sharing has as to be “Fair”</a:t>
            </a:r>
          </a:p>
          <a:p>
            <a:r>
              <a:rPr lang="en-US" dirty="0"/>
              <a:t>  - Each program gets the time and space that it needs.</a:t>
            </a:r>
          </a:p>
          <a:p>
            <a:r>
              <a:rPr lang="en-US" dirty="0"/>
              <a:t>- The sharing has to have “Protection”</a:t>
            </a:r>
          </a:p>
          <a:p>
            <a:r>
              <a:rPr lang="en-US" dirty="0"/>
              <a:t>  - programs can’t mess with each other without permission</a:t>
            </a:r>
          </a:p>
          <a:p>
            <a:r>
              <a:rPr lang="en-US" dirty="0"/>
              <a:t>  - e.g. the browser can’t look at data in memory or files that belong to the mail program</a:t>
            </a:r>
          </a:p>
          <a:p>
            <a:endParaRPr lang="en-US" dirty="0"/>
          </a:p>
          <a:p>
            <a:r>
              <a:rPr lang="en-US" dirty="0"/>
              <a:t>A chasm of complexity…</a:t>
            </a:r>
          </a:p>
          <a:p>
            <a:r>
              <a:rPr lang="en-US" dirty="0"/>
              <a:t>  - there is a big gap between what we know about the machine’s we’ve studied so far</a:t>
            </a:r>
          </a:p>
          <a:p>
            <a:r>
              <a:rPr lang="en-US" dirty="0"/>
              <a:t>  - and what we are used to in our machines that use Mac OS / Windows / Linux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abstractions created by the OS bridge that chasm.</a:t>
            </a:r>
          </a:p>
        </p:txBody>
      </p:sp>
    </p:spTree>
    <p:extLst>
      <p:ext uri="{BB962C8B-B14F-4D97-AF65-F5344CB8AC3E}">
        <p14:creationId xmlns:p14="http://schemas.microsoft.com/office/powerpoint/2010/main" val="1961459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consider 4 main abstractions that:</a:t>
            </a:r>
          </a:p>
          <a:p>
            <a:r>
              <a:rPr lang="en-US" dirty="0"/>
              <a:t>  - Allow multiple programs to share single CPU with a single core and all seem to run at a time.</a:t>
            </a:r>
          </a:p>
          <a:p>
            <a:r>
              <a:rPr lang="en-US" dirty="0"/>
              <a:t>  - Allow multiple programs to share the main memory</a:t>
            </a:r>
          </a:p>
          <a:p>
            <a:r>
              <a:rPr lang="en-US" dirty="0"/>
              <a:t>    - And to each it will seem like they have the whole memory</a:t>
            </a:r>
          </a:p>
          <a:p>
            <a:r>
              <a:rPr lang="en-US" dirty="0"/>
              <a:t>    - And that memory will be larger than the amount of RAM in the machine.</a:t>
            </a:r>
          </a:p>
          <a:p>
            <a:r>
              <a:rPr lang="en-US" dirty="0"/>
              <a:t>  - Allow users and programs to interact with files and directories.</a:t>
            </a:r>
          </a:p>
          <a:p>
            <a:r>
              <a:rPr lang="en-US" dirty="0"/>
              <a:t>    - even though disk’s know nothing of files and directories.</a:t>
            </a:r>
          </a:p>
          <a:p>
            <a:r>
              <a:rPr lang="en-US" dirty="0"/>
              <a:t>  - Allow a single program to be executing multiple parts of its code simultaneously.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90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and unpack a few definitions of an operating system</a:t>
            </a:r>
          </a:p>
          <a:p>
            <a:r>
              <a:rPr lang="en-US" dirty="0"/>
              <a:t>  - there are lots of them.</a:t>
            </a:r>
          </a:p>
          <a:p>
            <a:endParaRPr lang="en-US" dirty="0"/>
          </a:p>
          <a:p>
            <a:r>
              <a:rPr lang="en-US" dirty="0"/>
              <a:t>An OS is “a collection of software”:</a:t>
            </a:r>
          </a:p>
          <a:p>
            <a:r>
              <a:rPr lang="en-US" dirty="0"/>
              <a:t> - So, it is just programs…</a:t>
            </a:r>
          </a:p>
          <a:p>
            <a:r>
              <a:rPr lang="en-US" dirty="0"/>
              <a:t>   - Written mostly in HLL (typically C) and some assembler</a:t>
            </a:r>
          </a:p>
          <a:p>
            <a:r>
              <a:rPr lang="en-US" dirty="0"/>
              <a:t>   - Translated into an executable program in ML.</a:t>
            </a:r>
          </a:p>
          <a:p>
            <a:r>
              <a:rPr lang="en-US" dirty="0"/>
              <a:t>  - These programs must run just like any other.</a:t>
            </a:r>
          </a:p>
          <a:p>
            <a:r>
              <a:rPr lang="en-US" dirty="0"/>
              <a:t>    - They need to be in memory</a:t>
            </a:r>
          </a:p>
          <a:p>
            <a:r>
              <a:rPr lang="en-US" dirty="0"/>
              <a:t>    - Their instructions will be fetched/decoded/executed</a:t>
            </a:r>
          </a:p>
        </p:txBody>
      </p:sp>
    </p:spTree>
    <p:extLst>
      <p:ext uri="{BB962C8B-B14F-4D97-AF65-F5344CB8AC3E}">
        <p14:creationId xmlns:p14="http://schemas.microsoft.com/office/powerpoint/2010/main" val="300163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OS Manages the system resources.</a:t>
            </a:r>
          </a:p>
          <a:p>
            <a:r>
              <a:rPr lang="en-US" dirty="0"/>
              <a:t>  - E.g. CPU, Memory, Disk Space, Network Card, etc.</a:t>
            </a:r>
          </a:p>
          <a:p>
            <a:endParaRPr lang="en-US" dirty="0"/>
          </a:p>
          <a:p>
            <a:r>
              <a:rPr lang="en-US" dirty="0"/>
              <a:t>These resources are limited.</a:t>
            </a:r>
          </a:p>
          <a:p>
            <a:r>
              <a:rPr lang="en-US" dirty="0"/>
              <a:t>  - So if there are going to be multiple programs that appear to be running</a:t>
            </a:r>
          </a:p>
          <a:p>
            <a:r>
              <a:rPr lang="en-US" dirty="0"/>
              <a:t>  - Then these resources must be shared among those programs.</a:t>
            </a:r>
          </a:p>
          <a:p>
            <a:r>
              <a:rPr lang="en-US" dirty="0"/>
              <a:t>  - And the resources being used by one program must be protected against other programs.</a:t>
            </a:r>
          </a:p>
          <a:p>
            <a:endParaRPr lang="en-US" dirty="0"/>
          </a:p>
          <a:p>
            <a:r>
              <a:rPr lang="en-US" dirty="0"/>
              <a:t>For example:</a:t>
            </a:r>
          </a:p>
          <a:p>
            <a:r>
              <a:rPr lang="en-US" dirty="0"/>
              <a:t>  - There is only one CPU, one core, one RAM and one disk</a:t>
            </a:r>
          </a:p>
          <a:p>
            <a:r>
              <a:rPr lang="en-US" dirty="0"/>
              <a:t>     - must be shared</a:t>
            </a:r>
          </a:p>
          <a:p>
            <a:r>
              <a:rPr lang="en-US" dirty="0"/>
              <a:t>   - But one program must not be allowed to access data/files from another without permission.</a:t>
            </a:r>
          </a:p>
          <a:p>
            <a:r>
              <a:rPr lang="en-US" dirty="0"/>
              <a:t>    - must be protected.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05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”Programs can be executed in a convenient and efficient manner”</a:t>
            </a:r>
          </a:p>
          <a:p>
            <a:endParaRPr lang="en-US" dirty="0"/>
          </a:p>
          <a:p>
            <a:r>
              <a:rPr lang="en-US" dirty="0"/>
              <a:t>Convenient:</a:t>
            </a:r>
          </a:p>
          <a:p>
            <a:r>
              <a:rPr lang="en-US" dirty="0"/>
              <a:t>  - For user: point and click, files and directories</a:t>
            </a:r>
          </a:p>
          <a:p>
            <a:r>
              <a:rPr lang="en-US" dirty="0"/>
              <a:t>  - For programs: libraries to easily make requests for shared or protected resources.</a:t>
            </a:r>
          </a:p>
          <a:p>
            <a:endParaRPr lang="en-US" dirty="0"/>
          </a:p>
          <a:p>
            <a:r>
              <a:rPr lang="en-US" dirty="0"/>
              <a:t>Efficient:</a:t>
            </a:r>
          </a:p>
          <a:p>
            <a:r>
              <a:rPr lang="en-US" dirty="0"/>
              <a:t>  - Users can accomplish tasks quickly.  (find, directories/folders/applications/copy/paste)</a:t>
            </a:r>
          </a:p>
          <a:p>
            <a:r>
              <a:rPr lang="en-US" dirty="0"/>
              <a:t>  - Programs that we want to run make progress toward completing the computation we want.</a:t>
            </a:r>
          </a:p>
          <a:p>
            <a:r>
              <a:rPr lang="en-US" dirty="0"/>
              <a:t>    - That is the CPU is executing instructions from the program</a:t>
            </a:r>
          </a:p>
          <a:p>
            <a:endParaRPr lang="en-US" dirty="0"/>
          </a:p>
          <a:p>
            <a:r>
              <a:rPr lang="en-US" dirty="0"/>
              <a:t>There is a Tradeoff here:</a:t>
            </a:r>
          </a:p>
          <a:p>
            <a:r>
              <a:rPr lang="en-US" dirty="0"/>
              <a:t>  - Time spent making things nice for the user, is time not spent running programs</a:t>
            </a:r>
          </a:p>
          <a:p>
            <a:r>
              <a:rPr lang="en-US" dirty="0"/>
              <a:t>    - If I am running instructions in the OS to display a pretty user interface (UI) </a:t>
            </a:r>
          </a:p>
          <a:p>
            <a:r>
              <a:rPr lang="en-US" dirty="0"/>
              <a:t>    - Then I am not running instructions from user programs that are trying to do useful work.</a:t>
            </a:r>
          </a:p>
          <a:p>
            <a:r>
              <a:rPr lang="en-US" dirty="0"/>
              <a:t>  - Note: This applies even if we have multiple CPUs or cores.</a:t>
            </a:r>
          </a:p>
          <a:p>
            <a:r>
              <a:rPr lang="en-US" dirty="0"/>
              <a:t>    - Because we will almost always have more user programs that cores.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95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another definition:</a:t>
            </a:r>
          </a:p>
          <a:p>
            <a:endParaRPr lang="en-US" dirty="0"/>
          </a:p>
          <a:p>
            <a:r>
              <a:rPr lang="en-US" dirty="0"/>
              <a:t>- Again, the OS is just a collection of programs… </a:t>
            </a:r>
          </a:p>
          <a:p>
            <a:r>
              <a:rPr lang="en-US" dirty="0"/>
              <a:t>- These programs manage all of the other application programs…</a:t>
            </a:r>
          </a:p>
          <a:p>
            <a:r>
              <a:rPr lang="en-US" dirty="0"/>
              <a:t>  - they share the resources between the applications</a:t>
            </a:r>
          </a:p>
          <a:p>
            <a:r>
              <a:rPr lang="en-US" dirty="0"/>
              <a:t>  - they protect one program’s the resources from other programs.</a:t>
            </a:r>
          </a:p>
          <a:p>
            <a:endParaRPr lang="en-US" dirty="0"/>
          </a:p>
          <a:p>
            <a:r>
              <a:rPr lang="en-US" dirty="0"/>
              <a:t>This definition distinguishes Application Programs</a:t>
            </a:r>
          </a:p>
          <a:p>
            <a:r>
              <a:rPr lang="en-US" dirty="0"/>
              <a:t>  - These are the user programs</a:t>
            </a:r>
          </a:p>
          <a:p>
            <a:r>
              <a:rPr lang="en-US" dirty="0"/>
              <a:t>  - The things your run to try to get stuff done.</a:t>
            </a:r>
          </a:p>
        </p:txBody>
      </p:sp>
    </p:spTree>
    <p:extLst>
      <p:ext uri="{BB962C8B-B14F-4D97-AF65-F5344CB8AC3E}">
        <p14:creationId xmlns:p14="http://schemas.microsoft.com/office/powerpoint/2010/main" val="257020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8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www.supinfo.com/articles/singl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76606-2668-D448-8713-7EBB1E713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882998"/>
            <a:ext cx="5638800" cy="1159800"/>
          </a:xfrm>
        </p:spPr>
        <p:txBody>
          <a:bodyPr/>
          <a:lstStyle/>
          <a:p>
            <a:r>
              <a:rPr lang="en-US" dirty="0"/>
              <a:t>OSA1 - Operating System 		Abstractions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B8A9443-E5F8-6440-97B0-A9EF1C71E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1968252"/>
            <a:ext cx="5696100" cy="784800"/>
          </a:xfrm>
        </p:spPr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5EF03-2237-7B4F-A0A7-9865D12AD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32255">
            <a:off x="5604189" y="1976752"/>
            <a:ext cx="3251200" cy="22479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C3AD24-6C55-A242-B85C-C0D399FBCB52}"/>
              </a:ext>
            </a:extLst>
          </p:cNvPr>
          <p:cNvSpPr txBox="1"/>
          <p:nvPr/>
        </p:nvSpPr>
        <p:spPr>
          <a:xfrm>
            <a:off x="6107679" y="4797715"/>
            <a:ext cx="2675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Image from: </a:t>
            </a:r>
            <a:r>
              <a:rPr lang="en-US" sz="800" dirty="0">
                <a:solidFill>
                  <a:schemeClr val="accent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https://www.mychoicesoftware.com/blogs/</a:t>
            </a:r>
          </a:p>
          <a:p>
            <a:r>
              <a:rPr lang="en-US" sz="800" dirty="0">
                <a:solidFill>
                  <a:schemeClr val="accent2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news/why-do-so-many-companies-use-windows-os</a:t>
            </a:r>
            <a:endParaRPr 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354576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In addition, </a:t>
            </a:r>
            <a:r>
              <a:rPr lang="en-US" sz="2000" dirty="0"/>
              <a:t>users can interact directly with the operating system through a user interface, such as a </a:t>
            </a:r>
            <a:r>
              <a:rPr lang="en-US" sz="2000" i="1" dirty="0"/>
              <a:t>command-line interface (CLI)</a:t>
            </a:r>
            <a:r>
              <a:rPr lang="en-US" sz="2000" dirty="0"/>
              <a:t> or a </a:t>
            </a:r>
            <a:r>
              <a:rPr lang="en-US" sz="2000" i="1" dirty="0"/>
              <a:t>graphical UI (GUI)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28871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268155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</a:t>
            </a:r>
            <a:r>
              <a:rPr lang="en-US" sz="2000" dirty="0"/>
              <a:t>initially loaded into the computer by a </a:t>
            </a:r>
            <a:r>
              <a:rPr lang="en-US" sz="2000" i="1" dirty="0"/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(API).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423948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3545765"/>
          </a:xfrm>
        </p:spPr>
        <p:txBody>
          <a:bodyPr/>
          <a:lstStyle/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An operating system (OS) is the [collection of] program[s] that,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manages all of the other application programs in a computer. The </a:t>
            </a:r>
            <a:r>
              <a:rPr lang="en-US" sz="2000" dirty="0"/>
              <a:t>application programs make use of the operating system by making requests for services through a defined </a:t>
            </a:r>
            <a:r>
              <a:rPr lang="en-US" sz="2000" i="1" dirty="0"/>
              <a:t>application program interface (API).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906A6AA3-B104-5642-AE88-8096AD71F3FE}"/>
              </a:ext>
            </a:extLst>
          </p:cNvPr>
          <p:cNvSpPr/>
          <p:nvPr/>
        </p:nvSpPr>
        <p:spPr>
          <a:xfrm rot="21287678">
            <a:off x="5427046" y="3210778"/>
            <a:ext cx="3668537" cy="12340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</a:t>
            </a:r>
            <a:r>
              <a:rPr lang="en-US" sz="2400" b="1" i="1" dirty="0"/>
              <a:t>System Call Interface</a:t>
            </a:r>
          </a:p>
        </p:txBody>
      </p:sp>
    </p:spTree>
    <p:extLst>
      <p:ext uri="{BB962C8B-B14F-4D97-AF65-F5344CB8AC3E}">
        <p14:creationId xmlns:p14="http://schemas.microsoft.com/office/powerpoint/2010/main" val="299997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2925-496F-BA41-8643-CCA10DA7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Metaphor:  A College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81579-8615-6849-96BA-C9173FBE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699" y="1249137"/>
            <a:ext cx="5407839" cy="3631087"/>
          </a:xfrm>
        </p:spPr>
        <p:txBody>
          <a:bodyPr/>
          <a:lstStyle/>
          <a:p>
            <a:r>
              <a:rPr lang="en-US" sz="2000" dirty="0"/>
              <a:t>Imagine a college as a </a:t>
            </a:r>
            <a:r>
              <a:rPr lang="en-US" sz="2000" b="1" i="1" dirty="0"/>
              <a:t>computing system </a:t>
            </a:r>
            <a:r>
              <a:rPr lang="en-US" sz="2000" dirty="0"/>
              <a:t>consisting of </a:t>
            </a:r>
            <a:r>
              <a:rPr lang="en-US" sz="2000" b="1" i="1" dirty="0"/>
              <a:t>hardware</a:t>
            </a:r>
            <a:r>
              <a:rPr lang="en-US" sz="2000" dirty="0"/>
              <a:t>, </a:t>
            </a:r>
            <a:r>
              <a:rPr lang="en-US" sz="2000" b="1" i="1" dirty="0"/>
              <a:t>user application programs</a:t>
            </a:r>
            <a:r>
              <a:rPr lang="en-US" sz="2000" dirty="0"/>
              <a:t> and an </a:t>
            </a:r>
            <a:r>
              <a:rPr lang="en-US" sz="2000" b="1" i="1" dirty="0"/>
              <a:t>operating system</a:t>
            </a:r>
            <a:r>
              <a:rPr lang="en-US" sz="2000" dirty="0"/>
              <a:t>.</a:t>
            </a:r>
            <a:endParaRPr lang="en-US" sz="1000" dirty="0"/>
          </a:p>
          <a:p>
            <a:endParaRPr lang="en-US" sz="1000" dirty="0"/>
          </a:p>
          <a:p>
            <a:pPr lvl="1"/>
            <a:r>
              <a:rPr lang="en-US" sz="1800" dirty="0"/>
              <a:t>In this metaphor:</a:t>
            </a:r>
          </a:p>
          <a:p>
            <a:pPr lvl="2"/>
            <a:r>
              <a:rPr lang="en-US" sz="1600" dirty="0"/>
              <a:t>The campus buildings, classrooms, equipment, tools, machinery are like </a:t>
            </a:r>
            <a:r>
              <a:rPr lang="en-US" sz="1600" b="1" i="1" dirty="0"/>
              <a:t>the</a:t>
            </a:r>
            <a:r>
              <a:rPr lang="en-US" sz="1600" dirty="0"/>
              <a:t> </a:t>
            </a:r>
            <a:r>
              <a:rPr lang="en-US" sz="1600" b="1" i="1" dirty="0"/>
              <a:t>computer hardware</a:t>
            </a:r>
            <a:r>
              <a:rPr lang="en-US" sz="1600" b="1" dirty="0"/>
              <a:t>.</a:t>
            </a:r>
          </a:p>
          <a:p>
            <a:pPr lvl="2"/>
            <a:r>
              <a:rPr lang="en-US" sz="1600" dirty="0"/>
              <a:t>The classes, teams, organizations and students are like </a:t>
            </a:r>
            <a:r>
              <a:rPr lang="en-US" sz="1600" b="1" i="1" dirty="0"/>
              <a:t>the application programs (i.e. user programs) </a:t>
            </a:r>
            <a:r>
              <a:rPr lang="en-US" sz="1600" i="1" dirty="0"/>
              <a:t>that can be run on the computer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The administration, faculty, staff, coaches are like </a:t>
            </a:r>
            <a:r>
              <a:rPr lang="en-US" sz="1600" b="1" i="1" dirty="0"/>
              <a:t>the operating system</a:t>
            </a:r>
            <a:r>
              <a:rPr lang="en-US" sz="1600" b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DABCD-0C6E-C04B-8D26-E66AAAD366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2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F6A2-133B-5F49-8682-DBDCBD04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05" y="0"/>
            <a:ext cx="5554999" cy="1084751"/>
          </a:xfrm>
        </p:spPr>
        <p:txBody>
          <a:bodyPr/>
          <a:lstStyle/>
          <a:p>
            <a:r>
              <a:rPr lang="en-US" dirty="0"/>
              <a:t>Some Key OS Vocabulary and Abstractions via the College Metaphor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09E9-88A9-4043-A283-3F3D934A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764" y="1116558"/>
            <a:ext cx="5893050" cy="4026942"/>
          </a:xfrm>
        </p:spPr>
        <p:txBody>
          <a:bodyPr/>
          <a:lstStyle/>
          <a:p>
            <a:r>
              <a:rPr lang="en-US" sz="2000" b="1" dirty="0"/>
              <a:t>A Process</a:t>
            </a:r>
            <a:r>
              <a:rPr lang="en-US" sz="2000" dirty="0"/>
              <a:t>: An executing program.</a:t>
            </a:r>
          </a:p>
          <a:p>
            <a:r>
              <a:rPr lang="en-US" sz="2000" b="1" dirty="0"/>
              <a:t>Multiprogramming</a:t>
            </a:r>
            <a:r>
              <a:rPr lang="en-US" sz="2000" dirty="0"/>
              <a:t>: The ability to execute multiple programs simultaneously.</a:t>
            </a:r>
          </a:p>
          <a:p>
            <a:r>
              <a:rPr lang="en-US" sz="2000" b="1" dirty="0"/>
              <a:t>System Call Interface</a:t>
            </a:r>
            <a:r>
              <a:rPr lang="en-US" sz="2000" dirty="0"/>
              <a:t>: Requests for OS services </a:t>
            </a:r>
            <a:br>
              <a:rPr lang="en-US" sz="2000" dirty="0"/>
            </a:br>
            <a:r>
              <a:rPr lang="en-US" sz="2000" dirty="0"/>
              <a:t>to ensure sharing and protection.</a:t>
            </a:r>
          </a:p>
          <a:p>
            <a:r>
              <a:rPr lang="en-US" sz="2000" b="1" dirty="0"/>
              <a:t>Virtual Memory</a:t>
            </a:r>
            <a:r>
              <a:rPr lang="en-US" sz="2000" dirty="0"/>
              <a:t>: The illusion that each process had its own main memory (larger than RAM).</a:t>
            </a:r>
          </a:p>
          <a:p>
            <a:r>
              <a:rPr lang="en-US" sz="2000" b="1" dirty="0"/>
              <a:t>Device Stack</a:t>
            </a:r>
            <a:r>
              <a:rPr lang="en-US" sz="2000" dirty="0"/>
              <a:t>: Simplified and consistent access to diverse devices.</a:t>
            </a:r>
          </a:p>
          <a:p>
            <a:r>
              <a:rPr lang="en-US" sz="2000" b="1" dirty="0"/>
              <a:t>Multithreading</a:t>
            </a:r>
            <a:r>
              <a:rPr lang="en-US" sz="2000" dirty="0"/>
              <a:t>: The illusion of executing multiple parts of a single program simultaneously.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07825-3218-5749-B934-66C5A5D2AC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3BAF8-08AD-464F-8CBB-FFA6974B770B}"/>
              </a:ext>
            </a:extLst>
          </p:cNvPr>
          <p:cNvSpPr txBox="1"/>
          <p:nvPr/>
        </p:nvSpPr>
        <p:spPr>
          <a:xfrm rot="20915023">
            <a:off x="6546494" y="997762"/>
            <a:ext cx="26794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User 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421512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7DB7-81CC-B643-AF68-37F29F7C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780" y="339433"/>
            <a:ext cx="4944300" cy="645300"/>
          </a:xfrm>
        </p:spPr>
        <p:txBody>
          <a:bodyPr/>
          <a:lstStyle/>
          <a:p>
            <a:r>
              <a:rPr lang="en-US" sz="3200" dirty="0"/>
              <a:t>Essential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E0D9-B134-A647-B182-18954FB2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518" y="1137085"/>
            <a:ext cx="8053330" cy="3108817"/>
          </a:xfrm>
        </p:spPr>
        <p:txBody>
          <a:bodyPr/>
          <a:lstStyle/>
          <a:p>
            <a:r>
              <a:rPr lang="en-US" sz="2400" dirty="0"/>
              <a:t>Stored Program Machine</a:t>
            </a:r>
          </a:p>
          <a:p>
            <a:pPr lvl="1"/>
            <a:r>
              <a:rPr lang="en-US" sz="2000" dirty="0"/>
              <a:t>Program and data must be in main memory to execute.</a:t>
            </a:r>
          </a:p>
          <a:p>
            <a:pPr lvl="1"/>
            <a:r>
              <a:rPr lang="en-US" sz="2000" dirty="0"/>
              <a:t>Fetch/decode/execute (PC and IR)</a:t>
            </a:r>
          </a:p>
          <a:p>
            <a:pPr lvl="1"/>
            <a:endParaRPr lang="en-US" sz="1800" dirty="0"/>
          </a:p>
          <a:p>
            <a:r>
              <a:rPr lang="en-US" sz="2400" dirty="0"/>
              <a:t>A CPU can run only one program at a time.</a:t>
            </a:r>
          </a:p>
          <a:p>
            <a:pPr lvl="1"/>
            <a:r>
              <a:rPr lang="en-US" sz="2000" dirty="0"/>
              <a:t>One PC and one IR</a:t>
            </a:r>
          </a:p>
          <a:p>
            <a:pPr lvl="1"/>
            <a:r>
              <a:rPr lang="en-US" sz="2000" dirty="0"/>
              <a:t>So…</a:t>
            </a:r>
          </a:p>
          <a:p>
            <a:pPr lvl="2"/>
            <a:r>
              <a:rPr lang="en-US" sz="2000" dirty="0"/>
              <a:t>If the OS running, </a:t>
            </a:r>
            <a:br>
              <a:rPr lang="en-US" sz="2000" dirty="0"/>
            </a:br>
            <a:r>
              <a:rPr lang="en-US" sz="2000" dirty="0"/>
              <a:t>user programs are not running</a:t>
            </a:r>
          </a:p>
          <a:p>
            <a:pPr lvl="2"/>
            <a:r>
              <a:rPr lang="en-US" sz="2000" dirty="0"/>
              <a:t>If a user program is running, </a:t>
            </a:r>
            <a:br>
              <a:rPr lang="en-US" sz="2000" dirty="0"/>
            </a:br>
            <a:r>
              <a:rPr lang="en-US" sz="2000" dirty="0"/>
              <a:t>the OS is not running, </a:t>
            </a:r>
            <a:br>
              <a:rPr lang="en-US" sz="2000" dirty="0"/>
            </a:br>
            <a:r>
              <a:rPr lang="en-US" sz="2000" dirty="0"/>
              <a:t>and no other user programs are either.</a:t>
            </a:r>
            <a:endParaRPr lang="en-US" sz="24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596A1-603B-7143-9D66-071B90A1CF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3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ED51-4F7D-F749-8DCD-2EA9AAD7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Booting the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2FC10-15B6-6041-A6DA-B846EBA8DD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24A96D-DCE0-6841-ACB8-10A2D498C2CA}"/>
              </a:ext>
            </a:extLst>
          </p:cNvPr>
          <p:cNvGrpSpPr/>
          <p:nvPr/>
        </p:nvGrpSpPr>
        <p:grpSpPr>
          <a:xfrm>
            <a:off x="2621823" y="1468637"/>
            <a:ext cx="4131466" cy="2795766"/>
            <a:chOff x="3683619" y="1757334"/>
            <a:chExt cx="4131466" cy="27957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03688E-0197-4943-B04D-F45B989ECF38}"/>
                </a:ext>
              </a:extLst>
            </p:cNvPr>
            <p:cNvSpPr txBox="1"/>
            <p:nvPr/>
          </p:nvSpPr>
          <p:spPr>
            <a:xfrm>
              <a:off x="3683619" y="2614108"/>
              <a:ext cx="41314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So, if all we have is a machine and the OS is a program that manages that machine… how does that program get loaded into the machine and start running?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10CFC2-9ACA-1F49-A702-6B730FA5F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445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97A-E273-5D41-AA3A-A3C3962A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526" y="441789"/>
            <a:ext cx="4944300" cy="645300"/>
          </a:xfrm>
        </p:spPr>
        <p:txBody>
          <a:bodyPr/>
          <a:lstStyle/>
          <a:p>
            <a:r>
              <a:rPr lang="en-US" dirty="0"/>
              <a:t>Getting started…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8" y="1735338"/>
            <a:ext cx="3858258" cy="2544900"/>
          </a:xfrm>
        </p:spPr>
        <p:txBody>
          <a:bodyPr/>
          <a:lstStyle/>
          <a:p>
            <a:r>
              <a:rPr lang="en-US" sz="2000" dirty="0"/>
              <a:t>When the computer powers on….</a:t>
            </a:r>
          </a:p>
          <a:p>
            <a:pPr lvl="1"/>
            <a:r>
              <a:rPr lang="en-US" sz="1800" dirty="0"/>
              <a:t>The main memory is empty</a:t>
            </a:r>
          </a:p>
          <a:p>
            <a:pPr lvl="2"/>
            <a:r>
              <a:rPr lang="en-US" sz="1600" dirty="0"/>
              <a:t>Volatile storage</a:t>
            </a:r>
          </a:p>
          <a:p>
            <a:pPr lvl="1"/>
            <a:r>
              <a:rPr lang="en-US" sz="1800" dirty="0"/>
              <a:t>The OS is a ML program</a:t>
            </a:r>
          </a:p>
          <a:p>
            <a:pPr lvl="2"/>
            <a:r>
              <a:rPr lang="en-US" sz="1600" dirty="0"/>
              <a:t>Typically stored on disk.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76CA1A8-D63E-2A4D-8767-0D49CFE6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9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The OS is a ML program…</a:t>
            </a:r>
          </a:p>
          <a:p>
            <a:pPr lvl="1"/>
            <a:r>
              <a:rPr lang="en-US" sz="1600" dirty="0"/>
              <a:t>Stored program architecture.</a:t>
            </a:r>
          </a:p>
          <a:p>
            <a:pPr lvl="1"/>
            <a:r>
              <a:rPr lang="en-US" sz="1600" dirty="0"/>
              <a:t>So, to run, the OS must be in memory.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41789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Getting started…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013D9F-12B5-6D44-A580-6F3F7DB8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7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Need to:</a:t>
            </a:r>
          </a:p>
          <a:p>
            <a:pPr lvl="1"/>
            <a:r>
              <a:rPr lang="en-US" sz="1600" dirty="0"/>
              <a:t>Load OS into main memory.</a:t>
            </a:r>
          </a:p>
          <a:p>
            <a:pPr lvl="1"/>
            <a:r>
              <a:rPr lang="en-US" sz="1800" dirty="0"/>
              <a:t>Set PC to first instruction.</a:t>
            </a:r>
          </a:p>
          <a:p>
            <a:pPr lvl="2"/>
            <a:r>
              <a:rPr lang="en-US" sz="1600" dirty="0"/>
              <a:t>Fetch/decode/execute</a:t>
            </a:r>
          </a:p>
          <a:p>
            <a:pPr lvl="2"/>
            <a:endParaRPr lang="en-US" sz="1800" dirty="0"/>
          </a:p>
          <a:p>
            <a:pPr lvl="1"/>
            <a:r>
              <a:rPr lang="en-US" sz="1800" dirty="0"/>
              <a:t>Bootstrapping the OS</a:t>
            </a:r>
          </a:p>
          <a:p>
            <a:pPr lvl="2"/>
            <a:r>
              <a:rPr lang="en-US" sz="1600" dirty="0"/>
              <a:t>Or “booting” the computer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68C71-262F-CD4A-A4FA-22EEA51CF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EEC7172-DBA1-664C-8A85-EA40A1F9DBAB}"/>
              </a:ext>
            </a:extLst>
          </p:cNvPr>
          <p:cNvGrpSpPr/>
          <p:nvPr/>
        </p:nvGrpSpPr>
        <p:grpSpPr>
          <a:xfrm>
            <a:off x="6030931" y="2157841"/>
            <a:ext cx="1022737" cy="369332"/>
            <a:chOff x="3678147" y="2157841"/>
            <a:chExt cx="1022737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E470B4-AF5B-B94A-A155-E30B7237892F}"/>
                </a:ext>
              </a:extLst>
            </p:cNvPr>
            <p:cNvSpPr txBox="1"/>
            <p:nvPr/>
          </p:nvSpPr>
          <p:spPr>
            <a:xfrm>
              <a:off x="4195617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9B9AA9A-3E3E-6046-97ED-B3ABCCA62B55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678147" y="2342507"/>
              <a:ext cx="517470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41789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Getting started…</a:t>
            </a:r>
          </a:p>
        </p:txBody>
      </p:sp>
    </p:spTree>
    <p:extLst>
      <p:ext uri="{BB962C8B-B14F-4D97-AF65-F5344CB8AC3E}">
        <p14:creationId xmlns:p14="http://schemas.microsoft.com/office/powerpoint/2010/main" val="6221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6D489-1C0D-4D45-BF6E-238A3142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know so far…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928EC-25B3-364A-AAC8-BF945280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245778" cy="3628946"/>
          </a:xfrm>
        </p:spPr>
        <p:txBody>
          <a:bodyPr/>
          <a:lstStyle/>
          <a:p>
            <a:r>
              <a:rPr lang="en-US" sz="1800" dirty="0"/>
              <a:t>How a machine built from transistors can perform computations expressed by a program written in a high-level language…</a:t>
            </a:r>
          </a:p>
          <a:p>
            <a:pPr lvl="1"/>
            <a:r>
              <a:rPr lang="en-US" sz="1600" dirty="0"/>
              <a:t>Language abstractions</a:t>
            </a:r>
          </a:p>
          <a:p>
            <a:pPr lvl="1"/>
            <a:r>
              <a:rPr lang="en-US" sz="1600" dirty="0"/>
              <a:t>Machine abstractions</a:t>
            </a:r>
          </a:p>
          <a:p>
            <a:pPr lvl="1"/>
            <a:r>
              <a:rPr lang="en-US" sz="1600" dirty="0"/>
              <a:t>Data abstractions</a:t>
            </a:r>
          </a:p>
          <a:p>
            <a:pPr lvl="1"/>
            <a:r>
              <a:rPr lang="en-US" sz="1600" dirty="0"/>
              <a:t>Hardware abstractions</a:t>
            </a:r>
          </a:p>
          <a:p>
            <a:pPr lvl="1"/>
            <a:endParaRPr lang="en-US" sz="1600" dirty="0"/>
          </a:p>
          <a:p>
            <a:r>
              <a:rPr lang="en-US" sz="1800" dirty="0"/>
              <a:t>Provides:</a:t>
            </a:r>
          </a:p>
          <a:p>
            <a:pPr lvl="1"/>
            <a:r>
              <a:rPr lang="en-US" sz="1600" dirty="0"/>
              <a:t>A foundation for future learning:</a:t>
            </a:r>
          </a:p>
          <a:p>
            <a:pPr lvl="2"/>
            <a:r>
              <a:rPr lang="en-US" sz="1600" dirty="0"/>
              <a:t>Understanding of fundamental concepts</a:t>
            </a:r>
          </a:p>
          <a:p>
            <a:pPr lvl="2"/>
            <a:r>
              <a:rPr lang="en-US" sz="1600" dirty="0"/>
              <a:t>Intuition and insight</a:t>
            </a:r>
          </a:p>
        </p:txBody>
      </p:sp>
    </p:spTree>
    <p:extLst>
      <p:ext uri="{BB962C8B-B14F-4D97-AF65-F5344CB8AC3E}">
        <p14:creationId xmlns:p14="http://schemas.microsoft.com/office/powerpoint/2010/main" val="384641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1800" dirty="0"/>
              <a:t>The ROM</a:t>
            </a:r>
          </a:p>
          <a:p>
            <a:pPr lvl="1"/>
            <a:r>
              <a:rPr lang="en-US" sz="1800" dirty="0"/>
              <a:t>Read Only Memory</a:t>
            </a:r>
          </a:p>
          <a:p>
            <a:pPr lvl="1"/>
            <a:r>
              <a:rPr lang="en-US" sz="1800" dirty="0"/>
              <a:t>Non-volatile</a:t>
            </a:r>
          </a:p>
          <a:p>
            <a:pPr lvl="1"/>
            <a:r>
              <a:rPr lang="en-US" sz="1800" dirty="0"/>
              <a:t>Small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Hardware Support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6A184F-1D01-6C4F-BE8B-0E15C66CB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4176" cy="4109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825255-FBA0-B545-A87B-F912E6E5D319}"/>
              </a:ext>
            </a:extLst>
          </p:cNvPr>
          <p:cNvSpPr txBox="1"/>
          <p:nvPr/>
        </p:nvSpPr>
        <p:spPr>
          <a:xfrm>
            <a:off x="6904233" y="2147300"/>
            <a:ext cx="1252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Programs</a:t>
            </a:r>
          </a:p>
        </p:txBody>
      </p:sp>
    </p:spTree>
    <p:extLst>
      <p:ext uri="{BB962C8B-B14F-4D97-AF65-F5344CB8AC3E}">
        <p14:creationId xmlns:p14="http://schemas.microsoft.com/office/powerpoint/2010/main" val="1823220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1800" dirty="0"/>
              <a:t>The ROM</a:t>
            </a:r>
          </a:p>
          <a:p>
            <a:pPr lvl="1"/>
            <a:r>
              <a:rPr lang="en-US" sz="1800" dirty="0"/>
              <a:t>Read Only Memory</a:t>
            </a:r>
          </a:p>
          <a:p>
            <a:pPr lvl="1"/>
            <a:r>
              <a:rPr lang="en-US" sz="1800" dirty="0"/>
              <a:t>Non-volatile</a:t>
            </a:r>
          </a:p>
          <a:p>
            <a:pPr lvl="1"/>
            <a:r>
              <a:rPr lang="en-US" sz="1800" dirty="0"/>
              <a:t>Small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/>
              <a:t>Address Remapping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Hardware Support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DE5CDD-3D8C-514E-B641-248BC1DDD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83BBE-CAB2-F64D-9CDA-2E335B836BAC}"/>
              </a:ext>
            </a:extLst>
          </p:cNvPr>
          <p:cNvSpPr txBox="1"/>
          <p:nvPr/>
        </p:nvSpPr>
        <p:spPr>
          <a:xfrm>
            <a:off x="6904233" y="2147300"/>
            <a:ext cx="1252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ML Programs</a:t>
            </a:r>
          </a:p>
        </p:txBody>
      </p:sp>
    </p:spTree>
    <p:extLst>
      <p:ext uri="{BB962C8B-B14F-4D97-AF65-F5344CB8AC3E}">
        <p14:creationId xmlns:p14="http://schemas.microsoft.com/office/powerpoint/2010/main" val="394369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73378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600" dirty="0"/>
              <a:t>Basic Input Output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BIOS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19D74F-19C9-B942-B2F7-7013523F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19D74F-19C9-B942-B2F7-7013523F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188043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70FBEDF-AAE3-984A-98F1-E13FC345C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45" y="2578643"/>
            <a:ext cx="3393649" cy="24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3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2609903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286847E-D659-434A-9562-66E86400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399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62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endParaRPr lang="en-US" sz="1600" dirty="0"/>
          </a:p>
          <a:p>
            <a:r>
              <a:rPr lang="en-US" sz="2000" dirty="0"/>
              <a:t>MBR: bootloader</a:t>
            </a:r>
          </a:p>
          <a:p>
            <a:pPr marL="596900" lvl="1" indent="0">
              <a:buNone/>
            </a:pP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8270590" y="2609903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4688A5-72A2-9B42-A15F-B34103B1A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48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marL="596900" lvl="1" indent="0">
              <a:buNone/>
            </a:pP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5990504" y="104683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E1E8665-241D-1C43-86B2-326AFAEE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8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586ED0-11D1-6045-8140-E3511574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1" y="914400"/>
            <a:ext cx="3698591" cy="41148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lvl="1"/>
            <a:r>
              <a:rPr lang="en-US" sz="1800" dirty="0"/>
              <a:t>Loads &amp; JUMPs to Stage2 bootloader</a:t>
            </a:r>
          </a:p>
          <a:p>
            <a:r>
              <a:rPr lang="en-US" sz="2000" dirty="0"/>
              <a:t>Stage2: bootloader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8BA301-DEAC-9348-9629-023FAE943B9B}"/>
              </a:ext>
            </a:extLst>
          </p:cNvPr>
          <p:cNvGrpSpPr/>
          <p:nvPr/>
        </p:nvGrpSpPr>
        <p:grpSpPr>
          <a:xfrm>
            <a:off x="5999932" y="3205579"/>
            <a:ext cx="823873" cy="369332"/>
            <a:chOff x="3678147" y="2157841"/>
            <a:chExt cx="82387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8052F-98DC-3D4A-8B46-1F8776FA2D3B}"/>
                </a:ext>
              </a:extLst>
            </p:cNvPr>
            <p:cNvSpPr txBox="1"/>
            <p:nvPr/>
          </p:nvSpPr>
          <p:spPr>
            <a:xfrm>
              <a:off x="3996753" y="215784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9CC1763-0078-1F44-B59B-5DE791B3BE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147" y="2342507"/>
              <a:ext cx="339154" cy="0"/>
            </a:xfrm>
            <a:prstGeom prst="straightConnector1">
              <a:avLst/>
            </a:prstGeom>
            <a:ln w="317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113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D27509-773F-9F4A-B8BF-EB610FC7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3698590" cy="41148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70821-010F-634B-BC31-F7FB54A9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27" y="1735338"/>
            <a:ext cx="3933672" cy="2544900"/>
          </a:xfrm>
        </p:spPr>
        <p:txBody>
          <a:bodyPr/>
          <a:lstStyle/>
          <a:p>
            <a:r>
              <a:rPr lang="en-US" sz="2000" dirty="0"/>
              <a:t>The BIOS</a:t>
            </a:r>
          </a:p>
          <a:p>
            <a:pPr lvl="1"/>
            <a:r>
              <a:rPr lang="en-US" sz="1800" dirty="0"/>
              <a:t>POST: Power On Self Test</a:t>
            </a:r>
          </a:p>
          <a:p>
            <a:pPr lvl="1"/>
            <a:r>
              <a:rPr lang="en-US" sz="1800" dirty="0"/>
              <a:t>bootstrap</a:t>
            </a:r>
            <a:endParaRPr lang="en-US" sz="1600" dirty="0"/>
          </a:p>
          <a:p>
            <a:pPr lvl="2"/>
            <a:r>
              <a:rPr lang="en-US" sz="1600" dirty="0"/>
              <a:t>Loads &amp; JUMPs to MBR</a:t>
            </a:r>
          </a:p>
          <a:p>
            <a:r>
              <a:rPr lang="en-US" sz="2000" dirty="0"/>
              <a:t>MBR: bootloader</a:t>
            </a:r>
          </a:p>
          <a:p>
            <a:pPr lvl="1"/>
            <a:r>
              <a:rPr lang="en-US" sz="1800" dirty="0"/>
              <a:t>Loads &amp; JUMPs to Stage2 bootloader</a:t>
            </a:r>
          </a:p>
          <a:p>
            <a:r>
              <a:rPr lang="en-US" sz="2000" dirty="0"/>
              <a:t>Stage2: bootloader</a:t>
            </a:r>
          </a:p>
          <a:p>
            <a:pPr lvl="1"/>
            <a:r>
              <a:rPr lang="en-US" sz="1600" dirty="0"/>
              <a:t>Loads &amp; JUMPs to the OS</a:t>
            </a:r>
          </a:p>
          <a:p>
            <a:pPr lvl="1"/>
            <a:r>
              <a:rPr lang="en-US" sz="1600" dirty="0"/>
              <a:t>OS runs a login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A9B64-A6E0-7740-936E-78F6BCF8EE8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2947AA-6444-184F-967D-FA28FD3A3034}"/>
              </a:ext>
            </a:extLst>
          </p:cNvPr>
          <p:cNvSpPr txBox="1">
            <a:spLocks/>
          </p:cNvSpPr>
          <p:nvPr/>
        </p:nvSpPr>
        <p:spPr bwMode="auto">
          <a:xfrm>
            <a:off x="1732526" y="410966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 dirty="0"/>
              <a:t>The Boot 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8052F-98DC-3D4A-8B46-1F8776FA2D3B}"/>
              </a:ext>
            </a:extLst>
          </p:cNvPr>
          <p:cNvSpPr txBox="1"/>
          <p:nvPr/>
        </p:nvSpPr>
        <p:spPr>
          <a:xfrm>
            <a:off x="6171559" y="2971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PC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2F4F007-3D98-CD4E-9E0A-49124752CD89}"/>
              </a:ext>
            </a:extLst>
          </p:cNvPr>
          <p:cNvSpPr/>
          <p:nvPr/>
        </p:nvSpPr>
        <p:spPr>
          <a:xfrm>
            <a:off x="6004874" y="2498103"/>
            <a:ext cx="405353" cy="537328"/>
          </a:xfrm>
          <a:custGeom>
            <a:avLst/>
            <a:gdLst>
              <a:gd name="connsiteX0" fmla="*/ 405353 w 405353"/>
              <a:gd name="connsiteY0" fmla="*/ 537328 h 537328"/>
              <a:gd name="connsiteX1" fmla="*/ 301658 w 405353"/>
              <a:gd name="connsiteY1" fmla="*/ 103695 h 537328"/>
              <a:gd name="connsiteX2" fmla="*/ 263951 w 405353"/>
              <a:gd name="connsiteY2" fmla="*/ 84841 h 537328"/>
              <a:gd name="connsiteX3" fmla="*/ 207390 w 405353"/>
              <a:gd name="connsiteY3" fmla="*/ 56561 h 537328"/>
              <a:gd name="connsiteX4" fmla="*/ 122549 w 405353"/>
              <a:gd name="connsiteY4" fmla="*/ 18854 h 537328"/>
              <a:gd name="connsiteX5" fmla="*/ 56561 w 405353"/>
              <a:gd name="connsiteY5" fmla="*/ 9427 h 537328"/>
              <a:gd name="connsiteX6" fmla="*/ 28281 w 405353"/>
              <a:gd name="connsiteY6" fmla="*/ 0 h 537328"/>
              <a:gd name="connsiteX7" fmla="*/ 0 w 405353"/>
              <a:gd name="connsiteY7" fmla="*/ 9427 h 53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353" h="537328">
                <a:moveTo>
                  <a:pt x="405353" y="537328"/>
                </a:moveTo>
                <a:cubicBezTo>
                  <a:pt x="370788" y="392784"/>
                  <a:pt x="345987" y="245550"/>
                  <a:pt x="301658" y="103695"/>
                </a:cubicBezTo>
                <a:cubicBezTo>
                  <a:pt x="297466" y="90282"/>
                  <a:pt x="276152" y="91813"/>
                  <a:pt x="263951" y="84841"/>
                </a:cubicBezTo>
                <a:cubicBezTo>
                  <a:pt x="74797" y="-23246"/>
                  <a:pt x="380260" y="142999"/>
                  <a:pt x="207390" y="56561"/>
                </a:cubicBezTo>
                <a:cubicBezTo>
                  <a:pt x="149448" y="27589"/>
                  <a:pt x="212883" y="39700"/>
                  <a:pt x="122549" y="18854"/>
                </a:cubicBezTo>
                <a:cubicBezTo>
                  <a:pt x="100899" y="13858"/>
                  <a:pt x="78557" y="12569"/>
                  <a:pt x="56561" y="9427"/>
                </a:cubicBezTo>
                <a:cubicBezTo>
                  <a:pt x="47134" y="6285"/>
                  <a:pt x="38218" y="0"/>
                  <a:pt x="28281" y="0"/>
                </a:cubicBezTo>
                <a:cubicBezTo>
                  <a:pt x="18344" y="0"/>
                  <a:pt x="0" y="9427"/>
                  <a:pt x="0" y="9427"/>
                </a:cubicBezTo>
              </a:path>
            </a:pathLst>
          </a:custGeom>
          <a:noFill/>
          <a:ln w="317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3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05CF-99FE-274C-A138-6CDD6D28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5DF1-DE57-8D47-A19D-00522382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5582500" cy="3628946"/>
          </a:xfrm>
        </p:spPr>
        <p:txBody>
          <a:bodyPr/>
          <a:lstStyle/>
          <a:p>
            <a:r>
              <a:rPr lang="en-US" sz="2000" dirty="0"/>
              <a:t>The OS is a machine language program.</a:t>
            </a:r>
          </a:p>
          <a:p>
            <a:r>
              <a:rPr lang="en-US" sz="2000" dirty="0"/>
              <a:t>The bootstrap (or </a:t>
            </a:r>
            <a:r>
              <a:rPr lang="en-US" sz="2000" i="1" dirty="0"/>
              <a:t>boot</a:t>
            </a:r>
            <a:r>
              <a:rPr lang="en-US" sz="2000" dirty="0"/>
              <a:t>) process loads the OS program (</a:t>
            </a:r>
            <a:r>
              <a:rPr lang="en-US" sz="2000" i="1" dirty="0"/>
              <a:t>kernel</a:t>
            </a:r>
            <a:r>
              <a:rPr lang="en-US" sz="2000" dirty="0"/>
              <a:t>) into main memory and starts it executing.</a:t>
            </a:r>
          </a:p>
          <a:p>
            <a:r>
              <a:rPr lang="en-US" sz="2000" dirty="0"/>
              <a:t>Bootstrapping depends on ML programs in the BIOS</a:t>
            </a:r>
          </a:p>
          <a:p>
            <a:pPr lvl="1"/>
            <a:r>
              <a:rPr lang="en-US" sz="1800" dirty="0"/>
              <a:t>POST, I/O Routines, bootstrap</a:t>
            </a:r>
          </a:p>
          <a:p>
            <a:r>
              <a:rPr lang="en-US" sz="2000" dirty="0"/>
              <a:t>Three steps:</a:t>
            </a:r>
          </a:p>
          <a:p>
            <a:pPr lvl="1"/>
            <a:r>
              <a:rPr lang="en-US" sz="1800" dirty="0"/>
              <a:t>bootstrap loads MBR bootloader</a:t>
            </a:r>
          </a:p>
          <a:p>
            <a:pPr lvl="1"/>
            <a:r>
              <a:rPr lang="en-US" sz="1800" dirty="0"/>
              <a:t>MBR bootloader loads stage 2 bootloader</a:t>
            </a:r>
          </a:p>
          <a:p>
            <a:pPr lvl="1"/>
            <a:r>
              <a:rPr lang="en-US" sz="1800" dirty="0"/>
              <a:t>Stage 2 bootloader loads OS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FDBBC-1684-5D4B-94C7-F6E3A28863F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4E3D-0910-364F-B566-ED1DCB7B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Starting point for OS…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970F3F-4C29-EC42-8E0A-6B6594759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4630" y="1660709"/>
            <a:ext cx="3648590" cy="3080275"/>
          </a:xfrm>
        </p:spPr>
        <p:txBody>
          <a:bodyPr/>
          <a:lstStyle/>
          <a:p>
            <a:r>
              <a:rPr lang="en-US" sz="1600" dirty="0"/>
              <a:t>Stored Program Computer:</a:t>
            </a:r>
          </a:p>
          <a:p>
            <a:pPr lvl="1"/>
            <a:r>
              <a:rPr lang="en-US" dirty="0"/>
              <a:t>The ML program, data and stack are in the main memory starting at address 0.</a:t>
            </a:r>
          </a:p>
          <a:p>
            <a:pPr lvl="1"/>
            <a:r>
              <a:rPr lang="en-US" dirty="0"/>
              <a:t>Fetch/Decode/Execute</a:t>
            </a:r>
          </a:p>
          <a:p>
            <a:r>
              <a:rPr lang="en-US" dirty="0"/>
              <a:t>Only one CPU (w/ one core)</a:t>
            </a:r>
          </a:p>
          <a:p>
            <a:pPr lvl="1"/>
            <a:r>
              <a:rPr lang="en-US" dirty="0"/>
              <a:t>So, only one program counter (PC) and only one instruction register (IR).</a:t>
            </a:r>
          </a:p>
          <a:p>
            <a:pPr lvl="2"/>
            <a:r>
              <a:rPr lang="en-US" sz="2000" b="1" dirty="0"/>
              <a:t>So, only one instruction (i.e. one program) can run at a time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487A6-DC50-C247-AD2B-AE1ADAAB17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C2F64-C810-5041-A597-1E4F1F62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67" y="1299187"/>
            <a:ext cx="4487958" cy="37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3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FADD112-C7E3-C34B-B24D-709459864FD1}"/>
              </a:ext>
            </a:extLst>
          </p:cNvPr>
          <p:cNvSpPr/>
          <p:nvPr/>
        </p:nvSpPr>
        <p:spPr>
          <a:xfrm>
            <a:off x="3001207" y="3893940"/>
            <a:ext cx="1243739" cy="82418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Input/ Output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898DC3F0-6EED-F043-9B2F-52EDB11BDC19}"/>
              </a:ext>
            </a:extLst>
          </p:cNvPr>
          <p:cNvSpPr/>
          <p:nvPr/>
        </p:nvSpPr>
        <p:spPr>
          <a:xfrm rot="16200000">
            <a:off x="3326672" y="3393844"/>
            <a:ext cx="592810" cy="401018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43FA3373-2BAE-0043-9AC8-10065D1FF894}"/>
              </a:ext>
            </a:extLst>
          </p:cNvPr>
          <p:cNvSpPr/>
          <p:nvPr/>
        </p:nvSpPr>
        <p:spPr>
          <a:xfrm>
            <a:off x="5047235" y="1655363"/>
            <a:ext cx="592810" cy="401018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4C6DE1-384E-5F4C-82C3-8BB8FF8EC6D6}"/>
              </a:ext>
            </a:extLst>
          </p:cNvPr>
          <p:cNvGrpSpPr/>
          <p:nvPr/>
        </p:nvGrpSpPr>
        <p:grpSpPr>
          <a:xfrm>
            <a:off x="2126521" y="446526"/>
            <a:ext cx="2911745" cy="2848385"/>
            <a:chOff x="7795647" y="1613648"/>
            <a:chExt cx="3882326" cy="379784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2148C92-A960-6A46-A417-93DC97644FF5}"/>
                </a:ext>
              </a:extLst>
            </p:cNvPr>
            <p:cNvSpPr/>
            <p:nvPr/>
          </p:nvSpPr>
          <p:spPr>
            <a:xfrm>
              <a:off x="7795647" y="1613648"/>
              <a:ext cx="3882326" cy="379784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EEF1390-64A8-2141-B213-CAA7035C3851}"/>
                </a:ext>
              </a:extLst>
            </p:cNvPr>
            <p:cNvSpPr/>
            <p:nvPr/>
          </p:nvSpPr>
          <p:spPr>
            <a:xfrm>
              <a:off x="9523708" y="2464632"/>
              <a:ext cx="1906292" cy="1146472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General Purpose Registers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8A47872-5C79-6C4D-8C36-69262BBD7D0E}"/>
                </a:ext>
              </a:extLst>
            </p:cNvPr>
            <p:cNvSpPr/>
            <p:nvPr/>
          </p:nvSpPr>
          <p:spPr>
            <a:xfrm>
              <a:off x="9523708" y="4020344"/>
              <a:ext cx="1906292" cy="883404"/>
            </a:xfrm>
            <a:custGeom>
              <a:avLst/>
              <a:gdLst>
                <a:gd name="connsiteX0" fmla="*/ 0 w 1906292"/>
                <a:gd name="connsiteY0" fmla="*/ 30997 h 883404"/>
                <a:gd name="connsiteX1" fmla="*/ 433953 w 1906292"/>
                <a:gd name="connsiteY1" fmla="*/ 867905 h 883404"/>
                <a:gd name="connsiteX2" fmla="*/ 1441343 w 1906292"/>
                <a:gd name="connsiteY2" fmla="*/ 883404 h 883404"/>
                <a:gd name="connsiteX3" fmla="*/ 1906292 w 1906292"/>
                <a:gd name="connsiteY3" fmla="*/ 0 h 883404"/>
                <a:gd name="connsiteX4" fmla="*/ 1270861 w 1906292"/>
                <a:gd name="connsiteY4" fmla="*/ 30997 h 883404"/>
                <a:gd name="connsiteX5" fmla="*/ 1115878 w 1906292"/>
                <a:gd name="connsiteY5" fmla="*/ 418455 h 883404"/>
                <a:gd name="connsiteX6" fmla="*/ 728421 w 1906292"/>
                <a:gd name="connsiteY6" fmla="*/ 418455 h 883404"/>
                <a:gd name="connsiteX7" fmla="*/ 573438 w 1906292"/>
                <a:gd name="connsiteY7" fmla="*/ 61994 h 883404"/>
                <a:gd name="connsiteX8" fmla="*/ 0 w 1906292"/>
                <a:gd name="connsiteY8" fmla="*/ 30997 h 88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6292" h="883404">
                  <a:moveTo>
                    <a:pt x="0" y="30997"/>
                  </a:moveTo>
                  <a:lnTo>
                    <a:pt x="433953" y="867905"/>
                  </a:lnTo>
                  <a:lnTo>
                    <a:pt x="1441343" y="883404"/>
                  </a:lnTo>
                  <a:lnTo>
                    <a:pt x="1906292" y="0"/>
                  </a:lnTo>
                  <a:lnTo>
                    <a:pt x="1270861" y="30997"/>
                  </a:lnTo>
                  <a:lnTo>
                    <a:pt x="1115878" y="418455"/>
                  </a:lnTo>
                  <a:lnTo>
                    <a:pt x="728421" y="418455"/>
                  </a:lnTo>
                  <a:lnTo>
                    <a:pt x="573438" y="61994"/>
                  </a:lnTo>
                  <a:lnTo>
                    <a:pt x="0" y="30997"/>
                  </a:lnTo>
                  <a:close/>
                </a:path>
              </a:pathLst>
            </a:cu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ALU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36DA22D-C452-DF4D-A955-03DB1CDA7F24}"/>
                </a:ext>
              </a:extLst>
            </p:cNvPr>
            <p:cNvSpPr/>
            <p:nvPr/>
          </p:nvSpPr>
          <p:spPr>
            <a:xfrm rot="16200000">
              <a:off x="7126588" y="2927712"/>
              <a:ext cx="2446250" cy="84972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100" dirty="0"/>
                <a:t>Control</a:t>
              </a:r>
              <a:br>
                <a:rPr lang="en-US" sz="2100" dirty="0"/>
              </a:br>
              <a:r>
                <a:rPr lang="en-US" sz="2100" dirty="0"/>
                <a:t>Unit</a:t>
              </a:r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F214EAC8-432E-0749-BD37-EFE8CD31338F}"/>
                </a:ext>
              </a:extLst>
            </p:cNvPr>
            <p:cNvSpPr/>
            <p:nvPr/>
          </p:nvSpPr>
          <p:spPr>
            <a:xfrm>
              <a:off x="9686441" y="3611105"/>
              <a:ext cx="263471" cy="409239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328C7B55-1DD8-A441-BA6E-9D0FC1103631}"/>
                </a:ext>
              </a:extLst>
            </p:cNvPr>
            <p:cNvSpPr/>
            <p:nvPr/>
          </p:nvSpPr>
          <p:spPr>
            <a:xfrm>
              <a:off x="11036781" y="3621088"/>
              <a:ext cx="263471" cy="409239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12BA6BAB-A83E-5348-BAA9-618B5B955E9E}"/>
                </a:ext>
              </a:extLst>
            </p:cNvPr>
            <p:cNvSpPr/>
            <p:nvPr/>
          </p:nvSpPr>
          <p:spPr>
            <a:xfrm>
              <a:off x="9174997" y="2882684"/>
              <a:ext cx="348711" cy="309967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CDE594-F83D-3940-A744-2350A8AD221C}"/>
                </a:ext>
              </a:extLst>
            </p:cNvPr>
            <p:cNvSpPr/>
            <p:nvPr/>
          </p:nvSpPr>
          <p:spPr>
            <a:xfrm>
              <a:off x="9174996" y="3054866"/>
              <a:ext cx="139483" cy="2085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F35F3E-5738-2B47-88D0-522DE979D363}"/>
                </a:ext>
              </a:extLst>
            </p:cNvPr>
            <p:cNvSpPr/>
            <p:nvPr/>
          </p:nvSpPr>
          <p:spPr>
            <a:xfrm rot="16200000">
              <a:off x="9823424" y="4388522"/>
              <a:ext cx="120671" cy="1386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75CC7B-FFA9-724F-83F6-9CA86AB727AD}"/>
                </a:ext>
              </a:extLst>
            </p:cNvPr>
            <p:cNvSpPr/>
            <p:nvPr/>
          </p:nvSpPr>
          <p:spPr>
            <a:xfrm>
              <a:off x="10468537" y="4903748"/>
              <a:ext cx="139483" cy="237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9AD285-8629-924D-B27F-E2F5D779EC29}"/>
                </a:ext>
              </a:extLst>
            </p:cNvPr>
            <p:cNvCxnSpPr>
              <a:cxnSpLocks/>
            </p:cNvCxnSpPr>
            <p:nvPr/>
          </p:nvCxnSpPr>
          <p:spPr>
            <a:xfrm>
              <a:off x="8800430" y="4308529"/>
              <a:ext cx="886011" cy="0"/>
            </a:xfrm>
            <a:prstGeom prst="straightConnector1">
              <a:avLst/>
            </a:prstGeom>
            <a:ln w="50800">
              <a:solidFill>
                <a:srgbClr val="92D05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28BE3D9-8A3D-EC4B-A0B8-D3B23B093F9D}"/>
                </a:ext>
              </a:extLst>
            </p:cNvPr>
            <p:cNvCxnSpPr/>
            <p:nvPr/>
          </p:nvCxnSpPr>
          <p:spPr>
            <a:xfrm>
              <a:off x="8800430" y="3376048"/>
              <a:ext cx="749132" cy="0"/>
            </a:xfrm>
            <a:prstGeom prst="straightConnector1">
              <a:avLst/>
            </a:prstGeom>
            <a:ln w="50800">
              <a:solidFill>
                <a:srgbClr val="92D050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1EEC21-4EE6-E146-A944-77FDC27A7979}"/>
                </a:ext>
              </a:extLst>
            </p:cNvPr>
            <p:cNvSpPr txBox="1"/>
            <p:nvPr/>
          </p:nvSpPr>
          <p:spPr>
            <a:xfrm>
              <a:off x="9277903" y="1619088"/>
              <a:ext cx="13277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chemeClr val="bg1"/>
                  </a:solidFill>
                </a:rPr>
                <a:t>CPU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0A9547-24EA-324D-A80D-74B4951C398C}"/>
              </a:ext>
            </a:extLst>
          </p:cNvPr>
          <p:cNvSpPr/>
          <p:nvPr/>
        </p:nvSpPr>
        <p:spPr>
          <a:xfrm>
            <a:off x="2320706" y="922417"/>
            <a:ext cx="442731" cy="26911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B3232A2-C43D-B445-B2FC-1148BD1894B8}"/>
              </a:ext>
            </a:extLst>
          </p:cNvPr>
          <p:cNvSpPr/>
          <p:nvPr/>
        </p:nvSpPr>
        <p:spPr>
          <a:xfrm>
            <a:off x="2323580" y="1280568"/>
            <a:ext cx="442731" cy="26911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IR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FD5853E-9736-4145-9F9E-04C8BB10807A}"/>
              </a:ext>
            </a:extLst>
          </p:cNvPr>
          <p:cNvSpPr/>
          <p:nvPr/>
        </p:nvSpPr>
        <p:spPr>
          <a:xfrm>
            <a:off x="5668973" y="474365"/>
            <a:ext cx="1648748" cy="3416393"/>
          </a:xfrm>
          <a:prstGeom prst="roundRect">
            <a:avLst>
              <a:gd name="adj" fmla="val 5935"/>
            </a:avLst>
          </a:prstGeom>
          <a:solidFill>
            <a:srgbClr val="7030A0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BF6569D1-EC0F-B045-9D04-560056957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9208" y="887180"/>
            <a:ext cx="2208649" cy="2270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0: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4: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8: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12: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endParaRPr lang="en-US" sz="1600" dirty="0">
              <a:solidFill>
                <a:schemeClr val="bg1"/>
              </a:solidFill>
              <a:latin typeface="Courier" pitchFamily="-111" charset="0"/>
            </a:endParaRP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   …:</a:t>
            </a:r>
          </a:p>
          <a:p>
            <a:pPr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ourier" pitchFamily="-111" charset="0"/>
              </a:rPr>
              <a:t>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46974C-512E-BF4D-97B8-E3B0354BF963}"/>
              </a:ext>
            </a:extLst>
          </p:cNvPr>
          <p:cNvSpPr txBox="1"/>
          <p:nvPr/>
        </p:nvSpPr>
        <p:spPr>
          <a:xfrm>
            <a:off x="5744584" y="474365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C4B4FB1-603D-E140-93A7-92BA7BE6DAAA}"/>
              </a:ext>
            </a:extLst>
          </p:cNvPr>
          <p:cNvSpPr/>
          <p:nvPr/>
        </p:nvSpPr>
        <p:spPr>
          <a:xfrm>
            <a:off x="6249517" y="2119747"/>
            <a:ext cx="992593" cy="569427"/>
          </a:xfrm>
          <a:prstGeom prst="roundRect">
            <a:avLst>
              <a:gd name="adj" fmla="val 511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Program Data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9004C87-15B6-A642-BC0E-4579DB0EBD6F}"/>
              </a:ext>
            </a:extLst>
          </p:cNvPr>
          <p:cNvSpPr/>
          <p:nvPr/>
        </p:nvSpPr>
        <p:spPr>
          <a:xfrm>
            <a:off x="6249517" y="2744491"/>
            <a:ext cx="992593" cy="495844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E21E1FF-2677-F942-8FE8-6F14AEF8DCBE}"/>
              </a:ext>
            </a:extLst>
          </p:cNvPr>
          <p:cNvSpPr/>
          <p:nvPr/>
        </p:nvSpPr>
        <p:spPr>
          <a:xfrm>
            <a:off x="6249517" y="877461"/>
            <a:ext cx="1026021" cy="1256934"/>
          </a:xfrm>
          <a:prstGeom prst="roundRect">
            <a:avLst>
              <a:gd name="adj" fmla="val 51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ML </a:t>
            </a:r>
          </a:p>
          <a:p>
            <a:pPr algn="ctr"/>
            <a:r>
              <a:rPr lang="en-US" sz="1200" dirty="0"/>
              <a:t>Program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0064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A325AD-F501-F54E-90F1-E9418C4C9551}"/>
              </a:ext>
            </a:extLst>
          </p:cNvPr>
          <p:cNvSpPr/>
          <p:nvPr/>
        </p:nvSpPr>
        <p:spPr>
          <a:xfrm>
            <a:off x="5579294" y="206824"/>
            <a:ext cx="1899955" cy="2206890"/>
          </a:xfrm>
          <a:prstGeom prst="roundRect">
            <a:avLst>
              <a:gd name="adj" fmla="val 8868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12C352-ED31-C244-9997-66287F13A225}"/>
              </a:ext>
            </a:extLst>
          </p:cNvPr>
          <p:cNvSpPr/>
          <p:nvPr/>
        </p:nvSpPr>
        <p:spPr>
          <a:xfrm>
            <a:off x="2544058" y="-362546"/>
            <a:ext cx="1871135" cy="537724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Main</a:t>
            </a:r>
          </a:p>
          <a:p>
            <a:pPr algn="ctr"/>
            <a:r>
              <a:rPr lang="en-US" sz="2800" dirty="0"/>
              <a:t>Memory</a:t>
            </a:r>
          </a:p>
          <a:p>
            <a:pPr algn="ctr"/>
            <a:r>
              <a:rPr lang="en-US" sz="2800" dirty="0"/>
              <a:t>(RAM)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24866-CE92-1444-9536-BBA2EB30EC82}"/>
              </a:ext>
            </a:extLst>
          </p:cNvPr>
          <p:cNvSpPr txBox="1"/>
          <p:nvPr/>
        </p:nvSpPr>
        <p:spPr>
          <a:xfrm>
            <a:off x="4415193" y="-420421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0x0…000</a:t>
            </a:r>
            <a:endParaRPr lang="en-US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E5B4D-1850-F948-9CD5-2F4C187D7416}"/>
              </a:ext>
            </a:extLst>
          </p:cNvPr>
          <p:cNvSpPr txBox="1"/>
          <p:nvPr/>
        </p:nvSpPr>
        <p:spPr>
          <a:xfrm>
            <a:off x="4415193" y="467823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0xF…FFF</a:t>
            </a:r>
            <a:endParaRPr lang="en-US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537E4-E772-2E46-99C7-646D4F57C068}"/>
              </a:ext>
            </a:extLst>
          </p:cNvPr>
          <p:cNvSpPr/>
          <p:nvPr/>
        </p:nvSpPr>
        <p:spPr>
          <a:xfrm>
            <a:off x="2544058" y="461144"/>
            <a:ext cx="1871135" cy="659757"/>
          </a:xfrm>
          <a:prstGeom prst="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BIOS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2D66A-BDEA-7045-863B-F38B04D8B6E9}"/>
              </a:ext>
            </a:extLst>
          </p:cNvPr>
          <p:cNvSpPr/>
          <p:nvPr/>
        </p:nvSpPr>
        <p:spPr>
          <a:xfrm>
            <a:off x="5579294" y="737314"/>
            <a:ext cx="1899955" cy="1676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BIOS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48C89-2874-D64F-B304-F43D0029EF48}"/>
              </a:ext>
            </a:extLst>
          </p:cNvPr>
          <p:cNvSpPr txBox="1"/>
          <p:nvPr/>
        </p:nvSpPr>
        <p:spPr>
          <a:xfrm>
            <a:off x="5931406" y="23157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ROM Chip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E2E9A13-8A09-D744-9333-5CDB901D5C41}"/>
              </a:ext>
            </a:extLst>
          </p:cNvPr>
          <p:cNvSpPr/>
          <p:nvPr/>
        </p:nvSpPr>
        <p:spPr>
          <a:xfrm>
            <a:off x="4415194" y="461144"/>
            <a:ext cx="221126" cy="65975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77F638E-EA9C-6D4B-AC7E-3C92D8BFAB82}"/>
              </a:ext>
            </a:extLst>
          </p:cNvPr>
          <p:cNvSpPr/>
          <p:nvPr/>
        </p:nvSpPr>
        <p:spPr>
          <a:xfrm flipH="1">
            <a:off x="5336532" y="737314"/>
            <a:ext cx="242760" cy="1676399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CD5047AC-21FB-C141-B94B-F919EB8AA103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H="1" flipV="1">
            <a:off x="4636320" y="791022"/>
            <a:ext cx="700212" cy="784491"/>
          </a:xfrm>
          <a:prstGeom prst="curvedConnector5">
            <a:avLst>
              <a:gd name="adj1" fmla="val 81619"/>
              <a:gd name="adj2" fmla="val 44958"/>
              <a:gd name="adj3" fmla="val 12940"/>
            </a:avLst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9ABDAD-A6E3-E24B-9A05-888DDA1879FB}"/>
              </a:ext>
            </a:extLst>
          </p:cNvPr>
          <p:cNvSpPr/>
          <p:nvPr/>
        </p:nvSpPr>
        <p:spPr>
          <a:xfrm>
            <a:off x="5579292" y="1089803"/>
            <a:ext cx="1899955" cy="336071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6321DD-DEAA-3D41-8667-C633237AE124}"/>
              </a:ext>
            </a:extLst>
          </p:cNvPr>
          <p:cNvSpPr/>
          <p:nvPr/>
        </p:nvSpPr>
        <p:spPr>
          <a:xfrm>
            <a:off x="5579292" y="2067608"/>
            <a:ext cx="1899955" cy="336071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CCE32-4095-2E4B-89B0-042856CD5565}"/>
              </a:ext>
            </a:extLst>
          </p:cNvPr>
          <p:cNvSpPr/>
          <p:nvPr/>
        </p:nvSpPr>
        <p:spPr>
          <a:xfrm>
            <a:off x="5579292" y="1587377"/>
            <a:ext cx="1899955" cy="336071"/>
          </a:xfrm>
          <a:prstGeom prst="rect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I/O Functions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F41CC2-9D79-AD44-8C91-2C219B82DF22}"/>
              </a:ext>
            </a:extLst>
          </p:cNvPr>
          <p:cNvSpPr/>
          <p:nvPr/>
        </p:nvSpPr>
        <p:spPr>
          <a:xfrm>
            <a:off x="5723108" y="2944204"/>
            <a:ext cx="1756139" cy="175613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17B14-79F0-1A45-B96D-CEFF4BF357A8}"/>
              </a:ext>
            </a:extLst>
          </p:cNvPr>
          <p:cNvSpPr txBox="1"/>
          <p:nvPr/>
        </p:nvSpPr>
        <p:spPr>
          <a:xfrm>
            <a:off x="6067210" y="3017323"/>
            <a:ext cx="109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Disk Drive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3B9557-852A-5A47-A5A5-5F7DC8407C1E}"/>
              </a:ext>
            </a:extLst>
          </p:cNvPr>
          <p:cNvSpPr/>
          <p:nvPr/>
        </p:nvSpPr>
        <p:spPr>
          <a:xfrm>
            <a:off x="5931405" y="3339520"/>
            <a:ext cx="1232772" cy="139524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MBR: bootloader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69CAD-52AE-3D43-BD8B-C083E93F2577}"/>
              </a:ext>
            </a:extLst>
          </p:cNvPr>
          <p:cNvSpPr/>
          <p:nvPr/>
        </p:nvSpPr>
        <p:spPr>
          <a:xfrm>
            <a:off x="5994940" y="3875463"/>
            <a:ext cx="1005725" cy="55823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8E3DD1-9BC2-E342-BAE2-050B62A5C9FC}"/>
              </a:ext>
            </a:extLst>
          </p:cNvPr>
          <p:cNvSpPr/>
          <p:nvPr/>
        </p:nvSpPr>
        <p:spPr>
          <a:xfrm>
            <a:off x="2544057" y="123388"/>
            <a:ext cx="1871137" cy="184033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MBR: bootloader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70503B-D5F5-2A40-BD81-79878B3D6163}"/>
              </a:ext>
            </a:extLst>
          </p:cNvPr>
          <p:cNvSpPr/>
          <p:nvPr/>
        </p:nvSpPr>
        <p:spPr>
          <a:xfrm>
            <a:off x="2544056" y="1685993"/>
            <a:ext cx="1871137" cy="10992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Operating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1523CF-E111-064F-B794-5910CBF814D3}"/>
              </a:ext>
            </a:extLst>
          </p:cNvPr>
          <p:cNvSpPr/>
          <p:nvPr/>
        </p:nvSpPr>
        <p:spPr>
          <a:xfrm>
            <a:off x="5825766" y="3576688"/>
            <a:ext cx="1545996" cy="205283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Stage2: bootloader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CC7436-1040-BF47-9089-C06F45EF3F19}"/>
              </a:ext>
            </a:extLst>
          </p:cNvPr>
          <p:cNvSpPr/>
          <p:nvPr/>
        </p:nvSpPr>
        <p:spPr>
          <a:xfrm>
            <a:off x="2556870" y="2883306"/>
            <a:ext cx="1858324" cy="507042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Stage2: bootloader</a:t>
            </a:r>
          </a:p>
        </p:txBody>
      </p:sp>
    </p:spTree>
    <p:extLst>
      <p:ext uri="{BB962C8B-B14F-4D97-AF65-F5344CB8AC3E}">
        <p14:creationId xmlns:p14="http://schemas.microsoft.com/office/powerpoint/2010/main" val="266037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71F7-F866-064B-978C-3EA8FDE0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343" y="0"/>
            <a:ext cx="4944300" cy="645300"/>
          </a:xfrm>
        </p:spPr>
        <p:txBody>
          <a:bodyPr/>
          <a:lstStyle/>
          <a:p>
            <a:r>
              <a:rPr lang="en-US" dirty="0"/>
              <a:t>So…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9F494-4C59-4745-9D8F-B56F4B8D8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645300"/>
            <a:ext cx="6016340" cy="1659900"/>
          </a:xfrm>
        </p:spPr>
        <p:txBody>
          <a:bodyPr/>
          <a:lstStyle/>
          <a:p>
            <a:r>
              <a:rPr lang="en-US" sz="2000" dirty="0"/>
              <a:t>How do we get from that… to what we are used 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90E69-B86D-424B-A98F-287AB81F15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1028" name="Picture 4" descr="GNOME 3.34 Desktop">
            <a:extLst>
              <a:ext uri="{FF2B5EF4-FFF2-40B4-BE49-F238E27FC236}">
                <a16:creationId xmlns:a16="http://schemas.microsoft.com/office/drawing/2014/main" id="{487EAC17-0C67-C149-A0FA-FBAF49CE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365" y="1475250"/>
            <a:ext cx="5897367" cy="331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8EE17-8CB2-4147-A384-91797F7975DE}"/>
              </a:ext>
            </a:extLst>
          </p:cNvPr>
          <p:cNvSpPr txBox="1"/>
          <p:nvPr/>
        </p:nvSpPr>
        <p:spPr>
          <a:xfrm>
            <a:off x="2050522" y="4928056"/>
            <a:ext cx="44470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Image from: https://www.debugpoint.com/2019/09/gnome-desktop-environment-release-3-34/</a:t>
            </a:r>
          </a:p>
        </p:txBody>
      </p:sp>
    </p:spTree>
    <p:extLst>
      <p:ext uri="{BB962C8B-B14F-4D97-AF65-F5344CB8AC3E}">
        <p14:creationId xmlns:p14="http://schemas.microsoft.com/office/powerpoint/2010/main" val="426423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F03D-D8CA-CE4E-B932-98EAFF57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983" y="-9317"/>
            <a:ext cx="4944300" cy="645300"/>
          </a:xfrm>
        </p:spPr>
        <p:txBody>
          <a:bodyPr/>
          <a:lstStyle/>
          <a:p>
            <a:r>
              <a:rPr lang="en-US" dirty="0"/>
              <a:t>Operating System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7D96-03B1-304E-A189-872C5848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0444" y="603839"/>
            <a:ext cx="5106257" cy="4539662"/>
          </a:xfrm>
        </p:spPr>
        <p:txBody>
          <a:bodyPr/>
          <a:lstStyle/>
          <a:p>
            <a:r>
              <a:rPr lang="en-US" sz="1800" dirty="0"/>
              <a:t>Operating systems abstractions bridge the gap </a:t>
            </a:r>
            <a:br>
              <a:rPr lang="en-US" sz="1800" dirty="0"/>
            </a:br>
            <a:r>
              <a:rPr lang="en-US" sz="1800" dirty="0"/>
              <a:t>between the physical hardware and the </a:t>
            </a:r>
            <a:br>
              <a:rPr lang="en-US" sz="1800" dirty="0"/>
            </a:br>
            <a:r>
              <a:rPr lang="en-US" sz="1800" dirty="0"/>
              <a:t>user / program experience.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A CPU can run only one program a time, </a:t>
            </a:r>
            <a:r>
              <a:rPr lang="en-US" sz="1600" b="1" dirty="0"/>
              <a:t>but users will seem to run multiple programs simultaneously.</a:t>
            </a:r>
            <a:endParaRPr lang="en-US" sz="800" b="1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There is only one main memory, </a:t>
            </a:r>
            <a:r>
              <a:rPr lang="en-US" sz="1600" b="1" dirty="0"/>
              <a:t>but every program will seem to have its own, and it can appear to be larger than RAM.</a:t>
            </a:r>
            <a:endParaRPr lang="en-US" sz="800" b="1" dirty="0"/>
          </a:p>
          <a:p>
            <a:pPr lvl="1"/>
            <a:endParaRPr lang="en-US" sz="800" dirty="0"/>
          </a:p>
          <a:p>
            <a:pPr lvl="1"/>
            <a:r>
              <a:rPr lang="en-US" sz="1600" dirty="0"/>
              <a:t>Disks just store blocks of bytes, </a:t>
            </a:r>
            <a:r>
              <a:rPr lang="en-US" sz="1600" b="1" dirty="0"/>
              <a:t>but users interact with files and directories (folders).</a:t>
            </a:r>
            <a:endParaRPr lang="en-US" sz="800" b="1" dirty="0"/>
          </a:p>
          <a:p>
            <a:pPr lvl="1"/>
            <a:endParaRPr lang="en-US" sz="800" b="1" dirty="0"/>
          </a:p>
          <a:p>
            <a:pPr lvl="1"/>
            <a:r>
              <a:rPr lang="en-US" sz="1600" dirty="0"/>
              <a:t>A program seems to have a single path of execution from start to finish, but </a:t>
            </a:r>
            <a:r>
              <a:rPr lang="en-US" sz="1600" b="1" dirty="0"/>
              <a:t>multiple parts of a program seem to run simultaneously.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9069F-3276-B94A-BF55-5F4DAE5CC69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2D8A7-284E-4B48-AADA-D242B14EC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698" y="0"/>
            <a:ext cx="2380770" cy="230141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6A1099-6EAA-3D44-9AD6-52BC38ED76D1}"/>
              </a:ext>
            </a:extLst>
          </p:cNvPr>
          <p:cNvSpPr txBox="1"/>
          <p:nvPr/>
        </p:nvSpPr>
        <p:spPr>
          <a:xfrm>
            <a:off x="5668325" y="4795629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Image from: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https://www.supinfo.com/articles/single/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4344-introduction-to-operating-systems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C9AB2-A3CB-0D46-BA98-551E2B7E1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8" y="2796005"/>
            <a:ext cx="2631935" cy="1743657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3480F-AE38-3E4A-A8F5-EFB2456A29A4}"/>
              </a:ext>
            </a:extLst>
          </p:cNvPr>
          <p:cNvSpPr txBox="1"/>
          <p:nvPr/>
        </p:nvSpPr>
        <p:spPr>
          <a:xfrm>
            <a:off x="87818" y="4370385"/>
            <a:ext cx="2059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Photo by: Steven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Gerner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4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b="1" dirty="0"/>
              <a:t>operating system </a:t>
            </a:r>
            <a:r>
              <a:rPr lang="en-US" sz="2400" dirty="0"/>
              <a:t>(OS) is </a:t>
            </a:r>
            <a:r>
              <a:rPr lang="en-US" sz="2400" i="1" dirty="0"/>
              <a:t>a collection of software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(programs)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that manages (shares and protects) system resources (CPU, memory, I/O devices) creating an environment in which programs can be executed in a convenient and efficient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64477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operating system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(OS) is a collection of software (programs)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i="1" dirty="0"/>
              <a:t>that manages (shares and protects) system resources (CPU, memory, I/O devices)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creating an environment in which programs can be executed in a convenient and efficient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131228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operating system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(OS) is a collection of software (programs) that manages (shares and protects) system resources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(CPU, memory, I/O devices) </a:t>
            </a:r>
            <a:r>
              <a:rPr lang="en-US" sz="2400" i="1" dirty="0"/>
              <a:t>creating an environment in which programs can be executed in a convenient and efficient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351683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832207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338" y="995413"/>
            <a:ext cx="6058802" cy="2681555"/>
          </a:xfrm>
        </p:spPr>
        <p:txBody>
          <a:bodyPr/>
          <a:lstStyle/>
          <a:p>
            <a:r>
              <a:rPr lang="en-US" sz="2000" dirty="0"/>
              <a:t>An operating system (OS) is the [collection of] program[s]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/>
              <a:t>that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after being initially loaded into the computer by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boot program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2000" dirty="0"/>
              <a:t>manages all of the other application programs in a computer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. The application programs make use of the operating system by making requests for services through a defined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application program interface (API)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. In addition, users can interact directly with the operating system through a user interface, such as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command-line interface (CLI)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or a </a:t>
            </a:r>
            <a:r>
              <a:rPr lang="en-US" sz="2000" i="1" dirty="0">
                <a:solidFill>
                  <a:schemeClr val="accent3">
                    <a:lumMod val="75000"/>
                  </a:schemeClr>
                </a:solidFill>
              </a:rPr>
              <a:t>graphical UI (GUI).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1957200" y="4676278"/>
            <a:ext cx="7023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https://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whatis.techtarget.com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/definition/operating-system-OS</a:t>
            </a:r>
          </a:p>
        </p:txBody>
      </p:sp>
    </p:spTree>
    <p:extLst>
      <p:ext uri="{BB962C8B-B14F-4D97-AF65-F5344CB8AC3E}">
        <p14:creationId xmlns:p14="http://schemas.microsoft.com/office/powerpoint/2010/main" val="3149993317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2499</TotalTime>
  <Words>5260</Words>
  <Application>Microsoft Macintosh PowerPoint</Application>
  <PresentationFormat>On-screen Show (16:9)</PresentationFormat>
  <Paragraphs>617</Paragraphs>
  <Slides>32</Slides>
  <Notes>30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OSA1 - Operating System   Abstractions</vt:lpstr>
      <vt:lpstr>What we know so far…</vt:lpstr>
      <vt:lpstr>Starting point for OS…</vt:lpstr>
      <vt:lpstr>So…</vt:lpstr>
      <vt:lpstr>Operating System Abstractions</vt:lpstr>
      <vt:lpstr>The Operating System</vt:lpstr>
      <vt:lpstr>The Operating System</vt:lpstr>
      <vt:lpstr>The Operating System</vt:lpstr>
      <vt:lpstr>The Operating System</vt:lpstr>
      <vt:lpstr>The Operating System</vt:lpstr>
      <vt:lpstr>The Operating System</vt:lpstr>
      <vt:lpstr>The Operating System</vt:lpstr>
      <vt:lpstr> A Metaphor:  A College</vt:lpstr>
      <vt:lpstr>Some Key OS Vocabulary and Abstractions via the College Metaphor</vt:lpstr>
      <vt:lpstr>Essential Points</vt:lpstr>
      <vt:lpstr>Booting the OS</vt:lpstr>
      <vt:lpstr>Getting started…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Acknowledgments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20 - Operating System Abstractions</dc:title>
  <dc:creator>Braught, Grant</dc:creator>
  <cp:lastModifiedBy>Braught, Grant</cp:lastModifiedBy>
  <cp:revision>193</cp:revision>
  <dcterms:created xsi:type="dcterms:W3CDTF">2020-10-12T13:14:34Z</dcterms:created>
  <dcterms:modified xsi:type="dcterms:W3CDTF">2023-03-20T00:16:48Z</dcterms:modified>
</cp:coreProperties>
</file>