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318" r:id="rId3"/>
    <p:sldId id="325" r:id="rId4"/>
    <p:sldId id="326" r:id="rId5"/>
    <p:sldId id="328" r:id="rId6"/>
    <p:sldId id="327" r:id="rId7"/>
    <p:sldId id="329" r:id="rId8"/>
    <p:sldId id="336" r:id="rId9"/>
    <p:sldId id="322" r:id="rId10"/>
    <p:sldId id="330" r:id="rId11"/>
    <p:sldId id="321" r:id="rId12"/>
    <p:sldId id="304" r:id="rId13"/>
    <p:sldId id="333" r:id="rId14"/>
    <p:sldId id="305" r:id="rId15"/>
    <p:sldId id="334" r:id="rId16"/>
    <p:sldId id="288" r:id="rId17"/>
    <p:sldId id="289" r:id="rId18"/>
    <p:sldId id="290" r:id="rId19"/>
    <p:sldId id="293" r:id="rId20"/>
    <p:sldId id="292" r:id="rId21"/>
    <p:sldId id="297" r:id="rId22"/>
    <p:sldId id="300" r:id="rId23"/>
    <p:sldId id="301" r:id="rId24"/>
    <p:sldId id="302" r:id="rId25"/>
    <p:sldId id="314" r:id="rId26"/>
    <p:sldId id="313" r:id="rId27"/>
    <p:sldId id="296" r:id="rId28"/>
    <p:sldId id="298" r:id="rId29"/>
    <p:sldId id="291" r:id="rId30"/>
    <p:sldId id="335" r:id="rId31"/>
    <p:sldId id="294" r:id="rId3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/>
    <p:restoredTop sz="82940"/>
  </p:normalViewPr>
  <p:slideViewPr>
    <p:cSldViewPr snapToGrid="0" snapToObjects="1">
      <p:cViewPr varScale="1">
        <p:scale>
          <a:sx n="137" d="100"/>
          <a:sy n="137" d="100"/>
        </p:scale>
        <p:origin x="11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stored program architecture is the big idea around the way the K&amp;S and all other computers you use are organized.</a:t>
            </a:r>
          </a:p>
          <a:p>
            <a:r>
              <a:rPr lang="en-US" dirty="0"/>
              <a:t>  - We’ll come back to it at the end of the class.</a:t>
            </a:r>
          </a:p>
          <a:p>
            <a:r>
              <a:rPr lang="en-US" dirty="0"/>
              <a:t>  - At that point we’ll already understand what the stored program architecture is.</a:t>
            </a:r>
          </a:p>
          <a:p>
            <a:r>
              <a:rPr lang="en-US" dirty="0"/>
              <a:t>    - We will just give some things names and place what we know into that framework.</a:t>
            </a:r>
          </a:p>
          <a:p>
            <a:endParaRPr lang="en-US" dirty="0"/>
          </a:p>
          <a:p>
            <a:r>
              <a:rPr lang="en-US" dirty="0"/>
              <a:t>First, we will look at a little more of how the K&amp;S works…</a:t>
            </a:r>
          </a:p>
          <a:p>
            <a:r>
              <a:rPr lang="en-US" dirty="0"/>
              <a:t>  - and in particular one big thing it needs to be able to do</a:t>
            </a:r>
          </a:p>
          <a:p>
            <a:r>
              <a:rPr lang="en-US" dirty="0"/>
              <a:t>  - that we don’t yet know how to 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6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</a:t>
            </a:r>
          </a:p>
          <a:p>
            <a:r>
              <a:rPr lang="en-US" dirty="0"/>
              <a:t>  - The Program Counter PC determines the memory address from which the next instruction is fetched</a:t>
            </a:r>
          </a:p>
          <a:p>
            <a:r>
              <a:rPr lang="en-US" dirty="0"/>
              <a:t>    - I.e. The instruction at MM[PC] is the next one that is moved into the Instruction Register (IR)</a:t>
            </a:r>
          </a:p>
          <a:p>
            <a:endParaRPr lang="en-US" dirty="0"/>
          </a:p>
          <a:p>
            <a:r>
              <a:rPr lang="en-US" dirty="0"/>
              <a:t>  - So if an instruction that is executing can change the PC then we can branch.</a:t>
            </a:r>
          </a:p>
          <a:p>
            <a:r>
              <a:rPr lang="en-US" dirty="0"/>
              <a:t>    - That simple.</a:t>
            </a:r>
          </a:p>
          <a:p>
            <a:r>
              <a:rPr lang="en-US" dirty="0"/>
              <a:t>    - Notice the Arrow from the Instruction Interpretation Unit to the PC</a:t>
            </a:r>
          </a:p>
          <a:p>
            <a:r>
              <a:rPr lang="en-US" dirty="0"/>
              <a:t>      - We ignored that last class… </a:t>
            </a:r>
          </a:p>
          <a:p>
            <a:r>
              <a:rPr lang="en-US" dirty="0"/>
              <a:t>        - It indicates that the Instruction Interpretation Unit can change the PC.</a:t>
            </a:r>
          </a:p>
          <a:p>
            <a:r>
              <a:rPr lang="en-US" dirty="0"/>
              <a:t>        - So, some instructions (and we’ll see them in a moment) will be able to change the PC.</a:t>
            </a:r>
          </a:p>
          <a:p>
            <a:r>
              <a:rPr lang="en-US" dirty="0"/>
              <a:t>          - That is… they can Branch!!!</a:t>
            </a:r>
          </a:p>
          <a:p>
            <a:endParaRPr lang="en-US" dirty="0"/>
          </a:p>
          <a:p>
            <a:r>
              <a:rPr lang="en-US" dirty="0"/>
              <a:t>To make the branching conditional:</a:t>
            </a:r>
          </a:p>
          <a:p>
            <a:r>
              <a:rPr lang="en-US" dirty="0"/>
              <a:t>  - The ALU flags are useful.</a:t>
            </a:r>
          </a:p>
          <a:p>
            <a:r>
              <a:rPr lang="en-US" dirty="0"/>
              <a:t>    - Zero – is set when the last ALU result was zero.</a:t>
            </a:r>
          </a:p>
          <a:p>
            <a:r>
              <a:rPr lang="en-US" dirty="0"/>
              <a:t>    - Negative – is set when the last ALU result was negative in two’s complement.</a:t>
            </a:r>
          </a:p>
          <a:p>
            <a:r>
              <a:rPr lang="en-US" dirty="0"/>
              <a:t>    - Two others for overflow that we pretty much will ignore.</a:t>
            </a:r>
          </a:p>
          <a:p>
            <a:r>
              <a:rPr lang="en-US" dirty="0"/>
              <a:t>      - But are interesting if you want to delve more into understanding overflow.</a:t>
            </a:r>
          </a:p>
          <a:p>
            <a:endParaRPr lang="en-US" dirty="0"/>
          </a:p>
          <a:p>
            <a:r>
              <a:rPr lang="en-US" dirty="0"/>
              <a:t>  - So while it is not shown in the K&amp;S</a:t>
            </a:r>
          </a:p>
          <a:p>
            <a:r>
              <a:rPr lang="en-US" dirty="0"/>
              <a:t>    - These ALU flags are available to the Instruction Interpretation unit</a:t>
            </a:r>
          </a:p>
          <a:p>
            <a:r>
              <a:rPr lang="en-US" dirty="0"/>
              <a:t>    - It uses them to look at the result of an ALU operation</a:t>
            </a:r>
          </a:p>
          <a:p>
            <a:r>
              <a:rPr lang="en-US" dirty="0"/>
              <a:t>    - its circuits then use that information to decide if the branch should be taken.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6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contains three instructions that will can change the Program Counter (PC).</a:t>
            </a:r>
          </a:p>
          <a:p>
            <a:r>
              <a:rPr lang="en-US" dirty="0"/>
              <a:t>  - These are called the branching instructions.</a:t>
            </a:r>
          </a:p>
          <a:p>
            <a:endParaRPr lang="en-US" dirty="0"/>
          </a:p>
          <a:p>
            <a:r>
              <a:rPr lang="en-US" dirty="0"/>
              <a:t>There is a branching instruction for the Zero flag</a:t>
            </a:r>
          </a:p>
          <a:p>
            <a:r>
              <a:rPr lang="en-US" dirty="0"/>
              <a:t>  - if the zero flag is set (i.e. the last ALU result was zero)</a:t>
            </a:r>
          </a:p>
          <a:p>
            <a:r>
              <a:rPr lang="en-US" dirty="0"/>
              <a:t>    - then change the PC to the address of the instruction we want to branch to.</a:t>
            </a:r>
          </a:p>
          <a:p>
            <a:r>
              <a:rPr lang="en-US" dirty="0"/>
              <a:t> - But if the zero flag is not set (i.e. the last ALU result was any value but zero)</a:t>
            </a:r>
          </a:p>
          <a:p>
            <a:r>
              <a:rPr lang="en-US" dirty="0"/>
              <a:t>    - Then the PC just increments and the program goes to the next instruction.</a:t>
            </a:r>
          </a:p>
          <a:p>
            <a:endParaRPr lang="en-US" dirty="0"/>
          </a:p>
          <a:p>
            <a:r>
              <a:rPr lang="en-US" dirty="0"/>
              <a:t>There is a branching instruction for the Negative flag</a:t>
            </a:r>
          </a:p>
          <a:p>
            <a:r>
              <a:rPr lang="en-US" dirty="0"/>
              <a:t>  - if the negative flag is set (i.e. the last ALU result was negative in two’s complement)</a:t>
            </a:r>
          </a:p>
          <a:p>
            <a:r>
              <a:rPr lang="en-US" dirty="0"/>
              <a:t>    - then change the PC to the address of the instruction we want to branch to.</a:t>
            </a:r>
          </a:p>
          <a:p>
            <a:r>
              <a:rPr lang="en-US" dirty="0"/>
              <a:t>  - But if the negative flag is not set (i.e. the last ALU result was zero or positive in two’s complement)</a:t>
            </a:r>
          </a:p>
          <a:p>
            <a:r>
              <a:rPr lang="en-US" dirty="0"/>
              <a:t>    - Then the PC just increments and the program goes to the next instruction.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is also an unconditional branching instruction</a:t>
            </a:r>
          </a:p>
          <a:p>
            <a:r>
              <a:rPr lang="en-US" dirty="0"/>
              <a:t>  - It changes the PC to the address of the instruction we want to branch to.</a:t>
            </a:r>
          </a:p>
          <a:p>
            <a:r>
              <a:rPr lang="en-US" dirty="0"/>
              <a:t>    - There is no if, because there is no condition.</a:t>
            </a:r>
          </a:p>
          <a:p>
            <a:r>
              <a:rPr lang="en-US" dirty="0"/>
              <a:t>    - The flags do not matter.</a:t>
            </a:r>
          </a:p>
          <a:p>
            <a:r>
              <a:rPr lang="en-US" dirty="0"/>
              <a:t>  - E.g. when we reach the end of a while loop we need to branch to the top.</a:t>
            </a:r>
          </a:p>
          <a:p>
            <a:endParaRPr lang="en-US" dirty="0"/>
          </a:p>
          <a:p>
            <a:r>
              <a:rPr lang="en-US" dirty="0"/>
              <a:t>Like our other ML instructions we have a convenient shorthand that we can use to write programs:</a:t>
            </a:r>
          </a:p>
          <a:p>
            <a:r>
              <a:rPr lang="en-US" dirty="0"/>
              <a:t>  - If Zero PC &lt;- 7 </a:t>
            </a:r>
          </a:p>
          <a:p>
            <a:r>
              <a:rPr lang="en-US" dirty="0"/>
              <a:t>    - means if the last ALU result was zero (i.e. the zero flag is set)</a:t>
            </a:r>
          </a:p>
          <a:p>
            <a:r>
              <a:rPr lang="en-US" dirty="0"/>
              <a:t>    - then put the address 7 (00111) into the PC.</a:t>
            </a:r>
          </a:p>
          <a:p>
            <a:r>
              <a:rPr lang="en-US" dirty="0"/>
              <a:t>    - Then the next instruction that will run will come from address 7.</a:t>
            </a:r>
          </a:p>
          <a:p>
            <a:r>
              <a:rPr lang="en-US" dirty="0"/>
              <a:t>    - Be careful here:</a:t>
            </a:r>
          </a:p>
          <a:p>
            <a:r>
              <a:rPr lang="en-US" dirty="0"/>
              <a:t>      - We really do mean PC &lt;- 7 here.</a:t>
            </a:r>
          </a:p>
          <a:p>
            <a:r>
              <a:rPr lang="en-US" dirty="0"/>
              <a:t>      - PC &lt;- MM[7] would mean something very different (it it were valid).</a:t>
            </a:r>
          </a:p>
          <a:p>
            <a:r>
              <a:rPr lang="en-US" dirty="0"/>
              <a:t>        - The value at memory address 7 would be put into the PC</a:t>
            </a:r>
          </a:p>
          <a:p>
            <a:r>
              <a:rPr lang="en-US" dirty="0"/>
              <a:t>        - Which would jump our program to that memory address – which not likely what we want!</a:t>
            </a:r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dirty="0" err="1"/>
              <a:t>shorthands</a:t>
            </a:r>
            <a:r>
              <a:rPr lang="en-US" dirty="0"/>
              <a:t> for the negative branch and the unconditional branch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08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summary of all of the K&amp;S Machine </a:t>
            </a:r>
            <a:r>
              <a:rPr lang="en-US" dirty="0" err="1"/>
              <a:t>Langauge</a:t>
            </a:r>
            <a:r>
              <a:rPr lang="en-US" dirty="0"/>
              <a:t> instructions we have learned about</a:t>
            </a:r>
          </a:p>
          <a:p>
            <a:r>
              <a:rPr lang="en-US" dirty="0"/>
              <a:t>  - In fact, it is actually all of them.</a:t>
            </a:r>
          </a:p>
          <a:p>
            <a:r>
              <a:rPr lang="en-US" dirty="0"/>
              <a:t>  - So the K&amp;S has a very small instruction set.</a:t>
            </a:r>
          </a:p>
          <a:p>
            <a:r>
              <a:rPr lang="en-US" dirty="0"/>
              <a:t>  - But as we will see, it is pretty powerful…</a:t>
            </a:r>
          </a:p>
          <a:p>
            <a:endParaRPr lang="en-US" dirty="0"/>
          </a:p>
          <a:p>
            <a:r>
              <a:rPr lang="en-US" dirty="0"/>
              <a:t>There is one instruction we haven’t discussed yet…</a:t>
            </a:r>
          </a:p>
          <a:p>
            <a:r>
              <a:rPr lang="en-US" dirty="0"/>
              <a:t>  - The NOP – no operation.</a:t>
            </a:r>
          </a:p>
          <a:p>
            <a:r>
              <a:rPr lang="en-US" dirty="0"/>
              <a:t>  - Seems a little silly… </a:t>
            </a:r>
          </a:p>
          <a:p>
            <a:r>
              <a:rPr lang="en-US" dirty="0"/>
              <a:t>    - It tells the computer to take the time to execute one instruction</a:t>
            </a:r>
          </a:p>
          <a:p>
            <a:r>
              <a:rPr lang="en-US" dirty="0"/>
              <a:t>    - but don’t change anything except the PC.</a:t>
            </a:r>
          </a:p>
          <a:p>
            <a:r>
              <a:rPr lang="en-US" dirty="0"/>
              <a:t>    - So no registers change, no memory locations change.</a:t>
            </a:r>
          </a:p>
          <a:p>
            <a:endParaRPr lang="en-US" dirty="0"/>
          </a:p>
          <a:p>
            <a:r>
              <a:rPr lang="en-US" dirty="0"/>
              <a:t>Why in the world would we want that?</a:t>
            </a:r>
          </a:p>
          <a:p>
            <a:r>
              <a:rPr lang="en-US" dirty="0"/>
              <a:t>  - Once upon a time used as a timing device</a:t>
            </a:r>
          </a:p>
          <a:p>
            <a:r>
              <a:rPr lang="en-US" dirty="0"/>
              <a:t>    - Run 1000 NOP and then do something.</a:t>
            </a:r>
          </a:p>
          <a:p>
            <a:r>
              <a:rPr lang="en-US" dirty="0"/>
              <a:t>    - If they take 1/100 of a second each then we have waited 1 second.</a:t>
            </a:r>
          </a:p>
          <a:p>
            <a:r>
              <a:rPr lang="en-US" dirty="0"/>
              <a:t>    - Much less useful as computers became more powerful and started running multiple programs simultaneously.</a:t>
            </a:r>
          </a:p>
          <a:p>
            <a:r>
              <a:rPr lang="en-US" dirty="0"/>
              <a:t>  - It can also be a debugging tool</a:t>
            </a:r>
          </a:p>
          <a:p>
            <a:r>
              <a:rPr lang="en-US" dirty="0"/>
              <a:t>    - Allowing you to take out an instruction </a:t>
            </a:r>
          </a:p>
          <a:p>
            <a:r>
              <a:rPr lang="en-US" dirty="0"/>
              <a:t>    - but not change the speed at which the program runs.</a:t>
            </a:r>
          </a:p>
          <a:p>
            <a:r>
              <a:rPr lang="en-US" dirty="0"/>
              <a:t>  - It also has a few other uses that we won’t get into very much…</a:t>
            </a:r>
          </a:p>
          <a:p>
            <a:r>
              <a:rPr lang="en-US" dirty="0"/>
              <a:t>    - But it has to do with pipeline hazards, which we will discuss in a few days.</a:t>
            </a:r>
          </a:p>
        </p:txBody>
      </p:sp>
    </p:spTree>
    <p:extLst>
      <p:ext uri="{BB962C8B-B14F-4D97-AF65-F5344CB8AC3E}">
        <p14:creationId xmlns:p14="http://schemas.microsoft.com/office/powerpoint/2010/main" val="262134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there are values in R0 and R1.</a:t>
            </a:r>
          </a:p>
          <a:p>
            <a:r>
              <a:rPr lang="en-US" dirty="0"/>
              <a:t>  - In a complete program they would have been put there by code that executed earlier.</a:t>
            </a:r>
          </a:p>
          <a:p>
            <a:r>
              <a:rPr lang="en-US" dirty="0"/>
              <a:t>  - We’ll do this a lot, </a:t>
            </a:r>
          </a:p>
          <a:p>
            <a:r>
              <a:rPr lang="en-US" dirty="0"/>
              <a:t>    - we will assume that there is other code </a:t>
            </a:r>
          </a:p>
          <a:p>
            <a:r>
              <a:rPr lang="en-US" dirty="0"/>
              <a:t>      - that has executed before our code</a:t>
            </a:r>
          </a:p>
          <a:p>
            <a:r>
              <a:rPr lang="en-US" dirty="0"/>
              <a:t>      - that will execute after our code</a:t>
            </a:r>
          </a:p>
          <a:p>
            <a:r>
              <a:rPr lang="en-US" dirty="0"/>
              <a:t>    - We will then just translate a snippet of code.</a:t>
            </a:r>
          </a:p>
          <a:p>
            <a:r>
              <a:rPr lang="en-US" dirty="0"/>
              <a:t>    - It keeps things simple and lets us focus just on the relevant parts for what we are trying to learn at the moment.</a:t>
            </a:r>
          </a:p>
          <a:p>
            <a:endParaRPr lang="en-US" dirty="0"/>
          </a:p>
          <a:p>
            <a:r>
              <a:rPr lang="en-US" dirty="0"/>
              <a:t>Note that there is no instruction that will let us branch when two registers are equal.</a:t>
            </a:r>
          </a:p>
          <a:p>
            <a:r>
              <a:rPr lang="en-US" dirty="0"/>
              <a:t>  - We only have instructions for branching on zero or negative or unconditionally</a:t>
            </a:r>
          </a:p>
          <a:p>
            <a:r>
              <a:rPr lang="en-US" dirty="0"/>
              <a:t>  - So you have to be a little creative!</a:t>
            </a:r>
          </a:p>
          <a:p>
            <a:endParaRPr lang="en-US" dirty="0"/>
          </a:p>
          <a:p>
            <a:r>
              <a:rPr lang="en-US" dirty="0"/>
              <a:t>For now</a:t>
            </a:r>
          </a:p>
          <a:p>
            <a:r>
              <a:rPr lang="en-US" dirty="0"/>
              <a:t>  - Just write the operations out using our shorthand.</a:t>
            </a:r>
          </a:p>
          <a:p>
            <a:r>
              <a:rPr lang="en-US" dirty="0"/>
              <a:t>  - If you finish that quickly </a:t>
            </a:r>
          </a:p>
          <a:p>
            <a:r>
              <a:rPr lang="en-US" dirty="0"/>
              <a:t>    - then do the translation to ML.</a:t>
            </a:r>
          </a:p>
          <a:p>
            <a:endParaRPr lang="en-US" dirty="0"/>
          </a:p>
          <a:p>
            <a:r>
              <a:rPr lang="en-US" dirty="0"/>
              <a:t>See what they come up with.</a:t>
            </a:r>
          </a:p>
          <a:p>
            <a:r>
              <a:rPr lang="en-US" dirty="0"/>
              <a:t>  - cover it.</a:t>
            </a:r>
          </a:p>
          <a:p>
            <a:r>
              <a:rPr lang="en-US" dirty="0"/>
              <a:t>  - next slide contains a solution.</a:t>
            </a:r>
          </a:p>
          <a:p>
            <a:r>
              <a:rPr lang="en-US" dirty="0"/>
              <a:t>    - may be similar, may be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73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appraoch</a:t>
            </a:r>
            <a:r>
              <a:rPr lang="en-US" dirty="0"/>
              <a:t> here is to Subtract R1 from R0</a:t>
            </a:r>
          </a:p>
          <a:p>
            <a:r>
              <a:rPr lang="en-US" dirty="0"/>
              <a:t>  - NOTE: R0-R1 will be zero if R0=R1</a:t>
            </a:r>
          </a:p>
          <a:p>
            <a:r>
              <a:rPr lang="en-US" dirty="0"/>
              <a:t>  - So we’ll do R0 – R1 </a:t>
            </a:r>
          </a:p>
          <a:p>
            <a:r>
              <a:rPr lang="en-US" dirty="0"/>
              <a:t>    - If that gives a zero result the zero flag will be set</a:t>
            </a:r>
          </a:p>
          <a:p>
            <a:r>
              <a:rPr lang="en-US" dirty="0"/>
              <a:t>    - So we can use the If Zero instruction to branch.</a:t>
            </a:r>
          </a:p>
          <a:p>
            <a:endParaRPr lang="en-US" dirty="0"/>
          </a:p>
          <a:p>
            <a:r>
              <a:rPr lang="en-US" dirty="0"/>
              <a:t>Here we will branch to 3</a:t>
            </a:r>
          </a:p>
          <a:p>
            <a:r>
              <a:rPr lang="en-US" dirty="0"/>
              <a:t>  - At 3 we’ll put R0 into MM[20].</a:t>
            </a:r>
          </a:p>
          <a:p>
            <a:r>
              <a:rPr lang="en-US" dirty="0"/>
              <a:t>  - Then the PC is incremented</a:t>
            </a:r>
          </a:p>
          <a:p>
            <a:r>
              <a:rPr lang="en-US" dirty="0"/>
              <a:t>    - And we HALT at 4.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But what happens if R0 != R1?</a:t>
            </a:r>
          </a:p>
          <a:p>
            <a:r>
              <a:rPr lang="en-US" dirty="0"/>
              <a:t>  - then the if Zero PC &lt;- 3 branch will not be taken.</a:t>
            </a:r>
          </a:p>
          <a:p>
            <a:r>
              <a:rPr lang="en-US" dirty="0"/>
              <a:t>  - When that happened the PC is </a:t>
            </a:r>
            <a:r>
              <a:rPr lang="en-US" dirty="0" err="1"/>
              <a:t>incrementeed</a:t>
            </a:r>
            <a:endParaRPr lang="en-US" dirty="0"/>
          </a:p>
          <a:p>
            <a:r>
              <a:rPr lang="en-US" dirty="0"/>
              <a:t>    - the next instruction is executed</a:t>
            </a:r>
          </a:p>
          <a:p>
            <a:r>
              <a:rPr lang="en-US" dirty="0"/>
              <a:t>    - that is the unconditional branch PC &lt;- 4</a:t>
            </a:r>
          </a:p>
          <a:p>
            <a:r>
              <a:rPr lang="en-US" dirty="0"/>
              <a:t>    - Which jumps to the </a:t>
            </a:r>
            <a:r>
              <a:rPr lang="en-US" dirty="0" err="1"/>
              <a:t>HALt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just look up the equivalent ML on the reference sheet.</a:t>
            </a:r>
          </a:p>
          <a:p>
            <a:r>
              <a:rPr lang="en-US" dirty="0"/>
              <a:t>  - here the branch at 5 is a branch zero, to 7 </a:t>
            </a:r>
          </a:p>
          <a:p>
            <a:r>
              <a:rPr lang="en-US" dirty="0"/>
              <a:t>  - Can see the unsigned value 7 in the operand.</a:t>
            </a:r>
          </a:p>
          <a:p>
            <a:endParaRPr lang="en-US" dirty="0"/>
          </a:p>
          <a:p>
            <a:r>
              <a:rPr lang="en-US" dirty="0"/>
              <a:t>Note at end:</a:t>
            </a:r>
          </a:p>
          <a:p>
            <a:r>
              <a:rPr lang="en-US" dirty="0"/>
              <a:t>  We have to construct all other branches using the 3 we have.</a:t>
            </a:r>
          </a:p>
          <a:p>
            <a:r>
              <a:rPr lang="en-US" dirty="0"/>
              <a:t>  - turns out that’s enough to do everything we need to do.</a:t>
            </a:r>
          </a:p>
          <a:p>
            <a:r>
              <a:rPr lang="en-US" dirty="0"/>
              <a:t>  - we’ll get some more experience with this in the activities and in later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7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translate, just look up the equivalent ML on the reference sheet.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branch at 1 is a branch zero, to the instruction at address 3 </a:t>
            </a:r>
          </a:p>
          <a:p>
            <a:r>
              <a:rPr lang="en-US" dirty="0"/>
              <a:t>  - Can clearly see the unsigned value 3 in the operand.</a:t>
            </a:r>
          </a:p>
          <a:p>
            <a:r>
              <a:rPr lang="en-US" dirty="0"/>
              <a:t>The branch at 2 is an unconditional branch to the instruction at address 4</a:t>
            </a:r>
          </a:p>
          <a:p>
            <a:r>
              <a:rPr lang="en-US" dirty="0"/>
              <a:t>  - Can clearly see the unsigned value 4 in the operand.</a:t>
            </a:r>
          </a:p>
          <a:p>
            <a:endParaRPr lang="en-US" dirty="0"/>
          </a:p>
          <a:p>
            <a:r>
              <a:rPr lang="en-US" dirty="0"/>
              <a:t>Notice that the opcodes for the two branches are different</a:t>
            </a:r>
          </a:p>
          <a:p>
            <a:r>
              <a:rPr lang="en-US" dirty="0"/>
              <a:t>  - One is for branch on zero (0000 0010 000)</a:t>
            </a:r>
          </a:p>
          <a:p>
            <a:r>
              <a:rPr lang="en-US" dirty="0"/>
              <a:t>  - the other is for the unconditional branch (0000 0001 000)</a:t>
            </a:r>
          </a:p>
          <a:p>
            <a:r>
              <a:rPr lang="en-US" dirty="0"/>
              <a:t>  - These opcodes tell the instruction interpretation unit what to do.</a:t>
            </a:r>
          </a:p>
          <a:p>
            <a:r>
              <a:rPr lang="en-US" dirty="0"/>
              <a:t>    - I.e. Under what condition should they put the operand (i.e. address) into the PC.</a:t>
            </a:r>
          </a:p>
        </p:txBody>
      </p:sp>
    </p:spTree>
    <p:extLst>
      <p:ext uri="{BB962C8B-B14F-4D97-AF65-F5344CB8AC3E}">
        <p14:creationId xmlns:p14="http://schemas.microsoft.com/office/powerpoint/2010/main" val="76746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something last time that I want to talk more about</a:t>
            </a:r>
          </a:p>
          <a:p>
            <a:r>
              <a:rPr lang="en-US" dirty="0"/>
              <a:t>It may not have seemed like a big deal… </a:t>
            </a:r>
          </a:p>
          <a:p>
            <a:r>
              <a:rPr lang="en-US" dirty="0"/>
              <a:t>  - but this “trick” is the foundation of modern computing!</a:t>
            </a:r>
          </a:p>
          <a:p>
            <a:endParaRPr lang="en-US" dirty="0"/>
          </a:p>
          <a:p>
            <a:r>
              <a:rPr lang="en-US" dirty="0"/>
              <a:t>We put both the program instructions and the data on which they operate into the main memory.</a:t>
            </a:r>
          </a:p>
          <a:p>
            <a:r>
              <a:rPr lang="en-US" dirty="0"/>
              <a:t> - This is what happens when you run a program … </a:t>
            </a:r>
          </a:p>
          <a:p>
            <a:r>
              <a:rPr lang="en-US" dirty="0"/>
              <a:t>   - The instructions and data for the program are moved from the disk drive in your computer to the main memory.</a:t>
            </a:r>
          </a:p>
          <a:p>
            <a:endParaRPr lang="en-US" dirty="0"/>
          </a:p>
          <a:p>
            <a:r>
              <a:rPr lang="en-US" dirty="0"/>
              <a:t> - The Control Unit the causes those instructions to be executed:</a:t>
            </a:r>
          </a:p>
          <a:p>
            <a:r>
              <a:rPr lang="en-US" dirty="0"/>
              <a:t>   - The PC indicates the memory address of the instruction to be executed</a:t>
            </a:r>
          </a:p>
          <a:p>
            <a:r>
              <a:rPr lang="en-US" dirty="0"/>
              <a:t>   - That instruction is moved from the main memory to the IR</a:t>
            </a:r>
          </a:p>
          <a:p>
            <a:r>
              <a:rPr lang="en-US" dirty="0"/>
              <a:t>   - The Instruction interpretation unit translates the ML instruction into micro-instructions</a:t>
            </a:r>
          </a:p>
          <a:p>
            <a:r>
              <a:rPr lang="en-US" dirty="0"/>
              <a:t>   - The micro instructions configure the machine to carry out the operation.</a:t>
            </a:r>
          </a:p>
          <a:p>
            <a:r>
              <a:rPr lang="en-US" dirty="0"/>
              <a:t>   - Then it repeats over and over and over again until the program halts.</a:t>
            </a:r>
          </a:p>
          <a:p>
            <a:endParaRPr lang="en-US" dirty="0"/>
          </a:p>
          <a:p>
            <a:r>
              <a:rPr lang="en-US" dirty="0"/>
              <a:t>Today, I want to first, put some conceptual structure on this “big idea”.</a:t>
            </a:r>
          </a:p>
          <a:p>
            <a:r>
              <a:rPr lang="en-US" dirty="0"/>
              <a:t>  - We’ll connect the K&amp;S into the vocabulary and structures that are used to talk about modern computer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893871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big idea here is that the program and the data are stored in the memory</a:t>
            </a:r>
          </a:p>
          <a:p>
            <a:r>
              <a:rPr lang="en-US" dirty="0"/>
              <a:t>Contrast this with the earlier computers we’ve seen where they were programmed by physically reconfiguring them.</a:t>
            </a:r>
          </a:p>
          <a:p>
            <a:r>
              <a:rPr lang="en-US" dirty="0"/>
              <a:t>This made these new machines “General Purpose” computers.</a:t>
            </a:r>
          </a:p>
          <a:p>
            <a:r>
              <a:rPr lang="en-US" dirty="0"/>
              <a:t>  - The same machine could do different computations</a:t>
            </a:r>
          </a:p>
          <a:p>
            <a:r>
              <a:rPr lang="en-US" dirty="0"/>
              <a:t>  - Simply by loading a different program into its main memory.</a:t>
            </a:r>
          </a:p>
          <a:p>
            <a:r>
              <a:rPr lang="en-US" dirty="0"/>
              <a:t>  - It did not require any reconfiguration.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We’ve talked earlier about how the idea that ”First” is somewhat controversial in many inventions</a:t>
            </a:r>
          </a:p>
          <a:p>
            <a:r>
              <a:rPr lang="en-US" dirty="0"/>
              <a:t>  - Depends on exact definitions and timing particularly when things have been kept secret </a:t>
            </a:r>
          </a:p>
          <a:p>
            <a:r>
              <a:rPr lang="en-US" dirty="0"/>
              <a:t>  - There is lots of really good history and interesting stories around these machines</a:t>
            </a:r>
          </a:p>
          <a:p>
            <a:r>
              <a:rPr lang="en-US" dirty="0"/>
              <a:t>  - Arguments can be made for any of these machines as the “first” stored program computer.</a:t>
            </a:r>
          </a:p>
          <a:p>
            <a:r>
              <a:rPr lang="en-US" dirty="0"/>
              <a:t>  - Some really good books have been written about it, </a:t>
            </a:r>
          </a:p>
          <a:p>
            <a:r>
              <a:rPr lang="en-US" dirty="0"/>
              <a:t>  - check them out if this type of history interests you.</a:t>
            </a:r>
          </a:p>
          <a:p>
            <a:endParaRPr lang="en-US" dirty="0"/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The stored program computer is also sometimes referred to as the Von Neuman Architecture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- This has been a controversial term… 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History suggests that that idea originated with Mauchly and Eckert 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But has become associated with Von Neuman 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- One version of what happened is… 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Von Neuman was a very famous mathematician at the time 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he was brought into the project to help refine idea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he wrote a draft description of the stored program idea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That draft was not intended for distribution and had only his name on it.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But it got out and it stuck.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- So Stored Program Architecture is a better term to use.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Though you may hear / see the other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So good to know they are the same.    </a:t>
            </a:r>
          </a:p>
          <a:p>
            <a:endParaRPr lang="en-US" dirty="0"/>
          </a:p>
          <a:p>
            <a:r>
              <a:rPr lang="en-US" dirty="0"/>
              <a:t>===</a:t>
            </a:r>
          </a:p>
          <a:p>
            <a:endParaRPr lang="en-US" dirty="0"/>
          </a:p>
          <a:p>
            <a:r>
              <a:rPr lang="en-US" dirty="0"/>
              <a:t>EDSAC - Electronic Delay Storage Automatic Calculator</a:t>
            </a:r>
          </a:p>
          <a:p>
            <a:pPr rtl="0"/>
            <a:endParaRPr lang="en-US" dirty="0"/>
          </a:p>
          <a:p>
            <a:r>
              <a:rPr lang="en-US" b="0" dirty="0"/>
              <a:t>EDVAC, 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Electronic Discrete Variable Automatic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Origins of the idea in 1945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Others built on the inspiration from this idea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But it also didn’t run until 1949</a:t>
            </a:r>
          </a:p>
          <a:p>
            <a:endParaRPr lang="en-US" sz="1400" b="0" i="0" kern="1200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6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stored program architecture has three main components:</a:t>
            </a:r>
          </a:p>
          <a:p>
            <a:r>
              <a:rPr lang="en-US" dirty="0"/>
              <a:t> - CPU – Central Processing Unit</a:t>
            </a:r>
          </a:p>
          <a:p>
            <a:r>
              <a:rPr lang="en-US" dirty="0"/>
              <a:t>   - Where the computations are performed.</a:t>
            </a:r>
          </a:p>
          <a:p>
            <a:r>
              <a:rPr lang="en-US" dirty="0"/>
              <a:t> - Main Memory – or RAM</a:t>
            </a:r>
          </a:p>
          <a:p>
            <a:r>
              <a:rPr lang="en-US" dirty="0"/>
              <a:t>   - Where the program instructions and data are stored.</a:t>
            </a:r>
          </a:p>
          <a:p>
            <a:r>
              <a:rPr lang="en-US" dirty="0"/>
              <a:t> - Input / Output  Devices</a:t>
            </a:r>
          </a:p>
          <a:p>
            <a:r>
              <a:rPr lang="en-US" dirty="0"/>
              <a:t>   - Devices connected to the computer </a:t>
            </a:r>
          </a:p>
          <a:p>
            <a:r>
              <a:rPr lang="en-US" dirty="0"/>
              <a:t>   - For moving information into and out of the CPU and memory</a:t>
            </a:r>
          </a:p>
          <a:p>
            <a:r>
              <a:rPr lang="en-US" dirty="0"/>
              <a:t>     - This is essentially everything except the Main memory and the CPU.</a:t>
            </a:r>
          </a:p>
          <a:p>
            <a:r>
              <a:rPr lang="en-US" dirty="0"/>
              <a:t>       - Disk drive, thumb drive</a:t>
            </a:r>
          </a:p>
          <a:p>
            <a:r>
              <a:rPr lang="en-US" dirty="0"/>
              <a:t>       - network/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bluettooth</a:t>
            </a:r>
            <a:r>
              <a:rPr lang="en-US" dirty="0"/>
              <a:t> interface</a:t>
            </a:r>
          </a:p>
          <a:p>
            <a:r>
              <a:rPr lang="en-US" dirty="0"/>
              <a:t>       - Mouse, keyboard</a:t>
            </a:r>
          </a:p>
          <a:p>
            <a:r>
              <a:rPr lang="en-US" dirty="0"/>
              <a:t>       - speakers, monitors </a:t>
            </a:r>
          </a:p>
          <a:p>
            <a:r>
              <a:rPr lang="en-US" dirty="0"/>
              <a:t>     - Note that things can be connected and be in the same box</a:t>
            </a:r>
          </a:p>
          <a:p>
            <a:r>
              <a:rPr lang="en-US" dirty="0"/>
              <a:t>       - E.g. trackpad, screen, keyboard on a laptop</a:t>
            </a:r>
          </a:p>
          <a:p>
            <a:r>
              <a:rPr lang="en-US" dirty="0"/>
              <a:t>       - These are still I/O devices because they are not part of the CPU or the Main Memory.</a:t>
            </a:r>
          </a:p>
          <a:p>
            <a:endParaRPr lang="en-US" dirty="0"/>
          </a:p>
          <a:p>
            <a:r>
              <a:rPr lang="en-US" dirty="0"/>
              <a:t>The K&amp;S very clearly has a CPU and main memory</a:t>
            </a:r>
          </a:p>
          <a:p>
            <a:r>
              <a:rPr lang="en-US" dirty="0"/>
              <a:t>It does not not support external I/O devices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same components that you have seen in operation in the K&amp;S CPU</a:t>
            </a:r>
          </a:p>
          <a:p>
            <a:r>
              <a:rPr lang="en-US" dirty="0"/>
              <a:t>  - We are just giving them more formal names and definitions here.</a:t>
            </a:r>
          </a:p>
          <a:p>
            <a:endParaRPr lang="en-US" dirty="0"/>
          </a:p>
          <a:p>
            <a:r>
              <a:rPr lang="en-US" dirty="0"/>
              <a:t>ALU</a:t>
            </a:r>
          </a:p>
          <a:p>
            <a:r>
              <a:rPr lang="en-US" dirty="0"/>
              <a:t>  - Performs arithmetic and logical operations</a:t>
            </a:r>
          </a:p>
          <a:p>
            <a:r>
              <a:rPr lang="en-US" dirty="0"/>
              <a:t>  - The K&amp;S could do addition, or, and and subtraction.  </a:t>
            </a:r>
          </a:p>
          <a:p>
            <a:r>
              <a:rPr lang="en-US" dirty="0"/>
              <a:t>  - The ALU’s in modern processors can do hundreds of different operations.</a:t>
            </a:r>
          </a:p>
          <a:p>
            <a:r>
              <a:rPr lang="en-US" dirty="0"/>
              <a:t>    - e.g. multiply / divide for signed, unsigned and floating point values, sounds and graphics.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Registers:</a:t>
            </a:r>
          </a:p>
          <a:p>
            <a:r>
              <a:rPr lang="en-US" dirty="0"/>
              <a:t>  - Temporary storage for the data that is being used in the computations performed by the ALU.</a:t>
            </a:r>
          </a:p>
          <a:p>
            <a:r>
              <a:rPr lang="en-US" dirty="0"/>
              <a:t>  - This is R0-R3 in the K&amp;S.</a:t>
            </a:r>
          </a:p>
          <a:p>
            <a:endParaRPr lang="en-US" dirty="0"/>
          </a:p>
          <a:p>
            <a:r>
              <a:rPr lang="en-US" dirty="0"/>
              <a:t>Control Unit:</a:t>
            </a:r>
          </a:p>
          <a:p>
            <a:r>
              <a:rPr lang="en-US" dirty="0"/>
              <a:t>  - Coordinates the instruction cycle by controlling the operation of all of the other components.</a:t>
            </a:r>
          </a:p>
          <a:p>
            <a:r>
              <a:rPr lang="en-US" dirty="0"/>
              <a:t>  - This is the Control Unit with the Instruction interpretation unit and micro instructions in the K&amp;S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5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warmup and motivation for today’s topic…</a:t>
            </a:r>
          </a:p>
          <a:p>
            <a:r>
              <a:rPr lang="en-US" dirty="0"/>
              <a:t>  - Write these using our shorthand.</a:t>
            </a:r>
          </a:p>
          <a:p>
            <a:endParaRPr lang="en-US" dirty="0"/>
          </a:p>
          <a:p>
            <a:r>
              <a:rPr lang="en-US" dirty="0"/>
              <a:t>Easy to start:</a:t>
            </a:r>
          </a:p>
          <a:p>
            <a:r>
              <a:rPr lang="en-US" dirty="0"/>
              <a:t>  - move MM[20] into a register…</a:t>
            </a:r>
          </a:p>
          <a:p>
            <a:r>
              <a:rPr lang="en-US" dirty="0"/>
              <a:t>  - But then what?</a:t>
            </a:r>
          </a:p>
          <a:p>
            <a:endParaRPr lang="en-US" dirty="0"/>
          </a:p>
          <a:p>
            <a:r>
              <a:rPr lang="en-US" dirty="0"/>
              <a:t>A little bit of a trick question…</a:t>
            </a:r>
          </a:p>
          <a:p>
            <a:r>
              <a:rPr lang="en-US" dirty="0"/>
              <a:t>  - 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535477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Instruction cycle is the process the computer goes through to run an instruction.</a:t>
            </a:r>
          </a:p>
          <a:p>
            <a:r>
              <a:rPr lang="en-US" dirty="0"/>
              <a:t>  - We can break this down into three phases: Fetch/Decode/Execute</a:t>
            </a:r>
          </a:p>
          <a:p>
            <a:endParaRPr lang="en-US" dirty="0"/>
          </a:p>
          <a:p>
            <a:r>
              <a:rPr lang="en-US" dirty="0"/>
              <a:t>Fetch:</a:t>
            </a:r>
          </a:p>
          <a:p>
            <a:r>
              <a:rPr lang="en-US" dirty="0"/>
              <a:t> - Fetching is the process of retrieving the next instruction from the main memory.</a:t>
            </a:r>
          </a:p>
          <a:p>
            <a:r>
              <a:rPr lang="en-US" dirty="0"/>
              <a:t>   - The program counter (PC) gives the address of the next instruction</a:t>
            </a:r>
          </a:p>
          <a:p>
            <a:r>
              <a:rPr lang="en-US" dirty="0"/>
              <a:t>   - The machine language (ML) instruction is moved from that address (i.e. MM[PC]) into the instruction register (IR)</a:t>
            </a:r>
          </a:p>
          <a:p>
            <a:endParaRPr lang="en-US" dirty="0"/>
          </a:p>
          <a:p>
            <a:r>
              <a:rPr lang="en-US" dirty="0"/>
              <a:t>Decode:</a:t>
            </a:r>
          </a:p>
          <a:p>
            <a:r>
              <a:rPr lang="en-US" dirty="0"/>
              <a:t> -  Decoding is the process of figuring out what the instruction in the IR is and how to configure the machine to carry it out.</a:t>
            </a:r>
          </a:p>
          <a:p>
            <a:r>
              <a:rPr lang="en-US" dirty="0"/>
              <a:t>   - The instruction interpretation circuit uses the bits of the IR to compute the microinstruction needed.</a:t>
            </a:r>
          </a:p>
          <a:p>
            <a:r>
              <a:rPr lang="en-US" dirty="0"/>
              <a:t>     - It is possible that complex operations may require multiple micro-instructions to complete.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r>
              <a:rPr lang="en-US" dirty="0"/>
              <a:t> - Execution is the process by which the configured machine performs the operation indicated by the ML instruction that is in the IR</a:t>
            </a:r>
          </a:p>
          <a:p>
            <a:r>
              <a:rPr lang="en-US" dirty="0"/>
              <a:t>   - Data moves around the machine, the ALU performs its operation,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This is exactly what we have seen happening in the K&amp;S</a:t>
            </a:r>
          </a:p>
          <a:p>
            <a:r>
              <a:rPr lang="en-US" dirty="0"/>
              <a:t>We really are just putting names to things we have seen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9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trace through a complete instruction cycle in the K&amp;S to see it in </a:t>
            </a:r>
            <a:r>
              <a:rPr lang="en-US" dirty="0" err="1"/>
              <a:t>deatail</a:t>
            </a:r>
            <a:r>
              <a:rPr lang="en-US" dirty="0"/>
              <a:t>.</a:t>
            </a:r>
          </a:p>
          <a:p>
            <a:r>
              <a:rPr lang="en-US" dirty="0"/>
              <a:t>  - In class it might work well to do this via a live demo using the K&amp;S</a:t>
            </a:r>
          </a:p>
          <a:p>
            <a:r>
              <a:rPr lang="en-US" dirty="0"/>
              <a:t>    - Set it up to run the Example from earlier.</a:t>
            </a:r>
          </a:p>
          <a:p>
            <a:r>
              <a:rPr lang="en-US" dirty="0"/>
              <a:t>    - Set R0, R1 not equal so we don’t take the first branch.</a:t>
            </a:r>
          </a:p>
          <a:p>
            <a:r>
              <a:rPr lang="en-US" dirty="0"/>
              <a:t>    - Then take the second branch.</a:t>
            </a:r>
          </a:p>
          <a:p>
            <a:endParaRPr lang="en-US" dirty="0"/>
          </a:p>
          <a:p>
            <a:r>
              <a:rPr lang="en-US" dirty="0"/>
              <a:t>For this sequence of slides:</a:t>
            </a:r>
          </a:p>
          <a:p>
            <a:r>
              <a:rPr lang="en-US" dirty="0"/>
              <a:t>  - Note that the PC = 2 (00010)</a:t>
            </a:r>
          </a:p>
          <a:p>
            <a:r>
              <a:rPr lang="en-US" dirty="0"/>
              <a:t>    - so we will be looking at the execution of the instruction at MM[2]</a:t>
            </a:r>
          </a:p>
          <a:p>
            <a:r>
              <a:rPr lang="en-US" dirty="0"/>
              <a:t>    - That instruction happens to be If Negative PC &lt;– 4</a:t>
            </a:r>
          </a:p>
          <a:p>
            <a:endParaRPr lang="en-US" dirty="0"/>
          </a:p>
          <a:p>
            <a:r>
              <a:rPr lang="en-US" dirty="0"/>
              <a:t>We know that the machine will Fetch/Decode/Execute</a:t>
            </a:r>
          </a:p>
          <a:p>
            <a:r>
              <a:rPr lang="en-US" dirty="0"/>
              <a:t>  - over and over and over again.</a:t>
            </a:r>
          </a:p>
          <a:p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/>
              <a:t>  - Use the PC to find the instruction in memory.</a:t>
            </a:r>
          </a:p>
          <a:p>
            <a:r>
              <a:rPr lang="en-US" dirty="0"/>
              <a:t>  - Move the ML instruction from MM[PC] to IR</a:t>
            </a:r>
          </a:p>
          <a:p>
            <a:r>
              <a:rPr lang="en-US" dirty="0"/>
              <a:t>    - PC = 00010 = 2 (base 10)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97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thing that happens is decode…</a:t>
            </a:r>
          </a:p>
          <a:p>
            <a:endParaRPr lang="en-US" dirty="0"/>
          </a:p>
          <a:p>
            <a:r>
              <a:rPr lang="en-US" dirty="0"/>
              <a:t>The instruction interpretation unit uses the bits of the ML instruction in the IR to determine how to configure the machine.</a:t>
            </a:r>
          </a:p>
          <a:p>
            <a:r>
              <a:rPr lang="en-US" dirty="0"/>
              <a:t>It sets the </a:t>
            </a:r>
            <a:r>
              <a:rPr lang="en-US" dirty="0" err="1"/>
              <a:t>microiinsruction</a:t>
            </a:r>
            <a:r>
              <a:rPr lang="en-US" dirty="0"/>
              <a:t> register to the proper bits to:</a:t>
            </a:r>
          </a:p>
          <a:p>
            <a:r>
              <a:rPr lang="en-US" dirty="0"/>
              <a:t>  - Make the knobs turn to where they are supposed to</a:t>
            </a:r>
          </a:p>
          <a:p>
            <a:r>
              <a:rPr lang="en-US" dirty="0"/>
              <a:t>  - Make the switches open and closed as necessary</a:t>
            </a:r>
          </a:p>
          <a:p>
            <a:r>
              <a:rPr lang="en-US" dirty="0"/>
              <a:t>  - Pick the R/W address for the operation as necessary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41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instruction interpretation unit configures the machine via the microinstruction</a:t>
            </a:r>
          </a:p>
          <a:p>
            <a:r>
              <a:rPr lang="en-US" dirty="0"/>
              <a:t>The instruction is executed.</a:t>
            </a:r>
          </a:p>
          <a:p>
            <a:endParaRPr lang="en-US" dirty="0"/>
          </a:p>
          <a:p>
            <a:r>
              <a:rPr lang="en-US" dirty="0"/>
              <a:t>Check if the last ALU result was negative…</a:t>
            </a:r>
          </a:p>
          <a:p>
            <a:r>
              <a:rPr lang="en-US" dirty="0"/>
              <a:t>  - Looking at the ALU, we can see that it was.</a:t>
            </a:r>
          </a:p>
          <a:p>
            <a:r>
              <a:rPr lang="en-US" dirty="0"/>
              <a:t>    - So the instruction interpretation unit will set the PC to 4.</a:t>
            </a:r>
          </a:p>
          <a:p>
            <a:endParaRPr lang="en-US" dirty="0"/>
          </a:p>
          <a:p>
            <a:r>
              <a:rPr lang="en-US" dirty="0"/>
              <a:t>That means that the next fetch will be from 4</a:t>
            </a:r>
          </a:p>
          <a:p>
            <a:r>
              <a:rPr lang="en-US" dirty="0"/>
              <a:t>  - we will skip over the instruction at 3.</a:t>
            </a:r>
          </a:p>
          <a:p>
            <a:endParaRPr lang="en-US" dirty="0"/>
          </a:p>
          <a:p>
            <a:r>
              <a:rPr lang="en-US" dirty="0"/>
              <a:t>Note that if the prior result was not Negative then </a:t>
            </a:r>
          </a:p>
          <a:p>
            <a:r>
              <a:rPr lang="en-US" dirty="0"/>
              <a:t>  - We just do what we normally do</a:t>
            </a:r>
          </a:p>
          <a:p>
            <a:r>
              <a:rPr lang="en-US" dirty="0"/>
              <a:t>  - PC = PC + 1.</a:t>
            </a:r>
          </a:p>
          <a:p>
            <a:r>
              <a:rPr lang="en-US" dirty="0"/>
              <a:t>  - And we would have gone onto the instruction at 3 instead.</a:t>
            </a:r>
          </a:p>
        </p:txBody>
      </p:sp>
    </p:spTree>
    <p:extLst>
      <p:ext uri="{BB962C8B-B14F-4D97-AF65-F5344CB8AC3E}">
        <p14:creationId xmlns:p14="http://schemas.microsoft.com/office/powerpoint/2010/main" val="3626282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when we continue to fetch / decode / execute</a:t>
            </a:r>
          </a:p>
          <a:p>
            <a:endParaRPr lang="en-US" dirty="0"/>
          </a:p>
          <a:p>
            <a:r>
              <a:rPr lang="en-US" dirty="0"/>
              <a:t>The PC now contains 4</a:t>
            </a:r>
          </a:p>
          <a:p>
            <a:r>
              <a:rPr lang="en-US" dirty="0"/>
              <a:t>  - So the next instruction is fetched from address 4</a:t>
            </a:r>
          </a:p>
          <a:p>
            <a:r>
              <a:rPr lang="en-US" dirty="0"/>
              <a:t>  - instead of from address 3.</a:t>
            </a:r>
          </a:p>
        </p:txBody>
      </p:sp>
    </p:spTree>
    <p:extLst>
      <p:ext uri="{BB962C8B-B14F-4D97-AF65-F5344CB8AC3E}">
        <p14:creationId xmlns:p14="http://schemas.microsoft.com/office/powerpoint/2010/main" val="577751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to talk about here.</a:t>
            </a:r>
          </a:p>
          <a:p>
            <a:r>
              <a:rPr lang="en-US" dirty="0"/>
              <a:t>Just a summary slide to bring it all together</a:t>
            </a:r>
          </a:p>
          <a:p>
            <a:r>
              <a:rPr lang="en-US" dirty="0"/>
              <a:t>Give them a chance to ask questions.</a:t>
            </a:r>
          </a:p>
        </p:txBody>
      </p:sp>
    </p:spTree>
    <p:extLst>
      <p:ext uri="{BB962C8B-B14F-4D97-AF65-F5344CB8AC3E}">
        <p14:creationId xmlns:p14="http://schemas.microsoft.com/office/powerpoint/2010/main" val="664393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06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Branching code allows programs to make decisions</a:t>
            </a:r>
          </a:p>
          <a:p>
            <a:r>
              <a:rPr lang="en-US" dirty="0"/>
              <a:t>  - To execute in one way under one condition</a:t>
            </a:r>
          </a:p>
          <a:p>
            <a:r>
              <a:rPr lang="en-US" dirty="0"/>
              <a:t>  - And another way under a different </a:t>
            </a:r>
            <a:r>
              <a:rPr lang="en-US" dirty="0" err="1"/>
              <a:t>codition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 </a:t>
            </a:r>
          </a:p>
          <a:p>
            <a:r>
              <a:rPr lang="en-US" dirty="0"/>
              <a:t>  - if x &lt; y then do instructions in code1 and skip code2</a:t>
            </a:r>
          </a:p>
          <a:p>
            <a:r>
              <a:rPr lang="en-US" dirty="0"/>
              <a:t>  - Otherwise, skip code 1 and do instructions in code 2.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  - repeat code as long as </a:t>
            </a:r>
            <a:r>
              <a:rPr lang="en-US" dirty="0" err="1"/>
              <a:t>i</a:t>
            </a:r>
            <a:r>
              <a:rPr lang="en-US" dirty="0"/>
              <a:t>&gt;=0 </a:t>
            </a:r>
          </a:p>
          <a:p>
            <a:r>
              <a:rPr lang="en-US" dirty="0"/>
              <a:t>  - if I becomes less than 0 then skip over code and continue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/>
              <a:t>  - you get the idea… </a:t>
            </a:r>
          </a:p>
        </p:txBody>
      </p:sp>
    </p:spTree>
    <p:extLst>
      <p:ext uri="{BB962C8B-B14F-4D97-AF65-F5344CB8AC3E}">
        <p14:creationId xmlns:p14="http://schemas.microsoft.com/office/powerpoint/2010/main" val="1156989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contains just three branching instructions.</a:t>
            </a:r>
          </a:p>
          <a:p>
            <a:r>
              <a:rPr lang="en-US" dirty="0"/>
              <a:t>  - The one we saw was based on the Negative Flag.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is one for the zero flag</a:t>
            </a:r>
          </a:p>
          <a:p>
            <a:r>
              <a:rPr lang="en-US" dirty="0"/>
              <a:t>  - if the zero flag is set, then branch to the address given.</a:t>
            </a:r>
          </a:p>
          <a:p>
            <a:endParaRPr lang="en-US" dirty="0"/>
          </a:p>
          <a:p>
            <a:r>
              <a:rPr lang="en-US" dirty="0"/>
              <a:t>There is an unconditional branch</a:t>
            </a:r>
          </a:p>
          <a:p>
            <a:r>
              <a:rPr lang="en-US" dirty="0"/>
              <a:t>  - Just change the PC so that we branch to a new instruction.</a:t>
            </a:r>
          </a:p>
          <a:p>
            <a:r>
              <a:rPr lang="en-US" dirty="0"/>
              <a:t>  - E.g. when we reach the end of a while loop we need to branch to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9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 is that to compute the absolute value: </a:t>
            </a:r>
          </a:p>
          <a:p>
            <a:r>
              <a:rPr lang="en-US" dirty="0"/>
              <a:t>  - You need to do one thing under one condition</a:t>
            </a:r>
          </a:p>
          <a:p>
            <a:r>
              <a:rPr lang="en-US" dirty="0"/>
              <a:t>    - y = -x if x is negative</a:t>
            </a:r>
          </a:p>
          <a:p>
            <a:r>
              <a:rPr lang="en-US" dirty="0"/>
              <a:t>  - and something else under another condition.</a:t>
            </a:r>
          </a:p>
          <a:p>
            <a:r>
              <a:rPr lang="en-US" dirty="0"/>
              <a:t>    - y = x if x is not negative</a:t>
            </a:r>
          </a:p>
          <a:p>
            <a:endParaRPr lang="en-US" dirty="0"/>
          </a:p>
          <a:p>
            <a:r>
              <a:rPr lang="en-US" dirty="0"/>
              <a:t>We would typically express that using an if/else statement in a high level language like Java.</a:t>
            </a:r>
          </a:p>
          <a:p>
            <a:r>
              <a:rPr lang="en-US" dirty="0"/>
              <a:t>  - Under one condition (x &lt; 0) we just go to the next instruction</a:t>
            </a:r>
          </a:p>
          <a:p>
            <a:r>
              <a:rPr lang="en-US" dirty="0"/>
              <a:t>  - Under a different condition (x &gt;= 0) we jump or branch to a different instruction.</a:t>
            </a:r>
          </a:p>
          <a:p>
            <a:r>
              <a:rPr lang="en-US" dirty="0"/>
              <a:t>  - We’ll call this “branching”</a:t>
            </a:r>
          </a:p>
          <a:p>
            <a:endParaRPr lang="en-US" dirty="0"/>
          </a:p>
          <a:p>
            <a:r>
              <a:rPr lang="en-US" dirty="0"/>
              <a:t>  - All of the programs we have written so far have just gone from one instruction to the very next one</a:t>
            </a:r>
          </a:p>
          <a:p>
            <a:r>
              <a:rPr lang="en-US" dirty="0"/>
              <a:t>    - With our microprograms, it just happened</a:t>
            </a:r>
          </a:p>
          <a:p>
            <a:r>
              <a:rPr lang="en-US" dirty="0"/>
              <a:t>    - With our ML programs, the Program Counter (PC) controlled this.</a:t>
            </a:r>
          </a:p>
          <a:p>
            <a:endParaRPr lang="en-US" dirty="0"/>
          </a:p>
          <a:p>
            <a:r>
              <a:rPr lang="en-US" dirty="0"/>
              <a:t>  - Branching allows the program to not simply go from one instruction to the next</a:t>
            </a:r>
          </a:p>
          <a:p>
            <a:r>
              <a:rPr lang="en-US" dirty="0"/>
              <a:t>    - It makes it possible to jump (i.e. branch) to other instructions</a:t>
            </a:r>
          </a:p>
          <a:p>
            <a:r>
              <a:rPr lang="en-US" dirty="0"/>
              <a:t>      - Possibly based on conditions.</a:t>
            </a:r>
          </a:p>
          <a:p>
            <a:endParaRPr lang="en-US" dirty="0"/>
          </a:p>
          <a:p>
            <a:r>
              <a:rPr lang="en-US" dirty="0"/>
              <a:t>Some other examples:</a:t>
            </a:r>
          </a:p>
          <a:p>
            <a:r>
              <a:rPr lang="en-US" dirty="0"/>
              <a:t>  - while loop and for loop</a:t>
            </a:r>
          </a:p>
          <a:p>
            <a:r>
              <a:rPr lang="en-US" dirty="0"/>
              <a:t>    - branch over the loop body,</a:t>
            </a:r>
          </a:p>
          <a:p>
            <a:r>
              <a:rPr lang="en-US" dirty="0"/>
              <a:t>    - or jump back to the top of the loop.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Conditional branches </a:t>
            </a:r>
          </a:p>
          <a:p>
            <a:r>
              <a:rPr lang="en-US" dirty="0"/>
              <a:t>    - A conditional branch is one that may or may not be taken </a:t>
            </a:r>
          </a:p>
          <a:p>
            <a:endParaRPr lang="en-US" dirty="0"/>
          </a:p>
          <a:p>
            <a:r>
              <a:rPr lang="en-US" dirty="0"/>
              <a:t>    - If the branch is taken</a:t>
            </a:r>
          </a:p>
          <a:p>
            <a:r>
              <a:rPr lang="en-US" dirty="0"/>
              <a:t>      - the flow of the program changes</a:t>
            </a:r>
          </a:p>
          <a:p>
            <a:r>
              <a:rPr lang="en-US" dirty="0"/>
              <a:t>        - i.e. the program jumps to an instruction that is not the next one.</a:t>
            </a:r>
          </a:p>
          <a:p>
            <a:r>
              <a:rPr lang="en-US" dirty="0"/>
              <a:t>    - If the branch is not taken</a:t>
            </a:r>
          </a:p>
          <a:p>
            <a:r>
              <a:rPr lang="en-US" dirty="0"/>
              <a:t>      - the program simply goes onto the next instruction.</a:t>
            </a:r>
          </a:p>
          <a:p>
            <a:r>
              <a:rPr lang="en-US" dirty="0"/>
              <a:t>      - Just like we had seen previously when it ran one instruction after the other.</a:t>
            </a:r>
          </a:p>
          <a:p>
            <a:endParaRPr lang="en-US" dirty="0"/>
          </a:p>
          <a:p>
            <a:r>
              <a:rPr lang="en-US" dirty="0"/>
              <a:t>The conditional branch points are pretty easy to spot.</a:t>
            </a:r>
          </a:p>
          <a:p>
            <a:r>
              <a:rPr lang="en-US" dirty="0"/>
              <a:t>And the locations to which they branch should make sense based on our understanding of high level language constructs.</a:t>
            </a:r>
          </a:p>
          <a:p>
            <a:endParaRPr lang="en-US" dirty="0"/>
          </a:p>
          <a:p>
            <a:r>
              <a:rPr lang="en-US" dirty="0"/>
              <a:t>Now notice the definition… a branch changes the flow of the program.</a:t>
            </a:r>
          </a:p>
          <a:p>
            <a:r>
              <a:rPr lang="en-US" dirty="0"/>
              <a:t>  - That is the program does not go to the next instructions.</a:t>
            </a:r>
          </a:p>
          <a:p>
            <a:r>
              <a:rPr lang="en-US" dirty="0"/>
              <a:t>  - So under what condition are these branches taken?</a:t>
            </a:r>
          </a:p>
          <a:p>
            <a:r>
              <a:rPr lang="en-US" dirty="0"/>
              <a:t>    - Think carefully…</a:t>
            </a:r>
          </a:p>
        </p:txBody>
      </p:sp>
    </p:spTree>
    <p:extLst>
      <p:ext uri="{BB962C8B-B14F-4D97-AF65-F5344CB8AC3E}">
        <p14:creationId xmlns:p14="http://schemas.microsoft.com/office/powerpoint/2010/main" val="106790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conditions for taking each branch is inverted from what we normally write in a high level language like java.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  - If</a:t>
            </a:r>
          </a:p>
          <a:p>
            <a:r>
              <a:rPr lang="en-US" dirty="0"/>
              <a:t>    - when x &gt;= 0 the branch is taken, and the program jumps to the else.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x &lt; 0 the branch is not taken, and the program just goes onto the next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while</a:t>
            </a:r>
          </a:p>
          <a:p>
            <a:r>
              <a:rPr lang="en-US" dirty="0"/>
              <a:t>    - when </a:t>
            </a:r>
            <a:r>
              <a:rPr lang="en-US" dirty="0" err="1"/>
              <a:t>i</a:t>
            </a:r>
            <a:r>
              <a:rPr lang="en-US" dirty="0"/>
              <a:t> &lt; 0, the branch is taken, and the program jumps to the end of the loop </a:t>
            </a:r>
          </a:p>
          <a:p>
            <a:r>
              <a:rPr lang="en-US" dirty="0"/>
              <a:t>    - when </a:t>
            </a:r>
            <a:r>
              <a:rPr lang="en-US" dirty="0" err="1"/>
              <a:t>i</a:t>
            </a:r>
            <a:r>
              <a:rPr lang="en-US" dirty="0"/>
              <a:t> &gt;= 0 the branch is not taken, and the program just goes to the next instruction.</a:t>
            </a:r>
          </a:p>
          <a:p>
            <a:r>
              <a:rPr lang="en-US" dirty="0"/>
              <a:t>  - for</a:t>
            </a:r>
          </a:p>
          <a:p>
            <a:r>
              <a:rPr lang="en-US" dirty="0"/>
              <a:t>    - when j &gt;= 10, the branch is taken, and the program jumps to the end of the loop.</a:t>
            </a:r>
          </a:p>
          <a:p>
            <a:r>
              <a:rPr lang="en-US" dirty="0"/>
              <a:t>    - when j &lt; 10, the branch is not taken, and the program just goes to the next instruction.</a:t>
            </a:r>
          </a:p>
        </p:txBody>
      </p:sp>
    </p:spTree>
    <p:extLst>
      <p:ext uri="{BB962C8B-B14F-4D97-AF65-F5344CB8AC3E}">
        <p14:creationId xmlns:p14="http://schemas.microsoft.com/office/powerpoint/2010/main" val="40916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unconditional branch is always taken.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624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unconditional branch is always taken.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In the if statement:</a:t>
            </a:r>
          </a:p>
          <a:p>
            <a:r>
              <a:rPr lang="en-US" dirty="0"/>
              <a:t>  - there is an unconditional branch at the end of the if body</a:t>
            </a:r>
          </a:p>
          <a:p>
            <a:r>
              <a:rPr lang="en-US" dirty="0"/>
              <a:t>  - it is what causes the program to jump over the else body.</a:t>
            </a:r>
          </a:p>
          <a:p>
            <a:r>
              <a:rPr lang="en-US" dirty="0"/>
              <a:t>    - then execution continues with whatever instructions are there.</a:t>
            </a:r>
          </a:p>
          <a:p>
            <a:endParaRPr lang="en-US" dirty="0"/>
          </a:p>
          <a:p>
            <a:r>
              <a:rPr lang="en-US" dirty="0"/>
              <a:t>In the while loop:</a:t>
            </a:r>
          </a:p>
          <a:p>
            <a:r>
              <a:rPr lang="en-US" dirty="0"/>
              <a:t>  - there is an unconditional branch at the end of the loop body</a:t>
            </a:r>
          </a:p>
          <a:p>
            <a:r>
              <a:rPr lang="en-US" dirty="0"/>
              <a:t>  - it is what causes the program to to jump back to the top of the loop.</a:t>
            </a:r>
          </a:p>
          <a:p>
            <a:r>
              <a:rPr lang="en-US" dirty="0"/>
              <a:t>    - then the condition is checked again.</a:t>
            </a:r>
          </a:p>
          <a:p>
            <a:endParaRPr lang="en-US" dirty="0"/>
          </a:p>
          <a:p>
            <a:r>
              <a:rPr lang="en-US" dirty="0"/>
              <a:t>In the for loop:</a:t>
            </a:r>
          </a:p>
          <a:p>
            <a:r>
              <a:rPr lang="en-US" dirty="0"/>
              <a:t>  - there is an unconditional branch at the end of the loop body</a:t>
            </a:r>
          </a:p>
          <a:p>
            <a:r>
              <a:rPr lang="en-US" dirty="0"/>
              <a:t>  - it is what causes the program to jump back to the “update” (e.g. </a:t>
            </a:r>
            <a:r>
              <a:rPr lang="en-US" dirty="0" err="1"/>
              <a:t>j++</a:t>
            </a:r>
            <a:r>
              <a:rPr lang="en-US" dirty="0"/>
              <a:t>) part of the loop.</a:t>
            </a:r>
          </a:p>
          <a:p>
            <a:r>
              <a:rPr lang="en-US" dirty="0"/>
              <a:t>    - then the condition is checked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4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totally made up code… </a:t>
            </a:r>
          </a:p>
          <a:p>
            <a:r>
              <a:rPr lang="en-US" dirty="0"/>
              <a:t>  - The point is just to illustrate the idea…</a:t>
            </a:r>
          </a:p>
          <a:p>
            <a:endParaRPr lang="en-US" dirty="0"/>
          </a:p>
          <a:p>
            <a:r>
              <a:rPr lang="en-US" dirty="0"/>
              <a:t>Here as long as I &gt;= 0 </a:t>
            </a:r>
          </a:p>
          <a:p>
            <a:r>
              <a:rPr lang="en-US" dirty="0"/>
              <a:t>  - the loop condition is true so</a:t>
            </a:r>
          </a:p>
          <a:p>
            <a:r>
              <a:rPr lang="en-US" dirty="0"/>
              <a:t>    - the program does not take the conditional branch to the end of the loop</a:t>
            </a:r>
          </a:p>
          <a:p>
            <a:r>
              <a:rPr lang="en-US" dirty="0"/>
              <a:t>    - and the loop body will execute.</a:t>
            </a:r>
          </a:p>
          <a:p>
            <a:r>
              <a:rPr lang="en-US" dirty="0"/>
              <a:t>  - each instruction in the loop executes one after the other (i.e. sequentially)</a:t>
            </a:r>
          </a:p>
          <a:p>
            <a:r>
              <a:rPr lang="en-US" dirty="0"/>
              <a:t>    - the Program Counter (PC) will increment one by one </a:t>
            </a:r>
          </a:p>
          <a:p>
            <a:r>
              <a:rPr lang="en-US" dirty="0"/>
              <a:t>    - going through the Machine Language instructions that carry out these operations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When the bottom of the loop is reached </a:t>
            </a:r>
          </a:p>
          <a:p>
            <a:r>
              <a:rPr lang="en-US" dirty="0"/>
              <a:t>  - The unconditional branch causes the program to jump back to the loop condition.</a:t>
            </a:r>
          </a:p>
          <a:p>
            <a:r>
              <a:rPr lang="en-US" dirty="0"/>
              <a:t>  - Then the loop body is executed sequentially (i.e. one after the other, in order) again.</a:t>
            </a:r>
          </a:p>
          <a:p>
            <a:endParaRPr lang="en-US" dirty="0"/>
          </a:p>
          <a:p>
            <a:r>
              <a:rPr lang="en-US" dirty="0"/>
              <a:t>So the point here is just that…</a:t>
            </a:r>
          </a:p>
          <a:p>
            <a:r>
              <a:rPr lang="en-US" dirty="0"/>
              <a:t>  - If there is no branch</a:t>
            </a:r>
          </a:p>
          <a:p>
            <a:r>
              <a:rPr lang="en-US" dirty="0"/>
              <a:t>  - Or if a conditional branch is not taken </a:t>
            </a:r>
          </a:p>
          <a:p>
            <a:r>
              <a:rPr lang="en-US" dirty="0"/>
              <a:t>  - The instructions execute sequentially (i.e. one after the other in order).</a:t>
            </a:r>
          </a:p>
          <a:p>
            <a:endParaRPr lang="en-US" dirty="0"/>
          </a:p>
          <a:p>
            <a:r>
              <a:rPr lang="en-US" dirty="0"/>
              <a:t>We know this about our high level language programs</a:t>
            </a:r>
          </a:p>
          <a:p>
            <a:r>
              <a:rPr lang="en-US" dirty="0"/>
              <a:t>  - It is just worth making it explicit here.</a:t>
            </a:r>
          </a:p>
        </p:txBody>
      </p:sp>
    </p:spTree>
    <p:extLst>
      <p:ext uri="{BB962C8B-B14F-4D97-AF65-F5344CB8AC3E}">
        <p14:creationId xmlns:p14="http://schemas.microsoft.com/office/powerpoint/2010/main" val="131744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programs are going to branch, and most interesting ones will need to…</a:t>
            </a:r>
          </a:p>
          <a:p>
            <a:r>
              <a:rPr lang="en-US" dirty="0"/>
              <a:t>It is necessary that the hardware on which the program is running be able to make it happen…</a:t>
            </a:r>
          </a:p>
          <a:p>
            <a:r>
              <a:rPr lang="en-US" dirty="0"/>
              <a:t>Turns out, we already have the parts we need.</a:t>
            </a:r>
          </a:p>
          <a:p>
            <a:endParaRPr lang="en-US" dirty="0"/>
          </a:p>
          <a:p>
            <a:r>
              <a:rPr lang="en-US" dirty="0"/>
              <a:t>Can you figure out what they are and how they are used?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6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6E223-D599-184C-BC34-7CCAD10D5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MA3 – The Stored Program Architecture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7D3F9E-3377-8046-8364-95330B726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E83-5DA6-2F47-990D-5FC3C031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32" y="0"/>
            <a:ext cx="4944300" cy="6453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61E-E952-D54F-B771-71755D4805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1288B-6239-8648-BCC7-4399E868B8A4}"/>
              </a:ext>
            </a:extLst>
          </p:cNvPr>
          <p:cNvGrpSpPr/>
          <p:nvPr/>
        </p:nvGrpSpPr>
        <p:grpSpPr>
          <a:xfrm>
            <a:off x="133815" y="1832817"/>
            <a:ext cx="2088686" cy="3075175"/>
            <a:chOff x="5549724" y="2116955"/>
            <a:chExt cx="2088686" cy="30751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0EFC60-0442-C448-A57B-258FBE689C15}"/>
                </a:ext>
              </a:extLst>
            </p:cNvPr>
            <p:cNvSpPr txBox="1"/>
            <p:nvPr/>
          </p:nvSpPr>
          <p:spPr>
            <a:xfrm>
              <a:off x="5549724" y="2822250"/>
              <a:ext cx="2088686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the machine change which instruction is executed next?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it be conditional?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451BAF-EE13-EF41-B6D0-562B57F8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683" y="2116955"/>
              <a:ext cx="649191" cy="6827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5934B1E-63CC-D447-83D3-4F80DBE3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65" y="858645"/>
            <a:ext cx="6769235" cy="428485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CDEE03-9D4C-F548-B4F5-56F6D868DA33}"/>
              </a:ext>
            </a:extLst>
          </p:cNvPr>
          <p:cNvSpPr/>
          <p:nvPr/>
        </p:nvSpPr>
        <p:spPr>
          <a:xfrm>
            <a:off x="2222501" y="1987339"/>
            <a:ext cx="2215684" cy="52819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D3AB2C-0C23-8445-A664-60E4B7F4561E}"/>
              </a:ext>
            </a:extLst>
          </p:cNvPr>
          <p:cNvSpPr/>
          <p:nvPr/>
        </p:nvSpPr>
        <p:spPr>
          <a:xfrm>
            <a:off x="6802244" y="3458956"/>
            <a:ext cx="1267522" cy="51087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1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44D-63BB-2A4C-82C3-7FCCAC17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095187" cy="645300"/>
          </a:xfrm>
        </p:spPr>
        <p:txBody>
          <a:bodyPr/>
          <a:lstStyle/>
          <a:p>
            <a:r>
              <a:rPr lang="en-US" dirty="0"/>
              <a:t>Branching in the K&amp;S Machine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3304-08DF-9C49-A0C9-B89400DCA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181A5E-341B-CA46-B37A-B1DB36E7D8EB}"/>
              </a:ext>
            </a:extLst>
          </p:cNvPr>
          <p:cNvGrpSpPr/>
          <p:nvPr/>
        </p:nvGrpSpPr>
        <p:grpSpPr>
          <a:xfrm>
            <a:off x="2711386" y="2385801"/>
            <a:ext cx="2845601" cy="654155"/>
            <a:chOff x="2956137" y="2081001"/>
            <a:chExt cx="2845601" cy="654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AFA97C-A2A9-934A-B816-14CDD019FF46}"/>
                </a:ext>
              </a:extLst>
            </p:cNvPr>
            <p:cNvSpPr txBox="1"/>
            <p:nvPr/>
          </p:nvSpPr>
          <p:spPr>
            <a:xfrm>
              <a:off x="2956137" y="2335046"/>
              <a:ext cx="19656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0000 0010 000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506E7-C556-A74E-AE98-B6C6B54D4E5B}"/>
                </a:ext>
              </a:extLst>
            </p:cNvPr>
            <p:cNvSpPr txBox="1"/>
            <p:nvPr/>
          </p:nvSpPr>
          <p:spPr>
            <a:xfrm>
              <a:off x="4975871" y="2335046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29DA-D567-D84D-A6DF-D75A54E5A968}"/>
                </a:ext>
              </a:extLst>
            </p:cNvPr>
            <p:cNvGrpSpPr/>
            <p:nvPr/>
          </p:nvGrpSpPr>
          <p:grpSpPr>
            <a:xfrm>
              <a:off x="3114834" y="2081001"/>
              <a:ext cx="2489827" cy="307777"/>
              <a:chOff x="3082710" y="2053528"/>
              <a:chExt cx="248982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8914-7FAC-4642-8FE8-01E1BAF82F1C}"/>
                  </a:ext>
                </a:extLst>
              </p:cNvPr>
              <p:cNvSpPr txBox="1"/>
              <p:nvPr/>
            </p:nvSpPr>
            <p:spPr>
              <a:xfrm>
                <a:off x="3082710" y="2053528"/>
                <a:ext cx="1577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Zero PC ←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88F79D-0C8D-854A-B29A-064DA5D303E4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0B7C8B-DC80-7442-82E6-B0FA4160D7F5}"/>
              </a:ext>
            </a:extLst>
          </p:cNvPr>
          <p:cNvSpPr txBox="1"/>
          <p:nvPr/>
        </p:nvSpPr>
        <p:spPr>
          <a:xfrm>
            <a:off x="2798625" y="181935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Branching Instructions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0E09B0-A53F-B24D-A47F-2A2483F873EB}"/>
              </a:ext>
            </a:extLst>
          </p:cNvPr>
          <p:cNvGrpSpPr/>
          <p:nvPr/>
        </p:nvGrpSpPr>
        <p:grpSpPr>
          <a:xfrm>
            <a:off x="2711386" y="3219370"/>
            <a:ext cx="2845601" cy="654155"/>
            <a:chOff x="2956137" y="2839938"/>
            <a:chExt cx="2845601" cy="6541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3F85F-E0B4-6641-947A-3B5A99C0D053}"/>
                </a:ext>
              </a:extLst>
            </p:cNvPr>
            <p:cNvSpPr txBox="1"/>
            <p:nvPr/>
          </p:nvSpPr>
          <p:spPr>
            <a:xfrm>
              <a:off x="2956137" y="3093983"/>
              <a:ext cx="187602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0000 0011 000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092BA-066B-3E4B-984D-5FC8B176640D}"/>
                </a:ext>
              </a:extLst>
            </p:cNvPr>
            <p:cNvSpPr txBox="1"/>
            <p:nvPr/>
          </p:nvSpPr>
          <p:spPr>
            <a:xfrm>
              <a:off x="4975871" y="30939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503C7B-7567-CB47-862D-E584D5C763CE}"/>
                </a:ext>
              </a:extLst>
            </p:cNvPr>
            <p:cNvGrpSpPr/>
            <p:nvPr/>
          </p:nvGrpSpPr>
          <p:grpSpPr>
            <a:xfrm>
              <a:off x="2976394" y="2839938"/>
              <a:ext cx="2628267" cy="318227"/>
              <a:chOff x="2944270" y="2053528"/>
              <a:chExt cx="2628267" cy="3182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2BA865-C84C-D54B-9559-9AE195B73270}"/>
                  </a:ext>
                </a:extLst>
              </p:cNvPr>
              <p:cNvSpPr txBox="1"/>
              <p:nvPr/>
            </p:nvSpPr>
            <p:spPr>
              <a:xfrm>
                <a:off x="2944270" y="2063978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Negative PC ← MM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02B3-F89E-AB45-A916-83B0D9D74867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6888AA-1FD6-0F46-B944-B8A72F8B232B}"/>
              </a:ext>
            </a:extLst>
          </p:cNvPr>
          <p:cNvGrpSpPr/>
          <p:nvPr/>
        </p:nvGrpSpPr>
        <p:grpSpPr>
          <a:xfrm>
            <a:off x="2711386" y="4052938"/>
            <a:ext cx="2845601" cy="654155"/>
            <a:chOff x="2956137" y="3748138"/>
            <a:chExt cx="2845601" cy="6541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0D612E-00EF-AA48-B807-97455B91C088}"/>
                </a:ext>
              </a:extLst>
            </p:cNvPr>
            <p:cNvSpPr txBox="1"/>
            <p:nvPr/>
          </p:nvSpPr>
          <p:spPr>
            <a:xfrm>
              <a:off x="2956137" y="4002183"/>
              <a:ext cx="1895071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0000 0001 000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5E78C5-52B0-DB4F-B08B-7381D3761F0C}"/>
                </a:ext>
              </a:extLst>
            </p:cNvPr>
            <p:cNvSpPr txBox="1"/>
            <p:nvPr/>
          </p:nvSpPr>
          <p:spPr>
            <a:xfrm>
              <a:off x="4975871" y="40021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2A0A60-260E-D04B-BD12-1B5A2AA59A8D}"/>
                </a:ext>
              </a:extLst>
            </p:cNvPr>
            <p:cNvGrpSpPr/>
            <p:nvPr/>
          </p:nvGrpSpPr>
          <p:grpSpPr>
            <a:xfrm>
              <a:off x="3401062" y="3748138"/>
              <a:ext cx="2203599" cy="307777"/>
              <a:chOff x="3368938" y="2053528"/>
              <a:chExt cx="2203599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866D83-0C0A-0742-A21F-E1C2EF29FBF7}"/>
                  </a:ext>
                </a:extLst>
              </p:cNvPr>
              <p:cNvSpPr txBox="1"/>
              <p:nvPr/>
            </p:nvSpPr>
            <p:spPr>
              <a:xfrm>
                <a:off x="3368938" y="2053528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PC ← MM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D3832D-7E78-914F-A426-E0F0DC3F68E1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8EA10-214D-0546-AE0D-E1A2C365BAC8}"/>
              </a:ext>
            </a:extLst>
          </p:cNvPr>
          <p:cNvGrpSpPr/>
          <p:nvPr/>
        </p:nvGrpSpPr>
        <p:grpSpPr>
          <a:xfrm>
            <a:off x="734488" y="4184524"/>
            <a:ext cx="1826957" cy="694136"/>
            <a:chOff x="6189415" y="3951515"/>
            <a:chExt cx="1826957" cy="69413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0EE57-E945-3A43-B5F4-6C9A4251E8D7}"/>
                </a:ext>
              </a:extLst>
            </p:cNvPr>
            <p:cNvSpPr txBox="1"/>
            <p:nvPr/>
          </p:nvSpPr>
          <p:spPr>
            <a:xfrm rot="21051648">
              <a:off x="6189415" y="4060876"/>
              <a:ext cx="1423788" cy="584775"/>
            </a:xfrm>
            <a:custGeom>
              <a:avLst/>
              <a:gdLst>
                <a:gd name="connsiteX0" fmla="*/ 0 w 1423788"/>
                <a:gd name="connsiteY0" fmla="*/ 0 h 584775"/>
                <a:gd name="connsiteX1" fmla="*/ 460358 w 1423788"/>
                <a:gd name="connsiteY1" fmla="*/ 0 h 584775"/>
                <a:gd name="connsiteX2" fmla="*/ 892240 w 1423788"/>
                <a:gd name="connsiteY2" fmla="*/ 0 h 584775"/>
                <a:gd name="connsiteX3" fmla="*/ 1423788 w 1423788"/>
                <a:gd name="connsiteY3" fmla="*/ 0 h 584775"/>
                <a:gd name="connsiteX4" fmla="*/ 1423788 w 1423788"/>
                <a:gd name="connsiteY4" fmla="*/ 584775 h 584775"/>
                <a:gd name="connsiteX5" fmla="*/ 977668 w 1423788"/>
                <a:gd name="connsiteY5" fmla="*/ 584775 h 584775"/>
                <a:gd name="connsiteX6" fmla="*/ 474596 w 1423788"/>
                <a:gd name="connsiteY6" fmla="*/ 584775 h 584775"/>
                <a:gd name="connsiteX7" fmla="*/ 0 w 1423788"/>
                <a:gd name="connsiteY7" fmla="*/ 584775 h 584775"/>
                <a:gd name="connsiteX8" fmla="*/ 0 w 1423788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3788" h="584775" extrusionOk="0">
                  <a:moveTo>
                    <a:pt x="0" y="0"/>
                  </a:moveTo>
                  <a:cubicBezTo>
                    <a:pt x="169431" y="-7870"/>
                    <a:pt x="360068" y="-3405"/>
                    <a:pt x="460358" y="0"/>
                  </a:cubicBezTo>
                  <a:cubicBezTo>
                    <a:pt x="560648" y="3405"/>
                    <a:pt x="751260" y="-4147"/>
                    <a:pt x="892240" y="0"/>
                  </a:cubicBezTo>
                  <a:cubicBezTo>
                    <a:pt x="1033220" y="4147"/>
                    <a:pt x="1165039" y="-10078"/>
                    <a:pt x="1423788" y="0"/>
                  </a:cubicBezTo>
                  <a:cubicBezTo>
                    <a:pt x="1406119" y="227626"/>
                    <a:pt x="1443522" y="341921"/>
                    <a:pt x="1423788" y="584775"/>
                  </a:cubicBezTo>
                  <a:cubicBezTo>
                    <a:pt x="1240638" y="601961"/>
                    <a:pt x="1196075" y="592566"/>
                    <a:pt x="977668" y="584775"/>
                  </a:cubicBezTo>
                  <a:cubicBezTo>
                    <a:pt x="759261" y="576984"/>
                    <a:pt x="624316" y="574498"/>
                    <a:pt x="474596" y="584775"/>
                  </a:cubicBezTo>
                  <a:cubicBezTo>
                    <a:pt x="324876" y="595052"/>
                    <a:pt x="120195" y="588545"/>
                    <a:pt x="0" y="584775"/>
                  </a:cubicBezTo>
                  <a:cubicBezTo>
                    <a:pt x="25670" y="459023"/>
                    <a:pt x="-4323" y="217936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Unconditional</a:t>
              </a:r>
            </a:p>
            <a:p>
              <a:pPr algn="ctr"/>
              <a:r>
                <a:rPr lang="en-US" sz="1600" i="1" dirty="0"/>
                <a:t>Branch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9EF6A32-126B-0E47-A1A4-232CB31946B2}"/>
                </a:ext>
              </a:extLst>
            </p:cNvPr>
            <p:cNvSpPr/>
            <p:nvPr/>
          </p:nvSpPr>
          <p:spPr>
            <a:xfrm flipH="1">
              <a:off x="7650608" y="3951515"/>
              <a:ext cx="365764" cy="63763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3A2FFC-16A2-D345-AE8F-5BA1A589A6A4}"/>
              </a:ext>
            </a:extLst>
          </p:cNvPr>
          <p:cNvGrpSpPr/>
          <p:nvPr/>
        </p:nvGrpSpPr>
        <p:grpSpPr>
          <a:xfrm>
            <a:off x="929324" y="2617544"/>
            <a:ext cx="1643663" cy="1413092"/>
            <a:chOff x="6631075" y="3597572"/>
            <a:chExt cx="1643663" cy="14130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1DE903-6B97-2341-9C35-0B543352BC13}"/>
                </a:ext>
              </a:extLst>
            </p:cNvPr>
            <p:cNvSpPr txBox="1"/>
            <p:nvPr/>
          </p:nvSpPr>
          <p:spPr>
            <a:xfrm rot="21051648">
              <a:off x="6631075" y="4038597"/>
              <a:ext cx="1207382" cy="584775"/>
            </a:xfrm>
            <a:custGeom>
              <a:avLst/>
              <a:gdLst>
                <a:gd name="connsiteX0" fmla="*/ 0 w 1207382"/>
                <a:gd name="connsiteY0" fmla="*/ 0 h 584775"/>
                <a:gd name="connsiteX1" fmla="*/ 591617 w 1207382"/>
                <a:gd name="connsiteY1" fmla="*/ 0 h 584775"/>
                <a:gd name="connsiteX2" fmla="*/ 1207382 w 1207382"/>
                <a:gd name="connsiteY2" fmla="*/ 0 h 584775"/>
                <a:gd name="connsiteX3" fmla="*/ 1207382 w 1207382"/>
                <a:gd name="connsiteY3" fmla="*/ 584775 h 584775"/>
                <a:gd name="connsiteX4" fmla="*/ 603691 w 1207382"/>
                <a:gd name="connsiteY4" fmla="*/ 584775 h 584775"/>
                <a:gd name="connsiteX5" fmla="*/ 0 w 1207382"/>
                <a:gd name="connsiteY5" fmla="*/ 584775 h 584775"/>
                <a:gd name="connsiteX6" fmla="*/ 0 w 1207382"/>
                <a:gd name="connsiteY6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7382" h="584775" extrusionOk="0">
                  <a:moveTo>
                    <a:pt x="0" y="0"/>
                  </a:moveTo>
                  <a:cubicBezTo>
                    <a:pt x="139685" y="-25409"/>
                    <a:pt x="323561" y="11975"/>
                    <a:pt x="591617" y="0"/>
                  </a:cubicBezTo>
                  <a:cubicBezTo>
                    <a:pt x="859673" y="-11975"/>
                    <a:pt x="937669" y="-7080"/>
                    <a:pt x="1207382" y="0"/>
                  </a:cubicBezTo>
                  <a:cubicBezTo>
                    <a:pt x="1187462" y="175068"/>
                    <a:pt x="1234722" y="355742"/>
                    <a:pt x="1207382" y="584775"/>
                  </a:cubicBezTo>
                  <a:cubicBezTo>
                    <a:pt x="1078198" y="561873"/>
                    <a:pt x="846297" y="599194"/>
                    <a:pt x="603691" y="584775"/>
                  </a:cubicBezTo>
                  <a:cubicBezTo>
                    <a:pt x="361085" y="570356"/>
                    <a:pt x="181216" y="577853"/>
                    <a:pt x="0" y="584775"/>
                  </a:cubicBezTo>
                  <a:cubicBezTo>
                    <a:pt x="-22040" y="384123"/>
                    <a:pt x="-1175" y="220445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Conditional</a:t>
              </a:r>
            </a:p>
            <a:p>
              <a:pPr algn="ctr"/>
              <a:r>
                <a:rPr lang="en-US" sz="1600" i="1" dirty="0"/>
                <a:t>Branches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301C9D2-D58C-2B4B-B03C-4F5CC486DA34}"/>
                </a:ext>
              </a:extLst>
            </p:cNvPr>
            <p:cNvSpPr/>
            <p:nvPr/>
          </p:nvSpPr>
          <p:spPr>
            <a:xfrm flipH="1">
              <a:off x="7897431" y="3597572"/>
              <a:ext cx="377307" cy="141309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BBB1F4-A43D-4547-BBA0-282C6D0C8359}"/>
              </a:ext>
            </a:extLst>
          </p:cNvPr>
          <p:cNvGrpSpPr/>
          <p:nvPr/>
        </p:nvGrpSpPr>
        <p:grpSpPr>
          <a:xfrm>
            <a:off x="708249" y="1845767"/>
            <a:ext cx="3682918" cy="847811"/>
            <a:chOff x="708249" y="1845767"/>
            <a:chExt cx="3682918" cy="847811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4860340C-70D3-A74A-B248-BC16595ADEF2}"/>
                </a:ext>
              </a:extLst>
            </p:cNvPr>
            <p:cNvSpPr/>
            <p:nvPr/>
          </p:nvSpPr>
          <p:spPr>
            <a:xfrm>
              <a:off x="2870082" y="2378550"/>
              <a:ext cx="1521085" cy="31502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7F4D97-D5C6-F041-A46F-84C5458B919B}"/>
                </a:ext>
              </a:extLst>
            </p:cNvPr>
            <p:cNvGrpSpPr/>
            <p:nvPr/>
          </p:nvGrpSpPr>
          <p:grpSpPr>
            <a:xfrm>
              <a:off x="708249" y="1845767"/>
              <a:ext cx="2161834" cy="707886"/>
              <a:chOff x="-5893273" y="3988466"/>
              <a:chExt cx="2161834" cy="70788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8F03A2-5B36-B546-BAE8-38E8B3DDBE11}"/>
                  </a:ext>
                </a:extLst>
              </p:cNvPr>
              <p:cNvSpPr txBox="1"/>
              <p:nvPr/>
            </p:nvSpPr>
            <p:spPr>
              <a:xfrm>
                <a:off x="-5893273" y="3988466"/>
                <a:ext cx="16703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Segoe Print" panose="02000800000000000000" pitchFamily="2" charset="0"/>
                  </a:rPr>
                  <a:t>Convenient Shorthand</a:t>
                </a:r>
                <a:endParaRPr lang="en-US" sz="2000" dirty="0">
                  <a:latin typeface="Segoe Print" panose="02000800000000000000" pitchFamily="2" charset="0"/>
                </a:endParaRPr>
              </a:p>
            </p:txBody>
          </p:sp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D93ABE20-05C3-414C-A5E9-B616A295D6A2}"/>
                  </a:ext>
                </a:extLst>
              </p:cNvPr>
              <p:cNvCxnSpPr>
                <a:cxnSpLocks/>
                <a:stCxn id="47" idx="3"/>
                <a:endCxn id="9" idx="1"/>
              </p:cNvCxnSpPr>
              <p:nvPr/>
            </p:nvCxnSpPr>
            <p:spPr>
              <a:xfrm>
                <a:off x="-4222959" y="4342409"/>
                <a:ext cx="491520" cy="339980"/>
              </a:xfrm>
              <a:prstGeom prst="curvedConnector3">
                <a:avLst>
                  <a:gd name="adj1" fmla="val 50000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D6EC66-BD42-544F-B57C-D305181BF9E8}"/>
              </a:ext>
            </a:extLst>
          </p:cNvPr>
          <p:cNvSpPr txBox="1"/>
          <p:nvPr/>
        </p:nvSpPr>
        <p:spPr>
          <a:xfrm>
            <a:off x="6579370" y="182703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If Zero PC </a:t>
            </a:r>
            <a:r>
              <a:rPr lang="en-US" sz="1800" i="1" dirty="0"/>
              <a:t>← 7</a:t>
            </a:r>
            <a:endParaRPr lang="en-US" sz="18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EEB4FA-6FB3-42B0-D349-3E718C0FA57F}"/>
              </a:ext>
            </a:extLst>
          </p:cNvPr>
          <p:cNvGrpSpPr/>
          <p:nvPr/>
        </p:nvGrpSpPr>
        <p:grpSpPr>
          <a:xfrm>
            <a:off x="5930279" y="1877445"/>
            <a:ext cx="3021730" cy="3088687"/>
            <a:chOff x="5930279" y="1877445"/>
            <a:chExt cx="3021730" cy="308868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C93884B-8BB9-A14D-2928-FC3DB404DB6C}"/>
                </a:ext>
              </a:extLst>
            </p:cNvPr>
            <p:cNvSpPr/>
            <p:nvPr/>
          </p:nvSpPr>
          <p:spPr>
            <a:xfrm>
              <a:off x="8049459" y="1877445"/>
              <a:ext cx="219594" cy="31502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E9644-8B92-06B6-B561-9009121F812E}"/>
                </a:ext>
              </a:extLst>
            </p:cNvPr>
            <p:cNvSpPr txBox="1"/>
            <p:nvPr/>
          </p:nvSpPr>
          <p:spPr>
            <a:xfrm>
              <a:off x="5930279" y="2904029"/>
              <a:ext cx="302173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>
                  <a:latin typeface="Segoe Print" panose="02000800000000000000" pitchFamily="2" charset="0"/>
                </a:rPr>
                <a:t>Note:</a:t>
              </a:r>
              <a:endParaRPr lang="en-US" sz="800" b="1" u="sng" dirty="0">
                <a:latin typeface="Segoe Print" panose="02000800000000000000" pitchFamily="2" charset="0"/>
              </a:endParaRPr>
            </a:p>
            <a:p>
              <a:pPr algn="ctr"/>
              <a:br>
                <a:rPr lang="en-US" sz="800" b="1" dirty="0">
                  <a:latin typeface="Segoe Print" panose="02000800000000000000" pitchFamily="2" charset="0"/>
                </a:rPr>
              </a:br>
              <a:r>
                <a:rPr lang="en-US" sz="2000" b="1" dirty="0">
                  <a:latin typeface="Segoe Print" panose="02000800000000000000" pitchFamily="2" charset="0"/>
                </a:rPr>
                <a:t>Memory Address (7) not </a:t>
              </a:r>
            </a:p>
            <a:p>
              <a:pPr algn="ctr"/>
              <a:r>
                <a:rPr lang="en-US" sz="2000" b="1" dirty="0">
                  <a:latin typeface="Segoe Print" panose="02000800000000000000" pitchFamily="2" charset="0"/>
                </a:rPr>
                <a:t>the value at </a:t>
              </a:r>
            </a:p>
            <a:p>
              <a:pPr algn="ctr"/>
              <a:r>
                <a:rPr lang="en-US" sz="2000" b="1" dirty="0">
                  <a:latin typeface="Segoe Print" panose="02000800000000000000" pitchFamily="2" charset="0"/>
                </a:rPr>
                <a:t>Memory Address 7 (MM[7])</a:t>
              </a:r>
              <a:endParaRPr lang="en-US" sz="2000" dirty="0">
                <a:latin typeface="Segoe Print" panose="02000800000000000000" pitchFamily="2" charset="0"/>
              </a:endParaRP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03179B68-1DA2-9316-5844-602B507E8C5E}"/>
                </a:ext>
              </a:extLst>
            </p:cNvPr>
            <p:cNvCxnSpPr>
              <a:cxnSpLocks/>
              <a:stCxn id="19" idx="0"/>
              <a:endCxn id="18" idx="2"/>
            </p:cNvCxnSpPr>
            <p:nvPr/>
          </p:nvCxnSpPr>
          <p:spPr>
            <a:xfrm rot="5400000" flipH="1" flipV="1">
              <a:off x="7444422" y="2189195"/>
              <a:ext cx="711556" cy="71811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73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1B3-8CEF-314F-A926-8DF1E77A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41" y="662473"/>
            <a:ext cx="5723229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E931-9F90-D04F-8396-D6FAAF0B331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09165-DDD4-2242-BA3F-04B957031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6628" y="1572608"/>
            <a:ext cx="2225740" cy="20392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7ABA6E5-7A60-8D43-96DA-F7DC53213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290" y="1571031"/>
            <a:ext cx="2752530" cy="264632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379B2E0-754D-7B42-A8FE-A8D2C7858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811" y="4367777"/>
            <a:ext cx="1851867" cy="6784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E959A27-BAF2-D64E-9F82-C83E36FCD1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076" y="4367853"/>
            <a:ext cx="2022151" cy="6801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57CAFB1-9002-0746-984F-83EBD328C4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6378" y="1571031"/>
            <a:ext cx="2022151" cy="20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9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769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436" y="-3740"/>
            <a:ext cx="4944300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1010 0010 00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22076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R2 ← R0 - R1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if Zero PC ← 3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PC ← 4 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MM[20] ← R0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E95695-DF46-F443-8D6F-B8A531516F5D}"/>
              </a:ext>
            </a:extLst>
          </p:cNvPr>
          <p:cNvGrpSpPr/>
          <p:nvPr/>
        </p:nvGrpSpPr>
        <p:grpSpPr>
          <a:xfrm>
            <a:off x="3710510" y="2877017"/>
            <a:ext cx="4245618" cy="2275503"/>
            <a:chOff x="3710510" y="2877017"/>
            <a:chExt cx="4245618" cy="22755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4401D9C-3A44-B74C-B1F8-47C46E6BFCCF}"/>
                </a:ext>
              </a:extLst>
            </p:cNvPr>
            <p:cNvGrpSpPr/>
            <p:nvPr/>
          </p:nvGrpSpPr>
          <p:grpSpPr>
            <a:xfrm>
              <a:off x="3710510" y="3675192"/>
              <a:ext cx="4245618" cy="1477328"/>
              <a:chOff x="1201925" y="3783204"/>
              <a:chExt cx="4245618" cy="147732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9116865-6903-9341-BAB4-FEC85FAC9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925" y="3822301"/>
                <a:ext cx="970362" cy="101165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438B41-A336-DC47-93E5-03C914C606E1}"/>
                  </a:ext>
                </a:extLst>
              </p:cNvPr>
              <p:cNvSpPr txBox="1"/>
              <p:nvPr/>
            </p:nvSpPr>
            <p:spPr>
              <a:xfrm>
                <a:off x="2172287" y="3783204"/>
                <a:ext cx="32752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Segoe Print" panose="02000800000000000000" pitchFamily="2" charset="0"/>
                  </a:rPr>
                  <a:t>Pro Tip:  You must do an ALU operation immediately before a conditional branch so that ALU Flags are set!</a:t>
                </a:r>
              </a:p>
            </p:txBody>
          </p:sp>
        </p:grp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02D27D2E-B956-344D-9599-69A3D73A033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3720" y="2877017"/>
              <a:ext cx="992457" cy="83727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5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1010 0010 00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0000 0010 000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00011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0000 0001 000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1000 0010 0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10100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1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100" dirty="0"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1111 1111 1111 1111</a:t>
            </a:r>
            <a:endParaRPr lang="en-US" sz="1800" dirty="0">
              <a:solidFill>
                <a:schemeClr val="tx1"/>
              </a:solidFill>
              <a:highlight>
                <a:srgbClr val="00FF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22076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R2 ← R0 - R1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if Zero PC ← 3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PC ← 4 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MM[20] ← R0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37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9767F-9950-9842-9B0D-8D2D8E5E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339" y="0"/>
            <a:ext cx="6426276" cy="645300"/>
          </a:xfrm>
        </p:spPr>
        <p:txBody>
          <a:bodyPr/>
          <a:lstStyle/>
          <a:p>
            <a:r>
              <a:rPr lang="en-US" sz="3200" dirty="0"/>
              <a:t>Stored Program Computer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3BF3F-FBD5-934E-8D58-820B2C17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056" y="483399"/>
            <a:ext cx="6565242" cy="1659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i="1" dirty="0"/>
              <a:t>stored program computer</a:t>
            </a:r>
            <a:r>
              <a:rPr lang="en-US" sz="2000" dirty="0"/>
              <a:t>, </a:t>
            </a:r>
            <a:r>
              <a:rPr lang="en-US" sz="2000" b="1" dirty="0"/>
              <a:t>the program instructions and the data are stored in the main memory</a:t>
            </a:r>
            <a:r>
              <a:rPr lang="en-US" sz="20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A3361-1C0D-6B4D-A73D-2E009B4D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55" y="1447811"/>
            <a:ext cx="5696584" cy="360587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7754377-A0C6-4A4E-9F43-2986690C96DE}"/>
              </a:ext>
            </a:extLst>
          </p:cNvPr>
          <p:cNvGrpSpPr/>
          <p:nvPr/>
        </p:nvGrpSpPr>
        <p:grpSpPr>
          <a:xfrm>
            <a:off x="345233" y="3069771"/>
            <a:ext cx="2680465" cy="1265807"/>
            <a:chOff x="345233" y="3069771"/>
            <a:chExt cx="2680465" cy="126580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5BF868B-A887-3844-9AA8-C1B5FC68E2A3}"/>
                </a:ext>
              </a:extLst>
            </p:cNvPr>
            <p:cNvSpPr/>
            <p:nvPr/>
          </p:nvSpPr>
          <p:spPr>
            <a:xfrm>
              <a:off x="2289099" y="3631454"/>
              <a:ext cx="736599" cy="70412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8FA0CD-4E26-B145-919F-9C9F10B7A5E2}"/>
                </a:ext>
              </a:extLst>
            </p:cNvPr>
            <p:cNvSpPr txBox="1"/>
            <p:nvPr/>
          </p:nvSpPr>
          <p:spPr>
            <a:xfrm>
              <a:off x="345233" y="3069771"/>
              <a:ext cx="109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Program</a:t>
              </a:r>
            </a:p>
            <a:p>
              <a:pPr algn="ctr"/>
              <a:r>
                <a:rPr lang="en-US" dirty="0"/>
                <a:t>Instructions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7C2C6BE2-996A-2840-91EC-3FAC271CC2C5}"/>
                </a:ext>
              </a:extLst>
            </p:cNvPr>
            <p:cNvCxnSpPr>
              <a:cxnSpLocks/>
              <a:stCxn id="9" idx="2"/>
              <a:endCxn id="7" idx="1"/>
            </p:cNvCxnSpPr>
            <p:nvPr/>
          </p:nvCxnSpPr>
          <p:spPr>
            <a:xfrm rot="16200000" flipH="1">
              <a:off x="1396899" y="3091315"/>
              <a:ext cx="390525" cy="1393875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499D14-7E40-EC4C-85BB-E89AB25C3043}"/>
              </a:ext>
            </a:extLst>
          </p:cNvPr>
          <p:cNvGrpSpPr/>
          <p:nvPr/>
        </p:nvGrpSpPr>
        <p:grpSpPr>
          <a:xfrm>
            <a:off x="474071" y="4181689"/>
            <a:ext cx="2551627" cy="849699"/>
            <a:chOff x="474071" y="4181689"/>
            <a:chExt cx="2551627" cy="84969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3CC9024-829A-D34F-A186-D2014099345D}"/>
                </a:ext>
              </a:extLst>
            </p:cNvPr>
            <p:cNvSpPr/>
            <p:nvPr/>
          </p:nvSpPr>
          <p:spPr>
            <a:xfrm>
              <a:off x="2289099" y="4549698"/>
              <a:ext cx="736599" cy="481690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B4BE05-43B0-B846-A0CD-136705200FCC}"/>
                </a:ext>
              </a:extLst>
            </p:cNvPr>
            <p:cNvSpPr txBox="1"/>
            <p:nvPr/>
          </p:nvSpPr>
          <p:spPr>
            <a:xfrm>
              <a:off x="474071" y="418168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ABEB702E-B2FD-6E4A-A8AE-B795F126462E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1037046" y="4335578"/>
              <a:ext cx="1252052" cy="45496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2B3DCBE-9439-6A42-8E38-768DC50CE818}"/>
              </a:ext>
            </a:extLst>
          </p:cNvPr>
          <p:cNvSpPr txBox="1"/>
          <p:nvPr/>
        </p:nvSpPr>
        <p:spPr>
          <a:xfrm>
            <a:off x="6075392" y="1834533"/>
            <a:ext cx="3212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Manchester Mark I – 1949</a:t>
            </a:r>
          </a:p>
          <a:p>
            <a:pPr algn="ctr"/>
            <a:r>
              <a:rPr lang="en-US" dirty="0"/>
              <a:t>Frederic C. Williams, Tom Kilburn</a:t>
            </a:r>
          </a:p>
          <a:p>
            <a:pPr algn="ctr"/>
            <a:r>
              <a:rPr lang="en-US" dirty="0"/>
              <a:t>Manchester, UK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12FC1-E29E-2E47-A9AE-760F66802707}"/>
              </a:ext>
            </a:extLst>
          </p:cNvPr>
          <p:cNvSpPr txBox="1"/>
          <p:nvPr/>
        </p:nvSpPr>
        <p:spPr>
          <a:xfrm>
            <a:off x="3067351" y="1019221"/>
            <a:ext cx="3375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EDVAC – 1949</a:t>
            </a:r>
          </a:p>
          <a:p>
            <a:pPr algn="ctr"/>
            <a:r>
              <a:rPr lang="en-US" dirty="0"/>
              <a:t>John Mauchly, J. Presper Eckert</a:t>
            </a:r>
          </a:p>
          <a:p>
            <a:pPr algn="ctr"/>
            <a:r>
              <a:rPr lang="en-US" dirty="0"/>
              <a:t>John Von Neuman, University of PA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A451C-D88B-B448-9044-FAEC524B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854" y="34537"/>
            <a:ext cx="6031140" cy="645300"/>
          </a:xfrm>
        </p:spPr>
        <p:txBody>
          <a:bodyPr/>
          <a:lstStyle/>
          <a:p>
            <a:r>
              <a:rPr lang="en-US" dirty="0"/>
              <a:t>The “First” Stored Program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B489-1F9F-D34D-A1DE-73CBDFBAEB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3C086-B0BB-1B4B-BCD7-37BCACBE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98" y="2490772"/>
            <a:ext cx="2719656" cy="216650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66DF9-11E7-1144-85AE-937414E47313}"/>
              </a:ext>
            </a:extLst>
          </p:cNvPr>
          <p:cNvSpPr txBox="1"/>
          <p:nvPr/>
        </p:nvSpPr>
        <p:spPr>
          <a:xfrm>
            <a:off x="6321998" y="4564796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https://en.wikipedia.org/wiki/</a:t>
            </a:r>
          </a:p>
          <a:p>
            <a:r>
              <a:rPr lang="en-US" sz="1000" dirty="0"/>
              <a:t>Manchester_Mark_1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92BA6-BF48-5A42-A7A3-89589BCD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97" y="2421898"/>
            <a:ext cx="2829026" cy="1989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737FB-AAA2-0E4A-952F-B9BD302B9F77}"/>
              </a:ext>
            </a:extLst>
          </p:cNvPr>
          <p:cNvSpPr txBox="1"/>
          <p:nvPr/>
        </p:nvSpPr>
        <p:spPr>
          <a:xfrm>
            <a:off x="288131" y="4411057"/>
            <a:ext cx="2930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https://en.wikipedia.org/wiki/EDSAC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EAD76-F63A-3748-8E3F-2D38597CB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437" y="1723533"/>
            <a:ext cx="2587495" cy="204749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6CAD6-872C-D347-990C-CCBF9179ACC7}"/>
              </a:ext>
            </a:extLst>
          </p:cNvPr>
          <p:cNvSpPr txBox="1"/>
          <p:nvPr/>
        </p:nvSpPr>
        <p:spPr>
          <a:xfrm>
            <a:off x="3576437" y="372416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https://www.thocp.net/</a:t>
            </a:r>
          </a:p>
          <a:p>
            <a:r>
              <a:rPr lang="en-US" sz="1000" dirty="0"/>
              <a:t>hardware/edvac.htm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E031-A6ED-5D4B-B641-87365A79C3F7}"/>
              </a:ext>
            </a:extLst>
          </p:cNvPr>
          <p:cNvSpPr txBox="1"/>
          <p:nvPr/>
        </p:nvSpPr>
        <p:spPr>
          <a:xfrm>
            <a:off x="981538" y="1696477"/>
            <a:ext cx="1719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EDSAC – 1949</a:t>
            </a:r>
          </a:p>
          <a:p>
            <a:pPr algn="ctr"/>
            <a:r>
              <a:rPr lang="en-US" dirty="0"/>
              <a:t>Maurice Wilkes </a:t>
            </a:r>
          </a:p>
          <a:p>
            <a:pPr algn="ctr"/>
            <a:r>
              <a:rPr lang="en-US" dirty="0"/>
              <a:t>Cambridge UK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7C8234-D573-1448-830A-4BE89FEEFB9A}"/>
              </a:ext>
            </a:extLst>
          </p:cNvPr>
          <p:cNvSpPr/>
          <p:nvPr/>
        </p:nvSpPr>
        <p:spPr>
          <a:xfrm>
            <a:off x="3208523" y="1480886"/>
            <a:ext cx="1699379" cy="24264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413188-39AF-8C4A-9A60-FD7E4773AB02}"/>
              </a:ext>
            </a:extLst>
          </p:cNvPr>
          <p:cNvGrpSpPr/>
          <p:nvPr/>
        </p:nvGrpSpPr>
        <p:grpSpPr>
          <a:xfrm>
            <a:off x="2023234" y="817160"/>
            <a:ext cx="1354858" cy="785051"/>
            <a:chOff x="2023234" y="817160"/>
            <a:chExt cx="1354858" cy="7850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152E4E-0E81-FE47-A4C5-2DC9986E5A3C}"/>
                </a:ext>
              </a:extLst>
            </p:cNvPr>
            <p:cNvSpPr txBox="1"/>
            <p:nvPr/>
          </p:nvSpPr>
          <p:spPr>
            <a:xfrm rot="20297872">
              <a:off x="2023234" y="817160"/>
              <a:ext cx="1354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Von Neuman</a:t>
              </a:r>
            </a:p>
            <a:p>
              <a:r>
                <a:rPr lang="en-US" dirty="0">
                  <a:latin typeface="Segoe Print" panose="02000800000000000000" pitchFamily="2" charset="0"/>
                </a:rPr>
                <a:t>Architecture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7ED717E9-9468-C84C-94AB-E2FB9788F8B2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rot="10800000">
              <a:off x="2797401" y="1321838"/>
              <a:ext cx="411122" cy="280373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5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1C5A87-9368-B143-91FC-40003D9D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072" y="634482"/>
            <a:ext cx="4944300" cy="645300"/>
          </a:xfrm>
        </p:spPr>
        <p:txBody>
          <a:bodyPr/>
          <a:lstStyle/>
          <a:p>
            <a:r>
              <a:rPr lang="en-US" dirty="0"/>
              <a:t>The Stored Program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66CD-736F-A243-89F7-9E903AA46F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74722D-91E3-F945-9689-67B28645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21" y="1919477"/>
            <a:ext cx="5267282" cy="27311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D6EAF4-0830-C14A-8E7C-EAF8C07ED2F5}"/>
              </a:ext>
            </a:extLst>
          </p:cNvPr>
          <p:cNvGrpSpPr/>
          <p:nvPr/>
        </p:nvGrpSpPr>
        <p:grpSpPr>
          <a:xfrm>
            <a:off x="6427507" y="1279782"/>
            <a:ext cx="2281394" cy="2005287"/>
            <a:chOff x="7979348" y="273988"/>
            <a:chExt cx="2281394" cy="20052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3A3E20-2F12-BA49-85B5-3E8074B8B7C2}"/>
                </a:ext>
              </a:extLst>
            </p:cNvPr>
            <p:cNvSpPr txBox="1"/>
            <p:nvPr/>
          </p:nvSpPr>
          <p:spPr>
            <a:xfrm rot="21254422">
              <a:off x="7979348" y="273988"/>
              <a:ext cx="228139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Disk Drive (SSD/HDD),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Mouse, Monitor</a:t>
              </a:r>
            </a:p>
            <a:p>
              <a:pPr algn="ctr"/>
              <a:r>
                <a:rPr lang="en-US" dirty="0" err="1">
                  <a:latin typeface="Segoe Print" panose="02000800000000000000" pitchFamily="2" charset="0"/>
                </a:rPr>
                <a:t>Wifi</a:t>
              </a:r>
              <a:r>
                <a:rPr lang="en-US" dirty="0">
                  <a:latin typeface="Segoe Print" panose="02000800000000000000" pitchFamily="2" charset="0"/>
                </a:rPr>
                <a:t>, Network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Keyboard, Speakers,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…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F0C6EC4-133B-FB4A-B9A9-57AC9965F224}"/>
                </a:ext>
              </a:extLst>
            </p:cNvPr>
            <p:cNvCxnSpPr>
              <a:cxnSpLocks/>
              <a:stCxn id="17" idx="2"/>
              <a:endCxn id="16" idx="3"/>
            </p:cNvCxnSpPr>
            <p:nvPr/>
          </p:nvCxnSpPr>
          <p:spPr>
            <a:xfrm rot="5400000">
              <a:off x="8213943" y="1314488"/>
              <a:ext cx="838688" cy="1090886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35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6CCF-30BF-8C40-B00C-927B3D00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Processing Unit (CPU)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8661C-682E-004C-B25A-342E38C7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842" y="1908846"/>
            <a:ext cx="4944300" cy="2544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CPU</a:t>
            </a:r>
            <a:r>
              <a:rPr lang="en-US" sz="2000" dirty="0"/>
              <a:t> is made up of three interconnected components that control the machine and perform computations: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Arithmetic and Logic Unit (ALU)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General Purpose Registers 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Control Unit (CU)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54DEC-1F47-B94F-9233-8166352360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67563-7AC8-684D-A22F-710CEF8D9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9097">
            <a:off x="5971969" y="1594020"/>
            <a:ext cx="2785750" cy="27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E0D7-2BCE-594B-B85A-A8CA828D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493290" cy="645300"/>
          </a:xfrm>
        </p:spPr>
        <p:txBody>
          <a:bodyPr/>
          <a:lstStyle/>
          <a:p>
            <a:r>
              <a:rPr lang="en-US" dirty="0"/>
              <a:t>K&amp;S Machine Language Programming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870C-1A27-3A42-9EE2-CD46721FFBA4}"/>
              </a:ext>
            </a:extLst>
          </p:cNvPr>
          <p:cNvGrpSpPr/>
          <p:nvPr/>
        </p:nvGrpSpPr>
        <p:grpSpPr>
          <a:xfrm>
            <a:off x="1530008" y="1497011"/>
            <a:ext cx="5898674" cy="1785104"/>
            <a:chOff x="3542296" y="1342126"/>
            <a:chExt cx="5898674" cy="17851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14CC3-685D-904A-BE27-29EA8DB896E1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operations would a machine language program for the K&amp;S computer need to do to perform the following computation:</a:t>
              </a:r>
              <a:br>
                <a:rPr lang="en-US" sz="1000" dirty="0">
                  <a:latin typeface="Segoe Print" panose="02000800000000000000" pitchFamily="2" charset="0"/>
                </a:rPr>
              </a:br>
              <a:br>
                <a:rPr lang="en-US" sz="1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MM[20] = absolute value of MM[19]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162D6E-9A37-F242-A494-C72F73A8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8EFA5D-1469-7045-B0FE-52FC91983C6F}"/>
              </a:ext>
            </a:extLst>
          </p:cNvPr>
          <p:cNvSpPr txBox="1"/>
          <p:nvPr/>
        </p:nvSpPr>
        <p:spPr>
          <a:xfrm>
            <a:off x="1580036" y="342722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68695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EE6E6A-E68A-F844-8A85-CA8ACEFFC541}"/>
              </a:ext>
            </a:extLst>
          </p:cNvPr>
          <p:cNvSpPr/>
          <p:nvPr/>
        </p:nvSpPr>
        <p:spPr>
          <a:xfrm>
            <a:off x="2746842" y="1831053"/>
            <a:ext cx="737118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8C0C41-423E-6643-890B-9934EAA47A62}"/>
              </a:ext>
            </a:extLst>
          </p:cNvPr>
          <p:cNvSpPr/>
          <p:nvPr/>
        </p:nvSpPr>
        <p:spPr>
          <a:xfrm>
            <a:off x="3460999" y="1830759"/>
            <a:ext cx="854524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FB6C63-3355-904E-A0AF-8D68A0EC264E}"/>
              </a:ext>
            </a:extLst>
          </p:cNvPr>
          <p:cNvSpPr/>
          <p:nvPr/>
        </p:nvSpPr>
        <p:spPr>
          <a:xfrm>
            <a:off x="4766736" y="1830759"/>
            <a:ext cx="942690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DE3EA-35E0-0449-9C6B-FB24A911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89" y="202622"/>
            <a:ext cx="4944300" cy="645300"/>
          </a:xfrm>
        </p:spPr>
        <p:txBody>
          <a:bodyPr/>
          <a:lstStyle/>
          <a:p>
            <a:r>
              <a:rPr lang="en-US" dirty="0"/>
              <a:t>The Instruction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DB30-9BCF-DB4C-95D3-1E22BB605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A2570E-F34D-414C-AD13-D7144925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40" y="2184716"/>
            <a:ext cx="6375748" cy="28537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10CE-072A-594D-8803-65BEBFE6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021" y="916076"/>
            <a:ext cx="6747964" cy="1659900"/>
          </a:xfrm>
        </p:spPr>
        <p:txBody>
          <a:bodyPr/>
          <a:lstStyle/>
          <a:p>
            <a:r>
              <a:rPr lang="en-US" sz="2400" dirty="0"/>
              <a:t>The control unit coordinates the </a:t>
            </a:r>
            <a:r>
              <a:rPr lang="en-US" sz="2400" b="1" i="1" dirty="0"/>
              <a:t>instruction cycle </a:t>
            </a:r>
            <a:r>
              <a:rPr lang="en-US" sz="2400" dirty="0"/>
              <a:t>consisting of the three phases: </a:t>
            </a:r>
          </a:p>
          <a:p>
            <a:pPr lvl="1"/>
            <a:r>
              <a:rPr lang="en-US" sz="2000" b="1" i="1" dirty="0"/>
              <a:t>Fetch</a:t>
            </a:r>
            <a:r>
              <a:rPr lang="en-US" sz="2000" dirty="0"/>
              <a:t>, </a:t>
            </a:r>
            <a:r>
              <a:rPr lang="en-US" sz="2000" b="1" i="1" dirty="0"/>
              <a:t>Decode</a:t>
            </a:r>
            <a:r>
              <a:rPr lang="en-US" sz="2000" dirty="0"/>
              <a:t> and </a:t>
            </a:r>
            <a:r>
              <a:rPr lang="en-US" sz="2000" b="1" i="1" dirty="0"/>
              <a:t>Execute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DFB8-E21B-2846-B4A2-152978A2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236" y="0"/>
            <a:ext cx="5766602" cy="645300"/>
          </a:xfrm>
        </p:spPr>
        <p:txBody>
          <a:bodyPr/>
          <a:lstStyle/>
          <a:p>
            <a:r>
              <a:rPr lang="en-US" sz="3200" dirty="0"/>
              <a:t>The Instruction Cycle: Fetch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7C2CB3-824F-6F4F-879A-F2C25D16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699963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  <a:endParaRPr lang="en-US" sz="12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pPr marL="596900" lvl="1" indent="0">
              <a:buNone/>
            </a:pPr>
            <a:br>
              <a:rPr lang="en-US" dirty="0"/>
            </a:br>
            <a:r>
              <a:rPr lang="en-US" sz="1200" dirty="0">
                <a:latin typeface="Courier" pitchFamily="2" charset="0"/>
              </a:rPr>
              <a:t>    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Execute</a:t>
            </a:r>
          </a:p>
          <a:p>
            <a:pPr lvl="1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1D8EB1-032D-2846-BDD8-AA041B171B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250D8AD-956B-7B4D-B0F4-884B75756AF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4F2A6-9962-194F-97B7-565EDB20F931}"/>
              </a:ext>
            </a:extLst>
          </p:cNvPr>
          <p:cNvGrpSpPr/>
          <p:nvPr/>
        </p:nvGrpSpPr>
        <p:grpSpPr>
          <a:xfrm>
            <a:off x="3303037" y="2752531"/>
            <a:ext cx="1268963" cy="1045045"/>
            <a:chOff x="3303037" y="2752531"/>
            <a:chExt cx="1268963" cy="104504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7F0A5D2-AF14-9543-A504-F2C9C660EE0C}"/>
                </a:ext>
              </a:extLst>
            </p:cNvPr>
            <p:cNvSpPr/>
            <p:nvPr/>
          </p:nvSpPr>
          <p:spPr>
            <a:xfrm>
              <a:off x="3303037" y="2752531"/>
              <a:ext cx="1268963" cy="27991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2F34A10-FFE6-8041-B33A-A136B23821D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5400000" flipH="1" flipV="1">
              <a:off x="3443766" y="3303823"/>
              <a:ext cx="765126" cy="22237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D9DEC3-FF60-4243-9875-6D2A12A6B860}"/>
              </a:ext>
            </a:extLst>
          </p:cNvPr>
          <p:cNvGrpSpPr/>
          <p:nvPr/>
        </p:nvGrpSpPr>
        <p:grpSpPr>
          <a:xfrm>
            <a:off x="1782148" y="2288340"/>
            <a:ext cx="1642188" cy="464190"/>
            <a:chOff x="1782148" y="2288340"/>
            <a:chExt cx="1642188" cy="46419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629565F-FEEE-454F-A253-29B208164D96}"/>
                </a:ext>
              </a:extLst>
            </p:cNvPr>
            <p:cNvSpPr/>
            <p:nvPr/>
          </p:nvSpPr>
          <p:spPr>
            <a:xfrm>
              <a:off x="2687218" y="2288340"/>
              <a:ext cx="737118" cy="26474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4BED80C-FBF6-BA43-A3F8-F67D8C22CA80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V="1">
              <a:off x="1782148" y="2420713"/>
              <a:ext cx="905071" cy="331817"/>
            </a:xfrm>
            <a:prstGeom prst="curvedConnector3">
              <a:avLst>
                <a:gd name="adj1" fmla="val 99484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D4484F-FD33-BB4D-919A-00589792677E}"/>
              </a:ext>
            </a:extLst>
          </p:cNvPr>
          <p:cNvGrpSpPr/>
          <p:nvPr/>
        </p:nvGrpSpPr>
        <p:grpSpPr>
          <a:xfrm>
            <a:off x="1782147" y="3032449"/>
            <a:ext cx="2491274" cy="942391"/>
            <a:chOff x="1782147" y="3032449"/>
            <a:chExt cx="2491274" cy="94239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94BF4E-626E-FA49-8E11-1096BD4DA2DB}"/>
                </a:ext>
              </a:extLst>
            </p:cNvPr>
            <p:cNvSpPr/>
            <p:nvPr/>
          </p:nvSpPr>
          <p:spPr>
            <a:xfrm>
              <a:off x="3156859" y="3797575"/>
              <a:ext cx="1116562" cy="177265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8138584-4557-E649-BA68-4CCF7DE9BB1B}"/>
                </a:ext>
              </a:extLst>
            </p:cNvPr>
            <p:cNvCxnSpPr>
              <a:cxnSpLocks/>
            </p:cNvCxnSpPr>
            <p:nvPr/>
          </p:nvCxnSpPr>
          <p:spPr>
            <a:xfrm>
              <a:off x="1782147" y="3032449"/>
              <a:ext cx="1520890" cy="858416"/>
            </a:xfrm>
            <a:prstGeom prst="curvedConnector3">
              <a:avLst>
                <a:gd name="adj1" fmla="val 30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288B554-ED46-634C-A445-238B775D495A}"/>
              </a:ext>
            </a:extLst>
          </p:cNvPr>
          <p:cNvSpPr txBox="1"/>
          <p:nvPr/>
        </p:nvSpPr>
        <p:spPr>
          <a:xfrm>
            <a:off x="4176889" y="658841"/>
            <a:ext cx="3454400" cy="615553"/>
          </a:xfrm>
          <a:custGeom>
            <a:avLst/>
            <a:gdLst>
              <a:gd name="connsiteX0" fmla="*/ 0 w 3454400"/>
              <a:gd name="connsiteY0" fmla="*/ 0 h 615553"/>
              <a:gd name="connsiteX1" fmla="*/ 656336 w 3454400"/>
              <a:gd name="connsiteY1" fmla="*/ 0 h 615553"/>
              <a:gd name="connsiteX2" fmla="*/ 1243584 w 3454400"/>
              <a:gd name="connsiteY2" fmla="*/ 0 h 615553"/>
              <a:gd name="connsiteX3" fmla="*/ 2003552 w 3454400"/>
              <a:gd name="connsiteY3" fmla="*/ 0 h 615553"/>
              <a:gd name="connsiteX4" fmla="*/ 2659888 w 3454400"/>
              <a:gd name="connsiteY4" fmla="*/ 0 h 615553"/>
              <a:gd name="connsiteX5" fmla="*/ 3454400 w 3454400"/>
              <a:gd name="connsiteY5" fmla="*/ 0 h 615553"/>
              <a:gd name="connsiteX6" fmla="*/ 3454400 w 3454400"/>
              <a:gd name="connsiteY6" fmla="*/ 615553 h 615553"/>
              <a:gd name="connsiteX7" fmla="*/ 2763520 w 3454400"/>
              <a:gd name="connsiteY7" fmla="*/ 615553 h 615553"/>
              <a:gd name="connsiteX8" fmla="*/ 2003552 w 3454400"/>
              <a:gd name="connsiteY8" fmla="*/ 615553 h 615553"/>
              <a:gd name="connsiteX9" fmla="*/ 1416304 w 3454400"/>
              <a:gd name="connsiteY9" fmla="*/ 615553 h 615553"/>
              <a:gd name="connsiteX10" fmla="*/ 725424 w 3454400"/>
              <a:gd name="connsiteY10" fmla="*/ 615553 h 615553"/>
              <a:gd name="connsiteX11" fmla="*/ 0 w 3454400"/>
              <a:gd name="connsiteY11" fmla="*/ 615553 h 615553"/>
              <a:gd name="connsiteX12" fmla="*/ 0 w 3454400"/>
              <a:gd name="connsiteY12" fmla="*/ 0 h 61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54400" h="615553" extrusionOk="0">
                <a:moveTo>
                  <a:pt x="0" y="0"/>
                </a:moveTo>
                <a:cubicBezTo>
                  <a:pt x="310107" y="-19905"/>
                  <a:pt x="338286" y="16255"/>
                  <a:pt x="656336" y="0"/>
                </a:cubicBezTo>
                <a:cubicBezTo>
                  <a:pt x="974386" y="-16255"/>
                  <a:pt x="1058836" y="-19766"/>
                  <a:pt x="1243584" y="0"/>
                </a:cubicBezTo>
                <a:cubicBezTo>
                  <a:pt x="1428332" y="19766"/>
                  <a:pt x="1832700" y="-6627"/>
                  <a:pt x="2003552" y="0"/>
                </a:cubicBezTo>
                <a:cubicBezTo>
                  <a:pt x="2174404" y="6627"/>
                  <a:pt x="2403697" y="24353"/>
                  <a:pt x="2659888" y="0"/>
                </a:cubicBezTo>
                <a:cubicBezTo>
                  <a:pt x="2916079" y="-24353"/>
                  <a:pt x="3085203" y="3040"/>
                  <a:pt x="3454400" y="0"/>
                </a:cubicBezTo>
                <a:cubicBezTo>
                  <a:pt x="3438499" y="255015"/>
                  <a:pt x="3477552" y="449535"/>
                  <a:pt x="3454400" y="615553"/>
                </a:cubicBezTo>
                <a:cubicBezTo>
                  <a:pt x="3227060" y="609728"/>
                  <a:pt x="2931164" y="597834"/>
                  <a:pt x="2763520" y="615553"/>
                </a:cubicBezTo>
                <a:cubicBezTo>
                  <a:pt x="2595876" y="633272"/>
                  <a:pt x="2342268" y="626254"/>
                  <a:pt x="2003552" y="615553"/>
                </a:cubicBezTo>
                <a:cubicBezTo>
                  <a:pt x="1664836" y="604852"/>
                  <a:pt x="1677422" y="640415"/>
                  <a:pt x="1416304" y="615553"/>
                </a:cubicBezTo>
                <a:cubicBezTo>
                  <a:pt x="1155186" y="590691"/>
                  <a:pt x="1068930" y="640387"/>
                  <a:pt x="725424" y="615553"/>
                </a:cubicBezTo>
                <a:cubicBezTo>
                  <a:pt x="381918" y="590719"/>
                  <a:pt x="338796" y="630083"/>
                  <a:pt x="0" y="615553"/>
                </a:cubicBezTo>
                <a:cubicBezTo>
                  <a:pt x="-9326" y="402015"/>
                  <a:pt x="-27595" y="25480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MM[2]: If Negative  PC ←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F5EC61-1EE2-7740-88D0-D06D91050480}"/>
              </a:ext>
            </a:extLst>
          </p:cNvPr>
          <p:cNvSpPr/>
          <p:nvPr/>
        </p:nvSpPr>
        <p:spPr>
          <a:xfrm>
            <a:off x="3321698" y="2167042"/>
            <a:ext cx="1250302" cy="930306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936606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    </a:t>
            </a:r>
          </a:p>
          <a:p>
            <a:r>
              <a:rPr lang="en-US" dirty="0"/>
              <a:t>Execute</a:t>
            </a:r>
          </a:p>
          <a:p>
            <a:endParaRPr lang="en-US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12936F-4A89-DE4C-85CA-ED87A71C3B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7257" y="2901819"/>
            <a:ext cx="849086" cy="4665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19F186D-D1D2-8C57-8D66-391111D6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235" y="0"/>
            <a:ext cx="5914883" cy="645300"/>
          </a:xfrm>
        </p:spPr>
        <p:txBody>
          <a:bodyPr/>
          <a:lstStyle/>
          <a:p>
            <a:r>
              <a:rPr lang="en-US" sz="3200" dirty="0"/>
              <a:t>The Instruction Cycle: Decode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5C0B5-6B83-4FB0-DFD2-98D4B1BFA05E}"/>
              </a:ext>
            </a:extLst>
          </p:cNvPr>
          <p:cNvSpPr txBox="1"/>
          <p:nvPr/>
        </p:nvSpPr>
        <p:spPr>
          <a:xfrm>
            <a:off x="4176889" y="658841"/>
            <a:ext cx="3454400" cy="615553"/>
          </a:xfrm>
          <a:custGeom>
            <a:avLst/>
            <a:gdLst>
              <a:gd name="connsiteX0" fmla="*/ 0 w 3454400"/>
              <a:gd name="connsiteY0" fmla="*/ 0 h 615553"/>
              <a:gd name="connsiteX1" fmla="*/ 656336 w 3454400"/>
              <a:gd name="connsiteY1" fmla="*/ 0 h 615553"/>
              <a:gd name="connsiteX2" fmla="*/ 1243584 w 3454400"/>
              <a:gd name="connsiteY2" fmla="*/ 0 h 615553"/>
              <a:gd name="connsiteX3" fmla="*/ 2003552 w 3454400"/>
              <a:gd name="connsiteY3" fmla="*/ 0 h 615553"/>
              <a:gd name="connsiteX4" fmla="*/ 2659888 w 3454400"/>
              <a:gd name="connsiteY4" fmla="*/ 0 h 615553"/>
              <a:gd name="connsiteX5" fmla="*/ 3454400 w 3454400"/>
              <a:gd name="connsiteY5" fmla="*/ 0 h 615553"/>
              <a:gd name="connsiteX6" fmla="*/ 3454400 w 3454400"/>
              <a:gd name="connsiteY6" fmla="*/ 615553 h 615553"/>
              <a:gd name="connsiteX7" fmla="*/ 2763520 w 3454400"/>
              <a:gd name="connsiteY7" fmla="*/ 615553 h 615553"/>
              <a:gd name="connsiteX8" fmla="*/ 2003552 w 3454400"/>
              <a:gd name="connsiteY8" fmla="*/ 615553 h 615553"/>
              <a:gd name="connsiteX9" fmla="*/ 1416304 w 3454400"/>
              <a:gd name="connsiteY9" fmla="*/ 615553 h 615553"/>
              <a:gd name="connsiteX10" fmla="*/ 725424 w 3454400"/>
              <a:gd name="connsiteY10" fmla="*/ 615553 h 615553"/>
              <a:gd name="connsiteX11" fmla="*/ 0 w 3454400"/>
              <a:gd name="connsiteY11" fmla="*/ 615553 h 615553"/>
              <a:gd name="connsiteX12" fmla="*/ 0 w 3454400"/>
              <a:gd name="connsiteY12" fmla="*/ 0 h 61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54400" h="615553" extrusionOk="0">
                <a:moveTo>
                  <a:pt x="0" y="0"/>
                </a:moveTo>
                <a:cubicBezTo>
                  <a:pt x="310107" y="-19905"/>
                  <a:pt x="338286" y="16255"/>
                  <a:pt x="656336" y="0"/>
                </a:cubicBezTo>
                <a:cubicBezTo>
                  <a:pt x="974386" y="-16255"/>
                  <a:pt x="1058836" y="-19766"/>
                  <a:pt x="1243584" y="0"/>
                </a:cubicBezTo>
                <a:cubicBezTo>
                  <a:pt x="1428332" y="19766"/>
                  <a:pt x="1832700" y="-6627"/>
                  <a:pt x="2003552" y="0"/>
                </a:cubicBezTo>
                <a:cubicBezTo>
                  <a:pt x="2174404" y="6627"/>
                  <a:pt x="2403697" y="24353"/>
                  <a:pt x="2659888" y="0"/>
                </a:cubicBezTo>
                <a:cubicBezTo>
                  <a:pt x="2916079" y="-24353"/>
                  <a:pt x="3085203" y="3040"/>
                  <a:pt x="3454400" y="0"/>
                </a:cubicBezTo>
                <a:cubicBezTo>
                  <a:pt x="3438499" y="255015"/>
                  <a:pt x="3477552" y="449535"/>
                  <a:pt x="3454400" y="615553"/>
                </a:cubicBezTo>
                <a:cubicBezTo>
                  <a:pt x="3227060" y="609728"/>
                  <a:pt x="2931164" y="597834"/>
                  <a:pt x="2763520" y="615553"/>
                </a:cubicBezTo>
                <a:cubicBezTo>
                  <a:pt x="2595876" y="633272"/>
                  <a:pt x="2342268" y="626254"/>
                  <a:pt x="2003552" y="615553"/>
                </a:cubicBezTo>
                <a:cubicBezTo>
                  <a:pt x="1664836" y="604852"/>
                  <a:pt x="1677422" y="640415"/>
                  <a:pt x="1416304" y="615553"/>
                </a:cubicBezTo>
                <a:cubicBezTo>
                  <a:pt x="1155186" y="590691"/>
                  <a:pt x="1068930" y="640387"/>
                  <a:pt x="725424" y="615553"/>
                </a:cubicBezTo>
                <a:cubicBezTo>
                  <a:pt x="381918" y="590719"/>
                  <a:pt x="338796" y="630083"/>
                  <a:pt x="0" y="615553"/>
                </a:cubicBezTo>
                <a:cubicBezTo>
                  <a:pt x="-9326" y="402015"/>
                  <a:pt x="-27595" y="25480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MM[2]: If Negative  PC ←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1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F5EC61-1EE2-7740-88D0-D06D91050480}"/>
              </a:ext>
            </a:extLst>
          </p:cNvPr>
          <p:cNvSpPr/>
          <p:nvPr/>
        </p:nvSpPr>
        <p:spPr>
          <a:xfrm>
            <a:off x="6839338" y="3518054"/>
            <a:ext cx="1147665" cy="876664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936606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Last ALU result negative?</a:t>
            </a:r>
          </a:p>
          <a:p>
            <a:pPr marL="596900" lvl="1" indent="0">
              <a:buNone/>
            </a:pPr>
            <a:r>
              <a:rPr lang="en-US" dirty="0"/>
              <a:t>	     PC ←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0E731A-BAC1-5F45-B432-617CF0767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857" y="2141569"/>
            <a:ext cx="673100" cy="393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FD8D98-1E42-7D46-910B-1B5DFABA68B1}"/>
              </a:ext>
            </a:extLst>
          </p:cNvPr>
          <p:cNvSpPr/>
          <p:nvPr/>
        </p:nvSpPr>
        <p:spPr>
          <a:xfrm>
            <a:off x="2729195" y="2096937"/>
            <a:ext cx="1842805" cy="474813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31446D-684E-7E2D-C554-E4E2F101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235" y="0"/>
            <a:ext cx="5923121" cy="645300"/>
          </a:xfrm>
        </p:spPr>
        <p:txBody>
          <a:bodyPr/>
          <a:lstStyle/>
          <a:p>
            <a:r>
              <a:rPr lang="en-US" sz="3200" dirty="0"/>
              <a:t>The Instruction Cycle: Execute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543A3-0DB0-627C-2FC1-E1BF14FAABBD}"/>
              </a:ext>
            </a:extLst>
          </p:cNvPr>
          <p:cNvSpPr txBox="1"/>
          <p:nvPr/>
        </p:nvSpPr>
        <p:spPr>
          <a:xfrm>
            <a:off x="4176889" y="658841"/>
            <a:ext cx="3454400" cy="615553"/>
          </a:xfrm>
          <a:custGeom>
            <a:avLst/>
            <a:gdLst>
              <a:gd name="connsiteX0" fmla="*/ 0 w 3454400"/>
              <a:gd name="connsiteY0" fmla="*/ 0 h 615553"/>
              <a:gd name="connsiteX1" fmla="*/ 656336 w 3454400"/>
              <a:gd name="connsiteY1" fmla="*/ 0 h 615553"/>
              <a:gd name="connsiteX2" fmla="*/ 1243584 w 3454400"/>
              <a:gd name="connsiteY2" fmla="*/ 0 h 615553"/>
              <a:gd name="connsiteX3" fmla="*/ 2003552 w 3454400"/>
              <a:gd name="connsiteY3" fmla="*/ 0 h 615553"/>
              <a:gd name="connsiteX4" fmla="*/ 2659888 w 3454400"/>
              <a:gd name="connsiteY4" fmla="*/ 0 h 615553"/>
              <a:gd name="connsiteX5" fmla="*/ 3454400 w 3454400"/>
              <a:gd name="connsiteY5" fmla="*/ 0 h 615553"/>
              <a:gd name="connsiteX6" fmla="*/ 3454400 w 3454400"/>
              <a:gd name="connsiteY6" fmla="*/ 615553 h 615553"/>
              <a:gd name="connsiteX7" fmla="*/ 2763520 w 3454400"/>
              <a:gd name="connsiteY7" fmla="*/ 615553 h 615553"/>
              <a:gd name="connsiteX8" fmla="*/ 2003552 w 3454400"/>
              <a:gd name="connsiteY8" fmla="*/ 615553 h 615553"/>
              <a:gd name="connsiteX9" fmla="*/ 1416304 w 3454400"/>
              <a:gd name="connsiteY9" fmla="*/ 615553 h 615553"/>
              <a:gd name="connsiteX10" fmla="*/ 725424 w 3454400"/>
              <a:gd name="connsiteY10" fmla="*/ 615553 h 615553"/>
              <a:gd name="connsiteX11" fmla="*/ 0 w 3454400"/>
              <a:gd name="connsiteY11" fmla="*/ 615553 h 615553"/>
              <a:gd name="connsiteX12" fmla="*/ 0 w 3454400"/>
              <a:gd name="connsiteY12" fmla="*/ 0 h 61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54400" h="615553" extrusionOk="0">
                <a:moveTo>
                  <a:pt x="0" y="0"/>
                </a:moveTo>
                <a:cubicBezTo>
                  <a:pt x="310107" y="-19905"/>
                  <a:pt x="338286" y="16255"/>
                  <a:pt x="656336" y="0"/>
                </a:cubicBezTo>
                <a:cubicBezTo>
                  <a:pt x="974386" y="-16255"/>
                  <a:pt x="1058836" y="-19766"/>
                  <a:pt x="1243584" y="0"/>
                </a:cubicBezTo>
                <a:cubicBezTo>
                  <a:pt x="1428332" y="19766"/>
                  <a:pt x="1832700" y="-6627"/>
                  <a:pt x="2003552" y="0"/>
                </a:cubicBezTo>
                <a:cubicBezTo>
                  <a:pt x="2174404" y="6627"/>
                  <a:pt x="2403697" y="24353"/>
                  <a:pt x="2659888" y="0"/>
                </a:cubicBezTo>
                <a:cubicBezTo>
                  <a:pt x="2916079" y="-24353"/>
                  <a:pt x="3085203" y="3040"/>
                  <a:pt x="3454400" y="0"/>
                </a:cubicBezTo>
                <a:cubicBezTo>
                  <a:pt x="3438499" y="255015"/>
                  <a:pt x="3477552" y="449535"/>
                  <a:pt x="3454400" y="615553"/>
                </a:cubicBezTo>
                <a:cubicBezTo>
                  <a:pt x="3227060" y="609728"/>
                  <a:pt x="2931164" y="597834"/>
                  <a:pt x="2763520" y="615553"/>
                </a:cubicBezTo>
                <a:cubicBezTo>
                  <a:pt x="2595876" y="633272"/>
                  <a:pt x="2342268" y="626254"/>
                  <a:pt x="2003552" y="615553"/>
                </a:cubicBezTo>
                <a:cubicBezTo>
                  <a:pt x="1664836" y="604852"/>
                  <a:pt x="1677422" y="640415"/>
                  <a:pt x="1416304" y="615553"/>
                </a:cubicBezTo>
                <a:cubicBezTo>
                  <a:pt x="1155186" y="590691"/>
                  <a:pt x="1068930" y="640387"/>
                  <a:pt x="725424" y="615553"/>
                </a:cubicBezTo>
                <a:cubicBezTo>
                  <a:pt x="381918" y="590719"/>
                  <a:pt x="338796" y="630083"/>
                  <a:pt x="0" y="615553"/>
                </a:cubicBezTo>
                <a:cubicBezTo>
                  <a:pt x="-9326" y="402015"/>
                  <a:pt x="-27595" y="25480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MM[2]: If Negative  PC ← 4   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CE6F4-1324-2511-BB0A-C31C70CD4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8458" y="3496102"/>
            <a:ext cx="197519" cy="177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40D55-8B6A-3A85-8E13-25CE892F7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2733" y="3806357"/>
            <a:ext cx="160718" cy="1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9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7137D2F-455C-6148-213B-9347811E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7"/>
            <a:ext cx="2936606" cy="2835405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Last ALU result negative?</a:t>
            </a:r>
            <a:br>
              <a:rPr lang="en-US" dirty="0"/>
            </a:br>
            <a:r>
              <a:rPr lang="en-US" dirty="0"/>
              <a:t>     PC ← 4</a:t>
            </a:r>
          </a:p>
          <a:p>
            <a:r>
              <a:rPr lang="en-US" dirty="0">
                <a:solidFill>
                  <a:srgbClr val="174769"/>
                </a:solidFill>
              </a:rPr>
              <a:t>Fetch… Decode… Execute</a:t>
            </a:r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E731A-BAC1-5F45-B432-617CF0767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857" y="2141569"/>
            <a:ext cx="673100" cy="393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FD8D98-1E42-7D46-910B-1B5DFABA68B1}"/>
              </a:ext>
            </a:extLst>
          </p:cNvPr>
          <p:cNvSpPr/>
          <p:nvPr/>
        </p:nvSpPr>
        <p:spPr>
          <a:xfrm>
            <a:off x="2729196" y="2096937"/>
            <a:ext cx="691762" cy="474813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A52872-7701-6E40-8972-15302E21ECFF}"/>
              </a:ext>
            </a:extLst>
          </p:cNvPr>
          <p:cNvGrpSpPr/>
          <p:nvPr/>
        </p:nvGrpSpPr>
        <p:grpSpPr>
          <a:xfrm>
            <a:off x="3342793" y="2749468"/>
            <a:ext cx="1208718" cy="1340548"/>
            <a:chOff x="3342793" y="2749468"/>
            <a:chExt cx="1208718" cy="13405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09DA94-4E8B-7F45-B161-746E77337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5011" y="2749468"/>
              <a:ext cx="1206500" cy="254000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1AA209-899F-A143-9442-3EDAC4F40760}"/>
                </a:ext>
              </a:extLst>
            </p:cNvPr>
            <p:cNvSpPr/>
            <p:nvPr/>
          </p:nvSpPr>
          <p:spPr>
            <a:xfrm>
              <a:off x="3342793" y="2760920"/>
              <a:ext cx="1206500" cy="253999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269E243E-4565-6145-901E-4F67EB195E3A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3306561" y="3450534"/>
              <a:ext cx="1075097" cy="20386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81EEE93A-7523-A54A-E382-1ABFD7B1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236" y="0"/>
            <a:ext cx="5659510" cy="645300"/>
          </a:xfrm>
        </p:spPr>
        <p:txBody>
          <a:bodyPr/>
          <a:lstStyle/>
          <a:p>
            <a:r>
              <a:rPr lang="en-US" sz="3200" dirty="0"/>
              <a:t>The Instruction Cycle: Again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706DDE-E50D-D3A5-6855-2F0079D2AD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2570" y="4085732"/>
            <a:ext cx="197519" cy="1777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5E2817-42E7-D294-4CAE-415E0A072A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2733" y="3806357"/>
            <a:ext cx="160718" cy="16071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008836B-7A96-B548-80A2-127E36C48A4E}"/>
              </a:ext>
            </a:extLst>
          </p:cNvPr>
          <p:cNvGrpSpPr/>
          <p:nvPr/>
        </p:nvGrpSpPr>
        <p:grpSpPr>
          <a:xfrm>
            <a:off x="2248678" y="2351314"/>
            <a:ext cx="2080233" cy="1950098"/>
            <a:chOff x="2248678" y="2351314"/>
            <a:chExt cx="2080233" cy="195009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611504D-E514-7D41-8D2D-9A858C5F7339}"/>
                </a:ext>
              </a:extLst>
            </p:cNvPr>
            <p:cNvSpPr/>
            <p:nvPr/>
          </p:nvSpPr>
          <p:spPr>
            <a:xfrm>
              <a:off x="3170844" y="4077495"/>
              <a:ext cx="1158067" cy="17776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B07B5F02-CCA3-8845-AC19-1A834A2A7911}"/>
                </a:ext>
              </a:extLst>
            </p:cNvPr>
            <p:cNvSpPr/>
            <p:nvPr/>
          </p:nvSpPr>
          <p:spPr>
            <a:xfrm>
              <a:off x="2248678" y="2351314"/>
              <a:ext cx="1129004" cy="1950098"/>
            </a:xfrm>
            <a:custGeom>
              <a:avLst/>
              <a:gdLst>
                <a:gd name="connsiteX0" fmla="*/ 466530 w 1129004"/>
                <a:gd name="connsiteY0" fmla="*/ 0 h 1950098"/>
                <a:gd name="connsiteX1" fmla="*/ 363893 w 1129004"/>
                <a:gd name="connsiteY1" fmla="*/ 37323 h 1950098"/>
                <a:gd name="connsiteX2" fmla="*/ 335902 w 1129004"/>
                <a:gd name="connsiteY2" fmla="*/ 46653 h 1950098"/>
                <a:gd name="connsiteX3" fmla="*/ 317240 w 1129004"/>
                <a:gd name="connsiteY3" fmla="*/ 65315 h 1950098"/>
                <a:gd name="connsiteX4" fmla="*/ 270587 w 1129004"/>
                <a:gd name="connsiteY4" fmla="*/ 102637 h 1950098"/>
                <a:gd name="connsiteX5" fmla="*/ 251926 w 1129004"/>
                <a:gd name="connsiteY5" fmla="*/ 158621 h 1950098"/>
                <a:gd name="connsiteX6" fmla="*/ 233265 w 1129004"/>
                <a:gd name="connsiteY6" fmla="*/ 186613 h 1950098"/>
                <a:gd name="connsiteX7" fmla="*/ 223934 w 1129004"/>
                <a:gd name="connsiteY7" fmla="*/ 214604 h 1950098"/>
                <a:gd name="connsiteX8" fmla="*/ 205273 w 1129004"/>
                <a:gd name="connsiteY8" fmla="*/ 242596 h 1950098"/>
                <a:gd name="connsiteX9" fmla="*/ 186612 w 1129004"/>
                <a:gd name="connsiteY9" fmla="*/ 307910 h 1950098"/>
                <a:gd name="connsiteX10" fmla="*/ 195942 w 1129004"/>
                <a:gd name="connsiteY10" fmla="*/ 541176 h 1950098"/>
                <a:gd name="connsiteX11" fmla="*/ 214604 w 1129004"/>
                <a:gd name="connsiteY11" fmla="*/ 615821 h 1950098"/>
                <a:gd name="connsiteX12" fmla="*/ 223934 w 1129004"/>
                <a:gd name="connsiteY12" fmla="*/ 653143 h 1950098"/>
                <a:gd name="connsiteX13" fmla="*/ 233265 w 1129004"/>
                <a:gd name="connsiteY13" fmla="*/ 699796 h 1950098"/>
                <a:gd name="connsiteX14" fmla="*/ 251926 w 1129004"/>
                <a:gd name="connsiteY14" fmla="*/ 755780 h 1950098"/>
                <a:gd name="connsiteX15" fmla="*/ 270587 w 1129004"/>
                <a:gd name="connsiteY15" fmla="*/ 783772 h 1950098"/>
                <a:gd name="connsiteX16" fmla="*/ 307910 w 1129004"/>
                <a:gd name="connsiteY16" fmla="*/ 858417 h 1950098"/>
                <a:gd name="connsiteX17" fmla="*/ 326571 w 1129004"/>
                <a:gd name="connsiteY17" fmla="*/ 914400 h 1950098"/>
                <a:gd name="connsiteX18" fmla="*/ 335902 w 1129004"/>
                <a:gd name="connsiteY18" fmla="*/ 942392 h 1950098"/>
                <a:gd name="connsiteX19" fmla="*/ 326571 w 1129004"/>
                <a:gd name="connsiteY19" fmla="*/ 1026368 h 1950098"/>
                <a:gd name="connsiteX20" fmla="*/ 298579 w 1129004"/>
                <a:gd name="connsiteY20" fmla="*/ 1110343 h 1950098"/>
                <a:gd name="connsiteX21" fmla="*/ 279918 w 1129004"/>
                <a:gd name="connsiteY21" fmla="*/ 1166327 h 1950098"/>
                <a:gd name="connsiteX22" fmla="*/ 261257 w 1129004"/>
                <a:gd name="connsiteY22" fmla="*/ 1194319 h 1950098"/>
                <a:gd name="connsiteX23" fmla="*/ 242595 w 1129004"/>
                <a:gd name="connsiteY23" fmla="*/ 1212980 h 1950098"/>
                <a:gd name="connsiteX24" fmla="*/ 177281 w 1129004"/>
                <a:gd name="connsiteY24" fmla="*/ 1287625 h 1950098"/>
                <a:gd name="connsiteX25" fmla="*/ 167951 w 1129004"/>
                <a:gd name="connsiteY25" fmla="*/ 1315617 h 1950098"/>
                <a:gd name="connsiteX26" fmla="*/ 121298 w 1129004"/>
                <a:gd name="connsiteY26" fmla="*/ 1362270 h 1950098"/>
                <a:gd name="connsiteX27" fmla="*/ 111967 w 1129004"/>
                <a:gd name="connsiteY27" fmla="*/ 1390262 h 1950098"/>
                <a:gd name="connsiteX28" fmla="*/ 74644 w 1129004"/>
                <a:gd name="connsiteY28" fmla="*/ 1436915 h 1950098"/>
                <a:gd name="connsiteX29" fmla="*/ 46653 w 1129004"/>
                <a:gd name="connsiteY29" fmla="*/ 1520890 h 1950098"/>
                <a:gd name="connsiteX30" fmla="*/ 37322 w 1129004"/>
                <a:gd name="connsiteY30" fmla="*/ 1548882 h 1950098"/>
                <a:gd name="connsiteX31" fmla="*/ 18661 w 1129004"/>
                <a:gd name="connsiteY31" fmla="*/ 1576874 h 1950098"/>
                <a:gd name="connsiteX32" fmla="*/ 0 w 1129004"/>
                <a:gd name="connsiteY32" fmla="*/ 1632857 h 1950098"/>
                <a:gd name="connsiteX33" fmla="*/ 27991 w 1129004"/>
                <a:gd name="connsiteY33" fmla="*/ 1782147 h 1950098"/>
                <a:gd name="connsiteX34" fmla="*/ 65314 w 1129004"/>
                <a:gd name="connsiteY34" fmla="*/ 1819470 h 1950098"/>
                <a:gd name="connsiteX35" fmla="*/ 121298 w 1129004"/>
                <a:gd name="connsiteY35" fmla="*/ 1866123 h 1950098"/>
                <a:gd name="connsiteX36" fmla="*/ 270587 w 1129004"/>
                <a:gd name="connsiteY36" fmla="*/ 1903445 h 1950098"/>
                <a:gd name="connsiteX37" fmla="*/ 317240 w 1129004"/>
                <a:gd name="connsiteY37" fmla="*/ 1912776 h 1950098"/>
                <a:gd name="connsiteX38" fmla="*/ 457200 w 1129004"/>
                <a:gd name="connsiteY38" fmla="*/ 1931437 h 1950098"/>
                <a:gd name="connsiteX39" fmla="*/ 569167 w 1129004"/>
                <a:gd name="connsiteY39" fmla="*/ 1950098 h 1950098"/>
                <a:gd name="connsiteX40" fmla="*/ 681134 w 1129004"/>
                <a:gd name="connsiteY40" fmla="*/ 1940768 h 1950098"/>
                <a:gd name="connsiteX41" fmla="*/ 709126 w 1129004"/>
                <a:gd name="connsiteY41" fmla="*/ 1931437 h 1950098"/>
                <a:gd name="connsiteX42" fmla="*/ 821093 w 1129004"/>
                <a:gd name="connsiteY42" fmla="*/ 1903445 h 1950098"/>
                <a:gd name="connsiteX43" fmla="*/ 858416 w 1129004"/>
                <a:gd name="connsiteY43" fmla="*/ 1894115 h 1950098"/>
                <a:gd name="connsiteX44" fmla="*/ 914400 w 1129004"/>
                <a:gd name="connsiteY44" fmla="*/ 1875453 h 1950098"/>
                <a:gd name="connsiteX45" fmla="*/ 942391 w 1129004"/>
                <a:gd name="connsiteY45" fmla="*/ 1866123 h 1950098"/>
                <a:gd name="connsiteX46" fmla="*/ 1063689 w 1129004"/>
                <a:gd name="connsiteY46" fmla="*/ 1847462 h 1950098"/>
                <a:gd name="connsiteX47" fmla="*/ 1129004 w 1129004"/>
                <a:gd name="connsiteY47" fmla="*/ 1838131 h 195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29004" h="1950098">
                  <a:moveTo>
                    <a:pt x="466530" y="0"/>
                  </a:moveTo>
                  <a:cubicBezTo>
                    <a:pt x="401615" y="25967"/>
                    <a:pt x="435764" y="13366"/>
                    <a:pt x="363893" y="37323"/>
                  </a:cubicBezTo>
                  <a:lnTo>
                    <a:pt x="335902" y="46653"/>
                  </a:lnTo>
                  <a:cubicBezTo>
                    <a:pt x="329681" y="52874"/>
                    <a:pt x="324110" y="59819"/>
                    <a:pt x="317240" y="65315"/>
                  </a:cubicBezTo>
                  <a:cubicBezTo>
                    <a:pt x="258381" y="112403"/>
                    <a:pt x="315652" y="57574"/>
                    <a:pt x="270587" y="102637"/>
                  </a:cubicBezTo>
                  <a:cubicBezTo>
                    <a:pt x="264367" y="121298"/>
                    <a:pt x="262837" y="142254"/>
                    <a:pt x="251926" y="158621"/>
                  </a:cubicBezTo>
                  <a:cubicBezTo>
                    <a:pt x="245706" y="167952"/>
                    <a:pt x="238280" y="176583"/>
                    <a:pt x="233265" y="186613"/>
                  </a:cubicBezTo>
                  <a:cubicBezTo>
                    <a:pt x="228867" y="195410"/>
                    <a:pt x="228332" y="205807"/>
                    <a:pt x="223934" y="214604"/>
                  </a:cubicBezTo>
                  <a:cubicBezTo>
                    <a:pt x="218919" y="224634"/>
                    <a:pt x="210288" y="232566"/>
                    <a:pt x="205273" y="242596"/>
                  </a:cubicBezTo>
                  <a:cubicBezTo>
                    <a:pt x="198578" y="255985"/>
                    <a:pt x="189603" y="295947"/>
                    <a:pt x="186612" y="307910"/>
                  </a:cubicBezTo>
                  <a:cubicBezTo>
                    <a:pt x="189722" y="385665"/>
                    <a:pt x="190766" y="463531"/>
                    <a:pt x="195942" y="541176"/>
                  </a:cubicBezTo>
                  <a:cubicBezTo>
                    <a:pt x="198416" y="578293"/>
                    <a:pt x="205706" y="584679"/>
                    <a:pt x="214604" y="615821"/>
                  </a:cubicBezTo>
                  <a:cubicBezTo>
                    <a:pt x="218127" y="628151"/>
                    <a:pt x="221152" y="640625"/>
                    <a:pt x="223934" y="653143"/>
                  </a:cubicBezTo>
                  <a:cubicBezTo>
                    <a:pt x="227374" y="668624"/>
                    <a:pt x="229092" y="684496"/>
                    <a:pt x="233265" y="699796"/>
                  </a:cubicBezTo>
                  <a:cubicBezTo>
                    <a:pt x="238441" y="718774"/>
                    <a:pt x="241015" y="739413"/>
                    <a:pt x="251926" y="755780"/>
                  </a:cubicBezTo>
                  <a:cubicBezTo>
                    <a:pt x="258146" y="765111"/>
                    <a:pt x="266032" y="773525"/>
                    <a:pt x="270587" y="783772"/>
                  </a:cubicBezTo>
                  <a:cubicBezTo>
                    <a:pt x="304897" y="860967"/>
                    <a:pt x="269586" y="820091"/>
                    <a:pt x="307910" y="858417"/>
                  </a:cubicBezTo>
                  <a:lnTo>
                    <a:pt x="326571" y="914400"/>
                  </a:lnTo>
                  <a:lnTo>
                    <a:pt x="335902" y="942392"/>
                  </a:lnTo>
                  <a:cubicBezTo>
                    <a:pt x="332792" y="970384"/>
                    <a:pt x="332095" y="998751"/>
                    <a:pt x="326571" y="1026368"/>
                  </a:cubicBezTo>
                  <a:cubicBezTo>
                    <a:pt x="326569" y="1026378"/>
                    <a:pt x="303246" y="1096343"/>
                    <a:pt x="298579" y="1110343"/>
                  </a:cubicBezTo>
                  <a:cubicBezTo>
                    <a:pt x="298577" y="1110348"/>
                    <a:pt x="279921" y="1166323"/>
                    <a:pt x="279918" y="1166327"/>
                  </a:cubicBezTo>
                  <a:cubicBezTo>
                    <a:pt x="273698" y="1175658"/>
                    <a:pt x="268262" y="1185562"/>
                    <a:pt x="261257" y="1194319"/>
                  </a:cubicBezTo>
                  <a:cubicBezTo>
                    <a:pt x="255761" y="1201188"/>
                    <a:pt x="247873" y="1205942"/>
                    <a:pt x="242595" y="1212980"/>
                  </a:cubicBezTo>
                  <a:cubicBezTo>
                    <a:pt x="188165" y="1285553"/>
                    <a:pt x="229378" y="1252894"/>
                    <a:pt x="177281" y="1287625"/>
                  </a:cubicBezTo>
                  <a:cubicBezTo>
                    <a:pt x="174171" y="1296956"/>
                    <a:pt x="173852" y="1307749"/>
                    <a:pt x="167951" y="1315617"/>
                  </a:cubicBezTo>
                  <a:cubicBezTo>
                    <a:pt x="154756" y="1333211"/>
                    <a:pt x="121298" y="1362270"/>
                    <a:pt x="121298" y="1362270"/>
                  </a:cubicBezTo>
                  <a:cubicBezTo>
                    <a:pt x="118188" y="1371601"/>
                    <a:pt x="116366" y="1381465"/>
                    <a:pt x="111967" y="1390262"/>
                  </a:cubicBezTo>
                  <a:cubicBezTo>
                    <a:pt x="100197" y="1413802"/>
                    <a:pt x="92001" y="1419558"/>
                    <a:pt x="74644" y="1436915"/>
                  </a:cubicBezTo>
                  <a:lnTo>
                    <a:pt x="46653" y="1520890"/>
                  </a:lnTo>
                  <a:cubicBezTo>
                    <a:pt x="43543" y="1530221"/>
                    <a:pt x="42778" y="1540698"/>
                    <a:pt x="37322" y="1548882"/>
                  </a:cubicBezTo>
                  <a:cubicBezTo>
                    <a:pt x="31102" y="1558213"/>
                    <a:pt x="23215" y="1566627"/>
                    <a:pt x="18661" y="1576874"/>
                  </a:cubicBezTo>
                  <a:cubicBezTo>
                    <a:pt x="10672" y="1594849"/>
                    <a:pt x="0" y="1632857"/>
                    <a:pt x="0" y="1632857"/>
                  </a:cubicBezTo>
                  <a:cubicBezTo>
                    <a:pt x="1208" y="1644937"/>
                    <a:pt x="5788" y="1759944"/>
                    <a:pt x="27991" y="1782147"/>
                  </a:cubicBezTo>
                  <a:lnTo>
                    <a:pt x="65314" y="1819470"/>
                  </a:lnTo>
                  <a:cubicBezTo>
                    <a:pt x="82893" y="1837049"/>
                    <a:pt x="97914" y="1855730"/>
                    <a:pt x="121298" y="1866123"/>
                  </a:cubicBezTo>
                  <a:cubicBezTo>
                    <a:pt x="168248" y="1886990"/>
                    <a:pt x="221077" y="1893543"/>
                    <a:pt x="270587" y="1903445"/>
                  </a:cubicBezTo>
                  <a:cubicBezTo>
                    <a:pt x="286138" y="1906555"/>
                    <a:pt x="301503" y="1910809"/>
                    <a:pt x="317240" y="1912776"/>
                  </a:cubicBezTo>
                  <a:cubicBezTo>
                    <a:pt x="366751" y="1918964"/>
                    <a:pt x="408246" y="1923707"/>
                    <a:pt x="457200" y="1931437"/>
                  </a:cubicBezTo>
                  <a:lnTo>
                    <a:pt x="569167" y="1950098"/>
                  </a:lnTo>
                  <a:cubicBezTo>
                    <a:pt x="606489" y="1946988"/>
                    <a:pt x="644011" y="1945718"/>
                    <a:pt x="681134" y="1940768"/>
                  </a:cubicBezTo>
                  <a:cubicBezTo>
                    <a:pt x="690883" y="1939468"/>
                    <a:pt x="699637" y="1934025"/>
                    <a:pt x="709126" y="1931437"/>
                  </a:cubicBezTo>
                  <a:cubicBezTo>
                    <a:pt x="746241" y="1921315"/>
                    <a:pt x="783771" y="1912775"/>
                    <a:pt x="821093" y="1903445"/>
                  </a:cubicBezTo>
                  <a:cubicBezTo>
                    <a:pt x="833534" y="1900335"/>
                    <a:pt x="846250" y="1898170"/>
                    <a:pt x="858416" y="1894115"/>
                  </a:cubicBezTo>
                  <a:lnTo>
                    <a:pt x="914400" y="1875453"/>
                  </a:lnTo>
                  <a:cubicBezTo>
                    <a:pt x="923730" y="1872343"/>
                    <a:pt x="932690" y="1867740"/>
                    <a:pt x="942391" y="1866123"/>
                  </a:cubicBezTo>
                  <a:cubicBezTo>
                    <a:pt x="1082038" y="1842848"/>
                    <a:pt x="907609" y="1871474"/>
                    <a:pt x="1063689" y="1847462"/>
                  </a:cubicBezTo>
                  <a:cubicBezTo>
                    <a:pt x="1127665" y="1837620"/>
                    <a:pt x="1099945" y="1838131"/>
                    <a:pt x="1129004" y="1838131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428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ECB64C-447B-2347-B647-4C7273CA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905886" cy="645300"/>
          </a:xfrm>
        </p:spPr>
        <p:txBody>
          <a:bodyPr/>
          <a:lstStyle/>
          <a:p>
            <a:r>
              <a:rPr lang="en-US" dirty="0"/>
              <a:t>Stored Program Architecture 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3CAD4F-035A-5B45-80C9-7C92F43F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38147"/>
            <a:ext cx="6621889" cy="3448166"/>
          </a:xfrm>
        </p:spPr>
        <p:txBody>
          <a:bodyPr/>
          <a:lstStyle/>
          <a:p>
            <a:r>
              <a:rPr lang="en-US" sz="2000" dirty="0"/>
              <a:t>Stored Program Architecture</a:t>
            </a:r>
          </a:p>
          <a:p>
            <a:pPr lvl="1"/>
            <a:r>
              <a:rPr lang="en-US" sz="2000" dirty="0"/>
              <a:t>ML program instructions and data are stored in the main memory.</a:t>
            </a:r>
          </a:p>
          <a:p>
            <a:pPr lvl="1"/>
            <a:r>
              <a:rPr lang="en-US" sz="2000" dirty="0"/>
              <a:t>CPU + Main Memory + Input/Output Devices</a:t>
            </a:r>
          </a:p>
          <a:p>
            <a:r>
              <a:rPr lang="en-US" sz="2000" dirty="0"/>
              <a:t>Central Processing Unit</a:t>
            </a:r>
          </a:p>
          <a:p>
            <a:pPr lvl="1"/>
            <a:r>
              <a:rPr lang="en-US" sz="2000" dirty="0"/>
              <a:t>ALU + Registers + Control Unit</a:t>
            </a:r>
          </a:p>
          <a:p>
            <a:r>
              <a:rPr lang="en-US" sz="2000" dirty="0"/>
              <a:t>Instruction Cycle</a:t>
            </a:r>
          </a:p>
          <a:p>
            <a:pPr lvl="1"/>
            <a:r>
              <a:rPr lang="en-US" sz="2000" dirty="0"/>
              <a:t>Fetch / Decode / Execute</a:t>
            </a:r>
          </a:p>
          <a:p>
            <a:pPr lvl="2"/>
            <a:r>
              <a:rPr lang="en-US" sz="2000" dirty="0"/>
              <a:t>Program Counter (PC)</a:t>
            </a:r>
          </a:p>
          <a:p>
            <a:pPr lvl="2"/>
            <a:r>
              <a:rPr lang="en-US" sz="2000" dirty="0"/>
              <a:t>Instruction Register (IR)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4945-6F56-5741-B03C-D14E7F4ACA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361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Motivating Branching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58440"/>
            <a:ext cx="4944300" cy="1659900"/>
          </a:xfrm>
        </p:spPr>
        <p:txBody>
          <a:bodyPr/>
          <a:lstStyle/>
          <a:p>
            <a:r>
              <a:rPr lang="en-US" sz="2400" dirty="0"/>
              <a:t>Programs often make decisions…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 rot="736356">
            <a:off x="1051174" y="2537884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y)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&lt;code1&gt;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&lt;code2&gt;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 rot="436519">
            <a:off x="4999251" y="2229217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 rot="21010954">
            <a:off x="3160491" y="3717126"/>
            <a:ext cx="3570208" cy="1015663"/>
          </a:xfrm>
          <a:custGeom>
            <a:avLst/>
            <a:gdLst>
              <a:gd name="connsiteX0" fmla="*/ 0 w 3570208"/>
              <a:gd name="connsiteY0" fmla="*/ 0 h 1015663"/>
              <a:gd name="connsiteX1" fmla="*/ 559333 w 3570208"/>
              <a:gd name="connsiteY1" fmla="*/ 0 h 1015663"/>
              <a:gd name="connsiteX2" fmla="*/ 1047261 w 3570208"/>
              <a:gd name="connsiteY2" fmla="*/ 0 h 1015663"/>
              <a:gd name="connsiteX3" fmla="*/ 1713700 w 3570208"/>
              <a:gd name="connsiteY3" fmla="*/ 0 h 1015663"/>
              <a:gd name="connsiteX4" fmla="*/ 2273032 w 3570208"/>
              <a:gd name="connsiteY4" fmla="*/ 0 h 1015663"/>
              <a:gd name="connsiteX5" fmla="*/ 2832365 w 3570208"/>
              <a:gd name="connsiteY5" fmla="*/ 0 h 1015663"/>
              <a:gd name="connsiteX6" fmla="*/ 3570208 w 3570208"/>
              <a:gd name="connsiteY6" fmla="*/ 0 h 1015663"/>
              <a:gd name="connsiteX7" fmla="*/ 3570208 w 3570208"/>
              <a:gd name="connsiteY7" fmla="*/ 487518 h 1015663"/>
              <a:gd name="connsiteX8" fmla="*/ 3570208 w 3570208"/>
              <a:gd name="connsiteY8" fmla="*/ 1015663 h 1015663"/>
              <a:gd name="connsiteX9" fmla="*/ 3046577 w 3570208"/>
              <a:gd name="connsiteY9" fmla="*/ 1015663 h 1015663"/>
              <a:gd name="connsiteX10" fmla="*/ 2451543 w 3570208"/>
              <a:gd name="connsiteY10" fmla="*/ 1015663 h 1015663"/>
              <a:gd name="connsiteX11" fmla="*/ 1856508 w 3570208"/>
              <a:gd name="connsiteY11" fmla="*/ 1015663 h 1015663"/>
              <a:gd name="connsiteX12" fmla="*/ 1297176 w 3570208"/>
              <a:gd name="connsiteY12" fmla="*/ 1015663 h 1015663"/>
              <a:gd name="connsiteX13" fmla="*/ 630737 w 3570208"/>
              <a:gd name="connsiteY13" fmla="*/ 1015663 h 1015663"/>
              <a:gd name="connsiteX14" fmla="*/ 0 w 3570208"/>
              <a:gd name="connsiteY14" fmla="*/ 1015663 h 1015663"/>
              <a:gd name="connsiteX15" fmla="*/ 0 w 3570208"/>
              <a:gd name="connsiteY15" fmla="*/ 528145 h 1015663"/>
              <a:gd name="connsiteX16" fmla="*/ 0 w 3570208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70208" h="1015663" extrusionOk="0">
                <a:moveTo>
                  <a:pt x="0" y="0"/>
                </a:moveTo>
                <a:cubicBezTo>
                  <a:pt x="260820" y="20702"/>
                  <a:pt x="353799" y="1730"/>
                  <a:pt x="559333" y="0"/>
                </a:cubicBezTo>
                <a:cubicBezTo>
                  <a:pt x="764867" y="-1730"/>
                  <a:pt x="934880" y="-9723"/>
                  <a:pt x="1047261" y="0"/>
                </a:cubicBezTo>
                <a:cubicBezTo>
                  <a:pt x="1159642" y="9723"/>
                  <a:pt x="1411129" y="20189"/>
                  <a:pt x="1713700" y="0"/>
                </a:cubicBezTo>
                <a:cubicBezTo>
                  <a:pt x="2016271" y="-20189"/>
                  <a:pt x="2142234" y="-21395"/>
                  <a:pt x="2273032" y="0"/>
                </a:cubicBezTo>
                <a:cubicBezTo>
                  <a:pt x="2403830" y="21395"/>
                  <a:pt x="2693941" y="13339"/>
                  <a:pt x="2832365" y="0"/>
                </a:cubicBezTo>
                <a:cubicBezTo>
                  <a:pt x="2970789" y="-13339"/>
                  <a:pt x="3251092" y="-21372"/>
                  <a:pt x="3570208" y="0"/>
                </a:cubicBezTo>
                <a:cubicBezTo>
                  <a:pt x="3566925" y="117822"/>
                  <a:pt x="3551163" y="272184"/>
                  <a:pt x="3570208" y="487518"/>
                </a:cubicBezTo>
                <a:cubicBezTo>
                  <a:pt x="3589253" y="702852"/>
                  <a:pt x="3554636" y="831842"/>
                  <a:pt x="3570208" y="1015663"/>
                </a:cubicBezTo>
                <a:cubicBezTo>
                  <a:pt x="3393654" y="995142"/>
                  <a:pt x="3158976" y="1031899"/>
                  <a:pt x="3046577" y="1015663"/>
                </a:cubicBezTo>
                <a:cubicBezTo>
                  <a:pt x="2934178" y="999427"/>
                  <a:pt x="2655925" y="1031659"/>
                  <a:pt x="2451543" y="1015663"/>
                </a:cubicBezTo>
                <a:cubicBezTo>
                  <a:pt x="2247161" y="999667"/>
                  <a:pt x="2033877" y="1029421"/>
                  <a:pt x="1856508" y="1015663"/>
                </a:cubicBezTo>
                <a:cubicBezTo>
                  <a:pt x="1679139" y="1001905"/>
                  <a:pt x="1461476" y="1005577"/>
                  <a:pt x="1297176" y="1015663"/>
                </a:cubicBezTo>
                <a:cubicBezTo>
                  <a:pt x="1132876" y="1025749"/>
                  <a:pt x="875282" y="985001"/>
                  <a:pt x="630737" y="1015663"/>
                </a:cubicBezTo>
                <a:cubicBezTo>
                  <a:pt x="386192" y="1046325"/>
                  <a:pt x="246215" y="1036529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=0;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&lt;10;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19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44D-63BB-2A4C-82C3-7FCCAC17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795480" cy="645300"/>
          </a:xfrm>
        </p:spPr>
        <p:txBody>
          <a:bodyPr/>
          <a:lstStyle/>
          <a:p>
            <a:r>
              <a:rPr lang="en-US" dirty="0"/>
              <a:t>K&amp;S Branching Machine Language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3304-08DF-9C49-A0C9-B89400DCA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181A5E-341B-CA46-B37A-B1DB36E7D8EB}"/>
              </a:ext>
            </a:extLst>
          </p:cNvPr>
          <p:cNvGrpSpPr/>
          <p:nvPr/>
        </p:nvGrpSpPr>
        <p:grpSpPr>
          <a:xfrm>
            <a:off x="2956137" y="2081001"/>
            <a:ext cx="2845601" cy="654155"/>
            <a:chOff x="2956137" y="2081001"/>
            <a:chExt cx="2845601" cy="654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AFA97C-A2A9-934A-B816-14CDD019FF46}"/>
                </a:ext>
              </a:extLst>
            </p:cNvPr>
            <p:cNvSpPr txBox="1"/>
            <p:nvPr/>
          </p:nvSpPr>
          <p:spPr>
            <a:xfrm>
              <a:off x="2956137" y="2335046"/>
              <a:ext cx="19656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0000 0010 000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506E7-C556-A74E-AE98-B6C6B54D4E5B}"/>
                </a:ext>
              </a:extLst>
            </p:cNvPr>
            <p:cNvSpPr txBox="1"/>
            <p:nvPr/>
          </p:nvSpPr>
          <p:spPr>
            <a:xfrm>
              <a:off x="4975871" y="2335046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29DA-D567-D84D-A6DF-D75A54E5A968}"/>
                </a:ext>
              </a:extLst>
            </p:cNvPr>
            <p:cNvGrpSpPr/>
            <p:nvPr/>
          </p:nvGrpSpPr>
          <p:grpSpPr>
            <a:xfrm>
              <a:off x="3114834" y="2081001"/>
              <a:ext cx="2489827" cy="307777"/>
              <a:chOff x="3082710" y="2053528"/>
              <a:chExt cx="248982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8914-7FAC-4642-8FE8-01E1BAF82F1C}"/>
                  </a:ext>
                </a:extLst>
              </p:cNvPr>
              <p:cNvSpPr txBox="1"/>
              <p:nvPr/>
            </p:nvSpPr>
            <p:spPr>
              <a:xfrm>
                <a:off x="3082710" y="2053528"/>
                <a:ext cx="1577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Zero PC ←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88F79D-0C8D-854A-B29A-064DA5D303E4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0B7C8B-DC80-7442-82E6-B0FA4160D7F5}"/>
              </a:ext>
            </a:extLst>
          </p:cNvPr>
          <p:cNvSpPr txBox="1"/>
          <p:nvPr/>
        </p:nvSpPr>
        <p:spPr>
          <a:xfrm>
            <a:off x="3043376" y="151455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Branching Instructions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07908A4-4B0B-0941-9E69-6D375B881276}"/>
              </a:ext>
            </a:extLst>
          </p:cNvPr>
          <p:cNvSpPr/>
          <p:nvPr/>
        </p:nvSpPr>
        <p:spPr>
          <a:xfrm>
            <a:off x="2686098" y="2914569"/>
            <a:ext cx="3526972" cy="78595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0E09B0-A53F-B24D-A47F-2A2483F873EB}"/>
              </a:ext>
            </a:extLst>
          </p:cNvPr>
          <p:cNvGrpSpPr/>
          <p:nvPr/>
        </p:nvGrpSpPr>
        <p:grpSpPr>
          <a:xfrm>
            <a:off x="2956137" y="2914570"/>
            <a:ext cx="2845601" cy="654155"/>
            <a:chOff x="2956137" y="2839938"/>
            <a:chExt cx="2845601" cy="6541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3F85F-E0B4-6641-947A-3B5A99C0D053}"/>
                </a:ext>
              </a:extLst>
            </p:cNvPr>
            <p:cNvSpPr txBox="1"/>
            <p:nvPr/>
          </p:nvSpPr>
          <p:spPr>
            <a:xfrm>
              <a:off x="2956137" y="3093983"/>
              <a:ext cx="187602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0000 0011 000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092BA-066B-3E4B-984D-5FC8B176640D}"/>
                </a:ext>
              </a:extLst>
            </p:cNvPr>
            <p:cNvSpPr txBox="1"/>
            <p:nvPr/>
          </p:nvSpPr>
          <p:spPr>
            <a:xfrm>
              <a:off x="4975871" y="30939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503C7B-7567-CB47-862D-E584D5C763CE}"/>
                </a:ext>
              </a:extLst>
            </p:cNvPr>
            <p:cNvGrpSpPr/>
            <p:nvPr/>
          </p:nvGrpSpPr>
          <p:grpSpPr>
            <a:xfrm>
              <a:off x="2976394" y="2839938"/>
              <a:ext cx="2628267" cy="318227"/>
              <a:chOff x="2944270" y="2053528"/>
              <a:chExt cx="2628267" cy="3182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2BA865-C84C-D54B-9559-9AE195B73270}"/>
                  </a:ext>
                </a:extLst>
              </p:cNvPr>
              <p:cNvSpPr txBox="1"/>
              <p:nvPr/>
            </p:nvSpPr>
            <p:spPr>
              <a:xfrm>
                <a:off x="2944270" y="2063978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Negative PC ← MM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02B3-F89E-AB45-A916-83B0D9D74867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6888AA-1FD6-0F46-B944-B8A72F8B232B}"/>
              </a:ext>
            </a:extLst>
          </p:cNvPr>
          <p:cNvGrpSpPr/>
          <p:nvPr/>
        </p:nvGrpSpPr>
        <p:grpSpPr>
          <a:xfrm>
            <a:off x="2956137" y="3748138"/>
            <a:ext cx="2845601" cy="654155"/>
            <a:chOff x="2956137" y="3748138"/>
            <a:chExt cx="2845601" cy="6541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0D612E-00EF-AA48-B807-97455B91C088}"/>
                </a:ext>
              </a:extLst>
            </p:cNvPr>
            <p:cNvSpPr txBox="1"/>
            <p:nvPr/>
          </p:nvSpPr>
          <p:spPr>
            <a:xfrm>
              <a:off x="2956137" y="4002183"/>
              <a:ext cx="1895071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0000 0001 000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5E78C5-52B0-DB4F-B08B-7381D3761F0C}"/>
                </a:ext>
              </a:extLst>
            </p:cNvPr>
            <p:cNvSpPr txBox="1"/>
            <p:nvPr/>
          </p:nvSpPr>
          <p:spPr>
            <a:xfrm>
              <a:off x="4975871" y="40021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2A0A60-260E-D04B-BD12-1B5A2AA59A8D}"/>
                </a:ext>
              </a:extLst>
            </p:cNvPr>
            <p:cNvGrpSpPr/>
            <p:nvPr/>
          </p:nvGrpSpPr>
          <p:grpSpPr>
            <a:xfrm>
              <a:off x="3401062" y="3748138"/>
              <a:ext cx="2203599" cy="307777"/>
              <a:chOff x="3368938" y="2053528"/>
              <a:chExt cx="2203599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866D83-0C0A-0742-A21F-E1C2EF29FBF7}"/>
                  </a:ext>
                </a:extLst>
              </p:cNvPr>
              <p:cNvSpPr txBox="1"/>
              <p:nvPr/>
            </p:nvSpPr>
            <p:spPr>
              <a:xfrm>
                <a:off x="3368938" y="2053528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PC ← MM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D3832D-7E78-914F-A426-E0F0DC3F68E1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2E3C480-2EB2-B94B-9828-DB7ACF43A691}"/>
              </a:ext>
            </a:extLst>
          </p:cNvPr>
          <p:cNvSpPr txBox="1"/>
          <p:nvPr/>
        </p:nvSpPr>
        <p:spPr>
          <a:xfrm rot="20892026">
            <a:off x="389339" y="4008035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8EA10-214D-0546-AE0D-E1A2C365BAC8}"/>
              </a:ext>
            </a:extLst>
          </p:cNvPr>
          <p:cNvGrpSpPr/>
          <p:nvPr/>
        </p:nvGrpSpPr>
        <p:grpSpPr>
          <a:xfrm>
            <a:off x="5875290" y="3797627"/>
            <a:ext cx="1581193" cy="758555"/>
            <a:chOff x="5875290" y="3797627"/>
            <a:chExt cx="1581193" cy="7585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0EE57-E945-3A43-B5F4-6C9A4251E8D7}"/>
                </a:ext>
              </a:extLst>
            </p:cNvPr>
            <p:cNvSpPr txBox="1"/>
            <p:nvPr/>
          </p:nvSpPr>
          <p:spPr>
            <a:xfrm rot="21051648">
              <a:off x="6032695" y="3797627"/>
              <a:ext cx="1423788" cy="584775"/>
            </a:xfrm>
            <a:custGeom>
              <a:avLst/>
              <a:gdLst>
                <a:gd name="connsiteX0" fmla="*/ 0 w 1423788"/>
                <a:gd name="connsiteY0" fmla="*/ 0 h 584775"/>
                <a:gd name="connsiteX1" fmla="*/ 460358 w 1423788"/>
                <a:gd name="connsiteY1" fmla="*/ 0 h 584775"/>
                <a:gd name="connsiteX2" fmla="*/ 892240 w 1423788"/>
                <a:gd name="connsiteY2" fmla="*/ 0 h 584775"/>
                <a:gd name="connsiteX3" fmla="*/ 1423788 w 1423788"/>
                <a:gd name="connsiteY3" fmla="*/ 0 h 584775"/>
                <a:gd name="connsiteX4" fmla="*/ 1423788 w 1423788"/>
                <a:gd name="connsiteY4" fmla="*/ 584775 h 584775"/>
                <a:gd name="connsiteX5" fmla="*/ 977668 w 1423788"/>
                <a:gd name="connsiteY5" fmla="*/ 584775 h 584775"/>
                <a:gd name="connsiteX6" fmla="*/ 474596 w 1423788"/>
                <a:gd name="connsiteY6" fmla="*/ 584775 h 584775"/>
                <a:gd name="connsiteX7" fmla="*/ 0 w 1423788"/>
                <a:gd name="connsiteY7" fmla="*/ 584775 h 584775"/>
                <a:gd name="connsiteX8" fmla="*/ 0 w 1423788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3788" h="584775" extrusionOk="0">
                  <a:moveTo>
                    <a:pt x="0" y="0"/>
                  </a:moveTo>
                  <a:cubicBezTo>
                    <a:pt x="169431" y="-7870"/>
                    <a:pt x="360068" y="-3405"/>
                    <a:pt x="460358" y="0"/>
                  </a:cubicBezTo>
                  <a:cubicBezTo>
                    <a:pt x="560648" y="3405"/>
                    <a:pt x="751260" y="-4147"/>
                    <a:pt x="892240" y="0"/>
                  </a:cubicBezTo>
                  <a:cubicBezTo>
                    <a:pt x="1033220" y="4147"/>
                    <a:pt x="1165039" y="-10078"/>
                    <a:pt x="1423788" y="0"/>
                  </a:cubicBezTo>
                  <a:cubicBezTo>
                    <a:pt x="1406119" y="227626"/>
                    <a:pt x="1443522" y="341921"/>
                    <a:pt x="1423788" y="584775"/>
                  </a:cubicBezTo>
                  <a:cubicBezTo>
                    <a:pt x="1240638" y="601961"/>
                    <a:pt x="1196075" y="592566"/>
                    <a:pt x="977668" y="584775"/>
                  </a:cubicBezTo>
                  <a:cubicBezTo>
                    <a:pt x="759261" y="576984"/>
                    <a:pt x="624316" y="574498"/>
                    <a:pt x="474596" y="584775"/>
                  </a:cubicBezTo>
                  <a:cubicBezTo>
                    <a:pt x="324876" y="595052"/>
                    <a:pt x="120195" y="588545"/>
                    <a:pt x="0" y="584775"/>
                  </a:cubicBezTo>
                  <a:cubicBezTo>
                    <a:pt x="25670" y="459023"/>
                    <a:pt x="-4323" y="217936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Unconditional</a:t>
              </a:r>
            </a:p>
            <a:p>
              <a:pPr algn="ctr"/>
              <a:r>
                <a:rPr lang="en-US" sz="1600" i="1" dirty="0"/>
                <a:t>Branch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9EF6A32-126B-0E47-A1A4-232CB31946B2}"/>
                </a:ext>
              </a:extLst>
            </p:cNvPr>
            <p:cNvSpPr/>
            <p:nvPr/>
          </p:nvSpPr>
          <p:spPr>
            <a:xfrm>
              <a:off x="5875290" y="3902026"/>
              <a:ext cx="197077" cy="65415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7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CA41-C0C5-4049-B7E3-8A52D3F113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9C0A4E5-5EAE-6848-AC56-56CEE00E4E71}"/>
              </a:ext>
            </a:extLst>
          </p:cNvPr>
          <p:cNvSpPr/>
          <p:nvPr/>
        </p:nvSpPr>
        <p:spPr>
          <a:xfrm>
            <a:off x="3741892" y="2079278"/>
            <a:ext cx="1394847" cy="2211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3F54B-BD2C-CE44-A2E0-B23100DD7FE1}"/>
              </a:ext>
            </a:extLst>
          </p:cNvPr>
          <p:cNvSpPr/>
          <p:nvPr/>
        </p:nvSpPr>
        <p:spPr>
          <a:xfrm>
            <a:off x="5927152" y="2636104"/>
            <a:ext cx="1658319" cy="10989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259422-E4D6-4048-B806-78967C6C568C}"/>
              </a:ext>
            </a:extLst>
          </p:cNvPr>
          <p:cNvSpPr/>
          <p:nvPr/>
        </p:nvSpPr>
        <p:spPr>
          <a:xfrm>
            <a:off x="1409398" y="1583329"/>
            <a:ext cx="1503335" cy="32029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(RAM)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3C0684F4-7E67-E24D-9C0D-9AFBEBA97969}"/>
              </a:ext>
            </a:extLst>
          </p:cNvPr>
          <p:cNvSpPr/>
          <p:nvPr/>
        </p:nvSpPr>
        <p:spPr>
          <a:xfrm>
            <a:off x="2951479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10DBF34-CED7-9F4D-A650-A99CEE4AAC15}"/>
              </a:ext>
            </a:extLst>
          </p:cNvPr>
          <p:cNvSpPr/>
          <p:nvPr/>
        </p:nvSpPr>
        <p:spPr>
          <a:xfrm>
            <a:off x="5136739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CA41-C0C5-4049-B7E3-8A52D3F113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3F54B-BD2C-CE44-A2E0-B23100DD7FE1}"/>
              </a:ext>
            </a:extLst>
          </p:cNvPr>
          <p:cNvSpPr/>
          <p:nvPr/>
        </p:nvSpPr>
        <p:spPr>
          <a:xfrm>
            <a:off x="5888406" y="2635366"/>
            <a:ext cx="1658319" cy="10989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259422-E4D6-4048-B806-78967C6C568C}"/>
              </a:ext>
            </a:extLst>
          </p:cNvPr>
          <p:cNvSpPr/>
          <p:nvPr/>
        </p:nvSpPr>
        <p:spPr>
          <a:xfrm>
            <a:off x="392497" y="1583329"/>
            <a:ext cx="1503335" cy="32029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(RAM)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3C0684F4-7E67-E24D-9C0D-9AFBEBA97969}"/>
              </a:ext>
            </a:extLst>
          </p:cNvPr>
          <p:cNvSpPr/>
          <p:nvPr/>
        </p:nvSpPr>
        <p:spPr>
          <a:xfrm>
            <a:off x="1895832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10DBF34-CED7-9F4D-A650-A99CEE4AAC15}"/>
              </a:ext>
            </a:extLst>
          </p:cNvPr>
          <p:cNvSpPr/>
          <p:nvPr/>
        </p:nvSpPr>
        <p:spPr>
          <a:xfrm>
            <a:off x="5097993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98647-D5F7-334C-AC0C-FE1755D7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72" y="1969260"/>
            <a:ext cx="2431121" cy="24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19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445CE-7282-3840-8524-4D754AD527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654453-C8CC-8B45-A161-B20EE0F524C3}"/>
              </a:ext>
            </a:extLst>
          </p:cNvPr>
          <p:cNvSpPr/>
          <p:nvPr/>
        </p:nvSpPr>
        <p:spPr>
          <a:xfrm>
            <a:off x="3204985" y="672827"/>
            <a:ext cx="3882326" cy="37978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639A2-F06C-EF4C-BC97-867DE0B2C23A}"/>
              </a:ext>
            </a:extLst>
          </p:cNvPr>
          <p:cNvSpPr/>
          <p:nvPr/>
        </p:nvSpPr>
        <p:spPr>
          <a:xfrm>
            <a:off x="4933046" y="1523811"/>
            <a:ext cx="1906292" cy="11464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General Purpose Registers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5EA877-F4D4-5145-A747-39EA5DA8990F}"/>
              </a:ext>
            </a:extLst>
          </p:cNvPr>
          <p:cNvSpPr/>
          <p:nvPr/>
        </p:nvSpPr>
        <p:spPr>
          <a:xfrm>
            <a:off x="4933046" y="3079523"/>
            <a:ext cx="1906292" cy="883404"/>
          </a:xfrm>
          <a:custGeom>
            <a:avLst/>
            <a:gdLst>
              <a:gd name="connsiteX0" fmla="*/ 0 w 1906292"/>
              <a:gd name="connsiteY0" fmla="*/ 30997 h 883404"/>
              <a:gd name="connsiteX1" fmla="*/ 433953 w 1906292"/>
              <a:gd name="connsiteY1" fmla="*/ 867905 h 883404"/>
              <a:gd name="connsiteX2" fmla="*/ 1441343 w 1906292"/>
              <a:gd name="connsiteY2" fmla="*/ 883404 h 883404"/>
              <a:gd name="connsiteX3" fmla="*/ 1906292 w 1906292"/>
              <a:gd name="connsiteY3" fmla="*/ 0 h 883404"/>
              <a:gd name="connsiteX4" fmla="*/ 1270861 w 1906292"/>
              <a:gd name="connsiteY4" fmla="*/ 30997 h 883404"/>
              <a:gd name="connsiteX5" fmla="*/ 1115878 w 1906292"/>
              <a:gd name="connsiteY5" fmla="*/ 418455 h 883404"/>
              <a:gd name="connsiteX6" fmla="*/ 728421 w 1906292"/>
              <a:gd name="connsiteY6" fmla="*/ 418455 h 883404"/>
              <a:gd name="connsiteX7" fmla="*/ 573438 w 1906292"/>
              <a:gd name="connsiteY7" fmla="*/ 61994 h 883404"/>
              <a:gd name="connsiteX8" fmla="*/ 0 w 1906292"/>
              <a:gd name="connsiteY8" fmla="*/ 30997 h 88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292" h="883404">
                <a:moveTo>
                  <a:pt x="0" y="30997"/>
                </a:moveTo>
                <a:lnTo>
                  <a:pt x="433953" y="867905"/>
                </a:lnTo>
                <a:lnTo>
                  <a:pt x="1441343" y="883404"/>
                </a:lnTo>
                <a:lnTo>
                  <a:pt x="1906292" y="0"/>
                </a:lnTo>
                <a:lnTo>
                  <a:pt x="1270861" y="30997"/>
                </a:lnTo>
                <a:lnTo>
                  <a:pt x="1115878" y="418455"/>
                </a:lnTo>
                <a:lnTo>
                  <a:pt x="728421" y="418455"/>
                </a:lnTo>
                <a:lnTo>
                  <a:pt x="573438" y="61994"/>
                </a:lnTo>
                <a:lnTo>
                  <a:pt x="0" y="3099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C0355F-4E2B-2542-82D8-F6709AD72E8D}"/>
              </a:ext>
            </a:extLst>
          </p:cNvPr>
          <p:cNvSpPr/>
          <p:nvPr/>
        </p:nvSpPr>
        <p:spPr>
          <a:xfrm rot="16200000">
            <a:off x="2953139" y="2404104"/>
            <a:ext cx="1611823" cy="8497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</a:t>
            </a:r>
            <a:br>
              <a:rPr lang="en-US" sz="2800" dirty="0"/>
            </a:br>
            <a:r>
              <a:rPr lang="en-US" sz="2800" dirty="0"/>
              <a:t>Unit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1F07861-8F4E-CC48-A8A6-7B83C9B8E551}"/>
              </a:ext>
            </a:extLst>
          </p:cNvPr>
          <p:cNvSpPr/>
          <p:nvPr/>
        </p:nvSpPr>
        <p:spPr>
          <a:xfrm>
            <a:off x="5095779" y="2670284"/>
            <a:ext cx="263471" cy="40923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0B96FC-D1DA-9049-BBC1-C9DF492FE014}"/>
              </a:ext>
            </a:extLst>
          </p:cNvPr>
          <p:cNvSpPr/>
          <p:nvPr/>
        </p:nvSpPr>
        <p:spPr>
          <a:xfrm>
            <a:off x="6446119" y="2680267"/>
            <a:ext cx="263471" cy="40923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69A7D54-3910-7A45-81BE-48EDBCD973BE}"/>
              </a:ext>
            </a:extLst>
          </p:cNvPr>
          <p:cNvSpPr/>
          <p:nvPr/>
        </p:nvSpPr>
        <p:spPr>
          <a:xfrm>
            <a:off x="4584335" y="1941863"/>
            <a:ext cx="348711" cy="30996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17AF3-B785-4B47-AEB6-3BA4190B0AE6}"/>
              </a:ext>
            </a:extLst>
          </p:cNvPr>
          <p:cNvSpPr/>
          <p:nvPr/>
        </p:nvSpPr>
        <p:spPr>
          <a:xfrm>
            <a:off x="4584334" y="2114045"/>
            <a:ext cx="139483" cy="20859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CBE854-075D-AF49-AFDF-F6F71E535DF7}"/>
              </a:ext>
            </a:extLst>
          </p:cNvPr>
          <p:cNvSpPr/>
          <p:nvPr/>
        </p:nvSpPr>
        <p:spPr>
          <a:xfrm rot="16200000">
            <a:off x="5232762" y="3447701"/>
            <a:ext cx="120671" cy="1386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0307-2A59-E149-9A7B-83DF3D99D612}"/>
              </a:ext>
            </a:extLst>
          </p:cNvPr>
          <p:cNvSpPr/>
          <p:nvPr/>
        </p:nvSpPr>
        <p:spPr>
          <a:xfrm>
            <a:off x="5877875" y="3962927"/>
            <a:ext cx="139483" cy="237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F07E6F-2B84-7F4E-8CC8-31FB9C6C5CFA}"/>
              </a:ext>
            </a:extLst>
          </p:cNvPr>
          <p:cNvCxnSpPr>
            <a:cxnSpLocks/>
          </p:cNvCxnSpPr>
          <p:nvPr/>
        </p:nvCxnSpPr>
        <p:spPr>
          <a:xfrm>
            <a:off x="4209768" y="3367708"/>
            <a:ext cx="886011" cy="0"/>
          </a:xfrm>
          <a:prstGeom prst="straightConnector1">
            <a:avLst/>
          </a:prstGeom>
          <a:ln w="50800">
            <a:solidFill>
              <a:srgbClr val="92D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E0A080-C61D-4448-9C3A-AA341DF13863}"/>
              </a:ext>
            </a:extLst>
          </p:cNvPr>
          <p:cNvCxnSpPr/>
          <p:nvPr/>
        </p:nvCxnSpPr>
        <p:spPr>
          <a:xfrm>
            <a:off x="4209768" y="2435227"/>
            <a:ext cx="749132" cy="0"/>
          </a:xfrm>
          <a:prstGeom prst="straightConnector1">
            <a:avLst/>
          </a:prstGeom>
          <a:ln w="50800">
            <a:solidFill>
              <a:srgbClr val="92D05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3E0682-4530-2840-A7EF-2191A41CF58E}"/>
              </a:ext>
            </a:extLst>
          </p:cNvPr>
          <p:cNvSpPr txBox="1"/>
          <p:nvPr/>
        </p:nvSpPr>
        <p:spPr>
          <a:xfrm>
            <a:off x="4687241" y="678267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6718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3082346" y="1786164"/>
            <a:ext cx="1489654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b="1" i="1" dirty="0"/>
              <a:t>conditional</a:t>
            </a:r>
            <a:r>
              <a:rPr lang="en-US" sz="2000" dirty="0"/>
              <a:t> or </a:t>
            </a:r>
            <a:r>
              <a:rPr lang="en-US" sz="2000" b="1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20DE3-B5F6-2643-8E3C-449A5F9340D5}"/>
              </a:ext>
            </a:extLst>
          </p:cNvPr>
          <p:cNvGrpSpPr/>
          <p:nvPr/>
        </p:nvGrpSpPr>
        <p:grpSpPr>
          <a:xfrm>
            <a:off x="3842706" y="2410743"/>
            <a:ext cx="2970689" cy="1146494"/>
            <a:chOff x="3842706" y="2410743"/>
            <a:chExt cx="2970689" cy="114649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A36E4D4-3832-6740-83FE-DE7C4A64FA3E}"/>
                </a:ext>
              </a:extLst>
            </p:cNvPr>
            <p:cNvSpPr/>
            <p:nvPr/>
          </p:nvSpPr>
          <p:spPr>
            <a:xfrm>
              <a:off x="3842706" y="2410743"/>
              <a:ext cx="264687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C4666A-FF4E-CE48-9048-EF9610611333}"/>
                </a:ext>
              </a:extLst>
            </p:cNvPr>
            <p:cNvSpPr/>
            <p:nvPr/>
          </p:nvSpPr>
          <p:spPr>
            <a:xfrm>
              <a:off x="4092498" y="2642837"/>
              <a:ext cx="2720897" cy="914400"/>
            </a:xfrm>
            <a:custGeom>
              <a:avLst/>
              <a:gdLst>
                <a:gd name="connsiteX0" fmla="*/ 2375209 w 2720897"/>
                <a:gd name="connsiteY0" fmla="*/ 0 h 914400"/>
                <a:gd name="connsiteX1" fmla="*/ 2430965 w 2720897"/>
                <a:gd name="connsiteY1" fmla="*/ 11151 h 914400"/>
                <a:gd name="connsiteX2" fmla="*/ 2497873 w 2720897"/>
                <a:gd name="connsiteY2" fmla="*/ 22302 h 914400"/>
                <a:gd name="connsiteX3" fmla="*/ 2564780 w 2720897"/>
                <a:gd name="connsiteY3" fmla="*/ 44605 h 914400"/>
                <a:gd name="connsiteX4" fmla="*/ 2598234 w 2720897"/>
                <a:gd name="connsiteY4" fmla="*/ 55756 h 914400"/>
                <a:gd name="connsiteX5" fmla="*/ 2676292 w 2720897"/>
                <a:gd name="connsiteY5" fmla="*/ 144966 h 914400"/>
                <a:gd name="connsiteX6" fmla="*/ 2687443 w 2720897"/>
                <a:gd name="connsiteY6" fmla="*/ 178419 h 914400"/>
                <a:gd name="connsiteX7" fmla="*/ 2698595 w 2720897"/>
                <a:gd name="connsiteY7" fmla="*/ 223024 h 914400"/>
                <a:gd name="connsiteX8" fmla="*/ 2720897 w 2720897"/>
                <a:gd name="connsiteY8" fmla="*/ 245327 h 914400"/>
                <a:gd name="connsiteX9" fmla="*/ 2687443 w 2720897"/>
                <a:gd name="connsiteY9" fmla="*/ 457200 h 914400"/>
                <a:gd name="connsiteX10" fmla="*/ 2653990 w 2720897"/>
                <a:gd name="connsiteY10" fmla="*/ 490653 h 914400"/>
                <a:gd name="connsiteX11" fmla="*/ 2620536 w 2720897"/>
                <a:gd name="connsiteY11" fmla="*/ 546410 h 914400"/>
                <a:gd name="connsiteX12" fmla="*/ 2598234 w 2720897"/>
                <a:gd name="connsiteY12" fmla="*/ 579863 h 914400"/>
                <a:gd name="connsiteX13" fmla="*/ 2531326 w 2720897"/>
                <a:gd name="connsiteY13" fmla="*/ 613317 h 914400"/>
                <a:gd name="connsiteX14" fmla="*/ 2497873 w 2720897"/>
                <a:gd name="connsiteY14" fmla="*/ 635619 h 914400"/>
                <a:gd name="connsiteX15" fmla="*/ 2341756 w 2720897"/>
                <a:gd name="connsiteY15" fmla="*/ 669073 h 914400"/>
                <a:gd name="connsiteX16" fmla="*/ 2297151 w 2720897"/>
                <a:gd name="connsiteY16" fmla="*/ 680224 h 914400"/>
                <a:gd name="connsiteX17" fmla="*/ 1851102 w 2720897"/>
                <a:gd name="connsiteY17" fmla="*/ 713678 h 914400"/>
                <a:gd name="connsiteX18" fmla="*/ 1561170 w 2720897"/>
                <a:gd name="connsiteY18" fmla="*/ 735980 h 914400"/>
                <a:gd name="connsiteX19" fmla="*/ 1494263 w 2720897"/>
                <a:gd name="connsiteY19" fmla="*/ 747132 h 914400"/>
                <a:gd name="connsiteX20" fmla="*/ 1371600 w 2720897"/>
                <a:gd name="connsiteY20" fmla="*/ 758283 h 914400"/>
                <a:gd name="connsiteX21" fmla="*/ 1326995 w 2720897"/>
                <a:gd name="connsiteY21" fmla="*/ 769434 h 914400"/>
                <a:gd name="connsiteX22" fmla="*/ 1226634 w 2720897"/>
                <a:gd name="connsiteY22" fmla="*/ 780585 h 914400"/>
                <a:gd name="connsiteX23" fmla="*/ 1103970 w 2720897"/>
                <a:gd name="connsiteY23" fmla="*/ 802888 h 914400"/>
                <a:gd name="connsiteX24" fmla="*/ 1037063 w 2720897"/>
                <a:gd name="connsiteY24" fmla="*/ 814039 h 914400"/>
                <a:gd name="connsiteX25" fmla="*/ 914400 w 2720897"/>
                <a:gd name="connsiteY25" fmla="*/ 825190 h 914400"/>
                <a:gd name="connsiteX26" fmla="*/ 512956 w 2720897"/>
                <a:gd name="connsiteY26" fmla="*/ 847493 h 914400"/>
                <a:gd name="connsiteX27" fmla="*/ 211873 w 2720897"/>
                <a:gd name="connsiteY27" fmla="*/ 869795 h 914400"/>
                <a:gd name="connsiteX28" fmla="*/ 133814 w 2720897"/>
                <a:gd name="connsiteY28" fmla="*/ 880946 h 914400"/>
                <a:gd name="connsiteX29" fmla="*/ 44604 w 2720897"/>
                <a:gd name="connsiteY29" fmla="*/ 892097 h 914400"/>
                <a:gd name="connsiteX30" fmla="*/ 0 w 2720897"/>
                <a:gd name="connsiteY30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20897" h="914400">
                  <a:moveTo>
                    <a:pt x="2375209" y="0"/>
                  </a:moveTo>
                  <a:lnTo>
                    <a:pt x="2430965" y="11151"/>
                  </a:lnTo>
                  <a:cubicBezTo>
                    <a:pt x="2453211" y="15196"/>
                    <a:pt x="2475938" y="16818"/>
                    <a:pt x="2497873" y="22302"/>
                  </a:cubicBezTo>
                  <a:cubicBezTo>
                    <a:pt x="2520680" y="28004"/>
                    <a:pt x="2542478" y="37171"/>
                    <a:pt x="2564780" y="44605"/>
                  </a:cubicBezTo>
                  <a:lnTo>
                    <a:pt x="2598234" y="55756"/>
                  </a:lnTo>
                  <a:cubicBezTo>
                    <a:pt x="2637263" y="81776"/>
                    <a:pt x="2657706" y="89209"/>
                    <a:pt x="2676292" y="144966"/>
                  </a:cubicBezTo>
                  <a:cubicBezTo>
                    <a:pt x="2680009" y="156117"/>
                    <a:pt x="2684214" y="167117"/>
                    <a:pt x="2687443" y="178419"/>
                  </a:cubicBezTo>
                  <a:cubicBezTo>
                    <a:pt x="2691653" y="193155"/>
                    <a:pt x="2691741" y="209316"/>
                    <a:pt x="2698595" y="223024"/>
                  </a:cubicBezTo>
                  <a:cubicBezTo>
                    <a:pt x="2703297" y="232428"/>
                    <a:pt x="2713463" y="237893"/>
                    <a:pt x="2720897" y="245327"/>
                  </a:cubicBezTo>
                  <a:cubicBezTo>
                    <a:pt x="2720871" y="245661"/>
                    <a:pt x="2718801" y="425842"/>
                    <a:pt x="2687443" y="457200"/>
                  </a:cubicBezTo>
                  <a:lnTo>
                    <a:pt x="2653990" y="490653"/>
                  </a:lnTo>
                  <a:cubicBezTo>
                    <a:pt x="2634625" y="548750"/>
                    <a:pt x="2655524" y="502675"/>
                    <a:pt x="2620536" y="546410"/>
                  </a:cubicBezTo>
                  <a:cubicBezTo>
                    <a:pt x="2612164" y="556875"/>
                    <a:pt x="2607711" y="570386"/>
                    <a:pt x="2598234" y="579863"/>
                  </a:cubicBezTo>
                  <a:cubicBezTo>
                    <a:pt x="2576616" y="601481"/>
                    <a:pt x="2558536" y="604247"/>
                    <a:pt x="2531326" y="613317"/>
                  </a:cubicBezTo>
                  <a:cubicBezTo>
                    <a:pt x="2520175" y="620751"/>
                    <a:pt x="2510120" y="630176"/>
                    <a:pt x="2497873" y="635619"/>
                  </a:cubicBezTo>
                  <a:cubicBezTo>
                    <a:pt x="2427427" y="666929"/>
                    <a:pt x="2422563" y="655605"/>
                    <a:pt x="2341756" y="669073"/>
                  </a:cubicBezTo>
                  <a:cubicBezTo>
                    <a:pt x="2326639" y="671593"/>
                    <a:pt x="2312414" y="678836"/>
                    <a:pt x="2297151" y="680224"/>
                  </a:cubicBezTo>
                  <a:cubicBezTo>
                    <a:pt x="2148663" y="693723"/>
                    <a:pt x="1999463" y="698842"/>
                    <a:pt x="1851102" y="713678"/>
                  </a:cubicBezTo>
                  <a:cubicBezTo>
                    <a:pt x="1680296" y="730758"/>
                    <a:pt x="1776873" y="722499"/>
                    <a:pt x="1561170" y="735980"/>
                  </a:cubicBezTo>
                  <a:cubicBezTo>
                    <a:pt x="1538868" y="739697"/>
                    <a:pt x="1516718" y="744490"/>
                    <a:pt x="1494263" y="747132"/>
                  </a:cubicBezTo>
                  <a:cubicBezTo>
                    <a:pt x="1453488" y="751929"/>
                    <a:pt x="1412296" y="752857"/>
                    <a:pt x="1371600" y="758283"/>
                  </a:cubicBezTo>
                  <a:cubicBezTo>
                    <a:pt x="1356409" y="760308"/>
                    <a:pt x="1342143" y="767104"/>
                    <a:pt x="1326995" y="769434"/>
                  </a:cubicBezTo>
                  <a:cubicBezTo>
                    <a:pt x="1293727" y="774552"/>
                    <a:pt x="1260088" y="776868"/>
                    <a:pt x="1226634" y="780585"/>
                  </a:cubicBezTo>
                  <a:cubicBezTo>
                    <a:pt x="1150320" y="799663"/>
                    <a:pt x="1207852" y="786906"/>
                    <a:pt x="1103970" y="802888"/>
                  </a:cubicBezTo>
                  <a:cubicBezTo>
                    <a:pt x="1081623" y="806326"/>
                    <a:pt x="1059518" y="811397"/>
                    <a:pt x="1037063" y="814039"/>
                  </a:cubicBezTo>
                  <a:cubicBezTo>
                    <a:pt x="996288" y="818836"/>
                    <a:pt x="955231" y="820892"/>
                    <a:pt x="914400" y="825190"/>
                  </a:cubicBezTo>
                  <a:cubicBezTo>
                    <a:pt x="667206" y="851210"/>
                    <a:pt x="1045036" y="828489"/>
                    <a:pt x="512956" y="847493"/>
                  </a:cubicBezTo>
                  <a:cubicBezTo>
                    <a:pt x="253513" y="876319"/>
                    <a:pt x="630317" y="836320"/>
                    <a:pt x="211873" y="869795"/>
                  </a:cubicBezTo>
                  <a:cubicBezTo>
                    <a:pt x="185673" y="871891"/>
                    <a:pt x="159867" y="877472"/>
                    <a:pt x="133814" y="880946"/>
                  </a:cubicBezTo>
                  <a:lnTo>
                    <a:pt x="44604" y="892097"/>
                  </a:lnTo>
                  <a:cubicBezTo>
                    <a:pt x="6164" y="904911"/>
                    <a:pt x="19463" y="894937"/>
                    <a:pt x="0" y="91440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556933" y="75035"/>
            <a:ext cx="2655201" cy="2090969"/>
            <a:chOff x="4519750" y="1752935"/>
            <a:chExt cx="2655201" cy="20909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Under what condition is each of these branches </a:t>
              </a:r>
              <a:r>
                <a:rPr lang="en-US" sz="2000" b="1" dirty="0">
                  <a:latin typeface="Segoe Print" panose="02000800000000000000" pitchFamily="2" charset="0"/>
                </a:rPr>
                <a:t>taken</a:t>
              </a:r>
              <a:r>
                <a:rPr lang="en-US" sz="2000" dirty="0">
                  <a:latin typeface="Segoe Print" panose="02000800000000000000" pitchFamily="2" charset="0"/>
                </a:rPr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33EFED-08B2-E446-AD18-106DB0FBC63B}"/>
              </a:ext>
            </a:extLst>
          </p:cNvPr>
          <p:cNvGrpSpPr/>
          <p:nvPr/>
        </p:nvGrpSpPr>
        <p:grpSpPr>
          <a:xfrm>
            <a:off x="606257" y="2837883"/>
            <a:ext cx="2471484" cy="1433035"/>
            <a:chOff x="606257" y="2837883"/>
            <a:chExt cx="2471484" cy="143303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EBC3A53-6357-3A47-AA37-7783F5AB7BBB}"/>
                </a:ext>
              </a:extLst>
            </p:cNvPr>
            <p:cNvSpPr/>
            <p:nvPr/>
          </p:nvSpPr>
          <p:spPr>
            <a:xfrm>
              <a:off x="606257" y="2837883"/>
              <a:ext cx="2031325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5F4D6D13-B5B0-6F49-B222-A6FBC3A5448D}"/>
                </a:ext>
              </a:extLst>
            </p:cNvPr>
            <p:cNvSpPr/>
            <p:nvPr/>
          </p:nvSpPr>
          <p:spPr>
            <a:xfrm>
              <a:off x="1973770" y="2999679"/>
              <a:ext cx="1103971" cy="1271239"/>
            </a:xfrm>
            <a:custGeom>
              <a:avLst/>
              <a:gdLst>
                <a:gd name="connsiteX0" fmla="*/ 669073 w 1103971"/>
                <a:gd name="connsiteY0" fmla="*/ 0 h 1271239"/>
                <a:gd name="connsiteX1" fmla="*/ 724830 w 1103971"/>
                <a:gd name="connsiteY1" fmla="*/ 11151 h 1271239"/>
                <a:gd name="connsiteX2" fmla="*/ 758283 w 1103971"/>
                <a:gd name="connsiteY2" fmla="*/ 22302 h 1271239"/>
                <a:gd name="connsiteX3" fmla="*/ 814039 w 1103971"/>
                <a:gd name="connsiteY3" fmla="*/ 33453 h 1271239"/>
                <a:gd name="connsiteX4" fmla="*/ 847493 w 1103971"/>
                <a:gd name="connsiteY4" fmla="*/ 44605 h 1271239"/>
                <a:gd name="connsiteX5" fmla="*/ 892098 w 1103971"/>
                <a:gd name="connsiteY5" fmla="*/ 55756 h 1271239"/>
                <a:gd name="connsiteX6" fmla="*/ 970156 w 1103971"/>
                <a:gd name="connsiteY6" fmla="*/ 78058 h 1271239"/>
                <a:gd name="connsiteX7" fmla="*/ 1025912 w 1103971"/>
                <a:gd name="connsiteY7" fmla="*/ 122663 h 1271239"/>
                <a:gd name="connsiteX8" fmla="*/ 1048215 w 1103971"/>
                <a:gd name="connsiteY8" fmla="*/ 144966 h 1271239"/>
                <a:gd name="connsiteX9" fmla="*/ 1059366 w 1103971"/>
                <a:gd name="connsiteY9" fmla="*/ 178419 h 1271239"/>
                <a:gd name="connsiteX10" fmla="*/ 1081669 w 1103971"/>
                <a:gd name="connsiteY10" fmla="*/ 200722 h 1271239"/>
                <a:gd name="connsiteX11" fmla="*/ 1103971 w 1103971"/>
                <a:gd name="connsiteY11" fmla="*/ 267629 h 1271239"/>
                <a:gd name="connsiteX12" fmla="*/ 1092820 w 1103971"/>
                <a:gd name="connsiteY12" fmla="*/ 423746 h 1271239"/>
                <a:gd name="connsiteX13" fmla="*/ 1081669 w 1103971"/>
                <a:gd name="connsiteY13" fmla="*/ 457200 h 1271239"/>
                <a:gd name="connsiteX14" fmla="*/ 1070517 w 1103971"/>
                <a:gd name="connsiteY14" fmla="*/ 501805 h 1271239"/>
                <a:gd name="connsiteX15" fmla="*/ 1048215 w 1103971"/>
                <a:gd name="connsiteY15" fmla="*/ 568712 h 1271239"/>
                <a:gd name="connsiteX16" fmla="*/ 1003610 w 1103971"/>
                <a:gd name="connsiteY16" fmla="*/ 613317 h 1271239"/>
                <a:gd name="connsiteX17" fmla="*/ 981308 w 1103971"/>
                <a:gd name="connsiteY17" fmla="*/ 646770 h 1271239"/>
                <a:gd name="connsiteX18" fmla="*/ 892098 w 1103971"/>
                <a:gd name="connsiteY18" fmla="*/ 724829 h 1271239"/>
                <a:gd name="connsiteX19" fmla="*/ 869795 w 1103971"/>
                <a:gd name="connsiteY19" fmla="*/ 747131 h 1271239"/>
                <a:gd name="connsiteX20" fmla="*/ 802888 w 1103971"/>
                <a:gd name="connsiteY20" fmla="*/ 791736 h 1271239"/>
                <a:gd name="connsiteX21" fmla="*/ 769434 w 1103971"/>
                <a:gd name="connsiteY21" fmla="*/ 814039 h 1271239"/>
                <a:gd name="connsiteX22" fmla="*/ 735981 w 1103971"/>
                <a:gd name="connsiteY22" fmla="*/ 825190 h 1271239"/>
                <a:gd name="connsiteX23" fmla="*/ 646771 w 1103971"/>
                <a:gd name="connsiteY23" fmla="*/ 892097 h 1271239"/>
                <a:gd name="connsiteX24" fmla="*/ 579864 w 1103971"/>
                <a:gd name="connsiteY24" fmla="*/ 936702 h 1271239"/>
                <a:gd name="connsiteX25" fmla="*/ 546410 w 1103971"/>
                <a:gd name="connsiteY25" fmla="*/ 947853 h 1271239"/>
                <a:gd name="connsiteX26" fmla="*/ 446049 w 1103971"/>
                <a:gd name="connsiteY26" fmla="*/ 1003609 h 1271239"/>
                <a:gd name="connsiteX27" fmla="*/ 379142 w 1103971"/>
                <a:gd name="connsiteY27" fmla="*/ 1048214 h 1271239"/>
                <a:gd name="connsiteX28" fmla="*/ 345688 w 1103971"/>
                <a:gd name="connsiteY28" fmla="*/ 1070517 h 1271239"/>
                <a:gd name="connsiteX29" fmla="*/ 289932 w 1103971"/>
                <a:gd name="connsiteY29" fmla="*/ 1126273 h 1271239"/>
                <a:gd name="connsiteX30" fmla="*/ 245327 w 1103971"/>
                <a:gd name="connsiteY30" fmla="*/ 1148575 h 1271239"/>
                <a:gd name="connsiteX31" fmla="*/ 211873 w 1103971"/>
                <a:gd name="connsiteY31" fmla="*/ 1170878 h 1271239"/>
                <a:gd name="connsiteX32" fmla="*/ 178420 w 1103971"/>
                <a:gd name="connsiteY32" fmla="*/ 1182029 h 1271239"/>
                <a:gd name="connsiteX33" fmla="*/ 89210 w 1103971"/>
                <a:gd name="connsiteY33" fmla="*/ 1226634 h 1271239"/>
                <a:gd name="connsiteX34" fmla="*/ 89210 w 1103971"/>
                <a:gd name="connsiteY34" fmla="*/ 1226634 h 1271239"/>
                <a:gd name="connsiteX35" fmla="*/ 55756 w 1103971"/>
                <a:gd name="connsiteY35" fmla="*/ 1248936 h 1271239"/>
                <a:gd name="connsiteX36" fmla="*/ 22303 w 1103971"/>
                <a:gd name="connsiteY36" fmla="*/ 1260088 h 1271239"/>
                <a:gd name="connsiteX37" fmla="*/ 0 w 1103971"/>
                <a:gd name="connsiteY37" fmla="*/ 1271239 h 127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03971" h="1271239">
                  <a:moveTo>
                    <a:pt x="669073" y="0"/>
                  </a:moveTo>
                  <a:cubicBezTo>
                    <a:pt x="687659" y="3717"/>
                    <a:pt x="706442" y="6554"/>
                    <a:pt x="724830" y="11151"/>
                  </a:cubicBezTo>
                  <a:cubicBezTo>
                    <a:pt x="736233" y="14002"/>
                    <a:pt x="746880" y="19451"/>
                    <a:pt x="758283" y="22302"/>
                  </a:cubicBezTo>
                  <a:cubicBezTo>
                    <a:pt x="776670" y="26899"/>
                    <a:pt x="795652" y="28856"/>
                    <a:pt x="814039" y="33453"/>
                  </a:cubicBezTo>
                  <a:cubicBezTo>
                    <a:pt x="825443" y="36304"/>
                    <a:pt x="836191" y="41376"/>
                    <a:pt x="847493" y="44605"/>
                  </a:cubicBezTo>
                  <a:cubicBezTo>
                    <a:pt x="862229" y="48815"/>
                    <a:pt x="877362" y="51546"/>
                    <a:pt x="892098" y="55756"/>
                  </a:cubicBezTo>
                  <a:cubicBezTo>
                    <a:pt x="1004082" y="87751"/>
                    <a:pt x="830711" y="43198"/>
                    <a:pt x="970156" y="78058"/>
                  </a:cubicBezTo>
                  <a:cubicBezTo>
                    <a:pt x="1024008" y="131910"/>
                    <a:pt x="955576" y="66394"/>
                    <a:pt x="1025912" y="122663"/>
                  </a:cubicBezTo>
                  <a:cubicBezTo>
                    <a:pt x="1034122" y="129231"/>
                    <a:pt x="1040781" y="137532"/>
                    <a:pt x="1048215" y="144966"/>
                  </a:cubicBezTo>
                  <a:cubicBezTo>
                    <a:pt x="1051932" y="156117"/>
                    <a:pt x="1053318" y="168340"/>
                    <a:pt x="1059366" y="178419"/>
                  </a:cubicBezTo>
                  <a:cubicBezTo>
                    <a:pt x="1064775" y="187434"/>
                    <a:pt x="1076967" y="191318"/>
                    <a:pt x="1081669" y="200722"/>
                  </a:cubicBezTo>
                  <a:cubicBezTo>
                    <a:pt x="1092182" y="221749"/>
                    <a:pt x="1103971" y="267629"/>
                    <a:pt x="1103971" y="267629"/>
                  </a:cubicBezTo>
                  <a:cubicBezTo>
                    <a:pt x="1100254" y="319668"/>
                    <a:pt x="1098916" y="371932"/>
                    <a:pt x="1092820" y="423746"/>
                  </a:cubicBezTo>
                  <a:cubicBezTo>
                    <a:pt x="1091447" y="435420"/>
                    <a:pt x="1084898" y="445898"/>
                    <a:pt x="1081669" y="457200"/>
                  </a:cubicBezTo>
                  <a:cubicBezTo>
                    <a:pt x="1077459" y="471936"/>
                    <a:pt x="1074921" y="487125"/>
                    <a:pt x="1070517" y="501805"/>
                  </a:cubicBezTo>
                  <a:cubicBezTo>
                    <a:pt x="1063762" y="524322"/>
                    <a:pt x="1064838" y="552089"/>
                    <a:pt x="1048215" y="568712"/>
                  </a:cubicBezTo>
                  <a:cubicBezTo>
                    <a:pt x="1033347" y="583580"/>
                    <a:pt x="1015274" y="595821"/>
                    <a:pt x="1003610" y="613317"/>
                  </a:cubicBezTo>
                  <a:cubicBezTo>
                    <a:pt x="996176" y="624468"/>
                    <a:pt x="990133" y="636684"/>
                    <a:pt x="981308" y="646770"/>
                  </a:cubicBezTo>
                  <a:cubicBezTo>
                    <a:pt x="901065" y="738476"/>
                    <a:pt x="955074" y="674449"/>
                    <a:pt x="892098" y="724829"/>
                  </a:cubicBezTo>
                  <a:cubicBezTo>
                    <a:pt x="883888" y="731397"/>
                    <a:pt x="878206" y="740823"/>
                    <a:pt x="869795" y="747131"/>
                  </a:cubicBezTo>
                  <a:cubicBezTo>
                    <a:pt x="848352" y="763213"/>
                    <a:pt x="825190" y="776868"/>
                    <a:pt x="802888" y="791736"/>
                  </a:cubicBezTo>
                  <a:cubicBezTo>
                    <a:pt x="791737" y="799170"/>
                    <a:pt x="782149" y="809801"/>
                    <a:pt x="769434" y="814039"/>
                  </a:cubicBezTo>
                  <a:lnTo>
                    <a:pt x="735981" y="825190"/>
                  </a:lnTo>
                  <a:cubicBezTo>
                    <a:pt x="694724" y="866445"/>
                    <a:pt x="722426" y="841660"/>
                    <a:pt x="646771" y="892097"/>
                  </a:cubicBezTo>
                  <a:lnTo>
                    <a:pt x="579864" y="936702"/>
                  </a:lnTo>
                  <a:lnTo>
                    <a:pt x="546410" y="947853"/>
                  </a:lnTo>
                  <a:cubicBezTo>
                    <a:pt x="469723" y="998978"/>
                    <a:pt x="504932" y="983982"/>
                    <a:pt x="446049" y="1003609"/>
                  </a:cubicBezTo>
                  <a:lnTo>
                    <a:pt x="379142" y="1048214"/>
                  </a:lnTo>
                  <a:cubicBezTo>
                    <a:pt x="367991" y="1055648"/>
                    <a:pt x="355165" y="1061040"/>
                    <a:pt x="345688" y="1070517"/>
                  </a:cubicBezTo>
                  <a:cubicBezTo>
                    <a:pt x="327103" y="1089102"/>
                    <a:pt x="313441" y="1114519"/>
                    <a:pt x="289932" y="1126273"/>
                  </a:cubicBezTo>
                  <a:cubicBezTo>
                    <a:pt x="275064" y="1133707"/>
                    <a:pt x="259760" y="1140328"/>
                    <a:pt x="245327" y="1148575"/>
                  </a:cubicBezTo>
                  <a:cubicBezTo>
                    <a:pt x="233691" y="1155224"/>
                    <a:pt x="223860" y="1164884"/>
                    <a:pt x="211873" y="1170878"/>
                  </a:cubicBezTo>
                  <a:cubicBezTo>
                    <a:pt x="201360" y="1176135"/>
                    <a:pt x="189571" y="1178312"/>
                    <a:pt x="178420" y="1182029"/>
                  </a:cubicBezTo>
                  <a:cubicBezTo>
                    <a:pt x="139493" y="1220954"/>
                    <a:pt x="166091" y="1201006"/>
                    <a:pt x="89210" y="1226634"/>
                  </a:cubicBezTo>
                  <a:lnTo>
                    <a:pt x="89210" y="1226634"/>
                  </a:lnTo>
                  <a:cubicBezTo>
                    <a:pt x="78059" y="1234068"/>
                    <a:pt x="67743" y="1242942"/>
                    <a:pt x="55756" y="1248936"/>
                  </a:cubicBezTo>
                  <a:cubicBezTo>
                    <a:pt x="45243" y="1254193"/>
                    <a:pt x="33217" y="1255722"/>
                    <a:pt x="22303" y="1260088"/>
                  </a:cubicBezTo>
                  <a:cubicBezTo>
                    <a:pt x="14586" y="1263175"/>
                    <a:pt x="7434" y="1267522"/>
                    <a:pt x="0" y="1271239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9DAA93-1868-764A-B920-FF538BB0AB8F}"/>
              </a:ext>
            </a:extLst>
          </p:cNvPr>
          <p:cNvGrpSpPr/>
          <p:nvPr/>
        </p:nvGrpSpPr>
        <p:grpSpPr>
          <a:xfrm>
            <a:off x="4081346" y="3922757"/>
            <a:ext cx="2598234" cy="1095691"/>
            <a:chOff x="4081346" y="3922757"/>
            <a:chExt cx="2598234" cy="109569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C046F1-E12E-9D44-A0F5-144BD49A7BF9}"/>
                </a:ext>
              </a:extLst>
            </p:cNvPr>
            <p:cNvSpPr/>
            <p:nvPr/>
          </p:nvSpPr>
          <p:spPr>
            <a:xfrm>
              <a:off x="5330284" y="3922757"/>
              <a:ext cx="122885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0A13E8-9525-074D-B141-85E456A661DB}"/>
                </a:ext>
              </a:extLst>
            </p:cNvPr>
            <p:cNvSpPr/>
            <p:nvPr/>
          </p:nvSpPr>
          <p:spPr>
            <a:xfrm>
              <a:off x="4081346" y="4170554"/>
              <a:ext cx="2598234" cy="847894"/>
            </a:xfrm>
            <a:custGeom>
              <a:avLst/>
              <a:gdLst>
                <a:gd name="connsiteX0" fmla="*/ 2185639 w 2308303"/>
                <a:gd name="connsiteY0" fmla="*/ 0 h 847894"/>
                <a:gd name="connsiteX1" fmla="*/ 2286000 w 2308303"/>
                <a:gd name="connsiteY1" fmla="*/ 122663 h 847894"/>
                <a:gd name="connsiteX2" fmla="*/ 2308303 w 2308303"/>
                <a:gd name="connsiteY2" fmla="*/ 189571 h 847894"/>
                <a:gd name="connsiteX3" fmla="*/ 2286000 w 2308303"/>
                <a:gd name="connsiteY3" fmla="*/ 301083 h 847894"/>
                <a:gd name="connsiteX4" fmla="*/ 2274849 w 2308303"/>
                <a:gd name="connsiteY4" fmla="*/ 334536 h 847894"/>
                <a:gd name="connsiteX5" fmla="*/ 2185639 w 2308303"/>
                <a:gd name="connsiteY5" fmla="*/ 401444 h 847894"/>
                <a:gd name="connsiteX6" fmla="*/ 2152186 w 2308303"/>
                <a:gd name="connsiteY6" fmla="*/ 412595 h 847894"/>
                <a:gd name="connsiteX7" fmla="*/ 2118732 w 2308303"/>
                <a:gd name="connsiteY7" fmla="*/ 434897 h 847894"/>
                <a:gd name="connsiteX8" fmla="*/ 2051825 w 2308303"/>
                <a:gd name="connsiteY8" fmla="*/ 457200 h 847894"/>
                <a:gd name="connsiteX9" fmla="*/ 2018371 w 2308303"/>
                <a:gd name="connsiteY9" fmla="*/ 479502 h 847894"/>
                <a:gd name="connsiteX10" fmla="*/ 1940313 w 2308303"/>
                <a:gd name="connsiteY10" fmla="*/ 501805 h 847894"/>
                <a:gd name="connsiteX11" fmla="*/ 1906859 w 2308303"/>
                <a:gd name="connsiteY11" fmla="*/ 512956 h 847894"/>
                <a:gd name="connsiteX12" fmla="*/ 1862254 w 2308303"/>
                <a:gd name="connsiteY12" fmla="*/ 524107 h 847894"/>
                <a:gd name="connsiteX13" fmla="*/ 1795347 w 2308303"/>
                <a:gd name="connsiteY13" fmla="*/ 546410 h 847894"/>
                <a:gd name="connsiteX14" fmla="*/ 1761893 w 2308303"/>
                <a:gd name="connsiteY14" fmla="*/ 557561 h 847894"/>
                <a:gd name="connsiteX15" fmla="*/ 1628078 w 2308303"/>
                <a:gd name="connsiteY15" fmla="*/ 579863 h 847894"/>
                <a:gd name="connsiteX16" fmla="*/ 1561171 w 2308303"/>
                <a:gd name="connsiteY16" fmla="*/ 591015 h 847894"/>
                <a:gd name="connsiteX17" fmla="*/ 1483113 w 2308303"/>
                <a:gd name="connsiteY17" fmla="*/ 613317 h 847894"/>
                <a:gd name="connsiteX18" fmla="*/ 1371600 w 2308303"/>
                <a:gd name="connsiteY18" fmla="*/ 624468 h 847894"/>
                <a:gd name="connsiteX19" fmla="*/ 1237786 w 2308303"/>
                <a:gd name="connsiteY19" fmla="*/ 646771 h 847894"/>
                <a:gd name="connsiteX20" fmla="*/ 1159727 w 2308303"/>
                <a:gd name="connsiteY20" fmla="*/ 669073 h 847894"/>
                <a:gd name="connsiteX21" fmla="*/ 1115122 w 2308303"/>
                <a:gd name="connsiteY21" fmla="*/ 680224 h 847894"/>
                <a:gd name="connsiteX22" fmla="*/ 1048215 w 2308303"/>
                <a:gd name="connsiteY22" fmla="*/ 702527 h 847894"/>
                <a:gd name="connsiteX23" fmla="*/ 981308 w 2308303"/>
                <a:gd name="connsiteY23" fmla="*/ 713678 h 847894"/>
                <a:gd name="connsiteX24" fmla="*/ 802888 w 2308303"/>
                <a:gd name="connsiteY24" fmla="*/ 735980 h 847894"/>
                <a:gd name="connsiteX25" fmla="*/ 724830 w 2308303"/>
                <a:gd name="connsiteY25" fmla="*/ 747132 h 847894"/>
                <a:gd name="connsiteX26" fmla="*/ 591015 w 2308303"/>
                <a:gd name="connsiteY26" fmla="*/ 769434 h 847894"/>
                <a:gd name="connsiteX27" fmla="*/ 557561 w 2308303"/>
                <a:gd name="connsiteY27" fmla="*/ 780585 h 847894"/>
                <a:gd name="connsiteX28" fmla="*/ 434898 w 2308303"/>
                <a:gd name="connsiteY28" fmla="*/ 791736 h 847894"/>
                <a:gd name="connsiteX29" fmla="*/ 356839 w 2308303"/>
                <a:gd name="connsiteY29" fmla="*/ 802888 h 847894"/>
                <a:gd name="connsiteX30" fmla="*/ 267630 w 2308303"/>
                <a:gd name="connsiteY30" fmla="*/ 814039 h 847894"/>
                <a:gd name="connsiteX31" fmla="*/ 133815 w 2308303"/>
                <a:gd name="connsiteY31" fmla="*/ 836341 h 847894"/>
                <a:gd name="connsiteX32" fmla="*/ 0 w 2308303"/>
                <a:gd name="connsiteY32" fmla="*/ 847493 h 84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08303" h="847894">
                  <a:moveTo>
                    <a:pt x="2185639" y="0"/>
                  </a:moveTo>
                  <a:cubicBezTo>
                    <a:pt x="2216822" y="31183"/>
                    <a:pt x="2271204" y="78275"/>
                    <a:pt x="2286000" y="122663"/>
                  </a:cubicBezTo>
                  <a:lnTo>
                    <a:pt x="2308303" y="189571"/>
                  </a:lnTo>
                  <a:cubicBezTo>
                    <a:pt x="2300869" y="226742"/>
                    <a:pt x="2297987" y="265121"/>
                    <a:pt x="2286000" y="301083"/>
                  </a:cubicBezTo>
                  <a:cubicBezTo>
                    <a:pt x="2282283" y="312234"/>
                    <a:pt x="2280896" y="324457"/>
                    <a:pt x="2274849" y="334536"/>
                  </a:cubicBezTo>
                  <a:cubicBezTo>
                    <a:pt x="2261639" y="356553"/>
                    <a:pt x="2189793" y="400059"/>
                    <a:pt x="2185639" y="401444"/>
                  </a:cubicBezTo>
                  <a:cubicBezTo>
                    <a:pt x="2174488" y="405161"/>
                    <a:pt x="2162699" y="407338"/>
                    <a:pt x="2152186" y="412595"/>
                  </a:cubicBezTo>
                  <a:cubicBezTo>
                    <a:pt x="2140199" y="418589"/>
                    <a:pt x="2130979" y="429454"/>
                    <a:pt x="2118732" y="434897"/>
                  </a:cubicBezTo>
                  <a:cubicBezTo>
                    <a:pt x="2097249" y="444445"/>
                    <a:pt x="2071386" y="444160"/>
                    <a:pt x="2051825" y="457200"/>
                  </a:cubicBezTo>
                  <a:cubicBezTo>
                    <a:pt x="2040674" y="464634"/>
                    <a:pt x="2030358" y="473508"/>
                    <a:pt x="2018371" y="479502"/>
                  </a:cubicBezTo>
                  <a:cubicBezTo>
                    <a:pt x="2000542" y="488416"/>
                    <a:pt x="1956993" y="497039"/>
                    <a:pt x="1940313" y="501805"/>
                  </a:cubicBezTo>
                  <a:cubicBezTo>
                    <a:pt x="1929011" y="505034"/>
                    <a:pt x="1918161" y="509727"/>
                    <a:pt x="1906859" y="512956"/>
                  </a:cubicBezTo>
                  <a:cubicBezTo>
                    <a:pt x="1892123" y="517166"/>
                    <a:pt x="1876934" y="519703"/>
                    <a:pt x="1862254" y="524107"/>
                  </a:cubicBezTo>
                  <a:cubicBezTo>
                    <a:pt x="1839737" y="530862"/>
                    <a:pt x="1817649" y="538976"/>
                    <a:pt x="1795347" y="546410"/>
                  </a:cubicBezTo>
                  <a:cubicBezTo>
                    <a:pt x="1784196" y="550127"/>
                    <a:pt x="1773557" y="556103"/>
                    <a:pt x="1761893" y="557561"/>
                  </a:cubicBezTo>
                  <a:cubicBezTo>
                    <a:pt x="1561461" y="582614"/>
                    <a:pt x="1750859" y="555306"/>
                    <a:pt x="1628078" y="579863"/>
                  </a:cubicBezTo>
                  <a:cubicBezTo>
                    <a:pt x="1605907" y="584297"/>
                    <a:pt x="1583243" y="586110"/>
                    <a:pt x="1561171" y="591015"/>
                  </a:cubicBezTo>
                  <a:cubicBezTo>
                    <a:pt x="1503991" y="603722"/>
                    <a:pt x="1551098" y="603605"/>
                    <a:pt x="1483113" y="613317"/>
                  </a:cubicBezTo>
                  <a:cubicBezTo>
                    <a:pt x="1446132" y="618600"/>
                    <a:pt x="1408771" y="620751"/>
                    <a:pt x="1371600" y="624468"/>
                  </a:cubicBezTo>
                  <a:cubicBezTo>
                    <a:pt x="1271222" y="649562"/>
                    <a:pt x="1394411" y="620666"/>
                    <a:pt x="1237786" y="646771"/>
                  </a:cubicBezTo>
                  <a:cubicBezTo>
                    <a:pt x="1195951" y="653744"/>
                    <a:pt x="1196850" y="658467"/>
                    <a:pt x="1159727" y="669073"/>
                  </a:cubicBezTo>
                  <a:cubicBezTo>
                    <a:pt x="1144991" y="673283"/>
                    <a:pt x="1129802" y="675820"/>
                    <a:pt x="1115122" y="680224"/>
                  </a:cubicBezTo>
                  <a:cubicBezTo>
                    <a:pt x="1092605" y="686979"/>
                    <a:pt x="1071404" y="698662"/>
                    <a:pt x="1048215" y="702527"/>
                  </a:cubicBezTo>
                  <a:cubicBezTo>
                    <a:pt x="1025913" y="706244"/>
                    <a:pt x="1003711" y="710623"/>
                    <a:pt x="981308" y="713678"/>
                  </a:cubicBezTo>
                  <a:cubicBezTo>
                    <a:pt x="921921" y="721776"/>
                    <a:pt x="862222" y="727503"/>
                    <a:pt x="802888" y="735980"/>
                  </a:cubicBezTo>
                  <a:lnTo>
                    <a:pt x="724830" y="747132"/>
                  </a:lnTo>
                  <a:cubicBezTo>
                    <a:pt x="646401" y="773274"/>
                    <a:pt x="740407" y="744536"/>
                    <a:pt x="591015" y="769434"/>
                  </a:cubicBezTo>
                  <a:cubicBezTo>
                    <a:pt x="579420" y="771366"/>
                    <a:pt x="569197" y="778923"/>
                    <a:pt x="557561" y="780585"/>
                  </a:cubicBezTo>
                  <a:cubicBezTo>
                    <a:pt x="516917" y="786391"/>
                    <a:pt x="475703" y="787202"/>
                    <a:pt x="434898" y="791736"/>
                  </a:cubicBezTo>
                  <a:cubicBezTo>
                    <a:pt x="408775" y="794639"/>
                    <a:pt x="382892" y="799414"/>
                    <a:pt x="356839" y="802888"/>
                  </a:cubicBezTo>
                  <a:lnTo>
                    <a:pt x="267630" y="814039"/>
                  </a:lnTo>
                  <a:cubicBezTo>
                    <a:pt x="197895" y="837283"/>
                    <a:pt x="258312" y="819741"/>
                    <a:pt x="133815" y="836341"/>
                  </a:cubicBezTo>
                  <a:cubicBezTo>
                    <a:pt x="22677" y="851160"/>
                    <a:pt x="111448" y="847493"/>
                    <a:pt x="0" y="84749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70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3082346" y="1786164"/>
            <a:ext cx="1489654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b="1" i="1" dirty="0"/>
              <a:t>conditional</a:t>
            </a:r>
            <a:r>
              <a:rPr lang="en-US" sz="2000" dirty="0"/>
              <a:t> or </a:t>
            </a:r>
            <a:r>
              <a:rPr lang="en-US" sz="2000" b="1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556933" y="75035"/>
            <a:ext cx="2655201" cy="2090969"/>
            <a:chOff x="4519750" y="1752935"/>
            <a:chExt cx="2655201" cy="20909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Under what conditions are these branches </a:t>
              </a:r>
              <a:r>
                <a:rPr lang="en-US" sz="2000" b="1" dirty="0">
                  <a:latin typeface="Segoe Print" panose="02000800000000000000" pitchFamily="2" charset="0"/>
                </a:rPr>
                <a:t>taken</a:t>
              </a:r>
              <a:r>
                <a:rPr lang="en-US" sz="2000" dirty="0">
                  <a:latin typeface="Segoe Print" panose="02000800000000000000" pitchFamily="2" charset="0"/>
                </a:rPr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EBC3A53-6357-3A47-AA37-7783F5AB7BBB}"/>
              </a:ext>
            </a:extLst>
          </p:cNvPr>
          <p:cNvSpPr/>
          <p:nvPr/>
        </p:nvSpPr>
        <p:spPr>
          <a:xfrm>
            <a:off x="606257" y="2837883"/>
            <a:ext cx="2031325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F4D6D13-B5B0-6F49-B222-A6FBC3A5448D}"/>
              </a:ext>
            </a:extLst>
          </p:cNvPr>
          <p:cNvSpPr/>
          <p:nvPr/>
        </p:nvSpPr>
        <p:spPr>
          <a:xfrm>
            <a:off x="1973770" y="2999679"/>
            <a:ext cx="1103971" cy="1271239"/>
          </a:xfrm>
          <a:custGeom>
            <a:avLst/>
            <a:gdLst>
              <a:gd name="connsiteX0" fmla="*/ 669073 w 1103971"/>
              <a:gd name="connsiteY0" fmla="*/ 0 h 1271239"/>
              <a:gd name="connsiteX1" fmla="*/ 724830 w 1103971"/>
              <a:gd name="connsiteY1" fmla="*/ 11151 h 1271239"/>
              <a:gd name="connsiteX2" fmla="*/ 758283 w 1103971"/>
              <a:gd name="connsiteY2" fmla="*/ 22302 h 1271239"/>
              <a:gd name="connsiteX3" fmla="*/ 814039 w 1103971"/>
              <a:gd name="connsiteY3" fmla="*/ 33453 h 1271239"/>
              <a:gd name="connsiteX4" fmla="*/ 847493 w 1103971"/>
              <a:gd name="connsiteY4" fmla="*/ 44605 h 1271239"/>
              <a:gd name="connsiteX5" fmla="*/ 892098 w 1103971"/>
              <a:gd name="connsiteY5" fmla="*/ 55756 h 1271239"/>
              <a:gd name="connsiteX6" fmla="*/ 970156 w 1103971"/>
              <a:gd name="connsiteY6" fmla="*/ 78058 h 1271239"/>
              <a:gd name="connsiteX7" fmla="*/ 1025912 w 1103971"/>
              <a:gd name="connsiteY7" fmla="*/ 122663 h 1271239"/>
              <a:gd name="connsiteX8" fmla="*/ 1048215 w 1103971"/>
              <a:gd name="connsiteY8" fmla="*/ 144966 h 1271239"/>
              <a:gd name="connsiteX9" fmla="*/ 1059366 w 1103971"/>
              <a:gd name="connsiteY9" fmla="*/ 178419 h 1271239"/>
              <a:gd name="connsiteX10" fmla="*/ 1081669 w 1103971"/>
              <a:gd name="connsiteY10" fmla="*/ 200722 h 1271239"/>
              <a:gd name="connsiteX11" fmla="*/ 1103971 w 1103971"/>
              <a:gd name="connsiteY11" fmla="*/ 267629 h 1271239"/>
              <a:gd name="connsiteX12" fmla="*/ 1092820 w 1103971"/>
              <a:gd name="connsiteY12" fmla="*/ 423746 h 1271239"/>
              <a:gd name="connsiteX13" fmla="*/ 1081669 w 1103971"/>
              <a:gd name="connsiteY13" fmla="*/ 457200 h 1271239"/>
              <a:gd name="connsiteX14" fmla="*/ 1070517 w 1103971"/>
              <a:gd name="connsiteY14" fmla="*/ 501805 h 1271239"/>
              <a:gd name="connsiteX15" fmla="*/ 1048215 w 1103971"/>
              <a:gd name="connsiteY15" fmla="*/ 568712 h 1271239"/>
              <a:gd name="connsiteX16" fmla="*/ 1003610 w 1103971"/>
              <a:gd name="connsiteY16" fmla="*/ 613317 h 1271239"/>
              <a:gd name="connsiteX17" fmla="*/ 981308 w 1103971"/>
              <a:gd name="connsiteY17" fmla="*/ 646770 h 1271239"/>
              <a:gd name="connsiteX18" fmla="*/ 892098 w 1103971"/>
              <a:gd name="connsiteY18" fmla="*/ 724829 h 1271239"/>
              <a:gd name="connsiteX19" fmla="*/ 869795 w 1103971"/>
              <a:gd name="connsiteY19" fmla="*/ 747131 h 1271239"/>
              <a:gd name="connsiteX20" fmla="*/ 802888 w 1103971"/>
              <a:gd name="connsiteY20" fmla="*/ 791736 h 1271239"/>
              <a:gd name="connsiteX21" fmla="*/ 769434 w 1103971"/>
              <a:gd name="connsiteY21" fmla="*/ 814039 h 1271239"/>
              <a:gd name="connsiteX22" fmla="*/ 735981 w 1103971"/>
              <a:gd name="connsiteY22" fmla="*/ 825190 h 1271239"/>
              <a:gd name="connsiteX23" fmla="*/ 646771 w 1103971"/>
              <a:gd name="connsiteY23" fmla="*/ 892097 h 1271239"/>
              <a:gd name="connsiteX24" fmla="*/ 579864 w 1103971"/>
              <a:gd name="connsiteY24" fmla="*/ 936702 h 1271239"/>
              <a:gd name="connsiteX25" fmla="*/ 546410 w 1103971"/>
              <a:gd name="connsiteY25" fmla="*/ 947853 h 1271239"/>
              <a:gd name="connsiteX26" fmla="*/ 446049 w 1103971"/>
              <a:gd name="connsiteY26" fmla="*/ 1003609 h 1271239"/>
              <a:gd name="connsiteX27" fmla="*/ 379142 w 1103971"/>
              <a:gd name="connsiteY27" fmla="*/ 1048214 h 1271239"/>
              <a:gd name="connsiteX28" fmla="*/ 345688 w 1103971"/>
              <a:gd name="connsiteY28" fmla="*/ 1070517 h 1271239"/>
              <a:gd name="connsiteX29" fmla="*/ 289932 w 1103971"/>
              <a:gd name="connsiteY29" fmla="*/ 1126273 h 1271239"/>
              <a:gd name="connsiteX30" fmla="*/ 245327 w 1103971"/>
              <a:gd name="connsiteY30" fmla="*/ 1148575 h 1271239"/>
              <a:gd name="connsiteX31" fmla="*/ 211873 w 1103971"/>
              <a:gd name="connsiteY31" fmla="*/ 1170878 h 1271239"/>
              <a:gd name="connsiteX32" fmla="*/ 178420 w 1103971"/>
              <a:gd name="connsiteY32" fmla="*/ 1182029 h 1271239"/>
              <a:gd name="connsiteX33" fmla="*/ 89210 w 1103971"/>
              <a:gd name="connsiteY33" fmla="*/ 1226634 h 1271239"/>
              <a:gd name="connsiteX34" fmla="*/ 89210 w 1103971"/>
              <a:gd name="connsiteY34" fmla="*/ 1226634 h 1271239"/>
              <a:gd name="connsiteX35" fmla="*/ 55756 w 1103971"/>
              <a:gd name="connsiteY35" fmla="*/ 1248936 h 1271239"/>
              <a:gd name="connsiteX36" fmla="*/ 22303 w 1103971"/>
              <a:gd name="connsiteY36" fmla="*/ 1260088 h 1271239"/>
              <a:gd name="connsiteX37" fmla="*/ 0 w 1103971"/>
              <a:gd name="connsiteY37" fmla="*/ 1271239 h 127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03971" h="1271239">
                <a:moveTo>
                  <a:pt x="669073" y="0"/>
                </a:moveTo>
                <a:cubicBezTo>
                  <a:pt x="687659" y="3717"/>
                  <a:pt x="706442" y="6554"/>
                  <a:pt x="724830" y="11151"/>
                </a:cubicBezTo>
                <a:cubicBezTo>
                  <a:pt x="736233" y="14002"/>
                  <a:pt x="746880" y="19451"/>
                  <a:pt x="758283" y="22302"/>
                </a:cubicBezTo>
                <a:cubicBezTo>
                  <a:pt x="776670" y="26899"/>
                  <a:pt x="795652" y="28856"/>
                  <a:pt x="814039" y="33453"/>
                </a:cubicBezTo>
                <a:cubicBezTo>
                  <a:pt x="825443" y="36304"/>
                  <a:pt x="836191" y="41376"/>
                  <a:pt x="847493" y="44605"/>
                </a:cubicBezTo>
                <a:cubicBezTo>
                  <a:pt x="862229" y="48815"/>
                  <a:pt x="877362" y="51546"/>
                  <a:pt x="892098" y="55756"/>
                </a:cubicBezTo>
                <a:cubicBezTo>
                  <a:pt x="1004082" y="87751"/>
                  <a:pt x="830711" y="43198"/>
                  <a:pt x="970156" y="78058"/>
                </a:cubicBezTo>
                <a:cubicBezTo>
                  <a:pt x="1024008" y="131910"/>
                  <a:pt x="955576" y="66394"/>
                  <a:pt x="1025912" y="122663"/>
                </a:cubicBezTo>
                <a:cubicBezTo>
                  <a:pt x="1034122" y="129231"/>
                  <a:pt x="1040781" y="137532"/>
                  <a:pt x="1048215" y="144966"/>
                </a:cubicBezTo>
                <a:cubicBezTo>
                  <a:pt x="1051932" y="156117"/>
                  <a:pt x="1053318" y="168340"/>
                  <a:pt x="1059366" y="178419"/>
                </a:cubicBezTo>
                <a:cubicBezTo>
                  <a:pt x="1064775" y="187434"/>
                  <a:pt x="1076967" y="191318"/>
                  <a:pt x="1081669" y="200722"/>
                </a:cubicBezTo>
                <a:cubicBezTo>
                  <a:pt x="1092182" y="221749"/>
                  <a:pt x="1103971" y="267629"/>
                  <a:pt x="1103971" y="267629"/>
                </a:cubicBezTo>
                <a:cubicBezTo>
                  <a:pt x="1100254" y="319668"/>
                  <a:pt x="1098916" y="371932"/>
                  <a:pt x="1092820" y="423746"/>
                </a:cubicBezTo>
                <a:cubicBezTo>
                  <a:pt x="1091447" y="435420"/>
                  <a:pt x="1084898" y="445898"/>
                  <a:pt x="1081669" y="457200"/>
                </a:cubicBezTo>
                <a:cubicBezTo>
                  <a:pt x="1077459" y="471936"/>
                  <a:pt x="1074921" y="487125"/>
                  <a:pt x="1070517" y="501805"/>
                </a:cubicBezTo>
                <a:cubicBezTo>
                  <a:pt x="1063762" y="524322"/>
                  <a:pt x="1064838" y="552089"/>
                  <a:pt x="1048215" y="568712"/>
                </a:cubicBezTo>
                <a:cubicBezTo>
                  <a:pt x="1033347" y="583580"/>
                  <a:pt x="1015274" y="595821"/>
                  <a:pt x="1003610" y="613317"/>
                </a:cubicBezTo>
                <a:cubicBezTo>
                  <a:pt x="996176" y="624468"/>
                  <a:pt x="990133" y="636684"/>
                  <a:pt x="981308" y="646770"/>
                </a:cubicBezTo>
                <a:cubicBezTo>
                  <a:pt x="901065" y="738476"/>
                  <a:pt x="955074" y="674449"/>
                  <a:pt x="892098" y="724829"/>
                </a:cubicBezTo>
                <a:cubicBezTo>
                  <a:pt x="883888" y="731397"/>
                  <a:pt x="878206" y="740823"/>
                  <a:pt x="869795" y="747131"/>
                </a:cubicBezTo>
                <a:cubicBezTo>
                  <a:pt x="848352" y="763213"/>
                  <a:pt x="825190" y="776868"/>
                  <a:pt x="802888" y="791736"/>
                </a:cubicBezTo>
                <a:cubicBezTo>
                  <a:pt x="791737" y="799170"/>
                  <a:pt x="782149" y="809801"/>
                  <a:pt x="769434" y="814039"/>
                </a:cubicBezTo>
                <a:lnTo>
                  <a:pt x="735981" y="825190"/>
                </a:lnTo>
                <a:cubicBezTo>
                  <a:pt x="694724" y="866445"/>
                  <a:pt x="722426" y="841660"/>
                  <a:pt x="646771" y="892097"/>
                </a:cubicBezTo>
                <a:lnTo>
                  <a:pt x="579864" y="936702"/>
                </a:lnTo>
                <a:lnTo>
                  <a:pt x="546410" y="947853"/>
                </a:lnTo>
                <a:cubicBezTo>
                  <a:pt x="469723" y="998978"/>
                  <a:pt x="504932" y="983982"/>
                  <a:pt x="446049" y="1003609"/>
                </a:cubicBezTo>
                <a:lnTo>
                  <a:pt x="379142" y="1048214"/>
                </a:lnTo>
                <a:cubicBezTo>
                  <a:pt x="367991" y="1055648"/>
                  <a:pt x="355165" y="1061040"/>
                  <a:pt x="345688" y="1070517"/>
                </a:cubicBezTo>
                <a:cubicBezTo>
                  <a:pt x="327103" y="1089102"/>
                  <a:pt x="313441" y="1114519"/>
                  <a:pt x="289932" y="1126273"/>
                </a:cubicBezTo>
                <a:cubicBezTo>
                  <a:pt x="275064" y="1133707"/>
                  <a:pt x="259760" y="1140328"/>
                  <a:pt x="245327" y="1148575"/>
                </a:cubicBezTo>
                <a:cubicBezTo>
                  <a:pt x="233691" y="1155224"/>
                  <a:pt x="223860" y="1164884"/>
                  <a:pt x="211873" y="1170878"/>
                </a:cubicBezTo>
                <a:cubicBezTo>
                  <a:pt x="201360" y="1176135"/>
                  <a:pt x="189571" y="1178312"/>
                  <a:pt x="178420" y="1182029"/>
                </a:cubicBezTo>
                <a:cubicBezTo>
                  <a:pt x="139493" y="1220954"/>
                  <a:pt x="166091" y="1201006"/>
                  <a:pt x="89210" y="1226634"/>
                </a:cubicBezTo>
                <a:lnTo>
                  <a:pt x="89210" y="1226634"/>
                </a:lnTo>
                <a:cubicBezTo>
                  <a:pt x="78059" y="1234068"/>
                  <a:pt x="67743" y="1242942"/>
                  <a:pt x="55756" y="1248936"/>
                </a:cubicBezTo>
                <a:cubicBezTo>
                  <a:pt x="45243" y="1254193"/>
                  <a:pt x="33217" y="1255722"/>
                  <a:pt x="22303" y="1260088"/>
                </a:cubicBezTo>
                <a:cubicBezTo>
                  <a:pt x="14586" y="1263175"/>
                  <a:pt x="7434" y="1267522"/>
                  <a:pt x="0" y="127123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85412-05BD-584D-A786-F2DF011F8813}"/>
              </a:ext>
            </a:extLst>
          </p:cNvPr>
          <p:cNvSpPr txBox="1"/>
          <p:nvPr/>
        </p:nvSpPr>
        <p:spPr>
          <a:xfrm>
            <a:off x="2309646" y="345412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 &gt;=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31B1E-C257-F74B-ADC6-4D2748169E4E}"/>
              </a:ext>
            </a:extLst>
          </p:cNvPr>
          <p:cNvSpPr txBox="1"/>
          <p:nvPr/>
        </p:nvSpPr>
        <p:spPr>
          <a:xfrm>
            <a:off x="6420556" y="278155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&lt; 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9DAA93-1868-764A-B920-FF538BB0AB8F}"/>
              </a:ext>
            </a:extLst>
          </p:cNvPr>
          <p:cNvGrpSpPr/>
          <p:nvPr/>
        </p:nvGrpSpPr>
        <p:grpSpPr>
          <a:xfrm>
            <a:off x="4081346" y="3922757"/>
            <a:ext cx="2598234" cy="1095691"/>
            <a:chOff x="4081346" y="3922757"/>
            <a:chExt cx="2598234" cy="109569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C046F1-E12E-9D44-A0F5-144BD49A7BF9}"/>
                </a:ext>
              </a:extLst>
            </p:cNvPr>
            <p:cNvSpPr/>
            <p:nvPr/>
          </p:nvSpPr>
          <p:spPr>
            <a:xfrm>
              <a:off x="5330284" y="3922757"/>
              <a:ext cx="122885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0A13E8-9525-074D-B141-85E456A661DB}"/>
                </a:ext>
              </a:extLst>
            </p:cNvPr>
            <p:cNvSpPr/>
            <p:nvPr/>
          </p:nvSpPr>
          <p:spPr>
            <a:xfrm>
              <a:off x="4081346" y="4170554"/>
              <a:ext cx="2598234" cy="847894"/>
            </a:xfrm>
            <a:custGeom>
              <a:avLst/>
              <a:gdLst>
                <a:gd name="connsiteX0" fmla="*/ 2185639 w 2308303"/>
                <a:gd name="connsiteY0" fmla="*/ 0 h 847894"/>
                <a:gd name="connsiteX1" fmla="*/ 2286000 w 2308303"/>
                <a:gd name="connsiteY1" fmla="*/ 122663 h 847894"/>
                <a:gd name="connsiteX2" fmla="*/ 2308303 w 2308303"/>
                <a:gd name="connsiteY2" fmla="*/ 189571 h 847894"/>
                <a:gd name="connsiteX3" fmla="*/ 2286000 w 2308303"/>
                <a:gd name="connsiteY3" fmla="*/ 301083 h 847894"/>
                <a:gd name="connsiteX4" fmla="*/ 2274849 w 2308303"/>
                <a:gd name="connsiteY4" fmla="*/ 334536 h 847894"/>
                <a:gd name="connsiteX5" fmla="*/ 2185639 w 2308303"/>
                <a:gd name="connsiteY5" fmla="*/ 401444 h 847894"/>
                <a:gd name="connsiteX6" fmla="*/ 2152186 w 2308303"/>
                <a:gd name="connsiteY6" fmla="*/ 412595 h 847894"/>
                <a:gd name="connsiteX7" fmla="*/ 2118732 w 2308303"/>
                <a:gd name="connsiteY7" fmla="*/ 434897 h 847894"/>
                <a:gd name="connsiteX8" fmla="*/ 2051825 w 2308303"/>
                <a:gd name="connsiteY8" fmla="*/ 457200 h 847894"/>
                <a:gd name="connsiteX9" fmla="*/ 2018371 w 2308303"/>
                <a:gd name="connsiteY9" fmla="*/ 479502 h 847894"/>
                <a:gd name="connsiteX10" fmla="*/ 1940313 w 2308303"/>
                <a:gd name="connsiteY10" fmla="*/ 501805 h 847894"/>
                <a:gd name="connsiteX11" fmla="*/ 1906859 w 2308303"/>
                <a:gd name="connsiteY11" fmla="*/ 512956 h 847894"/>
                <a:gd name="connsiteX12" fmla="*/ 1862254 w 2308303"/>
                <a:gd name="connsiteY12" fmla="*/ 524107 h 847894"/>
                <a:gd name="connsiteX13" fmla="*/ 1795347 w 2308303"/>
                <a:gd name="connsiteY13" fmla="*/ 546410 h 847894"/>
                <a:gd name="connsiteX14" fmla="*/ 1761893 w 2308303"/>
                <a:gd name="connsiteY14" fmla="*/ 557561 h 847894"/>
                <a:gd name="connsiteX15" fmla="*/ 1628078 w 2308303"/>
                <a:gd name="connsiteY15" fmla="*/ 579863 h 847894"/>
                <a:gd name="connsiteX16" fmla="*/ 1561171 w 2308303"/>
                <a:gd name="connsiteY16" fmla="*/ 591015 h 847894"/>
                <a:gd name="connsiteX17" fmla="*/ 1483113 w 2308303"/>
                <a:gd name="connsiteY17" fmla="*/ 613317 h 847894"/>
                <a:gd name="connsiteX18" fmla="*/ 1371600 w 2308303"/>
                <a:gd name="connsiteY18" fmla="*/ 624468 h 847894"/>
                <a:gd name="connsiteX19" fmla="*/ 1237786 w 2308303"/>
                <a:gd name="connsiteY19" fmla="*/ 646771 h 847894"/>
                <a:gd name="connsiteX20" fmla="*/ 1159727 w 2308303"/>
                <a:gd name="connsiteY20" fmla="*/ 669073 h 847894"/>
                <a:gd name="connsiteX21" fmla="*/ 1115122 w 2308303"/>
                <a:gd name="connsiteY21" fmla="*/ 680224 h 847894"/>
                <a:gd name="connsiteX22" fmla="*/ 1048215 w 2308303"/>
                <a:gd name="connsiteY22" fmla="*/ 702527 h 847894"/>
                <a:gd name="connsiteX23" fmla="*/ 981308 w 2308303"/>
                <a:gd name="connsiteY23" fmla="*/ 713678 h 847894"/>
                <a:gd name="connsiteX24" fmla="*/ 802888 w 2308303"/>
                <a:gd name="connsiteY24" fmla="*/ 735980 h 847894"/>
                <a:gd name="connsiteX25" fmla="*/ 724830 w 2308303"/>
                <a:gd name="connsiteY25" fmla="*/ 747132 h 847894"/>
                <a:gd name="connsiteX26" fmla="*/ 591015 w 2308303"/>
                <a:gd name="connsiteY26" fmla="*/ 769434 h 847894"/>
                <a:gd name="connsiteX27" fmla="*/ 557561 w 2308303"/>
                <a:gd name="connsiteY27" fmla="*/ 780585 h 847894"/>
                <a:gd name="connsiteX28" fmla="*/ 434898 w 2308303"/>
                <a:gd name="connsiteY28" fmla="*/ 791736 h 847894"/>
                <a:gd name="connsiteX29" fmla="*/ 356839 w 2308303"/>
                <a:gd name="connsiteY29" fmla="*/ 802888 h 847894"/>
                <a:gd name="connsiteX30" fmla="*/ 267630 w 2308303"/>
                <a:gd name="connsiteY30" fmla="*/ 814039 h 847894"/>
                <a:gd name="connsiteX31" fmla="*/ 133815 w 2308303"/>
                <a:gd name="connsiteY31" fmla="*/ 836341 h 847894"/>
                <a:gd name="connsiteX32" fmla="*/ 0 w 2308303"/>
                <a:gd name="connsiteY32" fmla="*/ 847493 h 84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08303" h="847894">
                  <a:moveTo>
                    <a:pt x="2185639" y="0"/>
                  </a:moveTo>
                  <a:cubicBezTo>
                    <a:pt x="2216822" y="31183"/>
                    <a:pt x="2271204" y="78275"/>
                    <a:pt x="2286000" y="122663"/>
                  </a:cubicBezTo>
                  <a:lnTo>
                    <a:pt x="2308303" y="189571"/>
                  </a:lnTo>
                  <a:cubicBezTo>
                    <a:pt x="2300869" y="226742"/>
                    <a:pt x="2297987" y="265121"/>
                    <a:pt x="2286000" y="301083"/>
                  </a:cubicBezTo>
                  <a:cubicBezTo>
                    <a:pt x="2282283" y="312234"/>
                    <a:pt x="2280896" y="324457"/>
                    <a:pt x="2274849" y="334536"/>
                  </a:cubicBezTo>
                  <a:cubicBezTo>
                    <a:pt x="2261639" y="356553"/>
                    <a:pt x="2189793" y="400059"/>
                    <a:pt x="2185639" y="401444"/>
                  </a:cubicBezTo>
                  <a:cubicBezTo>
                    <a:pt x="2174488" y="405161"/>
                    <a:pt x="2162699" y="407338"/>
                    <a:pt x="2152186" y="412595"/>
                  </a:cubicBezTo>
                  <a:cubicBezTo>
                    <a:pt x="2140199" y="418589"/>
                    <a:pt x="2130979" y="429454"/>
                    <a:pt x="2118732" y="434897"/>
                  </a:cubicBezTo>
                  <a:cubicBezTo>
                    <a:pt x="2097249" y="444445"/>
                    <a:pt x="2071386" y="444160"/>
                    <a:pt x="2051825" y="457200"/>
                  </a:cubicBezTo>
                  <a:cubicBezTo>
                    <a:pt x="2040674" y="464634"/>
                    <a:pt x="2030358" y="473508"/>
                    <a:pt x="2018371" y="479502"/>
                  </a:cubicBezTo>
                  <a:cubicBezTo>
                    <a:pt x="2000542" y="488416"/>
                    <a:pt x="1956993" y="497039"/>
                    <a:pt x="1940313" y="501805"/>
                  </a:cubicBezTo>
                  <a:cubicBezTo>
                    <a:pt x="1929011" y="505034"/>
                    <a:pt x="1918161" y="509727"/>
                    <a:pt x="1906859" y="512956"/>
                  </a:cubicBezTo>
                  <a:cubicBezTo>
                    <a:pt x="1892123" y="517166"/>
                    <a:pt x="1876934" y="519703"/>
                    <a:pt x="1862254" y="524107"/>
                  </a:cubicBezTo>
                  <a:cubicBezTo>
                    <a:pt x="1839737" y="530862"/>
                    <a:pt x="1817649" y="538976"/>
                    <a:pt x="1795347" y="546410"/>
                  </a:cubicBezTo>
                  <a:cubicBezTo>
                    <a:pt x="1784196" y="550127"/>
                    <a:pt x="1773557" y="556103"/>
                    <a:pt x="1761893" y="557561"/>
                  </a:cubicBezTo>
                  <a:cubicBezTo>
                    <a:pt x="1561461" y="582614"/>
                    <a:pt x="1750859" y="555306"/>
                    <a:pt x="1628078" y="579863"/>
                  </a:cubicBezTo>
                  <a:cubicBezTo>
                    <a:pt x="1605907" y="584297"/>
                    <a:pt x="1583243" y="586110"/>
                    <a:pt x="1561171" y="591015"/>
                  </a:cubicBezTo>
                  <a:cubicBezTo>
                    <a:pt x="1503991" y="603722"/>
                    <a:pt x="1551098" y="603605"/>
                    <a:pt x="1483113" y="613317"/>
                  </a:cubicBezTo>
                  <a:cubicBezTo>
                    <a:pt x="1446132" y="618600"/>
                    <a:pt x="1408771" y="620751"/>
                    <a:pt x="1371600" y="624468"/>
                  </a:cubicBezTo>
                  <a:cubicBezTo>
                    <a:pt x="1271222" y="649562"/>
                    <a:pt x="1394411" y="620666"/>
                    <a:pt x="1237786" y="646771"/>
                  </a:cubicBezTo>
                  <a:cubicBezTo>
                    <a:pt x="1195951" y="653744"/>
                    <a:pt x="1196850" y="658467"/>
                    <a:pt x="1159727" y="669073"/>
                  </a:cubicBezTo>
                  <a:cubicBezTo>
                    <a:pt x="1144991" y="673283"/>
                    <a:pt x="1129802" y="675820"/>
                    <a:pt x="1115122" y="680224"/>
                  </a:cubicBezTo>
                  <a:cubicBezTo>
                    <a:pt x="1092605" y="686979"/>
                    <a:pt x="1071404" y="698662"/>
                    <a:pt x="1048215" y="702527"/>
                  </a:cubicBezTo>
                  <a:cubicBezTo>
                    <a:pt x="1025913" y="706244"/>
                    <a:pt x="1003711" y="710623"/>
                    <a:pt x="981308" y="713678"/>
                  </a:cubicBezTo>
                  <a:cubicBezTo>
                    <a:pt x="921921" y="721776"/>
                    <a:pt x="862222" y="727503"/>
                    <a:pt x="802888" y="735980"/>
                  </a:cubicBezTo>
                  <a:lnTo>
                    <a:pt x="724830" y="747132"/>
                  </a:lnTo>
                  <a:cubicBezTo>
                    <a:pt x="646401" y="773274"/>
                    <a:pt x="740407" y="744536"/>
                    <a:pt x="591015" y="769434"/>
                  </a:cubicBezTo>
                  <a:cubicBezTo>
                    <a:pt x="579420" y="771366"/>
                    <a:pt x="569197" y="778923"/>
                    <a:pt x="557561" y="780585"/>
                  </a:cubicBezTo>
                  <a:cubicBezTo>
                    <a:pt x="516917" y="786391"/>
                    <a:pt x="475703" y="787202"/>
                    <a:pt x="434898" y="791736"/>
                  </a:cubicBezTo>
                  <a:cubicBezTo>
                    <a:pt x="408775" y="794639"/>
                    <a:pt x="382892" y="799414"/>
                    <a:pt x="356839" y="802888"/>
                  </a:cubicBezTo>
                  <a:lnTo>
                    <a:pt x="267630" y="814039"/>
                  </a:lnTo>
                  <a:cubicBezTo>
                    <a:pt x="197895" y="837283"/>
                    <a:pt x="258312" y="819741"/>
                    <a:pt x="133815" y="836341"/>
                  </a:cubicBezTo>
                  <a:cubicBezTo>
                    <a:pt x="22677" y="851160"/>
                    <a:pt x="111448" y="847493"/>
                    <a:pt x="0" y="84749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C8D1AA-E2DE-524D-9158-289A437BE96C}"/>
              </a:ext>
            </a:extLst>
          </p:cNvPr>
          <p:cNvSpPr txBox="1"/>
          <p:nvPr/>
        </p:nvSpPr>
        <p:spPr>
          <a:xfrm>
            <a:off x="6014281" y="429642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 &gt;=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20DE3-B5F6-2643-8E3C-449A5F9340D5}"/>
              </a:ext>
            </a:extLst>
          </p:cNvPr>
          <p:cNvGrpSpPr/>
          <p:nvPr/>
        </p:nvGrpSpPr>
        <p:grpSpPr>
          <a:xfrm>
            <a:off x="3842706" y="2410743"/>
            <a:ext cx="2970689" cy="1146494"/>
            <a:chOff x="3842706" y="2410743"/>
            <a:chExt cx="2970689" cy="114649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A36E4D4-3832-6740-83FE-DE7C4A64FA3E}"/>
                </a:ext>
              </a:extLst>
            </p:cNvPr>
            <p:cNvSpPr/>
            <p:nvPr/>
          </p:nvSpPr>
          <p:spPr>
            <a:xfrm>
              <a:off x="3842706" y="2410743"/>
              <a:ext cx="264687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C4666A-FF4E-CE48-9048-EF9610611333}"/>
                </a:ext>
              </a:extLst>
            </p:cNvPr>
            <p:cNvSpPr/>
            <p:nvPr/>
          </p:nvSpPr>
          <p:spPr>
            <a:xfrm>
              <a:off x="4092498" y="2642837"/>
              <a:ext cx="2720897" cy="914400"/>
            </a:xfrm>
            <a:custGeom>
              <a:avLst/>
              <a:gdLst>
                <a:gd name="connsiteX0" fmla="*/ 2375209 w 2720897"/>
                <a:gd name="connsiteY0" fmla="*/ 0 h 914400"/>
                <a:gd name="connsiteX1" fmla="*/ 2430965 w 2720897"/>
                <a:gd name="connsiteY1" fmla="*/ 11151 h 914400"/>
                <a:gd name="connsiteX2" fmla="*/ 2497873 w 2720897"/>
                <a:gd name="connsiteY2" fmla="*/ 22302 h 914400"/>
                <a:gd name="connsiteX3" fmla="*/ 2564780 w 2720897"/>
                <a:gd name="connsiteY3" fmla="*/ 44605 h 914400"/>
                <a:gd name="connsiteX4" fmla="*/ 2598234 w 2720897"/>
                <a:gd name="connsiteY4" fmla="*/ 55756 h 914400"/>
                <a:gd name="connsiteX5" fmla="*/ 2676292 w 2720897"/>
                <a:gd name="connsiteY5" fmla="*/ 144966 h 914400"/>
                <a:gd name="connsiteX6" fmla="*/ 2687443 w 2720897"/>
                <a:gd name="connsiteY6" fmla="*/ 178419 h 914400"/>
                <a:gd name="connsiteX7" fmla="*/ 2698595 w 2720897"/>
                <a:gd name="connsiteY7" fmla="*/ 223024 h 914400"/>
                <a:gd name="connsiteX8" fmla="*/ 2720897 w 2720897"/>
                <a:gd name="connsiteY8" fmla="*/ 245327 h 914400"/>
                <a:gd name="connsiteX9" fmla="*/ 2687443 w 2720897"/>
                <a:gd name="connsiteY9" fmla="*/ 457200 h 914400"/>
                <a:gd name="connsiteX10" fmla="*/ 2653990 w 2720897"/>
                <a:gd name="connsiteY10" fmla="*/ 490653 h 914400"/>
                <a:gd name="connsiteX11" fmla="*/ 2620536 w 2720897"/>
                <a:gd name="connsiteY11" fmla="*/ 546410 h 914400"/>
                <a:gd name="connsiteX12" fmla="*/ 2598234 w 2720897"/>
                <a:gd name="connsiteY12" fmla="*/ 579863 h 914400"/>
                <a:gd name="connsiteX13" fmla="*/ 2531326 w 2720897"/>
                <a:gd name="connsiteY13" fmla="*/ 613317 h 914400"/>
                <a:gd name="connsiteX14" fmla="*/ 2497873 w 2720897"/>
                <a:gd name="connsiteY14" fmla="*/ 635619 h 914400"/>
                <a:gd name="connsiteX15" fmla="*/ 2341756 w 2720897"/>
                <a:gd name="connsiteY15" fmla="*/ 669073 h 914400"/>
                <a:gd name="connsiteX16" fmla="*/ 2297151 w 2720897"/>
                <a:gd name="connsiteY16" fmla="*/ 680224 h 914400"/>
                <a:gd name="connsiteX17" fmla="*/ 1851102 w 2720897"/>
                <a:gd name="connsiteY17" fmla="*/ 713678 h 914400"/>
                <a:gd name="connsiteX18" fmla="*/ 1561170 w 2720897"/>
                <a:gd name="connsiteY18" fmla="*/ 735980 h 914400"/>
                <a:gd name="connsiteX19" fmla="*/ 1494263 w 2720897"/>
                <a:gd name="connsiteY19" fmla="*/ 747132 h 914400"/>
                <a:gd name="connsiteX20" fmla="*/ 1371600 w 2720897"/>
                <a:gd name="connsiteY20" fmla="*/ 758283 h 914400"/>
                <a:gd name="connsiteX21" fmla="*/ 1326995 w 2720897"/>
                <a:gd name="connsiteY21" fmla="*/ 769434 h 914400"/>
                <a:gd name="connsiteX22" fmla="*/ 1226634 w 2720897"/>
                <a:gd name="connsiteY22" fmla="*/ 780585 h 914400"/>
                <a:gd name="connsiteX23" fmla="*/ 1103970 w 2720897"/>
                <a:gd name="connsiteY23" fmla="*/ 802888 h 914400"/>
                <a:gd name="connsiteX24" fmla="*/ 1037063 w 2720897"/>
                <a:gd name="connsiteY24" fmla="*/ 814039 h 914400"/>
                <a:gd name="connsiteX25" fmla="*/ 914400 w 2720897"/>
                <a:gd name="connsiteY25" fmla="*/ 825190 h 914400"/>
                <a:gd name="connsiteX26" fmla="*/ 512956 w 2720897"/>
                <a:gd name="connsiteY26" fmla="*/ 847493 h 914400"/>
                <a:gd name="connsiteX27" fmla="*/ 211873 w 2720897"/>
                <a:gd name="connsiteY27" fmla="*/ 869795 h 914400"/>
                <a:gd name="connsiteX28" fmla="*/ 133814 w 2720897"/>
                <a:gd name="connsiteY28" fmla="*/ 880946 h 914400"/>
                <a:gd name="connsiteX29" fmla="*/ 44604 w 2720897"/>
                <a:gd name="connsiteY29" fmla="*/ 892097 h 914400"/>
                <a:gd name="connsiteX30" fmla="*/ 0 w 2720897"/>
                <a:gd name="connsiteY30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20897" h="914400">
                  <a:moveTo>
                    <a:pt x="2375209" y="0"/>
                  </a:moveTo>
                  <a:lnTo>
                    <a:pt x="2430965" y="11151"/>
                  </a:lnTo>
                  <a:cubicBezTo>
                    <a:pt x="2453211" y="15196"/>
                    <a:pt x="2475938" y="16818"/>
                    <a:pt x="2497873" y="22302"/>
                  </a:cubicBezTo>
                  <a:cubicBezTo>
                    <a:pt x="2520680" y="28004"/>
                    <a:pt x="2542478" y="37171"/>
                    <a:pt x="2564780" y="44605"/>
                  </a:cubicBezTo>
                  <a:lnTo>
                    <a:pt x="2598234" y="55756"/>
                  </a:lnTo>
                  <a:cubicBezTo>
                    <a:pt x="2637263" y="81776"/>
                    <a:pt x="2657706" y="89209"/>
                    <a:pt x="2676292" y="144966"/>
                  </a:cubicBezTo>
                  <a:cubicBezTo>
                    <a:pt x="2680009" y="156117"/>
                    <a:pt x="2684214" y="167117"/>
                    <a:pt x="2687443" y="178419"/>
                  </a:cubicBezTo>
                  <a:cubicBezTo>
                    <a:pt x="2691653" y="193155"/>
                    <a:pt x="2691741" y="209316"/>
                    <a:pt x="2698595" y="223024"/>
                  </a:cubicBezTo>
                  <a:cubicBezTo>
                    <a:pt x="2703297" y="232428"/>
                    <a:pt x="2713463" y="237893"/>
                    <a:pt x="2720897" y="245327"/>
                  </a:cubicBezTo>
                  <a:cubicBezTo>
                    <a:pt x="2720871" y="245661"/>
                    <a:pt x="2718801" y="425842"/>
                    <a:pt x="2687443" y="457200"/>
                  </a:cubicBezTo>
                  <a:lnTo>
                    <a:pt x="2653990" y="490653"/>
                  </a:lnTo>
                  <a:cubicBezTo>
                    <a:pt x="2634625" y="548750"/>
                    <a:pt x="2655524" y="502675"/>
                    <a:pt x="2620536" y="546410"/>
                  </a:cubicBezTo>
                  <a:cubicBezTo>
                    <a:pt x="2612164" y="556875"/>
                    <a:pt x="2607711" y="570386"/>
                    <a:pt x="2598234" y="579863"/>
                  </a:cubicBezTo>
                  <a:cubicBezTo>
                    <a:pt x="2576616" y="601481"/>
                    <a:pt x="2558536" y="604247"/>
                    <a:pt x="2531326" y="613317"/>
                  </a:cubicBezTo>
                  <a:cubicBezTo>
                    <a:pt x="2520175" y="620751"/>
                    <a:pt x="2510120" y="630176"/>
                    <a:pt x="2497873" y="635619"/>
                  </a:cubicBezTo>
                  <a:cubicBezTo>
                    <a:pt x="2427427" y="666929"/>
                    <a:pt x="2422563" y="655605"/>
                    <a:pt x="2341756" y="669073"/>
                  </a:cubicBezTo>
                  <a:cubicBezTo>
                    <a:pt x="2326639" y="671593"/>
                    <a:pt x="2312414" y="678836"/>
                    <a:pt x="2297151" y="680224"/>
                  </a:cubicBezTo>
                  <a:cubicBezTo>
                    <a:pt x="2148663" y="693723"/>
                    <a:pt x="1999463" y="698842"/>
                    <a:pt x="1851102" y="713678"/>
                  </a:cubicBezTo>
                  <a:cubicBezTo>
                    <a:pt x="1680296" y="730758"/>
                    <a:pt x="1776873" y="722499"/>
                    <a:pt x="1561170" y="735980"/>
                  </a:cubicBezTo>
                  <a:cubicBezTo>
                    <a:pt x="1538868" y="739697"/>
                    <a:pt x="1516718" y="744490"/>
                    <a:pt x="1494263" y="747132"/>
                  </a:cubicBezTo>
                  <a:cubicBezTo>
                    <a:pt x="1453488" y="751929"/>
                    <a:pt x="1412296" y="752857"/>
                    <a:pt x="1371600" y="758283"/>
                  </a:cubicBezTo>
                  <a:cubicBezTo>
                    <a:pt x="1356409" y="760308"/>
                    <a:pt x="1342143" y="767104"/>
                    <a:pt x="1326995" y="769434"/>
                  </a:cubicBezTo>
                  <a:cubicBezTo>
                    <a:pt x="1293727" y="774552"/>
                    <a:pt x="1260088" y="776868"/>
                    <a:pt x="1226634" y="780585"/>
                  </a:cubicBezTo>
                  <a:cubicBezTo>
                    <a:pt x="1150320" y="799663"/>
                    <a:pt x="1207852" y="786906"/>
                    <a:pt x="1103970" y="802888"/>
                  </a:cubicBezTo>
                  <a:cubicBezTo>
                    <a:pt x="1081623" y="806326"/>
                    <a:pt x="1059518" y="811397"/>
                    <a:pt x="1037063" y="814039"/>
                  </a:cubicBezTo>
                  <a:cubicBezTo>
                    <a:pt x="996288" y="818836"/>
                    <a:pt x="955231" y="820892"/>
                    <a:pt x="914400" y="825190"/>
                  </a:cubicBezTo>
                  <a:cubicBezTo>
                    <a:pt x="667206" y="851210"/>
                    <a:pt x="1045036" y="828489"/>
                    <a:pt x="512956" y="847493"/>
                  </a:cubicBezTo>
                  <a:cubicBezTo>
                    <a:pt x="253513" y="876319"/>
                    <a:pt x="630317" y="836320"/>
                    <a:pt x="211873" y="869795"/>
                  </a:cubicBezTo>
                  <a:cubicBezTo>
                    <a:pt x="185673" y="871891"/>
                    <a:pt x="159867" y="877472"/>
                    <a:pt x="133814" y="880946"/>
                  </a:cubicBezTo>
                  <a:lnTo>
                    <a:pt x="44604" y="892097"/>
                  </a:lnTo>
                  <a:cubicBezTo>
                    <a:pt x="6164" y="904911"/>
                    <a:pt x="19463" y="894937"/>
                    <a:pt x="0" y="91440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2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4834875" y="1786164"/>
            <a:ext cx="1757836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b="1" i="1" dirty="0"/>
              <a:t>conditional</a:t>
            </a:r>
            <a:r>
              <a:rPr lang="en-US" sz="2000" dirty="0"/>
              <a:t> or </a:t>
            </a:r>
            <a:r>
              <a:rPr lang="en-US" sz="2000" b="1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745151" y="179227"/>
            <a:ext cx="2330605" cy="2354673"/>
            <a:chOff x="4844345" y="1841203"/>
            <a:chExt cx="2330605" cy="23546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844345" y="2564660"/>
              <a:ext cx="233060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Where are the </a:t>
              </a:r>
              <a:r>
                <a:rPr lang="en-US" sz="2000" b="1" u="sng" dirty="0">
                  <a:latin typeface="Segoe Print" panose="02000800000000000000" pitchFamily="2" charset="0"/>
                </a:rPr>
                <a:t>unconditional</a:t>
              </a:r>
              <a:r>
                <a:rPr lang="en-US" sz="2000" dirty="0">
                  <a:latin typeface="Segoe Print" panose="02000800000000000000" pitchFamily="2" charset="0"/>
                </a:rPr>
                <a:t> branches and to where to they branch?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051" y="184120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463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4823586" y="1786164"/>
            <a:ext cx="1791703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b="1" i="1" dirty="0"/>
              <a:t>conditional</a:t>
            </a:r>
            <a:r>
              <a:rPr lang="en-US" sz="2000" dirty="0"/>
              <a:t> or </a:t>
            </a:r>
            <a:r>
              <a:rPr lang="en-US" sz="2000" b="1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745151" y="179227"/>
            <a:ext cx="2330605" cy="2354673"/>
            <a:chOff x="4844345" y="1841203"/>
            <a:chExt cx="2330605" cy="23546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844345" y="2564660"/>
              <a:ext cx="233060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Where are the </a:t>
              </a:r>
              <a:r>
                <a:rPr lang="en-US" sz="2000" b="1" u="sng" dirty="0">
                  <a:latin typeface="Segoe Print" panose="02000800000000000000" pitchFamily="2" charset="0"/>
                </a:rPr>
                <a:t>unconditional</a:t>
              </a:r>
              <a:r>
                <a:rPr lang="en-US" sz="2000" dirty="0">
                  <a:latin typeface="Segoe Print" panose="02000800000000000000" pitchFamily="2" charset="0"/>
                </a:rPr>
                <a:t> branches and to where to they branch?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051" y="1841203"/>
              <a:ext cx="649191" cy="682714"/>
            </a:xfrm>
            <a:prstGeom prst="rect">
              <a:avLst/>
            </a:prstGeom>
          </p:spPr>
        </p:pic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63FA6FE0-7B72-B74B-A08B-2AF5112B3F34}"/>
              </a:ext>
            </a:extLst>
          </p:cNvPr>
          <p:cNvSpPr/>
          <p:nvPr/>
        </p:nvSpPr>
        <p:spPr>
          <a:xfrm>
            <a:off x="847493" y="3635298"/>
            <a:ext cx="1416205" cy="1271239"/>
          </a:xfrm>
          <a:custGeom>
            <a:avLst/>
            <a:gdLst>
              <a:gd name="connsiteX0" fmla="*/ 245327 w 1416205"/>
              <a:gd name="connsiteY0" fmla="*/ 0 h 1271239"/>
              <a:gd name="connsiteX1" fmla="*/ 836341 w 1416205"/>
              <a:gd name="connsiteY1" fmla="*/ 22302 h 1271239"/>
              <a:gd name="connsiteX2" fmla="*/ 903248 w 1416205"/>
              <a:gd name="connsiteY2" fmla="*/ 33453 h 1271239"/>
              <a:gd name="connsiteX3" fmla="*/ 1014761 w 1416205"/>
              <a:gd name="connsiteY3" fmla="*/ 66907 h 1271239"/>
              <a:gd name="connsiteX4" fmla="*/ 1048214 w 1416205"/>
              <a:gd name="connsiteY4" fmla="*/ 78058 h 1271239"/>
              <a:gd name="connsiteX5" fmla="*/ 1081668 w 1416205"/>
              <a:gd name="connsiteY5" fmla="*/ 89209 h 1271239"/>
              <a:gd name="connsiteX6" fmla="*/ 1137424 w 1416205"/>
              <a:gd name="connsiteY6" fmla="*/ 122663 h 1271239"/>
              <a:gd name="connsiteX7" fmla="*/ 1182029 w 1416205"/>
              <a:gd name="connsiteY7" fmla="*/ 167268 h 1271239"/>
              <a:gd name="connsiteX8" fmla="*/ 1248936 w 1416205"/>
              <a:gd name="connsiteY8" fmla="*/ 211873 h 1271239"/>
              <a:gd name="connsiteX9" fmla="*/ 1293541 w 1416205"/>
              <a:gd name="connsiteY9" fmla="*/ 256478 h 1271239"/>
              <a:gd name="connsiteX10" fmla="*/ 1338146 w 1416205"/>
              <a:gd name="connsiteY10" fmla="*/ 312234 h 1271239"/>
              <a:gd name="connsiteX11" fmla="*/ 1349297 w 1416205"/>
              <a:gd name="connsiteY11" fmla="*/ 345687 h 1271239"/>
              <a:gd name="connsiteX12" fmla="*/ 1371600 w 1416205"/>
              <a:gd name="connsiteY12" fmla="*/ 379141 h 1271239"/>
              <a:gd name="connsiteX13" fmla="*/ 1393902 w 1416205"/>
              <a:gd name="connsiteY13" fmla="*/ 446048 h 1271239"/>
              <a:gd name="connsiteX14" fmla="*/ 1405053 w 1416205"/>
              <a:gd name="connsiteY14" fmla="*/ 479502 h 1271239"/>
              <a:gd name="connsiteX15" fmla="*/ 1416205 w 1416205"/>
              <a:gd name="connsiteY15" fmla="*/ 512956 h 1271239"/>
              <a:gd name="connsiteX16" fmla="*/ 1393902 w 1416205"/>
              <a:gd name="connsiteY16" fmla="*/ 735980 h 1271239"/>
              <a:gd name="connsiteX17" fmla="*/ 1382751 w 1416205"/>
              <a:gd name="connsiteY17" fmla="*/ 769434 h 1271239"/>
              <a:gd name="connsiteX18" fmla="*/ 1360448 w 1416205"/>
              <a:gd name="connsiteY18" fmla="*/ 791736 h 1271239"/>
              <a:gd name="connsiteX19" fmla="*/ 1304692 w 1416205"/>
              <a:gd name="connsiteY19" fmla="*/ 847492 h 1271239"/>
              <a:gd name="connsiteX20" fmla="*/ 1260087 w 1416205"/>
              <a:gd name="connsiteY20" fmla="*/ 892097 h 1271239"/>
              <a:gd name="connsiteX21" fmla="*/ 1193180 w 1416205"/>
              <a:gd name="connsiteY21" fmla="*/ 914400 h 1271239"/>
              <a:gd name="connsiteX22" fmla="*/ 1126273 w 1416205"/>
              <a:gd name="connsiteY22" fmla="*/ 947853 h 1271239"/>
              <a:gd name="connsiteX23" fmla="*/ 1025912 w 1416205"/>
              <a:gd name="connsiteY23" fmla="*/ 992458 h 1271239"/>
              <a:gd name="connsiteX24" fmla="*/ 992458 w 1416205"/>
              <a:gd name="connsiteY24" fmla="*/ 1003609 h 1271239"/>
              <a:gd name="connsiteX25" fmla="*/ 959005 w 1416205"/>
              <a:gd name="connsiteY25" fmla="*/ 1014761 h 1271239"/>
              <a:gd name="connsiteX26" fmla="*/ 914400 w 1416205"/>
              <a:gd name="connsiteY26" fmla="*/ 1025912 h 1271239"/>
              <a:gd name="connsiteX27" fmla="*/ 847492 w 1416205"/>
              <a:gd name="connsiteY27" fmla="*/ 1048214 h 1271239"/>
              <a:gd name="connsiteX28" fmla="*/ 747131 w 1416205"/>
              <a:gd name="connsiteY28" fmla="*/ 1081668 h 1271239"/>
              <a:gd name="connsiteX29" fmla="*/ 713678 w 1416205"/>
              <a:gd name="connsiteY29" fmla="*/ 1092819 h 1271239"/>
              <a:gd name="connsiteX30" fmla="*/ 669073 w 1416205"/>
              <a:gd name="connsiteY30" fmla="*/ 1103970 h 1271239"/>
              <a:gd name="connsiteX31" fmla="*/ 591014 w 1416205"/>
              <a:gd name="connsiteY31" fmla="*/ 1137424 h 1271239"/>
              <a:gd name="connsiteX32" fmla="*/ 524107 w 1416205"/>
              <a:gd name="connsiteY32" fmla="*/ 1159726 h 1271239"/>
              <a:gd name="connsiteX33" fmla="*/ 479502 w 1416205"/>
              <a:gd name="connsiteY33" fmla="*/ 1170878 h 1271239"/>
              <a:gd name="connsiteX34" fmla="*/ 412595 w 1416205"/>
              <a:gd name="connsiteY34" fmla="*/ 1182029 h 1271239"/>
              <a:gd name="connsiteX35" fmla="*/ 278780 w 1416205"/>
              <a:gd name="connsiteY35" fmla="*/ 1215482 h 1271239"/>
              <a:gd name="connsiteX36" fmla="*/ 200722 w 1416205"/>
              <a:gd name="connsiteY36" fmla="*/ 1237785 h 1271239"/>
              <a:gd name="connsiteX37" fmla="*/ 167268 w 1416205"/>
              <a:gd name="connsiteY37" fmla="*/ 1248936 h 1271239"/>
              <a:gd name="connsiteX38" fmla="*/ 66907 w 1416205"/>
              <a:gd name="connsiteY38" fmla="*/ 1260087 h 1271239"/>
              <a:gd name="connsiteX39" fmla="*/ 0 w 1416205"/>
              <a:gd name="connsiteY39" fmla="*/ 1271239 h 127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16205" h="1271239">
                <a:moveTo>
                  <a:pt x="245327" y="0"/>
                </a:moveTo>
                <a:cubicBezTo>
                  <a:pt x="481928" y="47319"/>
                  <a:pt x="227028" y="-265"/>
                  <a:pt x="836341" y="22302"/>
                </a:cubicBezTo>
                <a:cubicBezTo>
                  <a:pt x="858935" y="23139"/>
                  <a:pt x="881077" y="29019"/>
                  <a:pt x="903248" y="33453"/>
                </a:cubicBezTo>
                <a:cubicBezTo>
                  <a:pt x="945384" y="41880"/>
                  <a:pt x="972087" y="52682"/>
                  <a:pt x="1014761" y="66907"/>
                </a:cubicBezTo>
                <a:lnTo>
                  <a:pt x="1048214" y="78058"/>
                </a:lnTo>
                <a:lnTo>
                  <a:pt x="1081668" y="89209"/>
                </a:lnTo>
                <a:cubicBezTo>
                  <a:pt x="1164064" y="171608"/>
                  <a:pt x="1036101" y="50290"/>
                  <a:pt x="1137424" y="122663"/>
                </a:cubicBezTo>
                <a:cubicBezTo>
                  <a:pt x="1154534" y="134885"/>
                  <a:pt x="1164534" y="155604"/>
                  <a:pt x="1182029" y="167268"/>
                </a:cubicBezTo>
                <a:cubicBezTo>
                  <a:pt x="1204331" y="182136"/>
                  <a:pt x="1229983" y="192920"/>
                  <a:pt x="1248936" y="211873"/>
                </a:cubicBezTo>
                <a:cubicBezTo>
                  <a:pt x="1263804" y="226741"/>
                  <a:pt x="1281877" y="238983"/>
                  <a:pt x="1293541" y="256478"/>
                </a:cubicBezTo>
                <a:cubicBezTo>
                  <a:pt x="1321676" y="298679"/>
                  <a:pt x="1306368" y="280454"/>
                  <a:pt x="1338146" y="312234"/>
                </a:cubicBezTo>
                <a:cubicBezTo>
                  <a:pt x="1341863" y="323385"/>
                  <a:pt x="1344040" y="335174"/>
                  <a:pt x="1349297" y="345687"/>
                </a:cubicBezTo>
                <a:cubicBezTo>
                  <a:pt x="1355291" y="357674"/>
                  <a:pt x="1366157" y="366894"/>
                  <a:pt x="1371600" y="379141"/>
                </a:cubicBezTo>
                <a:cubicBezTo>
                  <a:pt x="1381148" y="400624"/>
                  <a:pt x="1386468" y="423746"/>
                  <a:pt x="1393902" y="446048"/>
                </a:cubicBezTo>
                <a:lnTo>
                  <a:pt x="1405053" y="479502"/>
                </a:lnTo>
                <a:lnTo>
                  <a:pt x="1416205" y="512956"/>
                </a:lnTo>
                <a:cubicBezTo>
                  <a:pt x="1408079" y="642958"/>
                  <a:pt x="1418481" y="649952"/>
                  <a:pt x="1393902" y="735980"/>
                </a:cubicBezTo>
                <a:cubicBezTo>
                  <a:pt x="1390673" y="747282"/>
                  <a:pt x="1388799" y="759355"/>
                  <a:pt x="1382751" y="769434"/>
                </a:cubicBezTo>
                <a:cubicBezTo>
                  <a:pt x="1377342" y="778449"/>
                  <a:pt x="1367016" y="783526"/>
                  <a:pt x="1360448" y="791736"/>
                </a:cubicBezTo>
                <a:cubicBezTo>
                  <a:pt x="1290158" y="879599"/>
                  <a:pt x="1389852" y="774499"/>
                  <a:pt x="1304692" y="847492"/>
                </a:cubicBezTo>
                <a:cubicBezTo>
                  <a:pt x="1288727" y="861176"/>
                  <a:pt x="1280035" y="885448"/>
                  <a:pt x="1260087" y="892097"/>
                </a:cubicBezTo>
                <a:cubicBezTo>
                  <a:pt x="1237785" y="899531"/>
                  <a:pt x="1212740" y="901360"/>
                  <a:pt x="1193180" y="914400"/>
                </a:cubicBezTo>
                <a:cubicBezTo>
                  <a:pt x="1149947" y="943222"/>
                  <a:pt x="1172441" y="932464"/>
                  <a:pt x="1126273" y="947853"/>
                </a:cubicBezTo>
                <a:cubicBezTo>
                  <a:pt x="1073259" y="983196"/>
                  <a:pt x="1105533" y="965918"/>
                  <a:pt x="1025912" y="992458"/>
                </a:cubicBezTo>
                <a:lnTo>
                  <a:pt x="992458" y="1003609"/>
                </a:lnTo>
                <a:cubicBezTo>
                  <a:pt x="981307" y="1007326"/>
                  <a:pt x="970408" y="1011910"/>
                  <a:pt x="959005" y="1014761"/>
                </a:cubicBezTo>
                <a:cubicBezTo>
                  <a:pt x="944137" y="1018478"/>
                  <a:pt x="929080" y="1021508"/>
                  <a:pt x="914400" y="1025912"/>
                </a:cubicBezTo>
                <a:cubicBezTo>
                  <a:pt x="891882" y="1032667"/>
                  <a:pt x="847492" y="1048214"/>
                  <a:pt x="847492" y="1048214"/>
                </a:cubicBezTo>
                <a:cubicBezTo>
                  <a:pt x="789290" y="1087017"/>
                  <a:pt x="837274" y="1061637"/>
                  <a:pt x="747131" y="1081668"/>
                </a:cubicBezTo>
                <a:cubicBezTo>
                  <a:pt x="735657" y="1084218"/>
                  <a:pt x="724980" y="1089590"/>
                  <a:pt x="713678" y="1092819"/>
                </a:cubicBezTo>
                <a:cubicBezTo>
                  <a:pt x="698942" y="1097029"/>
                  <a:pt x="683809" y="1099760"/>
                  <a:pt x="669073" y="1103970"/>
                </a:cubicBezTo>
                <a:cubicBezTo>
                  <a:pt x="606261" y="1121916"/>
                  <a:pt x="665348" y="1107691"/>
                  <a:pt x="591014" y="1137424"/>
                </a:cubicBezTo>
                <a:cubicBezTo>
                  <a:pt x="569187" y="1146155"/>
                  <a:pt x="546914" y="1154024"/>
                  <a:pt x="524107" y="1159726"/>
                </a:cubicBezTo>
                <a:cubicBezTo>
                  <a:pt x="509239" y="1163443"/>
                  <a:pt x="494530" y="1167872"/>
                  <a:pt x="479502" y="1170878"/>
                </a:cubicBezTo>
                <a:cubicBezTo>
                  <a:pt x="457331" y="1175312"/>
                  <a:pt x="434530" y="1176545"/>
                  <a:pt x="412595" y="1182029"/>
                </a:cubicBezTo>
                <a:cubicBezTo>
                  <a:pt x="235881" y="1226207"/>
                  <a:pt x="453854" y="1186304"/>
                  <a:pt x="278780" y="1215482"/>
                </a:cubicBezTo>
                <a:cubicBezTo>
                  <a:pt x="198597" y="1242212"/>
                  <a:pt x="298702" y="1209791"/>
                  <a:pt x="200722" y="1237785"/>
                </a:cubicBezTo>
                <a:cubicBezTo>
                  <a:pt x="189420" y="1241014"/>
                  <a:pt x="178863" y="1247004"/>
                  <a:pt x="167268" y="1248936"/>
                </a:cubicBezTo>
                <a:cubicBezTo>
                  <a:pt x="134066" y="1254469"/>
                  <a:pt x="100271" y="1255638"/>
                  <a:pt x="66907" y="1260087"/>
                </a:cubicBezTo>
                <a:cubicBezTo>
                  <a:pt x="44495" y="1263075"/>
                  <a:pt x="0" y="1271239"/>
                  <a:pt x="0" y="127123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B6A4F5C-F743-9843-9D5E-0176942BBABD}"/>
              </a:ext>
            </a:extLst>
          </p:cNvPr>
          <p:cNvSpPr/>
          <p:nvPr/>
        </p:nvSpPr>
        <p:spPr>
          <a:xfrm>
            <a:off x="3367668" y="2637550"/>
            <a:ext cx="535259" cy="663380"/>
          </a:xfrm>
          <a:custGeom>
            <a:avLst/>
            <a:gdLst>
              <a:gd name="connsiteX0" fmla="*/ 535259 w 535259"/>
              <a:gd name="connsiteY0" fmla="*/ 640909 h 663380"/>
              <a:gd name="connsiteX1" fmla="*/ 479503 w 535259"/>
              <a:gd name="connsiteY1" fmla="*/ 663211 h 663380"/>
              <a:gd name="connsiteX2" fmla="*/ 312234 w 535259"/>
              <a:gd name="connsiteY2" fmla="*/ 640909 h 663380"/>
              <a:gd name="connsiteX3" fmla="*/ 245327 w 535259"/>
              <a:gd name="connsiteY3" fmla="*/ 618606 h 663380"/>
              <a:gd name="connsiteX4" fmla="*/ 211873 w 535259"/>
              <a:gd name="connsiteY4" fmla="*/ 607455 h 663380"/>
              <a:gd name="connsiteX5" fmla="*/ 178420 w 535259"/>
              <a:gd name="connsiteY5" fmla="*/ 585152 h 663380"/>
              <a:gd name="connsiteX6" fmla="*/ 111512 w 535259"/>
              <a:gd name="connsiteY6" fmla="*/ 562850 h 663380"/>
              <a:gd name="connsiteX7" fmla="*/ 89210 w 535259"/>
              <a:gd name="connsiteY7" fmla="*/ 529396 h 663380"/>
              <a:gd name="connsiteX8" fmla="*/ 55756 w 535259"/>
              <a:gd name="connsiteY8" fmla="*/ 507094 h 663380"/>
              <a:gd name="connsiteX9" fmla="*/ 33454 w 535259"/>
              <a:gd name="connsiteY9" fmla="*/ 484791 h 663380"/>
              <a:gd name="connsiteX10" fmla="*/ 11152 w 535259"/>
              <a:gd name="connsiteY10" fmla="*/ 417884 h 663380"/>
              <a:gd name="connsiteX11" fmla="*/ 0 w 535259"/>
              <a:gd name="connsiteY11" fmla="*/ 384430 h 663380"/>
              <a:gd name="connsiteX12" fmla="*/ 11152 w 535259"/>
              <a:gd name="connsiteY12" fmla="*/ 206011 h 663380"/>
              <a:gd name="connsiteX13" fmla="*/ 78059 w 535259"/>
              <a:gd name="connsiteY13" fmla="*/ 94499 h 663380"/>
              <a:gd name="connsiteX14" fmla="*/ 133815 w 535259"/>
              <a:gd name="connsiteY14" fmla="*/ 49894 h 663380"/>
              <a:gd name="connsiteX15" fmla="*/ 156117 w 535259"/>
              <a:gd name="connsiteY15" fmla="*/ 27591 h 663380"/>
              <a:gd name="connsiteX16" fmla="*/ 189571 w 535259"/>
              <a:gd name="connsiteY16" fmla="*/ 16440 h 663380"/>
              <a:gd name="connsiteX17" fmla="*/ 512956 w 535259"/>
              <a:gd name="connsiteY17" fmla="*/ 5289 h 66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5259" h="663380">
                <a:moveTo>
                  <a:pt x="535259" y="640909"/>
                </a:moveTo>
                <a:cubicBezTo>
                  <a:pt x="516674" y="648343"/>
                  <a:pt x="499476" y="661880"/>
                  <a:pt x="479503" y="663211"/>
                </a:cubicBezTo>
                <a:cubicBezTo>
                  <a:pt x="452175" y="665033"/>
                  <a:pt x="352339" y="651847"/>
                  <a:pt x="312234" y="640909"/>
                </a:cubicBezTo>
                <a:cubicBezTo>
                  <a:pt x="289554" y="634723"/>
                  <a:pt x="267629" y="626040"/>
                  <a:pt x="245327" y="618606"/>
                </a:cubicBezTo>
                <a:lnTo>
                  <a:pt x="211873" y="607455"/>
                </a:lnTo>
                <a:cubicBezTo>
                  <a:pt x="200722" y="600021"/>
                  <a:pt x="190667" y="590595"/>
                  <a:pt x="178420" y="585152"/>
                </a:cubicBezTo>
                <a:cubicBezTo>
                  <a:pt x="156937" y="575604"/>
                  <a:pt x="111512" y="562850"/>
                  <a:pt x="111512" y="562850"/>
                </a:cubicBezTo>
                <a:cubicBezTo>
                  <a:pt x="104078" y="551699"/>
                  <a:pt x="98687" y="538873"/>
                  <a:pt x="89210" y="529396"/>
                </a:cubicBezTo>
                <a:cubicBezTo>
                  <a:pt x="79733" y="519919"/>
                  <a:pt x="66221" y="515466"/>
                  <a:pt x="55756" y="507094"/>
                </a:cubicBezTo>
                <a:cubicBezTo>
                  <a:pt x="47546" y="500526"/>
                  <a:pt x="40888" y="492225"/>
                  <a:pt x="33454" y="484791"/>
                </a:cubicBezTo>
                <a:lnTo>
                  <a:pt x="11152" y="417884"/>
                </a:lnTo>
                <a:lnTo>
                  <a:pt x="0" y="384430"/>
                </a:lnTo>
                <a:cubicBezTo>
                  <a:pt x="3717" y="324957"/>
                  <a:pt x="3101" y="265054"/>
                  <a:pt x="11152" y="206011"/>
                </a:cubicBezTo>
                <a:cubicBezTo>
                  <a:pt x="20295" y="138964"/>
                  <a:pt x="34548" y="138011"/>
                  <a:pt x="78059" y="94499"/>
                </a:cubicBezTo>
                <a:cubicBezTo>
                  <a:pt x="131916" y="40642"/>
                  <a:pt x="63469" y="106171"/>
                  <a:pt x="133815" y="49894"/>
                </a:cubicBezTo>
                <a:cubicBezTo>
                  <a:pt x="142025" y="43326"/>
                  <a:pt x="147102" y="33000"/>
                  <a:pt x="156117" y="27591"/>
                </a:cubicBezTo>
                <a:cubicBezTo>
                  <a:pt x="166196" y="21543"/>
                  <a:pt x="178167" y="19291"/>
                  <a:pt x="189571" y="16440"/>
                </a:cubicBezTo>
                <a:cubicBezTo>
                  <a:pt x="304158" y="-12206"/>
                  <a:pt x="361205" y="5289"/>
                  <a:pt x="512956" y="528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A91D6A0-C9E9-C24A-BFFF-3472E88C486E}"/>
              </a:ext>
            </a:extLst>
          </p:cNvPr>
          <p:cNvSpPr/>
          <p:nvPr/>
        </p:nvSpPr>
        <p:spPr>
          <a:xfrm>
            <a:off x="4159405" y="4287084"/>
            <a:ext cx="2843561" cy="630411"/>
          </a:xfrm>
          <a:custGeom>
            <a:avLst/>
            <a:gdLst>
              <a:gd name="connsiteX0" fmla="*/ 0 w 2843561"/>
              <a:gd name="connsiteY0" fmla="*/ 429882 h 630411"/>
              <a:gd name="connsiteX1" fmla="*/ 100361 w 2843561"/>
              <a:gd name="connsiteY1" fmla="*/ 429882 h 630411"/>
              <a:gd name="connsiteX2" fmla="*/ 713678 w 2843561"/>
              <a:gd name="connsiteY2" fmla="*/ 441033 h 630411"/>
              <a:gd name="connsiteX3" fmla="*/ 858644 w 2843561"/>
              <a:gd name="connsiteY3" fmla="*/ 463336 h 630411"/>
              <a:gd name="connsiteX4" fmla="*/ 903249 w 2843561"/>
              <a:gd name="connsiteY4" fmla="*/ 474487 h 630411"/>
              <a:gd name="connsiteX5" fmla="*/ 1014761 w 2843561"/>
              <a:gd name="connsiteY5" fmla="*/ 496789 h 630411"/>
              <a:gd name="connsiteX6" fmla="*/ 1092819 w 2843561"/>
              <a:gd name="connsiteY6" fmla="*/ 507940 h 630411"/>
              <a:gd name="connsiteX7" fmla="*/ 1237785 w 2843561"/>
              <a:gd name="connsiteY7" fmla="*/ 530243 h 630411"/>
              <a:gd name="connsiteX8" fmla="*/ 1405054 w 2843561"/>
              <a:gd name="connsiteY8" fmla="*/ 552545 h 630411"/>
              <a:gd name="connsiteX9" fmla="*/ 1449658 w 2843561"/>
              <a:gd name="connsiteY9" fmla="*/ 563696 h 630411"/>
              <a:gd name="connsiteX10" fmla="*/ 1561171 w 2843561"/>
              <a:gd name="connsiteY10" fmla="*/ 574848 h 630411"/>
              <a:gd name="connsiteX11" fmla="*/ 1828800 w 2843561"/>
              <a:gd name="connsiteY11" fmla="*/ 608301 h 630411"/>
              <a:gd name="connsiteX12" fmla="*/ 2319454 w 2843561"/>
              <a:gd name="connsiteY12" fmla="*/ 608301 h 630411"/>
              <a:gd name="connsiteX13" fmla="*/ 2419815 w 2843561"/>
              <a:gd name="connsiteY13" fmla="*/ 585999 h 630411"/>
              <a:gd name="connsiteX14" fmla="*/ 2497873 w 2843561"/>
              <a:gd name="connsiteY14" fmla="*/ 563696 h 630411"/>
              <a:gd name="connsiteX15" fmla="*/ 2575932 w 2843561"/>
              <a:gd name="connsiteY15" fmla="*/ 507940 h 630411"/>
              <a:gd name="connsiteX16" fmla="*/ 2609385 w 2843561"/>
              <a:gd name="connsiteY16" fmla="*/ 485638 h 630411"/>
              <a:gd name="connsiteX17" fmla="*/ 2642839 w 2843561"/>
              <a:gd name="connsiteY17" fmla="*/ 474487 h 630411"/>
              <a:gd name="connsiteX18" fmla="*/ 2732049 w 2843561"/>
              <a:gd name="connsiteY18" fmla="*/ 396428 h 630411"/>
              <a:gd name="connsiteX19" fmla="*/ 2798956 w 2843561"/>
              <a:gd name="connsiteY19" fmla="*/ 307218 h 630411"/>
              <a:gd name="connsiteX20" fmla="*/ 2810107 w 2843561"/>
              <a:gd name="connsiteY20" fmla="*/ 273765 h 630411"/>
              <a:gd name="connsiteX21" fmla="*/ 2843561 w 2843561"/>
              <a:gd name="connsiteY21" fmla="*/ 218009 h 630411"/>
              <a:gd name="connsiteX22" fmla="*/ 2832410 w 2843561"/>
              <a:gd name="connsiteY22" fmla="*/ 50740 h 630411"/>
              <a:gd name="connsiteX23" fmla="*/ 2821258 w 2843561"/>
              <a:gd name="connsiteY23" fmla="*/ 6136 h 63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43561" h="630411">
                <a:moveTo>
                  <a:pt x="0" y="429882"/>
                </a:moveTo>
                <a:cubicBezTo>
                  <a:pt x="168162" y="463514"/>
                  <a:pt x="-41372" y="429882"/>
                  <a:pt x="100361" y="429882"/>
                </a:cubicBezTo>
                <a:cubicBezTo>
                  <a:pt x="304834" y="429882"/>
                  <a:pt x="509239" y="437316"/>
                  <a:pt x="713678" y="441033"/>
                </a:cubicBezTo>
                <a:cubicBezTo>
                  <a:pt x="884224" y="475142"/>
                  <a:pt x="615591" y="422826"/>
                  <a:pt x="858644" y="463336"/>
                </a:cubicBezTo>
                <a:cubicBezTo>
                  <a:pt x="873761" y="465856"/>
                  <a:pt x="888263" y="471276"/>
                  <a:pt x="903249" y="474487"/>
                </a:cubicBezTo>
                <a:cubicBezTo>
                  <a:pt x="940314" y="482429"/>
                  <a:pt x="977235" y="491428"/>
                  <a:pt x="1014761" y="496789"/>
                </a:cubicBezTo>
                <a:lnTo>
                  <a:pt x="1092819" y="507940"/>
                </a:lnTo>
                <a:cubicBezTo>
                  <a:pt x="1203578" y="524980"/>
                  <a:pt x="1116506" y="514073"/>
                  <a:pt x="1237785" y="530243"/>
                </a:cubicBezTo>
                <a:cubicBezTo>
                  <a:pt x="1274190" y="535097"/>
                  <a:pt x="1366516" y="545538"/>
                  <a:pt x="1405054" y="552545"/>
                </a:cubicBezTo>
                <a:cubicBezTo>
                  <a:pt x="1420132" y="555286"/>
                  <a:pt x="1434486" y="561529"/>
                  <a:pt x="1449658" y="563696"/>
                </a:cubicBezTo>
                <a:cubicBezTo>
                  <a:pt x="1486639" y="568979"/>
                  <a:pt x="1524103" y="570214"/>
                  <a:pt x="1561171" y="574848"/>
                </a:cubicBezTo>
                <a:cubicBezTo>
                  <a:pt x="1892152" y="616221"/>
                  <a:pt x="1566997" y="582121"/>
                  <a:pt x="1828800" y="608301"/>
                </a:cubicBezTo>
                <a:cubicBezTo>
                  <a:pt x="2022191" y="646982"/>
                  <a:pt x="1900517" y="626921"/>
                  <a:pt x="2319454" y="608301"/>
                </a:cubicBezTo>
                <a:cubicBezTo>
                  <a:pt x="2379030" y="605653"/>
                  <a:pt x="2374750" y="598874"/>
                  <a:pt x="2419815" y="585999"/>
                </a:cubicBezTo>
                <a:cubicBezTo>
                  <a:pt x="2436495" y="581233"/>
                  <a:pt x="2480044" y="572610"/>
                  <a:pt x="2497873" y="563696"/>
                </a:cubicBezTo>
                <a:cubicBezTo>
                  <a:pt x="2515399" y="554933"/>
                  <a:pt x="2564139" y="516363"/>
                  <a:pt x="2575932" y="507940"/>
                </a:cubicBezTo>
                <a:cubicBezTo>
                  <a:pt x="2586838" y="500150"/>
                  <a:pt x="2597398" y="491631"/>
                  <a:pt x="2609385" y="485638"/>
                </a:cubicBezTo>
                <a:cubicBezTo>
                  <a:pt x="2619899" y="480381"/>
                  <a:pt x="2631688" y="478204"/>
                  <a:pt x="2642839" y="474487"/>
                </a:cubicBezTo>
                <a:cubicBezTo>
                  <a:pt x="2678204" y="450910"/>
                  <a:pt x="2705956" y="435567"/>
                  <a:pt x="2732049" y="396428"/>
                </a:cubicBezTo>
                <a:cubicBezTo>
                  <a:pt x="2782486" y="320773"/>
                  <a:pt x="2757701" y="348475"/>
                  <a:pt x="2798956" y="307218"/>
                </a:cubicBezTo>
                <a:cubicBezTo>
                  <a:pt x="2802673" y="296067"/>
                  <a:pt x="2804059" y="283844"/>
                  <a:pt x="2810107" y="273765"/>
                </a:cubicBezTo>
                <a:cubicBezTo>
                  <a:pt x="2856028" y="197231"/>
                  <a:pt x="2811973" y="312774"/>
                  <a:pt x="2843561" y="218009"/>
                </a:cubicBezTo>
                <a:cubicBezTo>
                  <a:pt x="2839844" y="162253"/>
                  <a:pt x="2838581" y="106278"/>
                  <a:pt x="2832410" y="50740"/>
                </a:cubicBezTo>
                <a:cubicBezTo>
                  <a:pt x="2820082" y="-60205"/>
                  <a:pt x="2821258" y="52431"/>
                  <a:pt x="2821258" y="6136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99E5-64D6-8E6E-921D-D1008BED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Branching…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22BE59-5919-ACCF-BE85-6825EF3B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6070247" cy="1659900"/>
          </a:xfrm>
        </p:spPr>
        <p:txBody>
          <a:bodyPr/>
          <a:lstStyle/>
          <a:p>
            <a:r>
              <a:rPr lang="en-US" sz="2000" dirty="0"/>
              <a:t>When there is no branch or a conditional branch is not taken, then instructions execute </a:t>
            </a:r>
            <a:r>
              <a:rPr lang="en-US" sz="2000" b="1" i="1" dirty="0"/>
              <a:t>sequentially</a:t>
            </a:r>
            <a:r>
              <a:rPr lang="en-US" sz="20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3BB66-1477-F5DC-5123-A6E54ABB057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33B0F-4894-16FC-46B6-44CC002F383C}"/>
              </a:ext>
            </a:extLst>
          </p:cNvPr>
          <p:cNvSpPr txBox="1"/>
          <p:nvPr/>
        </p:nvSpPr>
        <p:spPr>
          <a:xfrm>
            <a:off x="2709952" y="2571750"/>
            <a:ext cx="3724096" cy="2246769"/>
          </a:xfrm>
          <a:custGeom>
            <a:avLst/>
            <a:gdLst>
              <a:gd name="connsiteX0" fmla="*/ 0 w 3724096"/>
              <a:gd name="connsiteY0" fmla="*/ 0 h 2246769"/>
              <a:gd name="connsiteX1" fmla="*/ 583442 w 3724096"/>
              <a:gd name="connsiteY1" fmla="*/ 0 h 2246769"/>
              <a:gd name="connsiteX2" fmla="*/ 1092401 w 3724096"/>
              <a:gd name="connsiteY2" fmla="*/ 0 h 2246769"/>
              <a:gd name="connsiteX3" fmla="*/ 1787566 w 3724096"/>
              <a:gd name="connsiteY3" fmla="*/ 0 h 2246769"/>
              <a:gd name="connsiteX4" fmla="*/ 2371008 w 3724096"/>
              <a:gd name="connsiteY4" fmla="*/ 0 h 2246769"/>
              <a:gd name="connsiteX5" fmla="*/ 2954449 w 3724096"/>
              <a:gd name="connsiteY5" fmla="*/ 0 h 2246769"/>
              <a:gd name="connsiteX6" fmla="*/ 3724096 w 3724096"/>
              <a:gd name="connsiteY6" fmla="*/ 0 h 2246769"/>
              <a:gd name="connsiteX7" fmla="*/ 3724096 w 3724096"/>
              <a:gd name="connsiteY7" fmla="*/ 516757 h 2246769"/>
              <a:gd name="connsiteX8" fmla="*/ 3724096 w 3724096"/>
              <a:gd name="connsiteY8" fmla="*/ 1078449 h 2246769"/>
              <a:gd name="connsiteX9" fmla="*/ 3724096 w 3724096"/>
              <a:gd name="connsiteY9" fmla="*/ 1595206 h 2246769"/>
              <a:gd name="connsiteX10" fmla="*/ 3724096 w 3724096"/>
              <a:gd name="connsiteY10" fmla="*/ 2246769 h 2246769"/>
              <a:gd name="connsiteX11" fmla="*/ 3103413 w 3724096"/>
              <a:gd name="connsiteY11" fmla="*/ 2246769 h 2246769"/>
              <a:gd name="connsiteX12" fmla="*/ 2519972 w 3724096"/>
              <a:gd name="connsiteY12" fmla="*/ 2246769 h 2246769"/>
              <a:gd name="connsiteX13" fmla="*/ 1824807 w 3724096"/>
              <a:gd name="connsiteY13" fmla="*/ 2246769 h 2246769"/>
              <a:gd name="connsiteX14" fmla="*/ 1129642 w 3724096"/>
              <a:gd name="connsiteY14" fmla="*/ 2246769 h 2246769"/>
              <a:gd name="connsiteX15" fmla="*/ 583442 w 3724096"/>
              <a:gd name="connsiteY15" fmla="*/ 2246769 h 2246769"/>
              <a:gd name="connsiteX16" fmla="*/ 0 w 3724096"/>
              <a:gd name="connsiteY16" fmla="*/ 2246769 h 2246769"/>
              <a:gd name="connsiteX17" fmla="*/ 0 w 3724096"/>
              <a:gd name="connsiteY17" fmla="*/ 1640141 h 2246769"/>
              <a:gd name="connsiteX18" fmla="*/ 0 w 3724096"/>
              <a:gd name="connsiteY18" fmla="*/ 1145852 h 2246769"/>
              <a:gd name="connsiteX19" fmla="*/ 0 w 3724096"/>
              <a:gd name="connsiteY19" fmla="*/ 629095 h 2246769"/>
              <a:gd name="connsiteX20" fmla="*/ 0 w 3724096"/>
              <a:gd name="connsiteY20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24096" h="2246769" extrusionOk="0">
                <a:moveTo>
                  <a:pt x="0" y="0"/>
                </a:moveTo>
                <a:cubicBezTo>
                  <a:pt x="225833" y="-10423"/>
                  <a:pt x="452101" y="-10703"/>
                  <a:pt x="583442" y="0"/>
                </a:cubicBezTo>
                <a:cubicBezTo>
                  <a:pt x="714783" y="10703"/>
                  <a:pt x="888246" y="-14497"/>
                  <a:pt x="1092401" y="0"/>
                </a:cubicBezTo>
                <a:cubicBezTo>
                  <a:pt x="1296556" y="14497"/>
                  <a:pt x="1603264" y="17869"/>
                  <a:pt x="1787566" y="0"/>
                </a:cubicBezTo>
                <a:cubicBezTo>
                  <a:pt x="1971868" y="-17869"/>
                  <a:pt x="2136701" y="-16348"/>
                  <a:pt x="2371008" y="0"/>
                </a:cubicBezTo>
                <a:cubicBezTo>
                  <a:pt x="2605315" y="16348"/>
                  <a:pt x="2720943" y="23767"/>
                  <a:pt x="2954449" y="0"/>
                </a:cubicBezTo>
                <a:cubicBezTo>
                  <a:pt x="3187955" y="-23767"/>
                  <a:pt x="3374522" y="10415"/>
                  <a:pt x="3724096" y="0"/>
                </a:cubicBezTo>
                <a:cubicBezTo>
                  <a:pt x="3698369" y="152659"/>
                  <a:pt x="3734834" y="330668"/>
                  <a:pt x="3724096" y="516757"/>
                </a:cubicBezTo>
                <a:cubicBezTo>
                  <a:pt x="3713358" y="702846"/>
                  <a:pt x="3745469" y="840481"/>
                  <a:pt x="3724096" y="1078449"/>
                </a:cubicBezTo>
                <a:cubicBezTo>
                  <a:pt x="3702723" y="1316417"/>
                  <a:pt x="3714814" y="1452161"/>
                  <a:pt x="3724096" y="1595206"/>
                </a:cubicBezTo>
                <a:cubicBezTo>
                  <a:pt x="3733378" y="1738251"/>
                  <a:pt x="3719905" y="2036857"/>
                  <a:pt x="3724096" y="2246769"/>
                </a:cubicBezTo>
                <a:cubicBezTo>
                  <a:pt x="3480078" y="2266523"/>
                  <a:pt x="3378060" y="2215999"/>
                  <a:pt x="3103413" y="2246769"/>
                </a:cubicBezTo>
                <a:cubicBezTo>
                  <a:pt x="2828766" y="2277539"/>
                  <a:pt x="2751936" y="2225189"/>
                  <a:pt x="2519972" y="2246769"/>
                </a:cubicBezTo>
                <a:cubicBezTo>
                  <a:pt x="2288008" y="2268349"/>
                  <a:pt x="2082076" y="2249459"/>
                  <a:pt x="1824807" y="2246769"/>
                </a:cubicBezTo>
                <a:cubicBezTo>
                  <a:pt x="1567538" y="2244079"/>
                  <a:pt x="1397696" y="2265016"/>
                  <a:pt x="1129642" y="2246769"/>
                </a:cubicBezTo>
                <a:cubicBezTo>
                  <a:pt x="861589" y="2228522"/>
                  <a:pt x="700320" y="2268908"/>
                  <a:pt x="583442" y="2246769"/>
                </a:cubicBezTo>
                <a:cubicBezTo>
                  <a:pt x="466564" y="2224630"/>
                  <a:pt x="227772" y="2221586"/>
                  <a:pt x="0" y="2246769"/>
                </a:cubicBezTo>
                <a:cubicBezTo>
                  <a:pt x="-24144" y="2011871"/>
                  <a:pt x="25032" y="1878932"/>
                  <a:pt x="0" y="1640141"/>
                </a:cubicBezTo>
                <a:cubicBezTo>
                  <a:pt x="-25032" y="1401350"/>
                  <a:pt x="5487" y="1379707"/>
                  <a:pt x="0" y="1145852"/>
                </a:cubicBezTo>
                <a:cubicBezTo>
                  <a:pt x="-5487" y="911997"/>
                  <a:pt x="24774" y="825100"/>
                  <a:pt x="0" y="629095"/>
                </a:cubicBezTo>
                <a:cubicBezTo>
                  <a:pt x="-24774" y="433090"/>
                  <a:pt x="-11778" y="174828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1000;</a:t>
            </a:r>
          </a:p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x = x + 2;</a:t>
            </a:r>
          </a:p>
          <a:p>
            <a:r>
              <a:rPr lang="en-US" sz="2000" i="1" dirty="0">
                <a:latin typeface="Courier" pitchFamily="2" charset="0"/>
              </a:rPr>
              <a:t>  y = 2*x – 7;</a:t>
            </a:r>
          </a:p>
          <a:p>
            <a:r>
              <a:rPr lang="en-US" sz="2000" i="1" dirty="0">
                <a:latin typeface="Courier" pitchFamily="2" charset="0"/>
              </a:rPr>
              <a:t>  z = 4*y*y – x*</a:t>
            </a:r>
            <a:r>
              <a:rPr lang="en-US" sz="2000" i="1" dirty="0" err="1">
                <a:latin typeface="Courier" pitchFamily="2" charset="0"/>
              </a:rPr>
              <a:t>i</a:t>
            </a:r>
            <a:r>
              <a:rPr lang="en-US" sz="2000" i="1" dirty="0">
                <a:latin typeface="Courier" pitchFamily="2" charset="0"/>
              </a:rPr>
              <a:t> + 13;</a:t>
            </a:r>
          </a:p>
          <a:p>
            <a:r>
              <a:rPr lang="en-US" sz="2000" i="1" dirty="0">
                <a:latin typeface="Courier" pitchFamily="2" charset="0"/>
              </a:rPr>
              <a:t>  </a:t>
            </a:r>
            <a:r>
              <a:rPr lang="en-US" sz="2000" i="1" dirty="0" err="1">
                <a:latin typeface="Courier" pitchFamily="2" charset="0"/>
              </a:rPr>
              <a:t>i</a:t>
            </a:r>
            <a:r>
              <a:rPr lang="en-US" sz="2000" i="1" dirty="0">
                <a:latin typeface="Courier" pitchFamily="2" charset="0"/>
              </a:rPr>
              <a:t> = </a:t>
            </a:r>
            <a:r>
              <a:rPr lang="en-US" sz="2000" i="1" dirty="0" err="1">
                <a:latin typeface="Courier" pitchFamily="2" charset="0"/>
              </a:rPr>
              <a:t>i</a:t>
            </a:r>
            <a:r>
              <a:rPr lang="en-US" sz="2000" i="1" dirty="0">
                <a:latin typeface="Courier" pitchFamily="2" charset="0"/>
              </a:rPr>
              <a:t> –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D36F43-60D8-222A-B511-989DA7C23823}"/>
              </a:ext>
            </a:extLst>
          </p:cNvPr>
          <p:cNvCxnSpPr/>
          <p:nvPr/>
        </p:nvCxnSpPr>
        <p:spPr>
          <a:xfrm>
            <a:off x="2901244" y="3307644"/>
            <a:ext cx="0" cy="1072445"/>
          </a:xfrm>
          <a:prstGeom prst="straightConnector1">
            <a:avLst/>
          </a:prstGeom>
          <a:ln w="1270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AF3DF0A5-4F3B-2545-F80F-36C2B770546E}"/>
              </a:ext>
            </a:extLst>
          </p:cNvPr>
          <p:cNvSpPr/>
          <p:nvPr/>
        </p:nvSpPr>
        <p:spPr>
          <a:xfrm>
            <a:off x="2174693" y="3031754"/>
            <a:ext cx="535259" cy="1659900"/>
          </a:xfrm>
          <a:custGeom>
            <a:avLst/>
            <a:gdLst>
              <a:gd name="connsiteX0" fmla="*/ 535259 w 535259"/>
              <a:gd name="connsiteY0" fmla="*/ 640909 h 663380"/>
              <a:gd name="connsiteX1" fmla="*/ 479503 w 535259"/>
              <a:gd name="connsiteY1" fmla="*/ 663211 h 663380"/>
              <a:gd name="connsiteX2" fmla="*/ 312234 w 535259"/>
              <a:gd name="connsiteY2" fmla="*/ 640909 h 663380"/>
              <a:gd name="connsiteX3" fmla="*/ 245327 w 535259"/>
              <a:gd name="connsiteY3" fmla="*/ 618606 h 663380"/>
              <a:gd name="connsiteX4" fmla="*/ 211873 w 535259"/>
              <a:gd name="connsiteY4" fmla="*/ 607455 h 663380"/>
              <a:gd name="connsiteX5" fmla="*/ 178420 w 535259"/>
              <a:gd name="connsiteY5" fmla="*/ 585152 h 663380"/>
              <a:gd name="connsiteX6" fmla="*/ 111512 w 535259"/>
              <a:gd name="connsiteY6" fmla="*/ 562850 h 663380"/>
              <a:gd name="connsiteX7" fmla="*/ 89210 w 535259"/>
              <a:gd name="connsiteY7" fmla="*/ 529396 h 663380"/>
              <a:gd name="connsiteX8" fmla="*/ 55756 w 535259"/>
              <a:gd name="connsiteY8" fmla="*/ 507094 h 663380"/>
              <a:gd name="connsiteX9" fmla="*/ 33454 w 535259"/>
              <a:gd name="connsiteY9" fmla="*/ 484791 h 663380"/>
              <a:gd name="connsiteX10" fmla="*/ 11152 w 535259"/>
              <a:gd name="connsiteY10" fmla="*/ 417884 h 663380"/>
              <a:gd name="connsiteX11" fmla="*/ 0 w 535259"/>
              <a:gd name="connsiteY11" fmla="*/ 384430 h 663380"/>
              <a:gd name="connsiteX12" fmla="*/ 11152 w 535259"/>
              <a:gd name="connsiteY12" fmla="*/ 206011 h 663380"/>
              <a:gd name="connsiteX13" fmla="*/ 78059 w 535259"/>
              <a:gd name="connsiteY13" fmla="*/ 94499 h 663380"/>
              <a:gd name="connsiteX14" fmla="*/ 133815 w 535259"/>
              <a:gd name="connsiteY14" fmla="*/ 49894 h 663380"/>
              <a:gd name="connsiteX15" fmla="*/ 156117 w 535259"/>
              <a:gd name="connsiteY15" fmla="*/ 27591 h 663380"/>
              <a:gd name="connsiteX16" fmla="*/ 189571 w 535259"/>
              <a:gd name="connsiteY16" fmla="*/ 16440 h 663380"/>
              <a:gd name="connsiteX17" fmla="*/ 512956 w 535259"/>
              <a:gd name="connsiteY17" fmla="*/ 5289 h 66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5259" h="663380">
                <a:moveTo>
                  <a:pt x="535259" y="640909"/>
                </a:moveTo>
                <a:cubicBezTo>
                  <a:pt x="516674" y="648343"/>
                  <a:pt x="499476" y="661880"/>
                  <a:pt x="479503" y="663211"/>
                </a:cubicBezTo>
                <a:cubicBezTo>
                  <a:pt x="452175" y="665033"/>
                  <a:pt x="352339" y="651847"/>
                  <a:pt x="312234" y="640909"/>
                </a:cubicBezTo>
                <a:cubicBezTo>
                  <a:pt x="289554" y="634723"/>
                  <a:pt x="267629" y="626040"/>
                  <a:pt x="245327" y="618606"/>
                </a:cubicBezTo>
                <a:lnTo>
                  <a:pt x="211873" y="607455"/>
                </a:lnTo>
                <a:cubicBezTo>
                  <a:pt x="200722" y="600021"/>
                  <a:pt x="190667" y="590595"/>
                  <a:pt x="178420" y="585152"/>
                </a:cubicBezTo>
                <a:cubicBezTo>
                  <a:pt x="156937" y="575604"/>
                  <a:pt x="111512" y="562850"/>
                  <a:pt x="111512" y="562850"/>
                </a:cubicBezTo>
                <a:cubicBezTo>
                  <a:pt x="104078" y="551699"/>
                  <a:pt x="98687" y="538873"/>
                  <a:pt x="89210" y="529396"/>
                </a:cubicBezTo>
                <a:cubicBezTo>
                  <a:pt x="79733" y="519919"/>
                  <a:pt x="66221" y="515466"/>
                  <a:pt x="55756" y="507094"/>
                </a:cubicBezTo>
                <a:cubicBezTo>
                  <a:pt x="47546" y="500526"/>
                  <a:pt x="40888" y="492225"/>
                  <a:pt x="33454" y="484791"/>
                </a:cubicBezTo>
                <a:lnTo>
                  <a:pt x="11152" y="417884"/>
                </a:lnTo>
                <a:lnTo>
                  <a:pt x="0" y="384430"/>
                </a:lnTo>
                <a:cubicBezTo>
                  <a:pt x="3717" y="324957"/>
                  <a:pt x="3101" y="265054"/>
                  <a:pt x="11152" y="206011"/>
                </a:cubicBezTo>
                <a:cubicBezTo>
                  <a:pt x="20295" y="138964"/>
                  <a:pt x="34548" y="138011"/>
                  <a:pt x="78059" y="94499"/>
                </a:cubicBezTo>
                <a:cubicBezTo>
                  <a:pt x="131916" y="40642"/>
                  <a:pt x="63469" y="106171"/>
                  <a:pt x="133815" y="49894"/>
                </a:cubicBezTo>
                <a:cubicBezTo>
                  <a:pt x="142025" y="43326"/>
                  <a:pt x="147102" y="33000"/>
                  <a:pt x="156117" y="27591"/>
                </a:cubicBezTo>
                <a:cubicBezTo>
                  <a:pt x="166196" y="21543"/>
                  <a:pt x="178167" y="19291"/>
                  <a:pt x="189571" y="16440"/>
                </a:cubicBezTo>
                <a:cubicBezTo>
                  <a:pt x="304158" y="-12206"/>
                  <a:pt x="361205" y="5289"/>
                  <a:pt x="512956" y="528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E83-5DA6-2F47-990D-5FC3C031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32" y="0"/>
            <a:ext cx="4944300" cy="6453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61E-E952-D54F-B771-71755D4805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1288B-6239-8648-BCC7-4399E868B8A4}"/>
              </a:ext>
            </a:extLst>
          </p:cNvPr>
          <p:cNvGrpSpPr/>
          <p:nvPr/>
        </p:nvGrpSpPr>
        <p:grpSpPr>
          <a:xfrm>
            <a:off x="133815" y="1832817"/>
            <a:ext cx="2088686" cy="3075175"/>
            <a:chOff x="5549724" y="2116955"/>
            <a:chExt cx="2088686" cy="30751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0EFC60-0442-C448-A57B-258FBE689C15}"/>
                </a:ext>
              </a:extLst>
            </p:cNvPr>
            <p:cNvSpPr txBox="1"/>
            <p:nvPr/>
          </p:nvSpPr>
          <p:spPr>
            <a:xfrm>
              <a:off x="5549724" y="2822250"/>
              <a:ext cx="2088686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the machine change which instruction is executed next?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it be conditional?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451BAF-EE13-EF41-B6D0-562B57F8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683" y="2116955"/>
              <a:ext cx="649191" cy="6827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5934B1E-63CC-D447-83D3-4F80DBE3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65" y="858645"/>
            <a:ext cx="6769235" cy="42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44920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2547</TotalTime>
  <Words>5889</Words>
  <Application>Microsoft Macintosh PowerPoint</Application>
  <PresentationFormat>On-screen Show (16:9)</PresentationFormat>
  <Paragraphs>820</Paragraphs>
  <Slides>31</Slides>
  <Notes>28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MA3 – The Stored Program Architecture</vt:lpstr>
      <vt:lpstr>K&amp;S Machine Language Programming</vt:lpstr>
      <vt:lpstr>Branching</vt:lpstr>
      <vt:lpstr>Branching</vt:lpstr>
      <vt:lpstr>Branching</vt:lpstr>
      <vt:lpstr>Branching</vt:lpstr>
      <vt:lpstr>Branching</vt:lpstr>
      <vt:lpstr>Not Branching…</vt:lpstr>
      <vt:lpstr>Branching</vt:lpstr>
      <vt:lpstr>Branching</vt:lpstr>
      <vt:lpstr>Branching in the K&amp;S Machine Language</vt:lpstr>
      <vt:lpstr>K&amp;S Machine Language Reference</vt:lpstr>
      <vt:lpstr>Example</vt:lpstr>
      <vt:lpstr>Example</vt:lpstr>
      <vt:lpstr>Example</vt:lpstr>
      <vt:lpstr>Stored Program Computer</vt:lpstr>
      <vt:lpstr>The “First” Stored Program Computer</vt:lpstr>
      <vt:lpstr>The Stored Program Architecture</vt:lpstr>
      <vt:lpstr>The Central Processing Unit (CPU)</vt:lpstr>
      <vt:lpstr>The Instruction Cycle</vt:lpstr>
      <vt:lpstr>The Instruction Cycle: Fetch</vt:lpstr>
      <vt:lpstr>The Instruction Cycle: Decode</vt:lpstr>
      <vt:lpstr>The Instruction Cycle: Execute</vt:lpstr>
      <vt:lpstr>The Instruction Cycle: Again</vt:lpstr>
      <vt:lpstr>Stored Program Architecture Summary</vt:lpstr>
      <vt:lpstr>Acknowledgments</vt:lpstr>
      <vt:lpstr>Motivating Branching</vt:lpstr>
      <vt:lpstr>K&amp;S Branching Machine Language Instructions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– The Stored Program Architecture</dc:title>
  <dc:creator>Braught, Grant</dc:creator>
  <cp:lastModifiedBy>Braught, Grant</cp:lastModifiedBy>
  <cp:revision>209</cp:revision>
  <cp:lastPrinted>2022-02-16T11:39:40Z</cp:lastPrinted>
  <dcterms:created xsi:type="dcterms:W3CDTF">2020-09-11T09:54:33Z</dcterms:created>
  <dcterms:modified xsi:type="dcterms:W3CDTF">2023-02-15T14:15:27Z</dcterms:modified>
</cp:coreProperties>
</file>