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88" r:id="rId3"/>
    <p:sldId id="351" r:id="rId4"/>
    <p:sldId id="291" r:id="rId5"/>
    <p:sldId id="293" r:id="rId6"/>
    <p:sldId id="294" r:id="rId7"/>
    <p:sldId id="298" r:id="rId8"/>
    <p:sldId id="300" r:id="rId9"/>
    <p:sldId id="301" r:id="rId10"/>
    <p:sldId id="302" r:id="rId11"/>
    <p:sldId id="303" r:id="rId12"/>
    <p:sldId id="353" r:id="rId13"/>
    <p:sldId id="346" r:id="rId14"/>
    <p:sldId id="347" r:id="rId15"/>
    <p:sldId id="348" r:id="rId16"/>
    <p:sldId id="349" r:id="rId17"/>
    <p:sldId id="350" r:id="rId18"/>
    <p:sldId id="354" r:id="rId19"/>
    <p:sldId id="355" r:id="rId20"/>
    <p:sldId id="352" r:id="rId21"/>
    <p:sldId id="345" r:id="rId22"/>
    <p:sldId id="289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/>
    <p:restoredTop sz="77143"/>
  </p:normalViewPr>
  <p:slideViewPr>
    <p:cSldViewPr snapToGrid="0" snapToObjects="1">
      <p:cViewPr varScale="1">
        <p:scale>
          <a:sx n="130" d="100"/>
          <a:sy n="130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84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imagine that Thread 2’s time slice is not quite up yet.</a:t>
            </a:r>
          </a:p>
          <a:p>
            <a:r>
              <a:rPr lang="en-US" dirty="0"/>
              <a:t>So Thread2 continues on and stores R0 into X in the main memory, giving it the value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22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2 may have gone on to do some other things</a:t>
            </a:r>
          </a:p>
          <a:p>
            <a:r>
              <a:rPr lang="en-US" dirty="0"/>
              <a:t>Eventually its time slice would expire and the OS would eventually context switch back to Thread 1</a:t>
            </a:r>
          </a:p>
          <a:p>
            <a:r>
              <a:rPr lang="en-US" dirty="0"/>
              <a:t>  - Possibly running some other threads or processes in between.</a:t>
            </a:r>
          </a:p>
          <a:p>
            <a:endParaRPr lang="en-US" dirty="0"/>
          </a:p>
          <a:p>
            <a:r>
              <a:rPr lang="en-US" dirty="0"/>
              <a:t>Thread 1 will then pick up right where it left off</a:t>
            </a:r>
          </a:p>
          <a:p>
            <a:r>
              <a:rPr lang="en-US" dirty="0"/>
              <a:t>  - It stores its value of R0 (6) into main memory as the value of x</a:t>
            </a:r>
          </a:p>
          <a:p>
            <a:r>
              <a:rPr lang="en-US" dirty="0"/>
              <a:t>  - This replaces the value of 2 that Thread 2 has just put there.</a:t>
            </a:r>
          </a:p>
          <a:p>
            <a:endParaRPr lang="en-US" dirty="0"/>
          </a:p>
          <a:p>
            <a:r>
              <a:rPr lang="en-US" dirty="0"/>
              <a:t>So if the threads were to run in that order with those interrupts and context switches</a:t>
            </a:r>
          </a:p>
          <a:p>
            <a:r>
              <a:rPr lang="en-US" dirty="0"/>
              <a:t>  - The end result would be that x is 6 and not the expected value of 3.</a:t>
            </a:r>
          </a:p>
          <a:p>
            <a:endParaRPr lang="en-US" dirty="0"/>
          </a:p>
          <a:p>
            <a:r>
              <a:rPr lang="en-US" dirty="0"/>
              <a:t>If the threads happen to run in a different order we might get other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4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78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Sections of the code that contain a race condition are setup to share a ”lock”.</a:t>
            </a:r>
          </a:p>
          <a:p>
            <a:r>
              <a:rPr lang="en-US" dirty="0"/>
              <a:t>  - In this case the lock is a data structure supported by the operating system.</a:t>
            </a:r>
          </a:p>
          <a:p>
            <a:r>
              <a:rPr lang="en-US" dirty="0"/>
              <a:t>  - When one thread is given the lock</a:t>
            </a:r>
          </a:p>
          <a:p>
            <a:r>
              <a:rPr lang="en-US" dirty="0"/>
              <a:t>    - Any other thread wanting that same shared lock is forced to wait.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So, at the start of a section the code that contains a race condition</a:t>
            </a:r>
          </a:p>
          <a:p>
            <a:r>
              <a:rPr lang="en-US" dirty="0"/>
              <a:t>  - The thread will make a system call to request the lock.</a:t>
            </a:r>
          </a:p>
          <a:p>
            <a:r>
              <a:rPr lang="en-US" dirty="0"/>
              <a:t>  - if the lock is available the OS gives that thread the lock.</a:t>
            </a:r>
          </a:p>
          <a:p>
            <a:r>
              <a:rPr lang="en-US" dirty="0"/>
              <a:t>  - and the thread will continue to run.</a:t>
            </a:r>
          </a:p>
          <a:p>
            <a:endParaRPr lang="en-US" dirty="0"/>
          </a:p>
          <a:p>
            <a:r>
              <a:rPr lang="en-US" dirty="0"/>
              <a:t>Here we imagine that Thread 2 is running and requests the lock.</a:t>
            </a:r>
          </a:p>
          <a:p>
            <a:r>
              <a:rPr lang="en-US" dirty="0"/>
              <a:t>  - Because no other thread currently has the lock </a:t>
            </a:r>
          </a:p>
          <a:p>
            <a:r>
              <a:rPr lang="en-US" dirty="0"/>
              <a:t>    - I.e. it is available.</a:t>
            </a:r>
          </a:p>
          <a:p>
            <a:r>
              <a:rPr lang="en-US" dirty="0"/>
              <a:t>  - The OS will assign the lock to Thread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82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imagine thread 2’s time slice runs out and the OS scheduler picks Thread 1 and context switches to it</a:t>
            </a:r>
          </a:p>
          <a:p>
            <a:r>
              <a:rPr lang="en-US" dirty="0"/>
              <a:t>  - When thread 1 begins running it will request the lock</a:t>
            </a:r>
          </a:p>
          <a:p>
            <a:r>
              <a:rPr lang="en-US" dirty="0"/>
              <a:t>    - The OS will know that it has given the lock to Thread 2.</a:t>
            </a:r>
          </a:p>
          <a:p>
            <a:r>
              <a:rPr lang="en-US" dirty="0"/>
              <a:t>    - So Thread 1 is not allowed to have the lock at this time.</a:t>
            </a:r>
          </a:p>
          <a:p>
            <a:r>
              <a:rPr lang="en-US" dirty="0"/>
              <a:t>    - The OS will then move thread 1 to the waiting state</a:t>
            </a:r>
          </a:p>
          <a:p>
            <a:r>
              <a:rPr lang="en-US" dirty="0"/>
              <a:t>      - We say that Thread 1 is blocked waiting for the lock.</a:t>
            </a:r>
          </a:p>
        </p:txBody>
      </p:sp>
    </p:spTree>
    <p:extLst>
      <p:ext uri="{BB962C8B-B14F-4D97-AF65-F5344CB8AC3E}">
        <p14:creationId xmlns:p14="http://schemas.microsoft.com/office/powerpoint/2010/main" val="1914318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 thread 2 will be scheduled to run again.</a:t>
            </a:r>
          </a:p>
          <a:p>
            <a:r>
              <a:rPr lang="en-US" dirty="0"/>
              <a:t>When it does it will eventually progress to the point where it releases the lock</a:t>
            </a:r>
          </a:p>
          <a:p>
            <a:r>
              <a:rPr lang="en-US" dirty="0"/>
              <a:t>  - Thread 1 will make a system call to release the lock</a:t>
            </a:r>
          </a:p>
          <a:p>
            <a:r>
              <a:rPr lang="en-US" dirty="0"/>
              <a:t>    - When this happens the OS will also move thread 1 </a:t>
            </a:r>
          </a:p>
          <a:p>
            <a:r>
              <a:rPr lang="en-US" dirty="0"/>
              <a:t>      - out of the waiting state </a:t>
            </a:r>
          </a:p>
          <a:p>
            <a:r>
              <a:rPr lang="en-US" dirty="0"/>
              <a:t>      - and back to the ready state so that it can be scheduled again.</a:t>
            </a:r>
          </a:p>
        </p:txBody>
      </p:sp>
    </p:spTree>
    <p:extLst>
      <p:ext uri="{BB962C8B-B14F-4D97-AF65-F5344CB8AC3E}">
        <p14:creationId xmlns:p14="http://schemas.microsoft.com/office/powerpoint/2010/main" val="3225410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Eventually, Thread 1 will be scheduled to run again.</a:t>
            </a:r>
          </a:p>
          <a:p>
            <a:r>
              <a:rPr lang="en-US" dirty="0"/>
              <a:t>  - When this happens Thread 1’s request for the lock will occur again</a:t>
            </a:r>
          </a:p>
          <a:p>
            <a:r>
              <a:rPr lang="en-US" dirty="0"/>
              <a:t>  - This time, when Thread 1 makes that system call</a:t>
            </a:r>
          </a:p>
          <a:p>
            <a:r>
              <a:rPr lang="en-US" dirty="0"/>
              <a:t>    - The lock is available</a:t>
            </a:r>
          </a:p>
          <a:p>
            <a:r>
              <a:rPr lang="en-US" dirty="0"/>
              <a:t>    - So the OS will assign it to Thread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99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Thread 1 now has the lock lock, it can now continue</a:t>
            </a:r>
          </a:p>
          <a:p>
            <a:r>
              <a:rPr lang="en-US" dirty="0"/>
              <a:t>  - It will load X, which had value 2, from main memory.</a:t>
            </a:r>
          </a:p>
          <a:p>
            <a:r>
              <a:rPr lang="en-US" dirty="0"/>
              <a:t>  - It will add 1 to that, giving R0 the value 3</a:t>
            </a:r>
          </a:p>
          <a:p>
            <a:r>
              <a:rPr lang="en-US" dirty="0"/>
              <a:t>  - And then store R0 into main memory at X</a:t>
            </a:r>
          </a:p>
          <a:p>
            <a:endParaRPr lang="en-US" dirty="0"/>
          </a:p>
          <a:p>
            <a:r>
              <a:rPr lang="en-US" dirty="0"/>
              <a:t>  - So x has now been set to the expected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81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1 will then make its system call to release the lock.</a:t>
            </a:r>
          </a:p>
          <a:p>
            <a:endParaRPr lang="en-US" dirty="0"/>
          </a:p>
          <a:p>
            <a:r>
              <a:rPr lang="en-US" dirty="0"/>
              <a:t>So in our example the lock ensured that Thread 2 completed this section of code before Thread 1.</a:t>
            </a:r>
          </a:p>
          <a:p>
            <a:r>
              <a:rPr lang="en-US" dirty="0"/>
              <a:t>  - this resulted in the correct value in x.</a:t>
            </a:r>
          </a:p>
          <a:p>
            <a:endParaRPr lang="en-US" dirty="0"/>
          </a:p>
          <a:p>
            <a:r>
              <a:rPr lang="en-US" dirty="0"/>
              <a:t>Note that it could also have gone the other way.</a:t>
            </a:r>
          </a:p>
          <a:p>
            <a:r>
              <a:rPr lang="en-US" dirty="0"/>
              <a:t>   - Thread 1 could have gotten the lock first.</a:t>
            </a:r>
          </a:p>
          <a:p>
            <a:r>
              <a:rPr lang="en-US" dirty="0"/>
              <a:t>   - Then thread 2 would have been forced to wait.</a:t>
            </a:r>
          </a:p>
          <a:p>
            <a:r>
              <a:rPr lang="en-US" dirty="0"/>
              <a:t>   - In that case, the value of x would have been set to 6 by Thread 1.</a:t>
            </a:r>
          </a:p>
          <a:p>
            <a:r>
              <a:rPr lang="en-US" dirty="0"/>
              <a:t>   - And then when Thread 2 was able to get the lock it would have changed it to 3.</a:t>
            </a:r>
          </a:p>
          <a:p>
            <a:r>
              <a:rPr lang="en-US" dirty="0"/>
              <a:t>     - The net result is the same.</a:t>
            </a:r>
          </a:p>
          <a:p>
            <a:endParaRPr lang="en-US" dirty="0"/>
          </a:p>
          <a:p>
            <a:r>
              <a:rPr lang="en-US" dirty="0"/>
              <a:t>Neither of the other results, 6 or 2 are possible now that the lock is in place.</a:t>
            </a:r>
          </a:p>
          <a:p>
            <a:r>
              <a:rPr lang="en-US" dirty="0"/>
              <a:t>  - This is because the lock prevents the other thread from being scheduled so the instructions cannot interleave as they did earlier.</a:t>
            </a:r>
          </a:p>
          <a:p>
            <a:r>
              <a:rPr lang="en-US" dirty="0"/>
              <a:t>  - Note that this does not mean that the thread with the lock is not interrupted.</a:t>
            </a:r>
          </a:p>
          <a:p>
            <a:r>
              <a:rPr lang="en-US" dirty="0"/>
              <a:t>    - It still is… but it keeps the lock even when it is interrupted.</a:t>
            </a:r>
          </a:p>
          <a:p>
            <a:r>
              <a:rPr lang="en-US" dirty="0"/>
              <a:t>    - So any other thread wanting that lock will be forced to wait.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0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some additional vocabulary that is useful in discussing these ideas.</a:t>
            </a:r>
          </a:p>
          <a:p>
            <a:r>
              <a:rPr lang="en-US" dirty="0"/>
              <a:t>  - Critical section: Any parts of the programs that may result in a race condition.</a:t>
            </a:r>
          </a:p>
          <a:p>
            <a:r>
              <a:rPr lang="en-US" dirty="0"/>
              <a:t>  - Mutually exclusive execution: only one critical section may execute at a time.</a:t>
            </a:r>
          </a:p>
          <a:p>
            <a:r>
              <a:rPr lang="en-US" dirty="0"/>
              <a:t>    - When one critical section is executing all others must be forced to wait</a:t>
            </a:r>
          </a:p>
          <a:p>
            <a:r>
              <a:rPr lang="en-US" dirty="0"/>
              <a:t>    - They are forced to wait by protecting all critical sections with a lock.</a:t>
            </a:r>
          </a:p>
        </p:txBody>
      </p:sp>
    </p:spTree>
    <p:extLst>
      <p:ext uri="{BB962C8B-B14F-4D97-AF65-F5344CB8AC3E}">
        <p14:creationId xmlns:p14="http://schemas.microsoft.com/office/powerpoint/2010/main" val="166253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Threads</a:t>
            </a:r>
          </a:p>
          <a:p>
            <a:endParaRPr lang="en-US" dirty="0"/>
          </a:p>
          <a:p>
            <a:r>
              <a:rPr lang="en-US" dirty="0"/>
              <a:t>Key points:</a:t>
            </a:r>
          </a:p>
          <a:p>
            <a:r>
              <a:rPr lang="en-US" dirty="0"/>
              <a:t>  - We have a single process with its own logical memory</a:t>
            </a:r>
          </a:p>
          <a:p>
            <a:r>
              <a:rPr lang="en-US" dirty="0"/>
              <a:t>  - The currently used pages will be loaded into physical page frames by the paged virtual memory system.</a:t>
            </a:r>
          </a:p>
          <a:p>
            <a:endParaRPr lang="en-US" dirty="0"/>
          </a:p>
          <a:p>
            <a:r>
              <a:rPr lang="en-US" dirty="0"/>
              <a:t>Because we have multiple threads we have multiple execution contexts</a:t>
            </a:r>
          </a:p>
          <a:p>
            <a:r>
              <a:rPr lang="en-US" dirty="0"/>
              <a:t>  - These are represented by the red and blue squiggly lines in the diagram</a:t>
            </a:r>
          </a:p>
          <a:p>
            <a:r>
              <a:rPr lang="en-US" dirty="0"/>
              <a:t>  - The OS keeps track of these using Thread Control Blocks (one for each thread)</a:t>
            </a:r>
          </a:p>
          <a:p>
            <a:endParaRPr lang="en-US" dirty="0"/>
          </a:p>
          <a:p>
            <a:r>
              <a:rPr lang="en-US" dirty="0"/>
              <a:t>Each thread will have:</a:t>
            </a:r>
          </a:p>
          <a:p>
            <a:r>
              <a:rPr lang="en-US" dirty="0"/>
              <a:t>  - its own program counter</a:t>
            </a:r>
          </a:p>
          <a:p>
            <a:r>
              <a:rPr lang="en-US" dirty="0"/>
              <a:t>  - its own copy of the registers</a:t>
            </a:r>
          </a:p>
          <a:p>
            <a:r>
              <a:rPr lang="en-US" dirty="0"/>
              <a:t>  - its own stack for function calls and local variable</a:t>
            </a:r>
          </a:p>
          <a:p>
            <a:endParaRPr lang="en-US" dirty="0"/>
          </a:p>
          <a:p>
            <a:r>
              <a:rPr lang="en-US" dirty="0"/>
              <a:t>OS will context switch between the threads (e.g. on timer interrupts).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99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provides a synchronized keyword that can be used for locking.</a:t>
            </a:r>
          </a:p>
          <a:p>
            <a:r>
              <a:rPr lang="en-US" dirty="0"/>
              <a:t>  - Every object in Java has a lock associated with it.</a:t>
            </a:r>
          </a:p>
          <a:p>
            <a:r>
              <a:rPr lang="en-US" dirty="0"/>
              <a:t>    - It is just part of the Object class in Java.</a:t>
            </a:r>
          </a:p>
          <a:p>
            <a:r>
              <a:rPr lang="en-US" dirty="0"/>
              <a:t>  - So here we defined </a:t>
            </a:r>
            <a:r>
              <a:rPr lang="en-US" dirty="0" err="1"/>
              <a:t>xMutex</a:t>
            </a:r>
            <a:r>
              <a:rPr lang="en-US" dirty="0"/>
              <a:t> to be an Object and we will use it as our lock.</a:t>
            </a:r>
          </a:p>
          <a:p>
            <a:r>
              <a:rPr lang="en-US" dirty="0"/>
              <a:t>    - Note: Mutex is just a common thing to call a lock being used for mutual exclusion.</a:t>
            </a:r>
          </a:p>
          <a:p>
            <a:r>
              <a:rPr lang="en-US" dirty="0"/>
              <a:t>  - We then wrap our critical section in a synchronized block.</a:t>
            </a:r>
          </a:p>
          <a:p>
            <a:r>
              <a:rPr lang="en-US" dirty="0"/>
              <a:t>  - The synchronized block is the Java way of saying</a:t>
            </a:r>
          </a:p>
          <a:p>
            <a:r>
              <a:rPr lang="en-US" dirty="0"/>
              <a:t>    - Request the lock before doing what is in this block</a:t>
            </a:r>
          </a:p>
          <a:p>
            <a:r>
              <a:rPr lang="en-US" dirty="0"/>
              <a:t>    - The the stuff in the block is then guaranteed to be mutually exclusive with any other critical sections using the same lock.</a:t>
            </a:r>
          </a:p>
          <a:p>
            <a:r>
              <a:rPr lang="en-US" dirty="0"/>
              <a:t>    - Release the lock at the end of the block so that others may use it.</a:t>
            </a:r>
          </a:p>
          <a:p>
            <a:endParaRPr lang="en-US" dirty="0"/>
          </a:p>
          <a:p>
            <a:r>
              <a:rPr lang="en-US" dirty="0"/>
              <a:t>- By doing this with a block it eliminates a common bug:</a:t>
            </a:r>
          </a:p>
          <a:p>
            <a:r>
              <a:rPr lang="en-US" dirty="0"/>
              <a:t>  - Forgetting to release the lock!</a:t>
            </a:r>
          </a:p>
          <a:p>
            <a:endParaRPr lang="en-US" dirty="0"/>
          </a:p>
          <a:p>
            <a:r>
              <a:rPr lang="en-US" dirty="0"/>
              <a:t>Every programming language that supports threads will have different mechanisms for mutual exclusion via locking.</a:t>
            </a:r>
          </a:p>
          <a:p>
            <a:r>
              <a:rPr lang="en-US" dirty="0"/>
              <a:t>  - There are lots of others and you will see some of them if you take the OS course.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interesting question to consider is:</a:t>
            </a:r>
          </a:p>
          <a:p>
            <a:r>
              <a:rPr lang="en-US"/>
              <a:t>  - What </a:t>
            </a:r>
            <a:r>
              <a:rPr lang="en-US" dirty="0"/>
              <a:t>would the difference be if we put the synchronized block around the for loops instead of just around the x=x+1 and x=x-1?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58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Let’s look at the issue via metaphor to get some insight.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Then you’ll dig into more detail in the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0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 multithreaded process.</a:t>
            </a:r>
          </a:p>
          <a:p>
            <a:endParaRPr lang="en-US" dirty="0"/>
          </a:p>
          <a:p>
            <a:r>
              <a:rPr lang="en-US" dirty="0"/>
              <a:t>Consider a main program (not shown here) that </a:t>
            </a:r>
          </a:p>
          <a:p>
            <a:r>
              <a:rPr lang="en-US" dirty="0"/>
              <a:t>  - Creates two additional threads</a:t>
            </a:r>
          </a:p>
          <a:p>
            <a:r>
              <a:rPr lang="en-US" dirty="0"/>
              <a:t>    - One using Increment</a:t>
            </a:r>
          </a:p>
          <a:p>
            <a:r>
              <a:rPr lang="en-US" dirty="0"/>
              <a:t>    - One using Decrement</a:t>
            </a:r>
          </a:p>
          <a:p>
            <a:r>
              <a:rPr lang="en-US" dirty="0"/>
              <a:t>  - Starts both of them running (i.e. calls their start() method)</a:t>
            </a:r>
          </a:p>
          <a:p>
            <a:r>
              <a:rPr lang="en-US" dirty="0"/>
              <a:t>  - Calls join() on both of them to wait for them to finish.</a:t>
            </a:r>
          </a:p>
          <a:p>
            <a:endParaRPr lang="en-US" dirty="0"/>
          </a:p>
          <a:p>
            <a:r>
              <a:rPr lang="en-US" dirty="0"/>
              <a:t>The Threads share the static variable x that is stored in the heap segment.</a:t>
            </a:r>
          </a:p>
          <a:p>
            <a:endParaRPr lang="en-US" dirty="0"/>
          </a:p>
          <a:p>
            <a:r>
              <a:rPr lang="en-US" dirty="0"/>
              <a:t>What does increment do?</a:t>
            </a:r>
          </a:p>
          <a:p>
            <a:r>
              <a:rPr lang="en-US" dirty="0"/>
              <a:t>What does decrement do?</a:t>
            </a:r>
          </a:p>
          <a:p>
            <a:r>
              <a:rPr lang="en-US" dirty="0"/>
              <a:t>What should the value be once Increment and Decrement both finish?</a:t>
            </a:r>
          </a:p>
          <a:p>
            <a:endParaRPr lang="en-US" dirty="0"/>
          </a:p>
          <a:p>
            <a:r>
              <a:rPr lang="en-US" dirty="0"/>
              <a:t>Run the program a few times.  </a:t>
            </a:r>
          </a:p>
          <a:p>
            <a:r>
              <a:rPr lang="en-US" dirty="0"/>
              <a:t>What values do you get?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8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dig in a little and see what might be happening here.</a:t>
            </a:r>
          </a:p>
          <a:p>
            <a:endParaRPr lang="en-US" dirty="0"/>
          </a:p>
          <a:p>
            <a:r>
              <a:rPr lang="en-US" dirty="0"/>
              <a:t>In this example</a:t>
            </a:r>
          </a:p>
          <a:p>
            <a:r>
              <a:rPr lang="en-US" dirty="0"/>
              <a:t>  - if both of these threads complete the value of X should should be 3.</a:t>
            </a:r>
          </a:p>
          <a:p>
            <a:r>
              <a:rPr lang="en-US" dirty="0"/>
              <a:t>  - It should not matter whether thread 1 gets to go first or if thread 2 gets to go first.</a:t>
            </a:r>
          </a:p>
          <a:p>
            <a:r>
              <a:rPr lang="en-US" dirty="0"/>
              <a:t>    - Their order should not matter the end result should be the same.</a:t>
            </a:r>
          </a:p>
          <a:p>
            <a:endParaRPr lang="en-US" dirty="0"/>
          </a:p>
          <a:p>
            <a:r>
              <a:rPr lang="en-US" dirty="0"/>
              <a:t>But we will see that it does matter, and if we are not careful we can get a result other than 3</a:t>
            </a:r>
          </a:p>
          <a:p>
            <a:endParaRPr lang="en-US" dirty="0"/>
          </a:p>
          <a:p>
            <a:r>
              <a:rPr lang="en-US" dirty="0"/>
              <a:t>That may seem very strange at the moment, but that is because we are viewing threads from the perspective of their high-level language abstraction.</a:t>
            </a:r>
          </a:p>
          <a:p>
            <a:r>
              <a:rPr lang="en-US" dirty="0"/>
              <a:t>We will need to understand some of the details that are hidden from us by that abstraction to understand why we see the results that we do.</a:t>
            </a:r>
          </a:p>
        </p:txBody>
      </p:sp>
    </p:spTree>
    <p:extLst>
      <p:ext uri="{BB962C8B-B14F-4D97-AF65-F5344CB8AC3E}">
        <p14:creationId xmlns:p14="http://schemas.microsoft.com/office/powerpoint/2010/main" val="327903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insight here is that x=x+2 or x=x-3 are not a single operation.</a:t>
            </a:r>
          </a:p>
          <a:p>
            <a:r>
              <a:rPr lang="en-US" dirty="0"/>
              <a:t>  - Remember that these HLL statements will be converted to </a:t>
            </a:r>
          </a:p>
          <a:p>
            <a:r>
              <a:rPr lang="en-US" dirty="0"/>
              <a:t>     - Assembly (or other intermediate) Language by a compiler</a:t>
            </a:r>
          </a:p>
          <a:p>
            <a:r>
              <a:rPr lang="en-US" dirty="0"/>
              <a:t>     - And then ultimately to an equivalent machine language by an assembler or a virtual machine (interpreter) as in Java.</a:t>
            </a:r>
          </a:p>
          <a:p>
            <a:r>
              <a:rPr lang="en-US" dirty="0"/>
              <a:t>  - So the statement X = X + 1 is not a single operation</a:t>
            </a:r>
          </a:p>
          <a:p>
            <a:r>
              <a:rPr lang="en-US" dirty="0"/>
              <a:t>    - The value of X has to be loaded from main memory into a register</a:t>
            </a:r>
          </a:p>
          <a:p>
            <a:r>
              <a:rPr lang="en-US" dirty="0"/>
              <a:t>    - Then we can add 1</a:t>
            </a:r>
          </a:p>
          <a:p>
            <a:r>
              <a:rPr lang="en-US" dirty="0"/>
              <a:t>    - Then we have to store X back into main memory.</a:t>
            </a:r>
          </a:p>
          <a:p>
            <a:endParaRPr lang="en-US" dirty="0"/>
          </a:p>
          <a:p>
            <a:r>
              <a:rPr lang="en-US" dirty="0"/>
              <a:t>Now remember that we are also timesharing between multiple threads of execution and multiple processes as well.</a:t>
            </a:r>
          </a:p>
          <a:p>
            <a:r>
              <a:rPr lang="en-US" dirty="0"/>
              <a:t>So the OS might switch from Thread 1 to Thread 2 or vice versa at any time.</a:t>
            </a:r>
          </a:p>
          <a:p>
            <a:endParaRPr lang="en-US" dirty="0"/>
          </a:p>
          <a:p>
            <a:r>
              <a:rPr lang="en-US" dirty="0"/>
              <a:t>If the threads run through in order:</a:t>
            </a:r>
          </a:p>
          <a:p>
            <a:r>
              <a:rPr lang="en-US" dirty="0"/>
              <a:t>  - Thread 1 </a:t>
            </a:r>
          </a:p>
          <a:p>
            <a:r>
              <a:rPr lang="en-US" dirty="0"/>
              <a:t>    - loads X as 5</a:t>
            </a:r>
          </a:p>
          <a:p>
            <a:r>
              <a:rPr lang="en-US" dirty="0"/>
              <a:t>    - Adds 1 making it 6</a:t>
            </a:r>
          </a:p>
          <a:p>
            <a:r>
              <a:rPr lang="en-US" dirty="0"/>
              <a:t>    - Stores it back into X</a:t>
            </a:r>
          </a:p>
          <a:p>
            <a:r>
              <a:rPr lang="en-US" dirty="0"/>
              <a:t>  - Thread 2</a:t>
            </a:r>
          </a:p>
          <a:p>
            <a:r>
              <a:rPr lang="en-US" dirty="0"/>
              <a:t>    - Loads X as 6</a:t>
            </a:r>
          </a:p>
          <a:p>
            <a:r>
              <a:rPr lang="en-US" dirty="0"/>
              <a:t>    - subtracts 3</a:t>
            </a:r>
          </a:p>
          <a:p>
            <a:r>
              <a:rPr lang="en-US" dirty="0"/>
              <a:t>    - stores X as 3</a:t>
            </a:r>
          </a:p>
          <a:p>
            <a:r>
              <a:rPr lang="en-US" dirty="0"/>
              <a:t>  - Or vice versa…</a:t>
            </a:r>
          </a:p>
          <a:p>
            <a:endParaRPr lang="en-US" dirty="0"/>
          </a:p>
          <a:p>
            <a:r>
              <a:rPr lang="en-US" dirty="0"/>
              <a:t>Then we get the expected result. </a:t>
            </a:r>
          </a:p>
          <a:p>
            <a:r>
              <a:rPr lang="en-US" dirty="0"/>
              <a:t>No problems.</a:t>
            </a:r>
          </a:p>
        </p:txBody>
      </p:sp>
    </p:spTree>
    <p:extLst>
      <p:ext uri="{BB962C8B-B14F-4D97-AF65-F5344CB8AC3E}">
        <p14:creationId xmlns:p14="http://schemas.microsoft.com/office/powerpoint/2010/main" val="862914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that may not happen.</a:t>
            </a:r>
          </a:p>
          <a:p>
            <a:r>
              <a:rPr lang="en-US" dirty="0"/>
              <a:t>  - Let’s look at what can happen if we switch from Thread 1 to Thread 2 somewhere in the middle of these operations.</a:t>
            </a:r>
          </a:p>
          <a:p>
            <a:endParaRPr lang="en-US" dirty="0"/>
          </a:p>
          <a:p>
            <a:r>
              <a:rPr lang="en-US" dirty="0"/>
              <a:t>Imagine Thread 1 is scheduled to run first</a:t>
            </a:r>
          </a:p>
          <a:p>
            <a:r>
              <a:rPr lang="en-US" dirty="0"/>
              <a:t>  - It may do some things before it gets to this point in its execution.</a:t>
            </a:r>
          </a:p>
          <a:p>
            <a:r>
              <a:rPr lang="en-US" dirty="0"/>
              <a:t>  - When it gets to this point it will load X, which currently has the value 5, into R0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3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Thread 1 continues to run.</a:t>
            </a:r>
          </a:p>
          <a:p>
            <a:r>
              <a:rPr lang="en-US" dirty="0"/>
              <a:t>  - It will next add 1 to R0 making its new value 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9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let’s image that the time slice for Thread 1 expires</a:t>
            </a:r>
          </a:p>
          <a:p>
            <a:r>
              <a:rPr lang="en-US" dirty="0"/>
              <a:t>  - I.e. the timer device goes off and generates a timer interrupt</a:t>
            </a:r>
          </a:p>
          <a:p>
            <a:r>
              <a:rPr lang="en-US" dirty="0"/>
              <a:t>  - We’ll assume that the OS transfers control to Thread 2 at this point.</a:t>
            </a:r>
          </a:p>
          <a:p>
            <a:r>
              <a:rPr lang="en-US" dirty="0"/>
              <a:t>    - We know the details of how this happens and will generally just think of it happening.</a:t>
            </a:r>
          </a:p>
          <a:p>
            <a:r>
              <a:rPr lang="en-US" dirty="0"/>
              <a:t>    - But this once… Recall that…</a:t>
            </a:r>
          </a:p>
          <a:p>
            <a:r>
              <a:rPr lang="en-US" dirty="0"/>
              <a:t>      - The OS interrupt service routine for the timer device will runs (via the IRQ and the Interrupt Vector).</a:t>
            </a:r>
          </a:p>
          <a:p>
            <a:r>
              <a:rPr lang="en-US" dirty="0"/>
              <a:t>      - The OS Saves the context of Thread 1 to its TCB and moves it to the Ready state.</a:t>
            </a:r>
          </a:p>
          <a:p>
            <a:r>
              <a:rPr lang="en-US" dirty="0"/>
              <a:t>      - At some point later, possibly after other timer interrupts and scheduling other processes or threads, </a:t>
            </a:r>
          </a:p>
          <a:p>
            <a:r>
              <a:rPr lang="en-US" dirty="0"/>
              <a:t>        - the scheduler will pick Thread 2 to run</a:t>
            </a:r>
          </a:p>
          <a:p>
            <a:r>
              <a:rPr lang="en-US" dirty="0"/>
              <a:t>        - The OS will switch the context of Thread 2 onto the CPU.</a:t>
            </a:r>
          </a:p>
          <a:p>
            <a:r>
              <a:rPr lang="en-US" dirty="0"/>
              <a:t>        - Thread 2 will begin running.</a:t>
            </a:r>
          </a:p>
          <a:p>
            <a:endParaRPr lang="en-US" dirty="0"/>
          </a:p>
          <a:p>
            <a:r>
              <a:rPr lang="en-US" dirty="0"/>
              <a:t>Thread 2 may do some other work before this…</a:t>
            </a:r>
          </a:p>
          <a:p>
            <a:r>
              <a:rPr lang="en-US" dirty="0"/>
              <a:t>  - But it eventually will load x from main memory, which still has the value 5, into R0.</a:t>
            </a:r>
          </a:p>
          <a:p>
            <a:r>
              <a:rPr lang="en-US" dirty="0"/>
              <a:t>  - Note that Thread 1 has not yet put its value for x back into main memory because it was interrupted.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All this talk of main memory, would also include the use of cache!</a:t>
            </a:r>
          </a:p>
          <a:p>
            <a:r>
              <a:rPr lang="en-US" dirty="0"/>
              <a:t>  - But we’ll ignore that!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4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2 then subtracts 3 from its value in R0 giving it the value 2.</a:t>
            </a:r>
          </a:p>
        </p:txBody>
      </p:sp>
    </p:spTree>
    <p:extLst>
      <p:ext uri="{BB962C8B-B14F-4D97-AF65-F5344CB8AC3E}">
        <p14:creationId xmlns:p14="http://schemas.microsoft.com/office/powerpoint/2010/main" val="407574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E5DE354-37AA-F246-8E11-4F0A88DFE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27 – Race Conditions &amp; Mutual Exclusion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7A0D6EC2-B4DC-8741-821F-68E0011B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4052865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736F168E-888A-CC4A-9902-AB9076D0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8E77F08-6578-514B-A861-CF0F10A9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5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1803530" y="4086842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B57C0395-4DC6-6647-BD86-BC7A7F54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8264691-BC75-014A-A508-82388358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1B267551-093D-7042-966D-A3E01720B481}"/>
              </a:ext>
            </a:extLst>
          </p:cNvPr>
          <p:cNvSpPr/>
          <p:nvPr/>
        </p:nvSpPr>
        <p:spPr>
          <a:xfrm flipH="1">
            <a:off x="3546013" y="2630177"/>
            <a:ext cx="1602457" cy="5951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Interrupt</a:t>
            </a:r>
          </a:p>
        </p:txBody>
      </p:sp>
    </p:spTree>
    <p:extLst>
      <p:ext uri="{BB962C8B-B14F-4D97-AF65-F5344CB8AC3E}">
        <p14:creationId xmlns:p14="http://schemas.microsoft.com/office/powerpoint/2010/main" val="7701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2694016" y="230548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89" y="2841259"/>
            <a:ext cx="4904555" cy="1641365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B57C0395-4DC6-6647-BD86-BC7A7F54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8264691-BC75-014A-A508-82388358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33BE87-1DA5-8444-BF21-2F9C1F710DDA}"/>
              </a:ext>
            </a:extLst>
          </p:cNvPr>
          <p:cNvGrpSpPr/>
          <p:nvPr/>
        </p:nvGrpSpPr>
        <p:grpSpPr>
          <a:xfrm>
            <a:off x="5812365" y="1772014"/>
            <a:ext cx="2979364" cy="3014299"/>
            <a:chOff x="4195588" y="1752935"/>
            <a:chExt cx="2979364" cy="30142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5C288F-B46E-1746-925B-88632F251BB0}"/>
                </a:ext>
              </a:extLst>
            </p:cNvPr>
            <p:cNvSpPr txBox="1"/>
            <p:nvPr/>
          </p:nvSpPr>
          <p:spPr>
            <a:xfrm>
              <a:off x="4195588" y="2520465"/>
              <a:ext cx="297936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We saw how the final value of x could be 5 or could be 6. 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other value is possible? How would that happen?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38F7DB-EF42-3A48-8D2F-9391BA79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206" y="175293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61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229382" y="3271140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4475 C 0.00451 0.09537 0.00712 0.14598 -0.00781 0.18024 C -0.02257 0.21481 -0.0691 0.23086 -0.08733 0.25092 C -0.10556 0.27098 -0.11146 0.2858 -0.11736 0.30092 " pathEditMode="relative" ptsTypes="AA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229382" y="3918158"/>
            <a:ext cx="2615400" cy="371138"/>
          </a:xfrm>
          <a:prstGeom prst="roundRect">
            <a:avLst/>
          </a:prstGeom>
          <a:solidFill>
            <a:schemeClr val="bg1">
              <a:lumMod val="6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528440-5842-3948-A805-0AFA1212533C}"/>
              </a:ext>
            </a:extLst>
          </p:cNvPr>
          <p:cNvSpPr/>
          <p:nvPr/>
        </p:nvSpPr>
        <p:spPr>
          <a:xfrm>
            <a:off x="1589942" y="3220852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EFBFE-8794-E344-B846-960D59390064}"/>
              </a:ext>
            </a:extLst>
          </p:cNvPr>
          <p:cNvSpPr txBox="1"/>
          <p:nvPr/>
        </p:nvSpPr>
        <p:spPr>
          <a:xfrm rot="21156607">
            <a:off x="113965" y="2391475"/>
            <a:ext cx="15606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A thread that request a lock held by another thread is </a:t>
            </a:r>
            <a:r>
              <a:rPr lang="en-US" sz="1600" b="1" dirty="0">
                <a:latin typeface="Segoe Print" panose="02000800000000000000" pitchFamily="2" charset="0"/>
              </a:rPr>
              <a:t>blocked </a:t>
            </a:r>
            <a:r>
              <a:rPr lang="en-US" sz="1600" dirty="0">
                <a:latin typeface="Segoe Print" panose="02000800000000000000" pitchFamily="2" charset="0"/>
              </a:rPr>
              <a:t>and it is put into the </a:t>
            </a:r>
            <a:r>
              <a:rPr lang="en-US" sz="1600" b="1" dirty="0">
                <a:latin typeface="Segoe Print" panose="02000800000000000000" pitchFamily="2" charset="0"/>
              </a:rPr>
              <a:t>waiting state</a:t>
            </a:r>
            <a:r>
              <a:rPr lang="en-US" sz="1600" dirty="0">
                <a:latin typeface="Segoe Print" panose="02000800000000000000" pitchFamily="2" charset="0"/>
              </a:rPr>
              <a:t> by the OS.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82" y="2689147"/>
            <a:ext cx="636786" cy="884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778D74-B467-2D41-AA8D-C81B13AEC5EF}"/>
              </a:ext>
            </a:extLst>
          </p:cNvPr>
          <p:cNvSpPr txBox="1"/>
          <p:nvPr/>
        </p:nvSpPr>
        <p:spPr>
          <a:xfrm rot="20220643">
            <a:off x="1888072" y="3763514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26530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195064" y="4589341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528440-5842-3948-A805-0AFA1212533C}"/>
              </a:ext>
            </a:extLst>
          </p:cNvPr>
          <p:cNvSpPr/>
          <p:nvPr/>
        </p:nvSpPr>
        <p:spPr>
          <a:xfrm>
            <a:off x="1589942" y="3220852"/>
            <a:ext cx="2615400" cy="371138"/>
          </a:xfrm>
          <a:prstGeom prst="roundRect">
            <a:avLst/>
          </a:prstGeom>
          <a:solidFill>
            <a:schemeClr val="bg1">
              <a:lumMod val="6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15CD06-306A-8141-B77D-EE335C880036}"/>
              </a:ext>
            </a:extLst>
          </p:cNvPr>
          <p:cNvSpPr txBox="1"/>
          <p:nvPr/>
        </p:nvSpPr>
        <p:spPr>
          <a:xfrm rot="20220643">
            <a:off x="1888072" y="3763514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Waiting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735B34-2E67-1346-A791-C5ECFC84F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418" y="2582263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-0.00382 -0.06111 -0.00782 -0.12222 0.01458 -0.16358 C 0.03646 -0.20555 0.1059 -0.22469 0.13316 -0.24907 C 0.16041 -0.27315 0.16927 -0.29105 0.17812 -0.3092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04164" y="3271140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3.58025E-6 C 0.00885 0.05895 0.01771 0.11851 -0.03316 0.15895 C -0.08351 0.19969 -0.24201 0.21851 -0.30417 0.24228 C -0.36615 0.26574 -0.38629 0.28333 -0.40625 0.3015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1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571341" y="3545128"/>
            <a:ext cx="2615400" cy="1074816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745" y="2491308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5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04164" y="4549334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745" y="2491308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71 -1.7284E-6 C 0.00451 -0.05895 -0.00451 -0.11852 0.04757 -0.15895 C 0.09913 -0.19969 0.26128 -0.21852 0.325 -0.24228 C 0.38837 -0.26574 0.40903 -0.28333 0.42951 -0.3015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4" y="-1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057408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is used to ensure </a:t>
            </a:r>
            <a:r>
              <a:rPr lang="en-US" sz="2000" b="1" i="1" dirty="0"/>
              <a:t>mutually exclusive execution</a:t>
            </a:r>
            <a:r>
              <a:rPr lang="en-US" sz="2000" dirty="0"/>
              <a:t> of </a:t>
            </a:r>
            <a:r>
              <a:rPr lang="en-US" sz="2000" b="1" i="1" dirty="0"/>
              <a:t>critical sections </a:t>
            </a:r>
            <a:r>
              <a:rPr lang="en-US" sz="2000" dirty="0"/>
              <a:t>to prevent </a:t>
            </a:r>
            <a:r>
              <a:rPr lang="en-US" sz="2000" b="1" i="1" dirty="0"/>
              <a:t>race conditions</a:t>
            </a:r>
            <a:r>
              <a:rPr lang="en-US" sz="20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17226" y="3552672"/>
            <a:ext cx="2523150" cy="1067272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713880-D265-694B-9F40-DB41DE91E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32BCA76-C96C-B34A-97B7-DE7CB64BD30B}"/>
              </a:ext>
            </a:extLst>
          </p:cNvPr>
          <p:cNvSpPr/>
          <p:nvPr/>
        </p:nvSpPr>
        <p:spPr>
          <a:xfrm>
            <a:off x="4229382" y="3545129"/>
            <a:ext cx="2465509" cy="1067272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831CAB-0DA4-A043-A58D-48F95A3EEA5C}"/>
              </a:ext>
            </a:extLst>
          </p:cNvPr>
          <p:cNvSpPr txBox="1"/>
          <p:nvPr/>
        </p:nvSpPr>
        <p:spPr>
          <a:xfrm>
            <a:off x="192141" y="3030355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Critical </a:t>
            </a:r>
          </a:p>
          <a:p>
            <a:r>
              <a:rPr lang="en-US" sz="2000" dirty="0">
                <a:latin typeface="Segoe Print" panose="02000800000000000000" pitchFamily="2" charset="0"/>
              </a:rPr>
              <a:t>Section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17DE371-9486-5042-A6FC-E6EC9AB34A6F}"/>
              </a:ext>
            </a:extLst>
          </p:cNvPr>
          <p:cNvSpPr/>
          <p:nvPr/>
        </p:nvSpPr>
        <p:spPr>
          <a:xfrm>
            <a:off x="695739" y="3677478"/>
            <a:ext cx="894522" cy="547105"/>
          </a:xfrm>
          <a:custGeom>
            <a:avLst/>
            <a:gdLst>
              <a:gd name="connsiteX0" fmla="*/ 0 w 894522"/>
              <a:gd name="connsiteY0" fmla="*/ 0 h 547105"/>
              <a:gd name="connsiteX1" fmla="*/ 308113 w 894522"/>
              <a:gd name="connsiteY1" fmla="*/ 536713 h 547105"/>
              <a:gd name="connsiteX2" fmla="*/ 894522 w 894522"/>
              <a:gd name="connsiteY2" fmla="*/ 397565 h 54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522" h="547105">
                <a:moveTo>
                  <a:pt x="0" y="0"/>
                </a:moveTo>
                <a:cubicBezTo>
                  <a:pt x="79513" y="235226"/>
                  <a:pt x="159026" y="470452"/>
                  <a:pt x="308113" y="536713"/>
                </a:cubicBezTo>
                <a:cubicBezTo>
                  <a:pt x="457200" y="602974"/>
                  <a:pt x="872987" y="327991"/>
                  <a:pt x="894522" y="397565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B8A76-930B-B946-966C-575414BC1FAF}"/>
              </a:ext>
            </a:extLst>
          </p:cNvPr>
          <p:cNvSpPr txBox="1"/>
          <p:nvPr/>
        </p:nvSpPr>
        <p:spPr>
          <a:xfrm>
            <a:off x="7393409" y="2969592"/>
            <a:ext cx="121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Critical </a:t>
            </a:r>
          </a:p>
          <a:p>
            <a:r>
              <a:rPr lang="en-US" sz="2000" dirty="0">
                <a:latin typeface="Segoe Print" panose="02000800000000000000" pitchFamily="2" charset="0"/>
              </a:rPr>
              <a:t>Section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91F7AE8-49E9-904E-B63E-E4ED423B4629}"/>
              </a:ext>
            </a:extLst>
          </p:cNvPr>
          <p:cNvSpPr/>
          <p:nvPr/>
        </p:nvSpPr>
        <p:spPr>
          <a:xfrm flipH="1">
            <a:off x="6694891" y="3616715"/>
            <a:ext cx="1202116" cy="547105"/>
          </a:xfrm>
          <a:custGeom>
            <a:avLst/>
            <a:gdLst>
              <a:gd name="connsiteX0" fmla="*/ 0 w 894522"/>
              <a:gd name="connsiteY0" fmla="*/ 0 h 547105"/>
              <a:gd name="connsiteX1" fmla="*/ 308113 w 894522"/>
              <a:gd name="connsiteY1" fmla="*/ 536713 h 547105"/>
              <a:gd name="connsiteX2" fmla="*/ 894522 w 894522"/>
              <a:gd name="connsiteY2" fmla="*/ 397565 h 54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522" h="547105">
                <a:moveTo>
                  <a:pt x="0" y="0"/>
                </a:moveTo>
                <a:cubicBezTo>
                  <a:pt x="79513" y="235226"/>
                  <a:pt x="159026" y="470452"/>
                  <a:pt x="308113" y="536713"/>
                </a:cubicBezTo>
                <a:cubicBezTo>
                  <a:pt x="457200" y="602974"/>
                  <a:pt x="872987" y="327991"/>
                  <a:pt x="894522" y="397565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1D1D1-FC51-9D4D-9752-84932B48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56" y="258910"/>
            <a:ext cx="4944300" cy="645300"/>
          </a:xfrm>
        </p:spPr>
        <p:txBody>
          <a:bodyPr/>
          <a:lstStyle/>
          <a:p>
            <a:r>
              <a:rPr lang="en-US" dirty="0"/>
              <a:t>Multithreaded 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4D03A-A79B-7948-9590-62A482647B12}"/>
              </a:ext>
            </a:extLst>
          </p:cNvPr>
          <p:cNvGrpSpPr/>
          <p:nvPr/>
        </p:nvGrpSpPr>
        <p:grpSpPr>
          <a:xfrm>
            <a:off x="4365108" y="1678168"/>
            <a:ext cx="1349221" cy="2284619"/>
            <a:chOff x="2665111" y="654207"/>
            <a:chExt cx="1349221" cy="228461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1F4303F-77CD-A14B-86CB-9EA9823AA5FD}"/>
                </a:ext>
              </a:extLst>
            </p:cNvPr>
            <p:cNvSpPr/>
            <p:nvPr/>
          </p:nvSpPr>
          <p:spPr>
            <a:xfrm>
              <a:off x="2665111" y="694942"/>
              <a:ext cx="1349221" cy="2243884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AB62960-F8BF-2A46-ABC5-43CE1DDD1670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PID: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139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7481E2-8DC9-8745-824A-5BD1CF69E420}"/>
                </a:ext>
              </a:extLst>
            </p:cNvPr>
            <p:cNvGrpSpPr/>
            <p:nvPr/>
          </p:nvGrpSpPr>
          <p:grpSpPr>
            <a:xfrm>
              <a:off x="2766409" y="1676619"/>
              <a:ext cx="1244559" cy="1194855"/>
              <a:chOff x="3727367" y="532738"/>
              <a:chExt cx="1244559" cy="119485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27D8AD-0A05-2B41-BCA8-FBE77B2B0FBF}"/>
                  </a:ext>
                </a:extLst>
              </p:cNvPr>
              <p:cNvSpPr/>
              <p:nvPr/>
            </p:nvSpPr>
            <p:spPr>
              <a:xfrm>
                <a:off x="3727367" y="543249"/>
                <a:ext cx="1149433" cy="118434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6BA901-8878-054D-8CF4-E9C427E62EC7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43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Proc Info: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31BDB763-4F4A-674E-B303-1C1E988B4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59" y="836001"/>
                <a:ext cx="1209667" cy="891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Files: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Threads: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main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" pitchFamily="-111" charset="0"/>
                  </a:rPr>
                  <a:t>PrintIt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E702638-7693-5E48-B0B9-3972320F4853}"/>
                </a:ext>
              </a:extLst>
            </p:cNvPr>
            <p:cNvSpPr/>
            <p:nvPr/>
          </p:nvSpPr>
          <p:spPr>
            <a:xfrm>
              <a:off x="2767785" y="1364762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222E5A-4E47-1547-A735-815576A12BC4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PCB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610C78-6DD3-7B4E-ABB7-BC3F00D734AC}"/>
              </a:ext>
            </a:extLst>
          </p:cNvPr>
          <p:cNvGrpSpPr/>
          <p:nvPr/>
        </p:nvGrpSpPr>
        <p:grpSpPr>
          <a:xfrm>
            <a:off x="6252637" y="1065520"/>
            <a:ext cx="1349221" cy="2381511"/>
            <a:chOff x="146226" y="2255803"/>
            <a:chExt cx="1349221" cy="238151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A78D9FC-9AFA-8949-ACE3-468EB449B21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87BB967-3A26-1346-8BF5-1E2E467C8999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2CE50C-E5B0-B64B-A4FC-F43D250B75F9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CA8557-03D1-364F-88CA-1CB2C5A7E51A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D3E260-1B15-124F-AABD-09594F908134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FEFA1DA7-8AC5-2B43-B92A-84D9872AD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D0D35D-6965-A94E-AC2B-7D2F43A55242}"/>
                </a:ext>
              </a:extLst>
            </p:cNvPr>
            <p:cNvSpPr txBox="1"/>
            <p:nvPr/>
          </p:nvSpPr>
          <p:spPr>
            <a:xfrm>
              <a:off x="265928" y="225580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TCB:main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4ADCA9-E94F-F34D-9894-E1897D0DFAD0}"/>
              </a:ext>
            </a:extLst>
          </p:cNvPr>
          <p:cNvGrpSpPr/>
          <p:nvPr/>
        </p:nvGrpSpPr>
        <p:grpSpPr>
          <a:xfrm>
            <a:off x="6631913" y="2529739"/>
            <a:ext cx="1349221" cy="2381511"/>
            <a:chOff x="1762677" y="2559066"/>
            <a:chExt cx="1349221" cy="2381511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494B5B6-1C60-EC44-A8A6-108996E19A63}"/>
                </a:ext>
              </a:extLst>
            </p:cNvPr>
            <p:cNvSpPr/>
            <p:nvPr/>
          </p:nvSpPr>
          <p:spPr>
            <a:xfrm>
              <a:off x="1762677" y="2599800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BB34825-F099-DD4A-919B-CBB766C6E1F3}"/>
                </a:ext>
              </a:extLst>
            </p:cNvPr>
            <p:cNvSpPr/>
            <p:nvPr/>
          </p:nvSpPr>
          <p:spPr>
            <a:xfrm>
              <a:off x="1863975" y="2951477"/>
              <a:ext cx="1148057" cy="2691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893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6A63F8D-C223-E84F-A3E7-40CF5303DD37}"/>
                </a:ext>
              </a:extLst>
            </p:cNvPr>
            <p:cNvGrpSpPr/>
            <p:nvPr/>
          </p:nvGrpSpPr>
          <p:grpSpPr>
            <a:xfrm>
              <a:off x="1863975" y="3254905"/>
              <a:ext cx="1149433" cy="1599318"/>
              <a:chOff x="3727367" y="532738"/>
              <a:chExt cx="1149433" cy="159931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586C77-9F85-094C-88C7-5670B2EB8BF4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13F228-2D6B-0747-B763-D613E0950F29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9B688D26-BC02-2D4E-86BF-2B1C71A0A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976B45-64AD-BC4C-B411-26338DE04E6E}"/>
                </a:ext>
              </a:extLst>
            </p:cNvPr>
            <p:cNvSpPr txBox="1"/>
            <p:nvPr/>
          </p:nvSpPr>
          <p:spPr>
            <a:xfrm>
              <a:off x="1807731" y="2559066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TCB:PrintIt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C491D0-B225-D948-87F7-ED75C6F16A29}"/>
              </a:ext>
            </a:extLst>
          </p:cNvPr>
          <p:cNvGrpSpPr/>
          <p:nvPr/>
        </p:nvGrpSpPr>
        <p:grpSpPr>
          <a:xfrm>
            <a:off x="1587092" y="1262229"/>
            <a:ext cx="1687654" cy="3503708"/>
            <a:chOff x="3758997" y="1430601"/>
            <a:chExt cx="1687654" cy="350370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FE5E638-0B5F-614C-B853-7CD7A203CADD}"/>
                </a:ext>
              </a:extLst>
            </p:cNvPr>
            <p:cNvGrpSpPr/>
            <p:nvPr/>
          </p:nvGrpSpPr>
          <p:grpSpPr>
            <a:xfrm>
              <a:off x="3758997" y="1430601"/>
              <a:ext cx="1687654" cy="3503708"/>
              <a:chOff x="5557660" y="499539"/>
              <a:chExt cx="1687654" cy="350370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6699B3D-D89A-1A48-8ED7-37F59FF76928}"/>
                  </a:ext>
                </a:extLst>
              </p:cNvPr>
              <p:cNvGrpSpPr/>
              <p:nvPr/>
            </p:nvGrpSpPr>
            <p:grpSpPr>
              <a:xfrm>
                <a:off x="5557660" y="499539"/>
                <a:ext cx="1687654" cy="3503708"/>
                <a:chOff x="5676548" y="1514554"/>
                <a:chExt cx="1687654" cy="3503708"/>
              </a:xfrm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88E0DDB2-60B9-4344-93DB-5F67B1CB73A4}"/>
                    </a:ext>
                  </a:extLst>
                </p:cNvPr>
                <p:cNvSpPr/>
                <p:nvPr/>
              </p:nvSpPr>
              <p:spPr>
                <a:xfrm>
                  <a:off x="5791200" y="1514554"/>
                  <a:ext cx="1573002" cy="3503708"/>
                </a:xfrm>
                <a:prstGeom prst="roundRect">
                  <a:avLst>
                    <a:gd name="adj" fmla="val 5935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D7795149-C8CD-5742-B120-38468DE57EF0}"/>
                    </a:ext>
                  </a:extLst>
                </p:cNvPr>
                <p:cNvSpPr/>
                <p:nvPr/>
              </p:nvSpPr>
              <p:spPr>
                <a:xfrm>
                  <a:off x="6460590" y="3354567"/>
                  <a:ext cx="854816" cy="688969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Empty</a:t>
                  </a:r>
                </a:p>
              </p:txBody>
            </p:sp>
            <p:sp>
              <p:nvSpPr>
                <p:cNvPr id="44" name="Text Box 5">
                  <a:extLst>
                    <a:ext uri="{FF2B5EF4-FFF2-40B4-BE49-F238E27FC236}">
                      <a16:creationId xmlns:a16="http://schemas.microsoft.com/office/drawing/2014/main" id="{7009C3D1-6BF9-A546-A4F3-B74B207A42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6548" y="1935302"/>
                  <a:ext cx="854816" cy="3070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0: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baseline="30000" dirty="0">
                      <a:latin typeface="Courier" pitchFamily="-111" charset="0"/>
                    </a:rPr>
                    <a:t> </a:t>
                  </a:r>
                  <a:r>
                    <a:rPr lang="en-US" sz="1600" dirty="0">
                      <a:latin typeface="Courier" pitchFamily="-111" charset="0"/>
                    </a:rPr>
                    <a:t>2</a:t>
                  </a:r>
                  <a:r>
                    <a:rPr lang="en-US" sz="1600" baseline="30000" dirty="0">
                      <a:latin typeface="Courier" pitchFamily="-111" charset="0"/>
                    </a:rPr>
                    <a:t>m</a:t>
                  </a:r>
                  <a:r>
                    <a:rPr lang="en-US" sz="1600" dirty="0">
                      <a:latin typeface="Courier" pitchFamily="-111" charset="0"/>
                    </a:rPr>
                    <a:t>-1: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F91F29E6-B8E1-BD42-A3AB-F8D39FA2A759}"/>
                    </a:ext>
                  </a:extLst>
                </p:cNvPr>
                <p:cNvSpPr/>
                <p:nvPr/>
              </p:nvSpPr>
              <p:spPr>
                <a:xfrm>
                  <a:off x="6460590" y="1935302"/>
                  <a:ext cx="854816" cy="746393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8E2E7F59-37AA-FA45-AFE0-1354F09FD817}"/>
                    </a:ext>
                  </a:extLst>
                </p:cNvPr>
                <p:cNvSpPr/>
                <p:nvPr/>
              </p:nvSpPr>
              <p:spPr>
                <a:xfrm>
                  <a:off x="6460590" y="2678560"/>
                  <a:ext cx="854816" cy="407337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F3C7C6C2-0B9E-E844-862A-F02B4B1630A3}"/>
                    </a:ext>
                  </a:extLst>
                </p:cNvPr>
                <p:cNvSpPr/>
                <p:nvPr/>
              </p:nvSpPr>
              <p:spPr>
                <a:xfrm>
                  <a:off x="6460590" y="4622253"/>
                  <a:ext cx="854816" cy="30074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bg1"/>
                      </a:solidFill>
                    </a:rPr>
                    <a:t>main:Stack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F4E518F-4449-F549-BCC7-F563074AD487}"/>
                    </a:ext>
                  </a:extLst>
                </p:cNvPr>
                <p:cNvSpPr txBox="1"/>
                <p:nvPr/>
              </p:nvSpPr>
              <p:spPr>
                <a:xfrm>
                  <a:off x="5804092" y="1544572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/>
                    <a:t>Logical Memory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364A8D15-EE38-CE42-9034-755B28DA7B4D}"/>
                    </a:ext>
                  </a:extLst>
                </p:cNvPr>
                <p:cNvSpPr/>
                <p:nvPr/>
              </p:nvSpPr>
              <p:spPr>
                <a:xfrm>
                  <a:off x="6460590" y="3072803"/>
                  <a:ext cx="854816" cy="30351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149B141-BA86-3B40-9FA5-3479D6002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718" y="3376318"/>
                  <a:ext cx="0" cy="279936"/>
                </a:xfrm>
                <a:prstGeom prst="straightConnector1">
                  <a:avLst/>
                </a:prstGeom>
                <a:ln w="25400">
                  <a:solidFill>
                    <a:schemeClr val="accent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388C576D-7F8C-2345-B237-C146CE03B7DD}"/>
                  </a:ext>
                </a:extLst>
              </p:cNvPr>
              <p:cNvSpPr/>
              <p:nvPr/>
            </p:nvSpPr>
            <p:spPr>
              <a:xfrm>
                <a:off x="6341702" y="3322580"/>
                <a:ext cx="854816" cy="283793"/>
              </a:xfrm>
              <a:prstGeom prst="roundRect">
                <a:avLst>
                  <a:gd name="adj" fmla="val 51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Empty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A3894E3F-AFC2-D74E-899F-40DC2672ABE9}"/>
                  </a:ext>
                </a:extLst>
              </p:cNvPr>
              <p:cNvSpPr/>
              <p:nvPr/>
            </p:nvSpPr>
            <p:spPr>
              <a:xfrm>
                <a:off x="6334987" y="3022700"/>
                <a:ext cx="854816" cy="300745"/>
              </a:xfrm>
              <a:prstGeom prst="roundRect">
                <a:avLst>
                  <a:gd name="adj" fmla="val 5111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it:Stack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D46FD4-5061-714A-AB79-09135B7EE2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4155" y="2727776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88B88BC-AB30-BA44-8F98-122205DA0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0870" y="3312314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5274B7F-E6EE-0446-883D-FBB83621C63C}"/>
                </a:ext>
              </a:extLst>
            </p:cNvPr>
            <p:cNvSpPr/>
            <p:nvPr/>
          </p:nvSpPr>
          <p:spPr>
            <a:xfrm>
              <a:off x="4645704" y="1909584"/>
              <a:ext cx="547687" cy="357187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08049" h="2654778">
                  <a:moveTo>
                    <a:pt x="1605" y="0"/>
                  </a:moveTo>
                  <a:cubicBezTo>
                    <a:pt x="-1505" y="527957"/>
                    <a:pt x="-4615" y="1409882"/>
                    <a:pt x="38928" y="1740378"/>
                  </a:cubicBezTo>
                  <a:cubicBezTo>
                    <a:pt x="82471" y="2070874"/>
                    <a:pt x="185107" y="2034292"/>
                    <a:pt x="262862" y="1982974"/>
                  </a:cubicBezTo>
                  <a:cubicBezTo>
                    <a:pt x="340617" y="1931656"/>
                    <a:pt x="494572" y="1569317"/>
                    <a:pt x="505458" y="1432468"/>
                  </a:cubicBezTo>
                  <a:cubicBezTo>
                    <a:pt x="516344" y="1295619"/>
                    <a:pt x="388826" y="1166545"/>
                    <a:pt x="328177" y="1161880"/>
                  </a:cubicBezTo>
                  <a:cubicBezTo>
                    <a:pt x="267528" y="1157215"/>
                    <a:pt x="160226" y="1286288"/>
                    <a:pt x="141565" y="1404476"/>
                  </a:cubicBezTo>
                  <a:cubicBezTo>
                    <a:pt x="122904" y="1522664"/>
                    <a:pt x="149340" y="1768370"/>
                    <a:pt x="216209" y="1871007"/>
                  </a:cubicBezTo>
                  <a:cubicBezTo>
                    <a:pt x="283078" y="1973644"/>
                    <a:pt x="427703" y="2023407"/>
                    <a:pt x="542781" y="2020297"/>
                  </a:cubicBezTo>
                  <a:cubicBezTo>
                    <a:pt x="657859" y="2017187"/>
                    <a:pt x="839806" y="1989195"/>
                    <a:pt x="906675" y="1852346"/>
                  </a:cubicBezTo>
                  <a:cubicBezTo>
                    <a:pt x="973544" y="1715497"/>
                    <a:pt x="982875" y="1301840"/>
                    <a:pt x="943997" y="1199203"/>
                  </a:cubicBezTo>
                  <a:cubicBezTo>
                    <a:pt x="905119" y="1096566"/>
                    <a:pt x="720062" y="1138554"/>
                    <a:pt x="673409" y="1236525"/>
                  </a:cubicBezTo>
                  <a:cubicBezTo>
                    <a:pt x="626756" y="1334496"/>
                    <a:pt x="617426" y="1661069"/>
                    <a:pt x="664079" y="1787032"/>
                  </a:cubicBezTo>
                  <a:cubicBezTo>
                    <a:pt x="710732" y="1912995"/>
                    <a:pt x="835140" y="1976754"/>
                    <a:pt x="953328" y="1992305"/>
                  </a:cubicBezTo>
                  <a:cubicBezTo>
                    <a:pt x="1071516" y="2007856"/>
                    <a:pt x="1276789" y="1996971"/>
                    <a:pt x="1373205" y="1880338"/>
                  </a:cubicBezTo>
                  <a:cubicBezTo>
                    <a:pt x="1469621" y="1763705"/>
                    <a:pt x="1562928" y="1406031"/>
                    <a:pt x="1531826" y="1292509"/>
                  </a:cubicBezTo>
                  <a:cubicBezTo>
                    <a:pt x="1500724" y="1178987"/>
                    <a:pt x="1245687" y="1135444"/>
                    <a:pt x="1186593" y="1199203"/>
                  </a:cubicBezTo>
                  <a:cubicBezTo>
                    <a:pt x="1127499" y="1262962"/>
                    <a:pt x="1125944" y="1536660"/>
                    <a:pt x="1177262" y="1675064"/>
                  </a:cubicBezTo>
                  <a:cubicBezTo>
                    <a:pt x="1228580" y="1813468"/>
                    <a:pt x="1391866" y="1986084"/>
                    <a:pt x="1494503" y="2029627"/>
                  </a:cubicBezTo>
                  <a:cubicBezTo>
                    <a:pt x="1597140" y="2073170"/>
                    <a:pt x="1705997" y="2046733"/>
                    <a:pt x="1793083" y="1936321"/>
                  </a:cubicBezTo>
                  <a:cubicBezTo>
                    <a:pt x="1880169" y="1825909"/>
                    <a:pt x="2034124" y="1490007"/>
                    <a:pt x="2017018" y="1367154"/>
                  </a:cubicBezTo>
                  <a:cubicBezTo>
                    <a:pt x="1999912" y="1244301"/>
                    <a:pt x="1755760" y="1129223"/>
                    <a:pt x="1690446" y="1199203"/>
                  </a:cubicBezTo>
                  <a:cubicBezTo>
                    <a:pt x="1625132" y="1269183"/>
                    <a:pt x="1552042" y="1656404"/>
                    <a:pt x="1625132" y="1787032"/>
                  </a:cubicBezTo>
                  <a:cubicBezTo>
                    <a:pt x="1698222" y="1917660"/>
                    <a:pt x="1989026" y="1986084"/>
                    <a:pt x="2128985" y="1982974"/>
                  </a:cubicBezTo>
                  <a:cubicBezTo>
                    <a:pt x="2268944" y="1979864"/>
                    <a:pt x="2408903" y="1894333"/>
                    <a:pt x="2464887" y="1768370"/>
                  </a:cubicBezTo>
                  <a:cubicBezTo>
                    <a:pt x="2520871" y="1642407"/>
                    <a:pt x="2523981" y="1306505"/>
                    <a:pt x="2464887" y="1227195"/>
                  </a:cubicBezTo>
                  <a:cubicBezTo>
                    <a:pt x="2405793" y="1147885"/>
                    <a:pt x="2160087" y="1199203"/>
                    <a:pt x="2110324" y="1292509"/>
                  </a:cubicBezTo>
                  <a:cubicBezTo>
                    <a:pt x="2060561" y="1385815"/>
                    <a:pt x="2121209" y="1559987"/>
                    <a:pt x="2166307" y="1787032"/>
                  </a:cubicBezTo>
                  <a:cubicBezTo>
                    <a:pt x="2211405" y="2014077"/>
                    <a:pt x="2296158" y="2334427"/>
                    <a:pt x="2380911" y="265477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BDAB0E2-6A61-414B-9627-6DC28AFA41A6}"/>
                </a:ext>
              </a:extLst>
            </p:cNvPr>
            <p:cNvSpPr/>
            <p:nvPr/>
          </p:nvSpPr>
          <p:spPr>
            <a:xfrm>
              <a:off x="4644194" y="2027304"/>
              <a:ext cx="690199" cy="509289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  <a:gd name="connsiteX0" fmla="*/ 3 w 5342953"/>
                <a:gd name="connsiteY0" fmla="*/ 0 h 1692729"/>
                <a:gd name="connsiteX1" fmla="*/ 2873832 w 5342953"/>
                <a:gd name="connsiteY1" fmla="*/ 778329 h 1692729"/>
                <a:gd name="connsiteX2" fmla="*/ 3097766 w 5342953"/>
                <a:gd name="connsiteY2" fmla="*/ 1020925 h 1692729"/>
                <a:gd name="connsiteX3" fmla="*/ 3340362 w 5342953"/>
                <a:gd name="connsiteY3" fmla="*/ 470419 h 1692729"/>
                <a:gd name="connsiteX4" fmla="*/ 3163081 w 5342953"/>
                <a:gd name="connsiteY4" fmla="*/ 199831 h 1692729"/>
                <a:gd name="connsiteX5" fmla="*/ 2976469 w 5342953"/>
                <a:gd name="connsiteY5" fmla="*/ 442427 h 1692729"/>
                <a:gd name="connsiteX6" fmla="*/ 3051113 w 5342953"/>
                <a:gd name="connsiteY6" fmla="*/ 908958 h 1692729"/>
                <a:gd name="connsiteX7" fmla="*/ 3377685 w 5342953"/>
                <a:gd name="connsiteY7" fmla="*/ 1058248 h 1692729"/>
                <a:gd name="connsiteX8" fmla="*/ 3741579 w 5342953"/>
                <a:gd name="connsiteY8" fmla="*/ 890297 h 1692729"/>
                <a:gd name="connsiteX9" fmla="*/ 3778901 w 5342953"/>
                <a:gd name="connsiteY9" fmla="*/ 237154 h 1692729"/>
                <a:gd name="connsiteX10" fmla="*/ 3508313 w 5342953"/>
                <a:gd name="connsiteY10" fmla="*/ 274476 h 1692729"/>
                <a:gd name="connsiteX11" fmla="*/ 3498983 w 5342953"/>
                <a:gd name="connsiteY11" fmla="*/ 824983 h 1692729"/>
                <a:gd name="connsiteX12" fmla="*/ 3788232 w 5342953"/>
                <a:gd name="connsiteY12" fmla="*/ 1030256 h 1692729"/>
                <a:gd name="connsiteX13" fmla="*/ 4208109 w 5342953"/>
                <a:gd name="connsiteY13" fmla="*/ 918289 h 1692729"/>
                <a:gd name="connsiteX14" fmla="*/ 4366730 w 5342953"/>
                <a:gd name="connsiteY14" fmla="*/ 330460 h 1692729"/>
                <a:gd name="connsiteX15" fmla="*/ 4021497 w 5342953"/>
                <a:gd name="connsiteY15" fmla="*/ 237154 h 1692729"/>
                <a:gd name="connsiteX16" fmla="*/ 4012166 w 5342953"/>
                <a:gd name="connsiteY16" fmla="*/ 713015 h 1692729"/>
                <a:gd name="connsiteX17" fmla="*/ 4329407 w 5342953"/>
                <a:gd name="connsiteY17" fmla="*/ 1067578 h 1692729"/>
                <a:gd name="connsiteX18" fmla="*/ 4627987 w 5342953"/>
                <a:gd name="connsiteY18" fmla="*/ 974272 h 1692729"/>
                <a:gd name="connsiteX19" fmla="*/ 4851922 w 5342953"/>
                <a:gd name="connsiteY19" fmla="*/ 405105 h 1692729"/>
                <a:gd name="connsiteX20" fmla="*/ 4525350 w 5342953"/>
                <a:gd name="connsiteY20" fmla="*/ 237154 h 1692729"/>
                <a:gd name="connsiteX21" fmla="*/ 4460036 w 5342953"/>
                <a:gd name="connsiteY21" fmla="*/ 824983 h 1692729"/>
                <a:gd name="connsiteX22" fmla="*/ 4963889 w 5342953"/>
                <a:gd name="connsiteY22" fmla="*/ 1020925 h 1692729"/>
                <a:gd name="connsiteX23" fmla="*/ 5299791 w 5342953"/>
                <a:gd name="connsiteY23" fmla="*/ 806321 h 1692729"/>
                <a:gd name="connsiteX24" fmla="*/ 5299791 w 5342953"/>
                <a:gd name="connsiteY24" fmla="*/ 265146 h 1692729"/>
                <a:gd name="connsiteX25" fmla="*/ 4945228 w 5342953"/>
                <a:gd name="connsiteY25" fmla="*/ 330460 h 1692729"/>
                <a:gd name="connsiteX26" fmla="*/ 5001211 w 5342953"/>
                <a:gd name="connsiteY26" fmla="*/ 824983 h 1692729"/>
                <a:gd name="connsiteX27" fmla="*/ 5215815 w 5342953"/>
                <a:gd name="connsiteY27" fmla="*/ 1692729 h 1692729"/>
                <a:gd name="connsiteX0" fmla="*/ 3 w 5342953"/>
                <a:gd name="connsiteY0" fmla="*/ 72169 h 1764898"/>
                <a:gd name="connsiteX1" fmla="*/ 2547260 w 5342953"/>
                <a:gd name="connsiteY1" fmla="*/ 25885 h 1764898"/>
                <a:gd name="connsiteX2" fmla="*/ 3097766 w 5342953"/>
                <a:gd name="connsiteY2" fmla="*/ 1093094 h 1764898"/>
                <a:gd name="connsiteX3" fmla="*/ 3340362 w 5342953"/>
                <a:gd name="connsiteY3" fmla="*/ 542588 h 1764898"/>
                <a:gd name="connsiteX4" fmla="*/ 3163081 w 5342953"/>
                <a:gd name="connsiteY4" fmla="*/ 272000 h 1764898"/>
                <a:gd name="connsiteX5" fmla="*/ 2976469 w 5342953"/>
                <a:gd name="connsiteY5" fmla="*/ 514596 h 1764898"/>
                <a:gd name="connsiteX6" fmla="*/ 3051113 w 5342953"/>
                <a:gd name="connsiteY6" fmla="*/ 981127 h 1764898"/>
                <a:gd name="connsiteX7" fmla="*/ 3377685 w 5342953"/>
                <a:gd name="connsiteY7" fmla="*/ 1130417 h 1764898"/>
                <a:gd name="connsiteX8" fmla="*/ 3741579 w 5342953"/>
                <a:gd name="connsiteY8" fmla="*/ 962466 h 1764898"/>
                <a:gd name="connsiteX9" fmla="*/ 3778901 w 5342953"/>
                <a:gd name="connsiteY9" fmla="*/ 309323 h 1764898"/>
                <a:gd name="connsiteX10" fmla="*/ 3508313 w 5342953"/>
                <a:gd name="connsiteY10" fmla="*/ 346645 h 1764898"/>
                <a:gd name="connsiteX11" fmla="*/ 3498983 w 5342953"/>
                <a:gd name="connsiteY11" fmla="*/ 897152 h 1764898"/>
                <a:gd name="connsiteX12" fmla="*/ 3788232 w 5342953"/>
                <a:gd name="connsiteY12" fmla="*/ 1102425 h 1764898"/>
                <a:gd name="connsiteX13" fmla="*/ 4208109 w 5342953"/>
                <a:gd name="connsiteY13" fmla="*/ 990458 h 1764898"/>
                <a:gd name="connsiteX14" fmla="*/ 4366730 w 5342953"/>
                <a:gd name="connsiteY14" fmla="*/ 402629 h 1764898"/>
                <a:gd name="connsiteX15" fmla="*/ 4021497 w 5342953"/>
                <a:gd name="connsiteY15" fmla="*/ 309323 h 1764898"/>
                <a:gd name="connsiteX16" fmla="*/ 4012166 w 5342953"/>
                <a:gd name="connsiteY16" fmla="*/ 785184 h 1764898"/>
                <a:gd name="connsiteX17" fmla="*/ 4329407 w 5342953"/>
                <a:gd name="connsiteY17" fmla="*/ 1139747 h 1764898"/>
                <a:gd name="connsiteX18" fmla="*/ 4627987 w 5342953"/>
                <a:gd name="connsiteY18" fmla="*/ 1046441 h 1764898"/>
                <a:gd name="connsiteX19" fmla="*/ 4851922 w 5342953"/>
                <a:gd name="connsiteY19" fmla="*/ 477274 h 1764898"/>
                <a:gd name="connsiteX20" fmla="*/ 4525350 w 5342953"/>
                <a:gd name="connsiteY20" fmla="*/ 309323 h 1764898"/>
                <a:gd name="connsiteX21" fmla="*/ 4460036 w 5342953"/>
                <a:gd name="connsiteY21" fmla="*/ 897152 h 1764898"/>
                <a:gd name="connsiteX22" fmla="*/ 4963889 w 5342953"/>
                <a:gd name="connsiteY22" fmla="*/ 1093094 h 1764898"/>
                <a:gd name="connsiteX23" fmla="*/ 5299791 w 5342953"/>
                <a:gd name="connsiteY23" fmla="*/ 878490 h 1764898"/>
                <a:gd name="connsiteX24" fmla="*/ 5299791 w 5342953"/>
                <a:gd name="connsiteY24" fmla="*/ 337315 h 1764898"/>
                <a:gd name="connsiteX25" fmla="*/ 4945228 w 5342953"/>
                <a:gd name="connsiteY25" fmla="*/ 402629 h 1764898"/>
                <a:gd name="connsiteX26" fmla="*/ 5001211 w 5342953"/>
                <a:gd name="connsiteY26" fmla="*/ 897152 h 1764898"/>
                <a:gd name="connsiteX27" fmla="*/ 5215815 w 5342953"/>
                <a:gd name="connsiteY27" fmla="*/ 1764898 h 1764898"/>
                <a:gd name="connsiteX0" fmla="*/ 3 w 5342953"/>
                <a:gd name="connsiteY0" fmla="*/ 75146 h 1767875"/>
                <a:gd name="connsiteX1" fmla="*/ 2547260 w 5342953"/>
                <a:gd name="connsiteY1" fmla="*/ 28862 h 1767875"/>
                <a:gd name="connsiteX2" fmla="*/ 2957807 w 5342953"/>
                <a:gd name="connsiteY2" fmla="*/ 1164787 h 1767875"/>
                <a:gd name="connsiteX3" fmla="*/ 3340362 w 5342953"/>
                <a:gd name="connsiteY3" fmla="*/ 545565 h 1767875"/>
                <a:gd name="connsiteX4" fmla="*/ 3163081 w 5342953"/>
                <a:gd name="connsiteY4" fmla="*/ 274977 h 1767875"/>
                <a:gd name="connsiteX5" fmla="*/ 2976469 w 5342953"/>
                <a:gd name="connsiteY5" fmla="*/ 517573 h 1767875"/>
                <a:gd name="connsiteX6" fmla="*/ 3051113 w 5342953"/>
                <a:gd name="connsiteY6" fmla="*/ 984104 h 1767875"/>
                <a:gd name="connsiteX7" fmla="*/ 3377685 w 5342953"/>
                <a:gd name="connsiteY7" fmla="*/ 1133394 h 1767875"/>
                <a:gd name="connsiteX8" fmla="*/ 3741579 w 5342953"/>
                <a:gd name="connsiteY8" fmla="*/ 965443 h 1767875"/>
                <a:gd name="connsiteX9" fmla="*/ 3778901 w 5342953"/>
                <a:gd name="connsiteY9" fmla="*/ 312300 h 1767875"/>
                <a:gd name="connsiteX10" fmla="*/ 3508313 w 5342953"/>
                <a:gd name="connsiteY10" fmla="*/ 349622 h 1767875"/>
                <a:gd name="connsiteX11" fmla="*/ 3498983 w 5342953"/>
                <a:gd name="connsiteY11" fmla="*/ 900129 h 1767875"/>
                <a:gd name="connsiteX12" fmla="*/ 3788232 w 5342953"/>
                <a:gd name="connsiteY12" fmla="*/ 1105402 h 1767875"/>
                <a:gd name="connsiteX13" fmla="*/ 4208109 w 5342953"/>
                <a:gd name="connsiteY13" fmla="*/ 993435 h 1767875"/>
                <a:gd name="connsiteX14" fmla="*/ 4366730 w 5342953"/>
                <a:gd name="connsiteY14" fmla="*/ 405606 h 1767875"/>
                <a:gd name="connsiteX15" fmla="*/ 4021497 w 5342953"/>
                <a:gd name="connsiteY15" fmla="*/ 312300 h 1767875"/>
                <a:gd name="connsiteX16" fmla="*/ 4012166 w 5342953"/>
                <a:gd name="connsiteY16" fmla="*/ 788161 h 1767875"/>
                <a:gd name="connsiteX17" fmla="*/ 4329407 w 5342953"/>
                <a:gd name="connsiteY17" fmla="*/ 1142724 h 1767875"/>
                <a:gd name="connsiteX18" fmla="*/ 4627987 w 5342953"/>
                <a:gd name="connsiteY18" fmla="*/ 1049418 h 1767875"/>
                <a:gd name="connsiteX19" fmla="*/ 4851922 w 5342953"/>
                <a:gd name="connsiteY19" fmla="*/ 480251 h 1767875"/>
                <a:gd name="connsiteX20" fmla="*/ 4525350 w 5342953"/>
                <a:gd name="connsiteY20" fmla="*/ 312300 h 1767875"/>
                <a:gd name="connsiteX21" fmla="*/ 4460036 w 5342953"/>
                <a:gd name="connsiteY21" fmla="*/ 900129 h 1767875"/>
                <a:gd name="connsiteX22" fmla="*/ 4963889 w 5342953"/>
                <a:gd name="connsiteY22" fmla="*/ 1096071 h 1767875"/>
                <a:gd name="connsiteX23" fmla="*/ 5299791 w 5342953"/>
                <a:gd name="connsiteY23" fmla="*/ 881467 h 1767875"/>
                <a:gd name="connsiteX24" fmla="*/ 5299791 w 5342953"/>
                <a:gd name="connsiteY24" fmla="*/ 340292 h 1767875"/>
                <a:gd name="connsiteX25" fmla="*/ 4945228 w 5342953"/>
                <a:gd name="connsiteY25" fmla="*/ 405606 h 1767875"/>
                <a:gd name="connsiteX26" fmla="*/ 5001211 w 5342953"/>
                <a:gd name="connsiteY26" fmla="*/ 900129 h 1767875"/>
                <a:gd name="connsiteX27" fmla="*/ 5215815 w 5342953"/>
                <a:gd name="connsiteY27" fmla="*/ 1767875 h 1767875"/>
                <a:gd name="connsiteX0" fmla="*/ 4 w 5342954"/>
                <a:gd name="connsiteY0" fmla="*/ 75146 h 1767875"/>
                <a:gd name="connsiteX1" fmla="*/ 2276674 w 5342954"/>
                <a:gd name="connsiteY1" fmla="*/ 28863 h 1767875"/>
                <a:gd name="connsiteX2" fmla="*/ 2957808 w 5342954"/>
                <a:gd name="connsiteY2" fmla="*/ 1164787 h 1767875"/>
                <a:gd name="connsiteX3" fmla="*/ 3340363 w 5342954"/>
                <a:gd name="connsiteY3" fmla="*/ 545565 h 1767875"/>
                <a:gd name="connsiteX4" fmla="*/ 3163082 w 5342954"/>
                <a:gd name="connsiteY4" fmla="*/ 274977 h 1767875"/>
                <a:gd name="connsiteX5" fmla="*/ 2976470 w 5342954"/>
                <a:gd name="connsiteY5" fmla="*/ 517573 h 1767875"/>
                <a:gd name="connsiteX6" fmla="*/ 3051114 w 5342954"/>
                <a:gd name="connsiteY6" fmla="*/ 984104 h 1767875"/>
                <a:gd name="connsiteX7" fmla="*/ 3377686 w 5342954"/>
                <a:gd name="connsiteY7" fmla="*/ 1133394 h 1767875"/>
                <a:gd name="connsiteX8" fmla="*/ 3741580 w 5342954"/>
                <a:gd name="connsiteY8" fmla="*/ 965443 h 1767875"/>
                <a:gd name="connsiteX9" fmla="*/ 3778902 w 5342954"/>
                <a:gd name="connsiteY9" fmla="*/ 312300 h 1767875"/>
                <a:gd name="connsiteX10" fmla="*/ 3508314 w 5342954"/>
                <a:gd name="connsiteY10" fmla="*/ 349622 h 1767875"/>
                <a:gd name="connsiteX11" fmla="*/ 3498984 w 5342954"/>
                <a:gd name="connsiteY11" fmla="*/ 900129 h 1767875"/>
                <a:gd name="connsiteX12" fmla="*/ 3788233 w 5342954"/>
                <a:gd name="connsiteY12" fmla="*/ 1105402 h 1767875"/>
                <a:gd name="connsiteX13" fmla="*/ 4208110 w 5342954"/>
                <a:gd name="connsiteY13" fmla="*/ 993435 h 1767875"/>
                <a:gd name="connsiteX14" fmla="*/ 4366731 w 5342954"/>
                <a:gd name="connsiteY14" fmla="*/ 405606 h 1767875"/>
                <a:gd name="connsiteX15" fmla="*/ 4021498 w 5342954"/>
                <a:gd name="connsiteY15" fmla="*/ 312300 h 1767875"/>
                <a:gd name="connsiteX16" fmla="*/ 4012167 w 5342954"/>
                <a:gd name="connsiteY16" fmla="*/ 788161 h 1767875"/>
                <a:gd name="connsiteX17" fmla="*/ 4329408 w 5342954"/>
                <a:gd name="connsiteY17" fmla="*/ 1142724 h 1767875"/>
                <a:gd name="connsiteX18" fmla="*/ 4627988 w 5342954"/>
                <a:gd name="connsiteY18" fmla="*/ 1049418 h 1767875"/>
                <a:gd name="connsiteX19" fmla="*/ 4851923 w 5342954"/>
                <a:gd name="connsiteY19" fmla="*/ 480251 h 1767875"/>
                <a:gd name="connsiteX20" fmla="*/ 4525351 w 5342954"/>
                <a:gd name="connsiteY20" fmla="*/ 312300 h 1767875"/>
                <a:gd name="connsiteX21" fmla="*/ 4460037 w 5342954"/>
                <a:gd name="connsiteY21" fmla="*/ 900129 h 1767875"/>
                <a:gd name="connsiteX22" fmla="*/ 4963890 w 5342954"/>
                <a:gd name="connsiteY22" fmla="*/ 1096071 h 1767875"/>
                <a:gd name="connsiteX23" fmla="*/ 5299792 w 5342954"/>
                <a:gd name="connsiteY23" fmla="*/ 881467 h 1767875"/>
                <a:gd name="connsiteX24" fmla="*/ 5299792 w 5342954"/>
                <a:gd name="connsiteY24" fmla="*/ 340292 h 1767875"/>
                <a:gd name="connsiteX25" fmla="*/ 4945229 w 5342954"/>
                <a:gd name="connsiteY25" fmla="*/ 405606 h 1767875"/>
                <a:gd name="connsiteX26" fmla="*/ 5001212 w 5342954"/>
                <a:gd name="connsiteY26" fmla="*/ 900129 h 1767875"/>
                <a:gd name="connsiteX27" fmla="*/ 5215816 w 5342954"/>
                <a:gd name="connsiteY27" fmla="*/ 1767875 h 1767875"/>
                <a:gd name="connsiteX0" fmla="*/ 0 w 5342950"/>
                <a:gd name="connsiteY0" fmla="*/ 202588 h 1895317"/>
                <a:gd name="connsiteX1" fmla="*/ 2276670 w 5342950"/>
                <a:gd name="connsiteY1" fmla="*/ 156305 h 1895317"/>
                <a:gd name="connsiteX2" fmla="*/ 2957804 w 5342950"/>
                <a:gd name="connsiteY2" fmla="*/ 1292229 h 1895317"/>
                <a:gd name="connsiteX3" fmla="*/ 3340359 w 5342950"/>
                <a:gd name="connsiteY3" fmla="*/ 673007 h 1895317"/>
                <a:gd name="connsiteX4" fmla="*/ 3163078 w 5342950"/>
                <a:gd name="connsiteY4" fmla="*/ 402419 h 1895317"/>
                <a:gd name="connsiteX5" fmla="*/ 2976466 w 5342950"/>
                <a:gd name="connsiteY5" fmla="*/ 645015 h 1895317"/>
                <a:gd name="connsiteX6" fmla="*/ 3051110 w 5342950"/>
                <a:gd name="connsiteY6" fmla="*/ 1111546 h 1895317"/>
                <a:gd name="connsiteX7" fmla="*/ 3377682 w 5342950"/>
                <a:gd name="connsiteY7" fmla="*/ 1260836 h 1895317"/>
                <a:gd name="connsiteX8" fmla="*/ 3741576 w 5342950"/>
                <a:gd name="connsiteY8" fmla="*/ 1092885 h 1895317"/>
                <a:gd name="connsiteX9" fmla="*/ 3778898 w 5342950"/>
                <a:gd name="connsiteY9" fmla="*/ 439742 h 1895317"/>
                <a:gd name="connsiteX10" fmla="*/ 3508310 w 5342950"/>
                <a:gd name="connsiteY10" fmla="*/ 477064 h 1895317"/>
                <a:gd name="connsiteX11" fmla="*/ 3498980 w 5342950"/>
                <a:gd name="connsiteY11" fmla="*/ 1027571 h 1895317"/>
                <a:gd name="connsiteX12" fmla="*/ 3788229 w 5342950"/>
                <a:gd name="connsiteY12" fmla="*/ 1232844 h 1895317"/>
                <a:gd name="connsiteX13" fmla="*/ 4208106 w 5342950"/>
                <a:gd name="connsiteY13" fmla="*/ 1120877 h 1895317"/>
                <a:gd name="connsiteX14" fmla="*/ 4366727 w 5342950"/>
                <a:gd name="connsiteY14" fmla="*/ 533048 h 1895317"/>
                <a:gd name="connsiteX15" fmla="*/ 4021494 w 5342950"/>
                <a:gd name="connsiteY15" fmla="*/ 439742 h 1895317"/>
                <a:gd name="connsiteX16" fmla="*/ 4012163 w 5342950"/>
                <a:gd name="connsiteY16" fmla="*/ 915603 h 1895317"/>
                <a:gd name="connsiteX17" fmla="*/ 4329404 w 5342950"/>
                <a:gd name="connsiteY17" fmla="*/ 1270166 h 1895317"/>
                <a:gd name="connsiteX18" fmla="*/ 4627984 w 5342950"/>
                <a:gd name="connsiteY18" fmla="*/ 1176860 h 1895317"/>
                <a:gd name="connsiteX19" fmla="*/ 4851919 w 5342950"/>
                <a:gd name="connsiteY19" fmla="*/ 607693 h 1895317"/>
                <a:gd name="connsiteX20" fmla="*/ 4525347 w 5342950"/>
                <a:gd name="connsiteY20" fmla="*/ 439742 h 1895317"/>
                <a:gd name="connsiteX21" fmla="*/ 4460033 w 5342950"/>
                <a:gd name="connsiteY21" fmla="*/ 1027571 h 1895317"/>
                <a:gd name="connsiteX22" fmla="*/ 4963886 w 5342950"/>
                <a:gd name="connsiteY22" fmla="*/ 1223513 h 1895317"/>
                <a:gd name="connsiteX23" fmla="*/ 5299788 w 5342950"/>
                <a:gd name="connsiteY23" fmla="*/ 1008909 h 1895317"/>
                <a:gd name="connsiteX24" fmla="*/ 5299788 w 5342950"/>
                <a:gd name="connsiteY24" fmla="*/ 467734 h 1895317"/>
                <a:gd name="connsiteX25" fmla="*/ 4945225 w 5342950"/>
                <a:gd name="connsiteY25" fmla="*/ 533048 h 1895317"/>
                <a:gd name="connsiteX26" fmla="*/ 5001208 w 5342950"/>
                <a:gd name="connsiteY26" fmla="*/ 1027571 h 1895317"/>
                <a:gd name="connsiteX27" fmla="*/ 5215812 w 5342950"/>
                <a:gd name="connsiteY27" fmla="*/ 1895317 h 1895317"/>
                <a:gd name="connsiteX0" fmla="*/ 0 w 6555930"/>
                <a:gd name="connsiteY0" fmla="*/ 454673 h 1769455"/>
                <a:gd name="connsiteX1" fmla="*/ 3489650 w 6555930"/>
                <a:gd name="connsiteY1" fmla="*/ 30443 h 1769455"/>
                <a:gd name="connsiteX2" fmla="*/ 4170784 w 6555930"/>
                <a:gd name="connsiteY2" fmla="*/ 1166367 h 1769455"/>
                <a:gd name="connsiteX3" fmla="*/ 4553339 w 6555930"/>
                <a:gd name="connsiteY3" fmla="*/ 547145 h 1769455"/>
                <a:gd name="connsiteX4" fmla="*/ 4376058 w 6555930"/>
                <a:gd name="connsiteY4" fmla="*/ 276557 h 1769455"/>
                <a:gd name="connsiteX5" fmla="*/ 4189446 w 6555930"/>
                <a:gd name="connsiteY5" fmla="*/ 519153 h 1769455"/>
                <a:gd name="connsiteX6" fmla="*/ 4264090 w 6555930"/>
                <a:gd name="connsiteY6" fmla="*/ 985684 h 1769455"/>
                <a:gd name="connsiteX7" fmla="*/ 4590662 w 6555930"/>
                <a:gd name="connsiteY7" fmla="*/ 1134974 h 1769455"/>
                <a:gd name="connsiteX8" fmla="*/ 4954556 w 6555930"/>
                <a:gd name="connsiteY8" fmla="*/ 967023 h 1769455"/>
                <a:gd name="connsiteX9" fmla="*/ 4991878 w 6555930"/>
                <a:gd name="connsiteY9" fmla="*/ 313880 h 1769455"/>
                <a:gd name="connsiteX10" fmla="*/ 4721290 w 6555930"/>
                <a:gd name="connsiteY10" fmla="*/ 351202 h 1769455"/>
                <a:gd name="connsiteX11" fmla="*/ 4711960 w 6555930"/>
                <a:gd name="connsiteY11" fmla="*/ 901709 h 1769455"/>
                <a:gd name="connsiteX12" fmla="*/ 5001209 w 6555930"/>
                <a:gd name="connsiteY12" fmla="*/ 1106982 h 1769455"/>
                <a:gd name="connsiteX13" fmla="*/ 5421086 w 6555930"/>
                <a:gd name="connsiteY13" fmla="*/ 995015 h 1769455"/>
                <a:gd name="connsiteX14" fmla="*/ 5579707 w 6555930"/>
                <a:gd name="connsiteY14" fmla="*/ 407186 h 1769455"/>
                <a:gd name="connsiteX15" fmla="*/ 5234474 w 6555930"/>
                <a:gd name="connsiteY15" fmla="*/ 313880 h 1769455"/>
                <a:gd name="connsiteX16" fmla="*/ 5225143 w 6555930"/>
                <a:gd name="connsiteY16" fmla="*/ 789741 h 1769455"/>
                <a:gd name="connsiteX17" fmla="*/ 5542384 w 6555930"/>
                <a:gd name="connsiteY17" fmla="*/ 1144304 h 1769455"/>
                <a:gd name="connsiteX18" fmla="*/ 5840964 w 6555930"/>
                <a:gd name="connsiteY18" fmla="*/ 1050998 h 1769455"/>
                <a:gd name="connsiteX19" fmla="*/ 6064899 w 6555930"/>
                <a:gd name="connsiteY19" fmla="*/ 481831 h 1769455"/>
                <a:gd name="connsiteX20" fmla="*/ 5738327 w 6555930"/>
                <a:gd name="connsiteY20" fmla="*/ 313880 h 1769455"/>
                <a:gd name="connsiteX21" fmla="*/ 5673013 w 6555930"/>
                <a:gd name="connsiteY21" fmla="*/ 901709 h 1769455"/>
                <a:gd name="connsiteX22" fmla="*/ 6176866 w 6555930"/>
                <a:gd name="connsiteY22" fmla="*/ 1097651 h 1769455"/>
                <a:gd name="connsiteX23" fmla="*/ 6512768 w 6555930"/>
                <a:gd name="connsiteY23" fmla="*/ 883047 h 1769455"/>
                <a:gd name="connsiteX24" fmla="*/ 6512768 w 6555930"/>
                <a:gd name="connsiteY24" fmla="*/ 341872 h 1769455"/>
                <a:gd name="connsiteX25" fmla="*/ 6158205 w 6555930"/>
                <a:gd name="connsiteY25" fmla="*/ 407186 h 1769455"/>
                <a:gd name="connsiteX26" fmla="*/ 6214188 w 6555930"/>
                <a:gd name="connsiteY26" fmla="*/ 901709 h 1769455"/>
                <a:gd name="connsiteX27" fmla="*/ 6428792 w 6555930"/>
                <a:gd name="connsiteY27" fmla="*/ 1769455 h 1769455"/>
                <a:gd name="connsiteX0" fmla="*/ 0 w 6555930"/>
                <a:gd name="connsiteY0" fmla="*/ 441770 h 1756552"/>
                <a:gd name="connsiteX1" fmla="*/ 3489650 w 6555930"/>
                <a:gd name="connsiteY1" fmla="*/ 17540 h 1756552"/>
                <a:gd name="connsiteX2" fmla="*/ 4170784 w 6555930"/>
                <a:gd name="connsiteY2" fmla="*/ 1153464 h 1756552"/>
                <a:gd name="connsiteX3" fmla="*/ 4553339 w 6555930"/>
                <a:gd name="connsiteY3" fmla="*/ 534242 h 1756552"/>
                <a:gd name="connsiteX4" fmla="*/ 4376058 w 6555930"/>
                <a:gd name="connsiteY4" fmla="*/ 263654 h 1756552"/>
                <a:gd name="connsiteX5" fmla="*/ 4189446 w 6555930"/>
                <a:gd name="connsiteY5" fmla="*/ 506250 h 1756552"/>
                <a:gd name="connsiteX6" fmla="*/ 4264090 w 6555930"/>
                <a:gd name="connsiteY6" fmla="*/ 972781 h 1756552"/>
                <a:gd name="connsiteX7" fmla="*/ 4590662 w 6555930"/>
                <a:gd name="connsiteY7" fmla="*/ 1122071 h 1756552"/>
                <a:gd name="connsiteX8" fmla="*/ 4954556 w 6555930"/>
                <a:gd name="connsiteY8" fmla="*/ 954120 h 1756552"/>
                <a:gd name="connsiteX9" fmla="*/ 4991878 w 6555930"/>
                <a:gd name="connsiteY9" fmla="*/ 300977 h 1756552"/>
                <a:gd name="connsiteX10" fmla="*/ 4721290 w 6555930"/>
                <a:gd name="connsiteY10" fmla="*/ 338299 h 1756552"/>
                <a:gd name="connsiteX11" fmla="*/ 4711960 w 6555930"/>
                <a:gd name="connsiteY11" fmla="*/ 888806 h 1756552"/>
                <a:gd name="connsiteX12" fmla="*/ 5001209 w 6555930"/>
                <a:gd name="connsiteY12" fmla="*/ 1094079 h 1756552"/>
                <a:gd name="connsiteX13" fmla="*/ 5421086 w 6555930"/>
                <a:gd name="connsiteY13" fmla="*/ 982112 h 1756552"/>
                <a:gd name="connsiteX14" fmla="*/ 5579707 w 6555930"/>
                <a:gd name="connsiteY14" fmla="*/ 394283 h 1756552"/>
                <a:gd name="connsiteX15" fmla="*/ 5234474 w 6555930"/>
                <a:gd name="connsiteY15" fmla="*/ 300977 h 1756552"/>
                <a:gd name="connsiteX16" fmla="*/ 5225143 w 6555930"/>
                <a:gd name="connsiteY16" fmla="*/ 776838 h 1756552"/>
                <a:gd name="connsiteX17" fmla="*/ 5542384 w 6555930"/>
                <a:gd name="connsiteY17" fmla="*/ 1131401 h 1756552"/>
                <a:gd name="connsiteX18" fmla="*/ 5840964 w 6555930"/>
                <a:gd name="connsiteY18" fmla="*/ 1038095 h 1756552"/>
                <a:gd name="connsiteX19" fmla="*/ 6064899 w 6555930"/>
                <a:gd name="connsiteY19" fmla="*/ 468928 h 1756552"/>
                <a:gd name="connsiteX20" fmla="*/ 5738327 w 6555930"/>
                <a:gd name="connsiteY20" fmla="*/ 300977 h 1756552"/>
                <a:gd name="connsiteX21" fmla="*/ 5673013 w 6555930"/>
                <a:gd name="connsiteY21" fmla="*/ 888806 h 1756552"/>
                <a:gd name="connsiteX22" fmla="*/ 6176866 w 6555930"/>
                <a:gd name="connsiteY22" fmla="*/ 1084748 h 1756552"/>
                <a:gd name="connsiteX23" fmla="*/ 6512768 w 6555930"/>
                <a:gd name="connsiteY23" fmla="*/ 870144 h 1756552"/>
                <a:gd name="connsiteX24" fmla="*/ 6512768 w 6555930"/>
                <a:gd name="connsiteY24" fmla="*/ 328969 h 1756552"/>
                <a:gd name="connsiteX25" fmla="*/ 6158205 w 6555930"/>
                <a:gd name="connsiteY25" fmla="*/ 394283 h 1756552"/>
                <a:gd name="connsiteX26" fmla="*/ 6214188 w 6555930"/>
                <a:gd name="connsiteY26" fmla="*/ 888806 h 1756552"/>
                <a:gd name="connsiteX27" fmla="*/ 6428792 w 6555930"/>
                <a:gd name="connsiteY27" fmla="*/ 1756552 h 1756552"/>
                <a:gd name="connsiteX0" fmla="*/ 0 w 6555930"/>
                <a:gd name="connsiteY0" fmla="*/ 795969 h 2110751"/>
                <a:gd name="connsiteX1" fmla="*/ 3228393 w 6555930"/>
                <a:gd name="connsiteY1" fmla="*/ 10970 h 2110751"/>
                <a:gd name="connsiteX2" fmla="*/ 4170784 w 6555930"/>
                <a:gd name="connsiteY2" fmla="*/ 1507663 h 2110751"/>
                <a:gd name="connsiteX3" fmla="*/ 4553339 w 6555930"/>
                <a:gd name="connsiteY3" fmla="*/ 888441 h 2110751"/>
                <a:gd name="connsiteX4" fmla="*/ 4376058 w 6555930"/>
                <a:gd name="connsiteY4" fmla="*/ 617853 h 2110751"/>
                <a:gd name="connsiteX5" fmla="*/ 4189446 w 6555930"/>
                <a:gd name="connsiteY5" fmla="*/ 860449 h 2110751"/>
                <a:gd name="connsiteX6" fmla="*/ 4264090 w 6555930"/>
                <a:gd name="connsiteY6" fmla="*/ 1326980 h 2110751"/>
                <a:gd name="connsiteX7" fmla="*/ 4590662 w 6555930"/>
                <a:gd name="connsiteY7" fmla="*/ 1476270 h 2110751"/>
                <a:gd name="connsiteX8" fmla="*/ 4954556 w 6555930"/>
                <a:gd name="connsiteY8" fmla="*/ 1308319 h 2110751"/>
                <a:gd name="connsiteX9" fmla="*/ 4991878 w 6555930"/>
                <a:gd name="connsiteY9" fmla="*/ 655176 h 2110751"/>
                <a:gd name="connsiteX10" fmla="*/ 4721290 w 6555930"/>
                <a:gd name="connsiteY10" fmla="*/ 692498 h 2110751"/>
                <a:gd name="connsiteX11" fmla="*/ 4711960 w 6555930"/>
                <a:gd name="connsiteY11" fmla="*/ 1243005 h 2110751"/>
                <a:gd name="connsiteX12" fmla="*/ 5001209 w 6555930"/>
                <a:gd name="connsiteY12" fmla="*/ 1448278 h 2110751"/>
                <a:gd name="connsiteX13" fmla="*/ 5421086 w 6555930"/>
                <a:gd name="connsiteY13" fmla="*/ 1336311 h 2110751"/>
                <a:gd name="connsiteX14" fmla="*/ 5579707 w 6555930"/>
                <a:gd name="connsiteY14" fmla="*/ 748482 h 2110751"/>
                <a:gd name="connsiteX15" fmla="*/ 5234474 w 6555930"/>
                <a:gd name="connsiteY15" fmla="*/ 655176 h 2110751"/>
                <a:gd name="connsiteX16" fmla="*/ 5225143 w 6555930"/>
                <a:gd name="connsiteY16" fmla="*/ 1131037 h 2110751"/>
                <a:gd name="connsiteX17" fmla="*/ 5542384 w 6555930"/>
                <a:gd name="connsiteY17" fmla="*/ 1485600 h 2110751"/>
                <a:gd name="connsiteX18" fmla="*/ 5840964 w 6555930"/>
                <a:gd name="connsiteY18" fmla="*/ 1392294 h 2110751"/>
                <a:gd name="connsiteX19" fmla="*/ 6064899 w 6555930"/>
                <a:gd name="connsiteY19" fmla="*/ 823127 h 2110751"/>
                <a:gd name="connsiteX20" fmla="*/ 5738327 w 6555930"/>
                <a:gd name="connsiteY20" fmla="*/ 655176 h 2110751"/>
                <a:gd name="connsiteX21" fmla="*/ 5673013 w 6555930"/>
                <a:gd name="connsiteY21" fmla="*/ 1243005 h 2110751"/>
                <a:gd name="connsiteX22" fmla="*/ 6176866 w 6555930"/>
                <a:gd name="connsiteY22" fmla="*/ 1438947 h 2110751"/>
                <a:gd name="connsiteX23" fmla="*/ 6512768 w 6555930"/>
                <a:gd name="connsiteY23" fmla="*/ 1224343 h 2110751"/>
                <a:gd name="connsiteX24" fmla="*/ 6512768 w 6555930"/>
                <a:gd name="connsiteY24" fmla="*/ 683168 h 2110751"/>
                <a:gd name="connsiteX25" fmla="*/ 6158205 w 6555930"/>
                <a:gd name="connsiteY25" fmla="*/ 748482 h 2110751"/>
                <a:gd name="connsiteX26" fmla="*/ 6214188 w 6555930"/>
                <a:gd name="connsiteY26" fmla="*/ 1243005 h 2110751"/>
                <a:gd name="connsiteX27" fmla="*/ 6428792 w 6555930"/>
                <a:gd name="connsiteY27" fmla="*/ 2110751 h 2110751"/>
                <a:gd name="connsiteX0" fmla="*/ 0 w 4084036"/>
                <a:gd name="connsiteY0" fmla="*/ 66336 h 2250661"/>
                <a:gd name="connsiteX1" fmla="*/ 756499 w 4084036"/>
                <a:gd name="connsiteY1" fmla="*/ 150880 h 2250661"/>
                <a:gd name="connsiteX2" fmla="*/ 1698890 w 4084036"/>
                <a:gd name="connsiteY2" fmla="*/ 1647573 h 2250661"/>
                <a:gd name="connsiteX3" fmla="*/ 2081445 w 4084036"/>
                <a:gd name="connsiteY3" fmla="*/ 1028351 h 2250661"/>
                <a:gd name="connsiteX4" fmla="*/ 1904164 w 4084036"/>
                <a:gd name="connsiteY4" fmla="*/ 757763 h 2250661"/>
                <a:gd name="connsiteX5" fmla="*/ 1717552 w 4084036"/>
                <a:gd name="connsiteY5" fmla="*/ 1000359 h 2250661"/>
                <a:gd name="connsiteX6" fmla="*/ 1792196 w 4084036"/>
                <a:gd name="connsiteY6" fmla="*/ 1466890 h 2250661"/>
                <a:gd name="connsiteX7" fmla="*/ 2118768 w 4084036"/>
                <a:gd name="connsiteY7" fmla="*/ 1616180 h 2250661"/>
                <a:gd name="connsiteX8" fmla="*/ 2482662 w 4084036"/>
                <a:gd name="connsiteY8" fmla="*/ 1448229 h 2250661"/>
                <a:gd name="connsiteX9" fmla="*/ 2519984 w 4084036"/>
                <a:gd name="connsiteY9" fmla="*/ 795086 h 2250661"/>
                <a:gd name="connsiteX10" fmla="*/ 2249396 w 4084036"/>
                <a:gd name="connsiteY10" fmla="*/ 832408 h 2250661"/>
                <a:gd name="connsiteX11" fmla="*/ 2240066 w 4084036"/>
                <a:gd name="connsiteY11" fmla="*/ 1382915 h 2250661"/>
                <a:gd name="connsiteX12" fmla="*/ 2529315 w 4084036"/>
                <a:gd name="connsiteY12" fmla="*/ 1588188 h 2250661"/>
                <a:gd name="connsiteX13" fmla="*/ 2949192 w 4084036"/>
                <a:gd name="connsiteY13" fmla="*/ 1476221 h 2250661"/>
                <a:gd name="connsiteX14" fmla="*/ 3107813 w 4084036"/>
                <a:gd name="connsiteY14" fmla="*/ 888392 h 2250661"/>
                <a:gd name="connsiteX15" fmla="*/ 2762580 w 4084036"/>
                <a:gd name="connsiteY15" fmla="*/ 795086 h 2250661"/>
                <a:gd name="connsiteX16" fmla="*/ 2753249 w 4084036"/>
                <a:gd name="connsiteY16" fmla="*/ 1270947 h 2250661"/>
                <a:gd name="connsiteX17" fmla="*/ 3070490 w 4084036"/>
                <a:gd name="connsiteY17" fmla="*/ 1625510 h 2250661"/>
                <a:gd name="connsiteX18" fmla="*/ 3369070 w 4084036"/>
                <a:gd name="connsiteY18" fmla="*/ 1532204 h 2250661"/>
                <a:gd name="connsiteX19" fmla="*/ 3593005 w 4084036"/>
                <a:gd name="connsiteY19" fmla="*/ 963037 h 2250661"/>
                <a:gd name="connsiteX20" fmla="*/ 3266433 w 4084036"/>
                <a:gd name="connsiteY20" fmla="*/ 795086 h 2250661"/>
                <a:gd name="connsiteX21" fmla="*/ 3201119 w 4084036"/>
                <a:gd name="connsiteY21" fmla="*/ 1382915 h 2250661"/>
                <a:gd name="connsiteX22" fmla="*/ 3704972 w 4084036"/>
                <a:gd name="connsiteY22" fmla="*/ 1578857 h 2250661"/>
                <a:gd name="connsiteX23" fmla="*/ 4040874 w 4084036"/>
                <a:gd name="connsiteY23" fmla="*/ 1364253 h 2250661"/>
                <a:gd name="connsiteX24" fmla="*/ 4040874 w 4084036"/>
                <a:gd name="connsiteY24" fmla="*/ 823078 h 2250661"/>
                <a:gd name="connsiteX25" fmla="*/ 3686311 w 4084036"/>
                <a:gd name="connsiteY25" fmla="*/ 888392 h 2250661"/>
                <a:gd name="connsiteX26" fmla="*/ 3742294 w 4084036"/>
                <a:gd name="connsiteY26" fmla="*/ 1382915 h 2250661"/>
                <a:gd name="connsiteX27" fmla="*/ 3956898 w 4084036"/>
                <a:gd name="connsiteY27" fmla="*/ 2250661 h 2250661"/>
                <a:gd name="connsiteX0" fmla="*/ 0 w 4084036"/>
                <a:gd name="connsiteY0" fmla="*/ 2228 h 2186553"/>
                <a:gd name="connsiteX1" fmla="*/ 1469932 w 4084036"/>
                <a:gd name="connsiteY1" fmla="*/ 382788 h 2186553"/>
                <a:gd name="connsiteX2" fmla="*/ 1698890 w 4084036"/>
                <a:gd name="connsiteY2" fmla="*/ 1583465 h 2186553"/>
                <a:gd name="connsiteX3" fmla="*/ 2081445 w 4084036"/>
                <a:gd name="connsiteY3" fmla="*/ 964243 h 2186553"/>
                <a:gd name="connsiteX4" fmla="*/ 1904164 w 4084036"/>
                <a:gd name="connsiteY4" fmla="*/ 693655 h 2186553"/>
                <a:gd name="connsiteX5" fmla="*/ 1717552 w 4084036"/>
                <a:gd name="connsiteY5" fmla="*/ 936251 h 2186553"/>
                <a:gd name="connsiteX6" fmla="*/ 1792196 w 4084036"/>
                <a:gd name="connsiteY6" fmla="*/ 1402782 h 2186553"/>
                <a:gd name="connsiteX7" fmla="*/ 2118768 w 4084036"/>
                <a:gd name="connsiteY7" fmla="*/ 1552072 h 2186553"/>
                <a:gd name="connsiteX8" fmla="*/ 2482662 w 4084036"/>
                <a:gd name="connsiteY8" fmla="*/ 1384121 h 2186553"/>
                <a:gd name="connsiteX9" fmla="*/ 2519984 w 4084036"/>
                <a:gd name="connsiteY9" fmla="*/ 730978 h 2186553"/>
                <a:gd name="connsiteX10" fmla="*/ 2249396 w 4084036"/>
                <a:gd name="connsiteY10" fmla="*/ 768300 h 2186553"/>
                <a:gd name="connsiteX11" fmla="*/ 2240066 w 4084036"/>
                <a:gd name="connsiteY11" fmla="*/ 1318807 h 2186553"/>
                <a:gd name="connsiteX12" fmla="*/ 2529315 w 4084036"/>
                <a:gd name="connsiteY12" fmla="*/ 1524080 h 2186553"/>
                <a:gd name="connsiteX13" fmla="*/ 2949192 w 4084036"/>
                <a:gd name="connsiteY13" fmla="*/ 1412113 h 2186553"/>
                <a:gd name="connsiteX14" fmla="*/ 3107813 w 4084036"/>
                <a:gd name="connsiteY14" fmla="*/ 824284 h 2186553"/>
                <a:gd name="connsiteX15" fmla="*/ 2762580 w 4084036"/>
                <a:gd name="connsiteY15" fmla="*/ 730978 h 2186553"/>
                <a:gd name="connsiteX16" fmla="*/ 2753249 w 4084036"/>
                <a:gd name="connsiteY16" fmla="*/ 1206839 h 2186553"/>
                <a:gd name="connsiteX17" fmla="*/ 3070490 w 4084036"/>
                <a:gd name="connsiteY17" fmla="*/ 1561402 h 2186553"/>
                <a:gd name="connsiteX18" fmla="*/ 3369070 w 4084036"/>
                <a:gd name="connsiteY18" fmla="*/ 1468096 h 2186553"/>
                <a:gd name="connsiteX19" fmla="*/ 3593005 w 4084036"/>
                <a:gd name="connsiteY19" fmla="*/ 898929 h 2186553"/>
                <a:gd name="connsiteX20" fmla="*/ 3266433 w 4084036"/>
                <a:gd name="connsiteY20" fmla="*/ 730978 h 2186553"/>
                <a:gd name="connsiteX21" fmla="*/ 3201119 w 4084036"/>
                <a:gd name="connsiteY21" fmla="*/ 1318807 h 2186553"/>
                <a:gd name="connsiteX22" fmla="*/ 3704972 w 4084036"/>
                <a:gd name="connsiteY22" fmla="*/ 1514749 h 2186553"/>
                <a:gd name="connsiteX23" fmla="*/ 4040874 w 4084036"/>
                <a:gd name="connsiteY23" fmla="*/ 1300145 h 2186553"/>
                <a:gd name="connsiteX24" fmla="*/ 4040874 w 4084036"/>
                <a:gd name="connsiteY24" fmla="*/ 758970 h 2186553"/>
                <a:gd name="connsiteX25" fmla="*/ 3686311 w 4084036"/>
                <a:gd name="connsiteY25" fmla="*/ 824284 h 2186553"/>
                <a:gd name="connsiteX26" fmla="*/ 3742294 w 4084036"/>
                <a:gd name="connsiteY26" fmla="*/ 1318807 h 2186553"/>
                <a:gd name="connsiteX27" fmla="*/ 3956898 w 4084036"/>
                <a:gd name="connsiteY27" fmla="*/ 2186553 h 2186553"/>
                <a:gd name="connsiteX0" fmla="*/ 0 w 3219878"/>
                <a:gd name="connsiteY0" fmla="*/ 137580 h 1877883"/>
                <a:gd name="connsiteX1" fmla="*/ 605774 w 3219878"/>
                <a:gd name="connsiteY1" fmla="*/ 74118 h 1877883"/>
                <a:gd name="connsiteX2" fmla="*/ 834732 w 3219878"/>
                <a:gd name="connsiteY2" fmla="*/ 1274795 h 1877883"/>
                <a:gd name="connsiteX3" fmla="*/ 1217287 w 3219878"/>
                <a:gd name="connsiteY3" fmla="*/ 655573 h 1877883"/>
                <a:gd name="connsiteX4" fmla="*/ 1040006 w 3219878"/>
                <a:gd name="connsiteY4" fmla="*/ 384985 h 1877883"/>
                <a:gd name="connsiteX5" fmla="*/ 853394 w 3219878"/>
                <a:gd name="connsiteY5" fmla="*/ 627581 h 1877883"/>
                <a:gd name="connsiteX6" fmla="*/ 928038 w 3219878"/>
                <a:gd name="connsiteY6" fmla="*/ 1094112 h 1877883"/>
                <a:gd name="connsiteX7" fmla="*/ 1254610 w 3219878"/>
                <a:gd name="connsiteY7" fmla="*/ 1243402 h 1877883"/>
                <a:gd name="connsiteX8" fmla="*/ 1618504 w 3219878"/>
                <a:gd name="connsiteY8" fmla="*/ 1075451 h 1877883"/>
                <a:gd name="connsiteX9" fmla="*/ 1655826 w 3219878"/>
                <a:gd name="connsiteY9" fmla="*/ 422308 h 1877883"/>
                <a:gd name="connsiteX10" fmla="*/ 1385238 w 3219878"/>
                <a:gd name="connsiteY10" fmla="*/ 459630 h 1877883"/>
                <a:gd name="connsiteX11" fmla="*/ 1375908 w 3219878"/>
                <a:gd name="connsiteY11" fmla="*/ 1010137 h 1877883"/>
                <a:gd name="connsiteX12" fmla="*/ 1665157 w 3219878"/>
                <a:gd name="connsiteY12" fmla="*/ 1215410 h 1877883"/>
                <a:gd name="connsiteX13" fmla="*/ 2085034 w 3219878"/>
                <a:gd name="connsiteY13" fmla="*/ 1103443 h 1877883"/>
                <a:gd name="connsiteX14" fmla="*/ 2243655 w 3219878"/>
                <a:gd name="connsiteY14" fmla="*/ 515614 h 1877883"/>
                <a:gd name="connsiteX15" fmla="*/ 1898422 w 3219878"/>
                <a:gd name="connsiteY15" fmla="*/ 422308 h 1877883"/>
                <a:gd name="connsiteX16" fmla="*/ 1889091 w 3219878"/>
                <a:gd name="connsiteY16" fmla="*/ 898169 h 1877883"/>
                <a:gd name="connsiteX17" fmla="*/ 2206332 w 3219878"/>
                <a:gd name="connsiteY17" fmla="*/ 1252732 h 1877883"/>
                <a:gd name="connsiteX18" fmla="*/ 2504912 w 3219878"/>
                <a:gd name="connsiteY18" fmla="*/ 1159426 h 1877883"/>
                <a:gd name="connsiteX19" fmla="*/ 2728847 w 3219878"/>
                <a:gd name="connsiteY19" fmla="*/ 590259 h 1877883"/>
                <a:gd name="connsiteX20" fmla="*/ 2402275 w 3219878"/>
                <a:gd name="connsiteY20" fmla="*/ 422308 h 1877883"/>
                <a:gd name="connsiteX21" fmla="*/ 2336961 w 3219878"/>
                <a:gd name="connsiteY21" fmla="*/ 1010137 h 1877883"/>
                <a:gd name="connsiteX22" fmla="*/ 2840814 w 3219878"/>
                <a:gd name="connsiteY22" fmla="*/ 1206079 h 1877883"/>
                <a:gd name="connsiteX23" fmla="*/ 3176716 w 3219878"/>
                <a:gd name="connsiteY23" fmla="*/ 991475 h 1877883"/>
                <a:gd name="connsiteX24" fmla="*/ 3176716 w 3219878"/>
                <a:gd name="connsiteY24" fmla="*/ 450300 h 1877883"/>
                <a:gd name="connsiteX25" fmla="*/ 2822153 w 3219878"/>
                <a:gd name="connsiteY25" fmla="*/ 515614 h 1877883"/>
                <a:gd name="connsiteX26" fmla="*/ 2878136 w 3219878"/>
                <a:gd name="connsiteY26" fmla="*/ 1010137 h 1877883"/>
                <a:gd name="connsiteX27" fmla="*/ 3092740 w 3219878"/>
                <a:gd name="connsiteY27" fmla="*/ 1877883 h 1877883"/>
                <a:gd name="connsiteX0" fmla="*/ 0 w 2838040"/>
                <a:gd name="connsiteY0" fmla="*/ 792 h 2536636"/>
                <a:gd name="connsiteX1" fmla="*/ 223936 w 2838040"/>
                <a:gd name="connsiteY1" fmla="*/ 732871 h 2536636"/>
                <a:gd name="connsiteX2" fmla="*/ 452894 w 2838040"/>
                <a:gd name="connsiteY2" fmla="*/ 1933548 h 2536636"/>
                <a:gd name="connsiteX3" fmla="*/ 835449 w 2838040"/>
                <a:gd name="connsiteY3" fmla="*/ 1314326 h 2536636"/>
                <a:gd name="connsiteX4" fmla="*/ 658168 w 2838040"/>
                <a:gd name="connsiteY4" fmla="*/ 1043738 h 2536636"/>
                <a:gd name="connsiteX5" fmla="*/ 471556 w 2838040"/>
                <a:gd name="connsiteY5" fmla="*/ 1286334 h 2536636"/>
                <a:gd name="connsiteX6" fmla="*/ 546200 w 2838040"/>
                <a:gd name="connsiteY6" fmla="*/ 1752865 h 2536636"/>
                <a:gd name="connsiteX7" fmla="*/ 872772 w 2838040"/>
                <a:gd name="connsiteY7" fmla="*/ 1902155 h 2536636"/>
                <a:gd name="connsiteX8" fmla="*/ 1236666 w 2838040"/>
                <a:gd name="connsiteY8" fmla="*/ 1734204 h 2536636"/>
                <a:gd name="connsiteX9" fmla="*/ 1273988 w 2838040"/>
                <a:gd name="connsiteY9" fmla="*/ 1081061 h 2536636"/>
                <a:gd name="connsiteX10" fmla="*/ 1003400 w 2838040"/>
                <a:gd name="connsiteY10" fmla="*/ 1118383 h 2536636"/>
                <a:gd name="connsiteX11" fmla="*/ 994070 w 2838040"/>
                <a:gd name="connsiteY11" fmla="*/ 1668890 h 2536636"/>
                <a:gd name="connsiteX12" fmla="*/ 1283319 w 2838040"/>
                <a:gd name="connsiteY12" fmla="*/ 1874163 h 2536636"/>
                <a:gd name="connsiteX13" fmla="*/ 1703196 w 2838040"/>
                <a:gd name="connsiteY13" fmla="*/ 1762196 h 2536636"/>
                <a:gd name="connsiteX14" fmla="*/ 1861817 w 2838040"/>
                <a:gd name="connsiteY14" fmla="*/ 1174367 h 2536636"/>
                <a:gd name="connsiteX15" fmla="*/ 1516584 w 2838040"/>
                <a:gd name="connsiteY15" fmla="*/ 1081061 h 2536636"/>
                <a:gd name="connsiteX16" fmla="*/ 1507253 w 2838040"/>
                <a:gd name="connsiteY16" fmla="*/ 1556922 h 2536636"/>
                <a:gd name="connsiteX17" fmla="*/ 1824494 w 2838040"/>
                <a:gd name="connsiteY17" fmla="*/ 1911485 h 2536636"/>
                <a:gd name="connsiteX18" fmla="*/ 2123074 w 2838040"/>
                <a:gd name="connsiteY18" fmla="*/ 1818179 h 2536636"/>
                <a:gd name="connsiteX19" fmla="*/ 2347009 w 2838040"/>
                <a:gd name="connsiteY19" fmla="*/ 1249012 h 2536636"/>
                <a:gd name="connsiteX20" fmla="*/ 2020437 w 2838040"/>
                <a:gd name="connsiteY20" fmla="*/ 1081061 h 2536636"/>
                <a:gd name="connsiteX21" fmla="*/ 1955123 w 2838040"/>
                <a:gd name="connsiteY21" fmla="*/ 1668890 h 2536636"/>
                <a:gd name="connsiteX22" fmla="*/ 2458976 w 2838040"/>
                <a:gd name="connsiteY22" fmla="*/ 1864832 h 2536636"/>
                <a:gd name="connsiteX23" fmla="*/ 2794878 w 2838040"/>
                <a:gd name="connsiteY23" fmla="*/ 1650228 h 2536636"/>
                <a:gd name="connsiteX24" fmla="*/ 2794878 w 2838040"/>
                <a:gd name="connsiteY24" fmla="*/ 1109053 h 2536636"/>
                <a:gd name="connsiteX25" fmla="*/ 2440315 w 2838040"/>
                <a:gd name="connsiteY25" fmla="*/ 1174367 h 2536636"/>
                <a:gd name="connsiteX26" fmla="*/ 2496298 w 2838040"/>
                <a:gd name="connsiteY26" fmla="*/ 1668890 h 2536636"/>
                <a:gd name="connsiteX27" fmla="*/ 2710902 w 2838040"/>
                <a:gd name="connsiteY27" fmla="*/ 2536636 h 2536636"/>
                <a:gd name="connsiteX0" fmla="*/ 0 w 2838040"/>
                <a:gd name="connsiteY0" fmla="*/ 902 h 2536746"/>
                <a:gd name="connsiteX1" fmla="*/ 374661 w 2838040"/>
                <a:gd name="connsiteY1" fmla="*/ 677477 h 2536746"/>
                <a:gd name="connsiteX2" fmla="*/ 452894 w 2838040"/>
                <a:gd name="connsiteY2" fmla="*/ 1933658 h 2536746"/>
                <a:gd name="connsiteX3" fmla="*/ 835449 w 2838040"/>
                <a:gd name="connsiteY3" fmla="*/ 1314436 h 2536746"/>
                <a:gd name="connsiteX4" fmla="*/ 658168 w 2838040"/>
                <a:gd name="connsiteY4" fmla="*/ 1043848 h 2536746"/>
                <a:gd name="connsiteX5" fmla="*/ 471556 w 2838040"/>
                <a:gd name="connsiteY5" fmla="*/ 1286444 h 2536746"/>
                <a:gd name="connsiteX6" fmla="*/ 546200 w 2838040"/>
                <a:gd name="connsiteY6" fmla="*/ 1752975 h 2536746"/>
                <a:gd name="connsiteX7" fmla="*/ 872772 w 2838040"/>
                <a:gd name="connsiteY7" fmla="*/ 1902265 h 2536746"/>
                <a:gd name="connsiteX8" fmla="*/ 1236666 w 2838040"/>
                <a:gd name="connsiteY8" fmla="*/ 1734314 h 2536746"/>
                <a:gd name="connsiteX9" fmla="*/ 1273988 w 2838040"/>
                <a:gd name="connsiteY9" fmla="*/ 1081171 h 2536746"/>
                <a:gd name="connsiteX10" fmla="*/ 1003400 w 2838040"/>
                <a:gd name="connsiteY10" fmla="*/ 1118493 h 2536746"/>
                <a:gd name="connsiteX11" fmla="*/ 994070 w 2838040"/>
                <a:gd name="connsiteY11" fmla="*/ 1669000 h 2536746"/>
                <a:gd name="connsiteX12" fmla="*/ 1283319 w 2838040"/>
                <a:gd name="connsiteY12" fmla="*/ 1874273 h 2536746"/>
                <a:gd name="connsiteX13" fmla="*/ 1703196 w 2838040"/>
                <a:gd name="connsiteY13" fmla="*/ 1762306 h 2536746"/>
                <a:gd name="connsiteX14" fmla="*/ 1861817 w 2838040"/>
                <a:gd name="connsiteY14" fmla="*/ 1174477 h 2536746"/>
                <a:gd name="connsiteX15" fmla="*/ 1516584 w 2838040"/>
                <a:gd name="connsiteY15" fmla="*/ 1081171 h 2536746"/>
                <a:gd name="connsiteX16" fmla="*/ 1507253 w 2838040"/>
                <a:gd name="connsiteY16" fmla="*/ 1557032 h 2536746"/>
                <a:gd name="connsiteX17" fmla="*/ 1824494 w 2838040"/>
                <a:gd name="connsiteY17" fmla="*/ 1911595 h 2536746"/>
                <a:gd name="connsiteX18" fmla="*/ 2123074 w 2838040"/>
                <a:gd name="connsiteY18" fmla="*/ 1818289 h 2536746"/>
                <a:gd name="connsiteX19" fmla="*/ 2347009 w 2838040"/>
                <a:gd name="connsiteY19" fmla="*/ 1249122 h 2536746"/>
                <a:gd name="connsiteX20" fmla="*/ 2020437 w 2838040"/>
                <a:gd name="connsiteY20" fmla="*/ 1081171 h 2536746"/>
                <a:gd name="connsiteX21" fmla="*/ 1955123 w 2838040"/>
                <a:gd name="connsiteY21" fmla="*/ 1669000 h 2536746"/>
                <a:gd name="connsiteX22" fmla="*/ 2458976 w 2838040"/>
                <a:gd name="connsiteY22" fmla="*/ 1864942 h 2536746"/>
                <a:gd name="connsiteX23" fmla="*/ 2794878 w 2838040"/>
                <a:gd name="connsiteY23" fmla="*/ 1650338 h 2536746"/>
                <a:gd name="connsiteX24" fmla="*/ 2794878 w 2838040"/>
                <a:gd name="connsiteY24" fmla="*/ 1109163 h 2536746"/>
                <a:gd name="connsiteX25" fmla="*/ 2440315 w 2838040"/>
                <a:gd name="connsiteY25" fmla="*/ 1174477 h 2536746"/>
                <a:gd name="connsiteX26" fmla="*/ 2496298 w 2838040"/>
                <a:gd name="connsiteY26" fmla="*/ 1669000 h 2536746"/>
                <a:gd name="connsiteX27" fmla="*/ 2710902 w 2838040"/>
                <a:gd name="connsiteY27" fmla="*/ 2536746 h 2536746"/>
                <a:gd name="connsiteX0" fmla="*/ 0 w 2967655"/>
                <a:gd name="connsiteY0" fmla="*/ 248 h 3816044"/>
                <a:gd name="connsiteX1" fmla="*/ 504276 w 2967655"/>
                <a:gd name="connsiteY1" fmla="*/ 1956775 h 3816044"/>
                <a:gd name="connsiteX2" fmla="*/ 582509 w 2967655"/>
                <a:gd name="connsiteY2" fmla="*/ 3212956 h 3816044"/>
                <a:gd name="connsiteX3" fmla="*/ 965064 w 2967655"/>
                <a:gd name="connsiteY3" fmla="*/ 2593734 h 3816044"/>
                <a:gd name="connsiteX4" fmla="*/ 787783 w 2967655"/>
                <a:gd name="connsiteY4" fmla="*/ 2323146 h 3816044"/>
                <a:gd name="connsiteX5" fmla="*/ 601171 w 2967655"/>
                <a:gd name="connsiteY5" fmla="*/ 2565742 h 3816044"/>
                <a:gd name="connsiteX6" fmla="*/ 675815 w 2967655"/>
                <a:gd name="connsiteY6" fmla="*/ 3032273 h 3816044"/>
                <a:gd name="connsiteX7" fmla="*/ 1002387 w 2967655"/>
                <a:gd name="connsiteY7" fmla="*/ 3181563 h 3816044"/>
                <a:gd name="connsiteX8" fmla="*/ 1366281 w 2967655"/>
                <a:gd name="connsiteY8" fmla="*/ 3013612 h 3816044"/>
                <a:gd name="connsiteX9" fmla="*/ 1403603 w 2967655"/>
                <a:gd name="connsiteY9" fmla="*/ 2360469 h 3816044"/>
                <a:gd name="connsiteX10" fmla="*/ 1133015 w 2967655"/>
                <a:gd name="connsiteY10" fmla="*/ 2397791 h 3816044"/>
                <a:gd name="connsiteX11" fmla="*/ 1123685 w 2967655"/>
                <a:gd name="connsiteY11" fmla="*/ 2948298 h 3816044"/>
                <a:gd name="connsiteX12" fmla="*/ 1412934 w 2967655"/>
                <a:gd name="connsiteY12" fmla="*/ 3153571 h 3816044"/>
                <a:gd name="connsiteX13" fmla="*/ 1832811 w 2967655"/>
                <a:gd name="connsiteY13" fmla="*/ 3041604 h 3816044"/>
                <a:gd name="connsiteX14" fmla="*/ 1991432 w 2967655"/>
                <a:gd name="connsiteY14" fmla="*/ 2453775 h 3816044"/>
                <a:gd name="connsiteX15" fmla="*/ 1646199 w 2967655"/>
                <a:gd name="connsiteY15" fmla="*/ 2360469 h 3816044"/>
                <a:gd name="connsiteX16" fmla="*/ 1636868 w 2967655"/>
                <a:gd name="connsiteY16" fmla="*/ 2836330 h 3816044"/>
                <a:gd name="connsiteX17" fmla="*/ 1954109 w 2967655"/>
                <a:gd name="connsiteY17" fmla="*/ 3190893 h 3816044"/>
                <a:gd name="connsiteX18" fmla="*/ 2252689 w 2967655"/>
                <a:gd name="connsiteY18" fmla="*/ 3097587 h 3816044"/>
                <a:gd name="connsiteX19" fmla="*/ 2476624 w 2967655"/>
                <a:gd name="connsiteY19" fmla="*/ 2528420 h 3816044"/>
                <a:gd name="connsiteX20" fmla="*/ 2150052 w 2967655"/>
                <a:gd name="connsiteY20" fmla="*/ 2360469 h 3816044"/>
                <a:gd name="connsiteX21" fmla="*/ 2084738 w 2967655"/>
                <a:gd name="connsiteY21" fmla="*/ 2948298 h 3816044"/>
                <a:gd name="connsiteX22" fmla="*/ 2588591 w 2967655"/>
                <a:gd name="connsiteY22" fmla="*/ 3144240 h 3816044"/>
                <a:gd name="connsiteX23" fmla="*/ 2924493 w 2967655"/>
                <a:gd name="connsiteY23" fmla="*/ 2929636 h 3816044"/>
                <a:gd name="connsiteX24" fmla="*/ 2924493 w 2967655"/>
                <a:gd name="connsiteY24" fmla="*/ 2388461 h 3816044"/>
                <a:gd name="connsiteX25" fmla="*/ 2569930 w 2967655"/>
                <a:gd name="connsiteY25" fmla="*/ 2453775 h 3816044"/>
                <a:gd name="connsiteX26" fmla="*/ 2625913 w 2967655"/>
                <a:gd name="connsiteY26" fmla="*/ 2948298 h 3816044"/>
                <a:gd name="connsiteX27" fmla="*/ 2840517 w 2967655"/>
                <a:gd name="connsiteY27" fmla="*/ 3816044 h 381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67655" h="3816044">
                  <a:moveTo>
                    <a:pt x="0" y="248"/>
                  </a:moveTo>
                  <a:cubicBezTo>
                    <a:pt x="342123" y="-21537"/>
                    <a:pt x="407191" y="1421324"/>
                    <a:pt x="504276" y="1956775"/>
                  </a:cubicBezTo>
                  <a:cubicBezTo>
                    <a:pt x="601361" y="2492226"/>
                    <a:pt x="505711" y="3106796"/>
                    <a:pt x="582509" y="3212956"/>
                  </a:cubicBezTo>
                  <a:cubicBezTo>
                    <a:pt x="659307" y="3319116"/>
                    <a:pt x="930852" y="2742036"/>
                    <a:pt x="965064" y="2593734"/>
                  </a:cubicBezTo>
                  <a:cubicBezTo>
                    <a:pt x="999276" y="2445432"/>
                    <a:pt x="848432" y="2327811"/>
                    <a:pt x="787783" y="2323146"/>
                  </a:cubicBezTo>
                  <a:cubicBezTo>
                    <a:pt x="727134" y="2318481"/>
                    <a:pt x="619832" y="2447554"/>
                    <a:pt x="601171" y="2565742"/>
                  </a:cubicBezTo>
                  <a:cubicBezTo>
                    <a:pt x="582510" y="2683930"/>
                    <a:pt x="608946" y="2929636"/>
                    <a:pt x="675815" y="3032273"/>
                  </a:cubicBezTo>
                  <a:cubicBezTo>
                    <a:pt x="742684" y="3134910"/>
                    <a:pt x="887309" y="3184673"/>
                    <a:pt x="1002387" y="3181563"/>
                  </a:cubicBezTo>
                  <a:cubicBezTo>
                    <a:pt x="1117465" y="3178453"/>
                    <a:pt x="1299412" y="3150461"/>
                    <a:pt x="1366281" y="3013612"/>
                  </a:cubicBezTo>
                  <a:cubicBezTo>
                    <a:pt x="1433150" y="2876763"/>
                    <a:pt x="1442481" y="2463106"/>
                    <a:pt x="1403603" y="2360469"/>
                  </a:cubicBezTo>
                  <a:cubicBezTo>
                    <a:pt x="1364725" y="2257832"/>
                    <a:pt x="1179668" y="2299820"/>
                    <a:pt x="1133015" y="2397791"/>
                  </a:cubicBezTo>
                  <a:cubicBezTo>
                    <a:pt x="1086362" y="2495762"/>
                    <a:pt x="1077032" y="2822335"/>
                    <a:pt x="1123685" y="2948298"/>
                  </a:cubicBezTo>
                  <a:cubicBezTo>
                    <a:pt x="1170338" y="3074261"/>
                    <a:pt x="1294746" y="3138020"/>
                    <a:pt x="1412934" y="3153571"/>
                  </a:cubicBezTo>
                  <a:cubicBezTo>
                    <a:pt x="1531122" y="3169122"/>
                    <a:pt x="1736395" y="3158237"/>
                    <a:pt x="1832811" y="3041604"/>
                  </a:cubicBezTo>
                  <a:cubicBezTo>
                    <a:pt x="1929227" y="2924971"/>
                    <a:pt x="2022534" y="2567297"/>
                    <a:pt x="1991432" y="2453775"/>
                  </a:cubicBezTo>
                  <a:cubicBezTo>
                    <a:pt x="1960330" y="2340253"/>
                    <a:pt x="1705293" y="2296710"/>
                    <a:pt x="1646199" y="2360469"/>
                  </a:cubicBezTo>
                  <a:cubicBezTo>
                    <a:pt x="1587105" y="2424228"/>
                    <a:pt x="1585550" y="2697926"/>
                    <a:pt x="1636868" y="2836330"/>
                  </a:cubicBezTo>
                  <a:cubicBezTo>
                    <a:pt x="1688186" y="2974734"/>
                    <a:pt x="1851472" y="3147350"/>
                    <a:pt x="1954109" y="3190893"/>
                  </a:cubicBezTo>
                  <a:cubicBezTo>
                    <a:pt x="2056746" y="3234436"/>
                    <a:pt x="2165603" y="3207999"/>
                    <a:pt x="2252689" y="3097587"/>
                  </a:cubicBezTo>
                  <a:cubicBezTo>
                    <a:pt x="2339775" y="2987175"/>
                    <a:pt x="2493730" y="2651273"/>
                    <a:pt x="2476624" y="2528420"/>
                  </a:cubicBezTo>
                  <a:cubicBezTo>
                    <a:pt x="2459518" y="2405567"/>
                    <a:pt x="2215366" y="2290489"/>
                    <a:pt x="2150052" y="2360469"/>
                  </a:cubicBezTo>
                  <a:cubicBezTo>
                    <a:pt x="2084738" y="2430449"/>
                    <a:pt x="2011648" y="2817670"/>
                    <a:pt x="2084738" y="2948298"/>
                  </a:cubicBezTo>
                  <a:cubicBezTo>
                    <a:pt x="2157828" y="3078926"/>
                    <a:pt x="2448632" y="3147350"/>
                    <a:pt x="2588591" y="3144240"/>
                  </a:cubicBezTo>
                  <a:cubicBezTo>
                    <a:pt x="2728550" y="3141130"/>
                    <a:pt x="2868509" y="3055599"/>
                    <a:pt x="2924493" y="2929636"/>
                  </a:cubicBezTo>
                  <a:cubicBezTo>
                    <a:pt x="2980477" y="2803673"/>
                    <a:pt x="2983587" y="2467771"/>
                    <a:pt x="2924493" y="2388461"/>
                  </a:cubicBezTo>
                  <a:cubicBezTo>
                    <a:pt x="2865399" y="2309151"/>
                    <a:pt x="2619693" y="2360469"/>
                    <a:pt x="2569930" y="2453775"/>
                  </a:cubicBezTo>
                  <a:cubicBezTo>
                    <a:pt x="2520167" y="2547081"/>
                    <a:pt x="2580815" y="2721253"/>
                    <a:pt x="2625913" y="2948298"/>
                  </a:cubicBezTo>
                  <a:cubicBezTo>
                    <a:pt x="2671011" y="3175343"/>
                    <a:pt x="2755764" y="3495693"/>
                    <a:pt x="2840517" y="3816044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ADA13BA2-03CF-0348-9C43-7AB423D0CF61}"/>
              </a:ext>
            </a:extLst>
          </p:cNvPr>
          <p:cNvSpPr/>
          <p:nvPr/>
        </p:nvSpPr>
        <p:spPr>
          <a:xfrm>
            <a:off x="5366144" y="1267277"/>
            <a:ext cx="844062" cy="2280708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280708">
                <a:moveTo>
                  <a:pt x="0" y="2240783"/>
                </a:moveTo>
                <a:cubicBezTo>
                  <a:pt x="259582" y="2281813"/>
                  <a:pt x="519165" y="2322844"/>
                  <a:pt x="622998" y="2190541"/>
                </a:cubicBezTo>
                <a:cubicBezTo>
                  <a:pt x="726831" y="2058238"/>
                  <a:pt x="654818" y="1743389"/>
                  <a:pt x="622998" y="1446963"/>
                </a:cubicBezTo>
                <a:cubicBezTo>
                  <a:pt x="591178" y="1150537"/>
                  <a:pt x="395235" y="653143"/>
                  <a:pt x="432079" y="411983"/>
                </a:cubicBezTo>
                <a:cubicBezTo>
                  <a:pt x="468923" y="170822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51AA9EE4-6055-EA46-A775-EEE55FA7CC1D}"/>
              </a:ext>
            </a:extLst>
          </p:cNvPr>
          <p:cNvSpPr/>
          <p:nvPr/>
        </p:nvSpPr>
        <p:spPr>
          <a:xfrm>
            <a:off x="5587932" y="2706867"/>
            <a:ext cx="1024759" cy="1110409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506568 w 844062"/>
              <a:gd name="connsiteY3" fmla="*/ 564450 h 2280708"/>
              <a:gd name="connsiteX4" fmla="*/ 844062 w 844062"/>
              <a:gd name="connsiteY4" fmla="*/ 0 h 2280708"/>
              <a:gd name="connsiteX0" fmla="*/ 0 w 844062"/>
              <a:gd name="connsiteY0" fmla="*/ 2240783 h 2305426"/>
              <a:gd name="connsiteX1" fmla="*/ 482298 w 844062"/>
              <a:gd name="connsiteY1" fmla="*/ 2234102 h 2305426"/>
              <a:gd name="connsiteX2" fmla="*/ 622998 w 844062"/>
              <a:gd name="connsiteY2" fmla="*/ 1446963 h 2305426"/>
              <a:gd name="connsiteX3" fmla="*/ 506568 w 844062"/>
              <a:gd name="connsiteY3" fmla="*/ 564450 h 2305426"/>
              <a:gd name="connsiteX4" fmla="*/ 844062 w 844062"/>
              <a:gd name="connsiteY4" fmla="*/ 0 h 2305426"/>
              <a:gd name="connsiteX0" fmla="*/ 0 w 844062"/>
              <a:gd name="connsiteY0" fmla="*/ 2240783 h 2279516"/>
              <a:gd name="connsiteX1" fmla="*/ 482298 w 844062"/>
              <a:gd name="connsiteY1" fmla="*/ 2234102 h 2279516"/>
              <a:gd name="connsiteX2" fmla="*/ 531957 w 844062"/>
              <a:gd name="connsiteY2" fmla="*/ 1817242 h 2279516"/>
              <a:gd name="connsiteX3" fmla="*/ 506568 w 844062"/>
              <a:gd name="connsiteY3" fmla="*/ 564450 h 2279516"/>
              <a:gd name="connsiteX4" fmla="*/ 844062 w 844062"/>
              <a:gd name="connsiteY4" fmla="*/ 0 h 2279516"/>
              <a:gd name="connsiteX0" fmla="*/ 0 w 844062"/>
              <a:gd name="connsiteY0" fmla="*/ 2240783 h 2403132"/>
              <a:gd name="connsiteX1" fmla="*/ 358150 w 844062"/>
              <a:gd name="connsiteY1" fmla="*/ 2386569 h 2403132"/>
              <a:gd name="connsiteX2" fmla="*/ 531957 w 844062"/>
              <a:gd name="connsiteY2" fmla="*/ 1817242 h 2403132"/>
              <a:gd name="connsiteX3" fmla="*/ 506568 w 844062"/>
              <a:gd name="connsiteY3" fmla="*/ 564450 h 2403132"/>
              <a:gd name="connsiteX4" fmla="*/ 844062 w 844062"/>
              <a:gd name="connsiteY4" fmla="*/ 0 h 2403132"/>
              <a:gd name="connsiteX0" fmla="*/ 0 w 844062"/>
              <a:gd name="connsiteY0" fmla="*/ 2240783 h 2406962"/>
              <a:gd name="connsiteX1" fmla="*/ 358150 w 844062"/>
              <a:gd name="connsiteY1" fmla="*/ 2386569 h 2406962"/>
              <a:gd name="connsiteX2" fmla="*/ 449192 w 844062"/>
              <a:gd name="connsiteY2" fmla="*/ 1751898 h 2406962"/>
              <a:gd name="connsiteX3" fmla="*/ 506568 w 844062"/>
              <a:gd name="connsiteY3" fmla="*/ 564450 h 2406962"/>
              <a:gd name="connsiteX4" fmla="*/ 844062 w 844062"/>
              <a:gd name="connsiteY4" fmla="*/ 0 h 240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406962">
                <a:moveTo>
                  <a:pt x="0" y="2240783"/>
                </a:moveTo>
                <a:cubicBezTo>
                  <a:pt x="259582" y="2281813"/>
                  <a:pt x="283285" y="2468050"/>
                  <a:pt x="358150" y="2386569"/>
                </a:cubicBezTo>
                <a:cubicBezTo>
                  <a:pt x="433015" y="2305088"/>
                  <a:pt x="424456" y="2055585"/>
                  <a:pt x="449192" y="1751898"/>
                </a:cubicBezTo>
                <a:cubicBezTo>
                  <a:pt x="473928" y="1448212"/>
                  <a:pt x="469724" y="805610"/>
                  <a:pt x="506568" y="564450"/>
                </a:cubicBezTo>
                <a:cubicBezTo>
                  <a:pt x="543412" y="323289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9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725670-C934-2A4A-9FD4-B72CE8F1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87" y="40033"/>
            <a:ext cx="6657913" cy="645300"/>
          </a:xfrm>
        </p:spPr>
        <p:txBody>
          <a:bodyPr/>
          <a:lstStyle/>
          <a:p>
            <a:r>
              <a:rPr lang="en-US" dirty="0"/>
              <a:t>Java Mutual Exclusion with Synchronized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032A-CC33-F949-B1A4-CF4F9DA63B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F3A51-0A45-AF45-ABAF-5242F588D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7" y="1780595"/>
            <a:ext cx="4017617" cy="2209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D95D7-7DBC-254A-94A0-575558E16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756" y="1780595"/>
            <a:ext cx="4017617" cy="22096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F862CE-E447-E043-B85B-4E74349D0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903" y="1067332"/>
            <a:ext cx="7366000" cy="4318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9C33009-2BA5-BA4E-894B-88DDFEA466D8}"/>
              </a:ext>
            </a:extLst>
          </p:cNvPr>
          <p:cNvSpPr/>
          <p:nvPr/>
        </p:nvSpPr>
        <p:spPr>
          <a:xfrm>
            <a:off x="961243" y="2509095"/>
            <a:ext cx="2845444" cy="71118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562D3E-CC86-144D-AC49-71CA55296FE5}"/>
              </a:ext>
            </a:extLst>
          </p:cNvPr>
          <p:cNvSpPr/>
          <p:nvPr/>
        </p:nvSpPr>
        <p:spPr>
          <a:xfrm>
            <a:off x="5314903" y="2538912"/>
            <a:ext cx="2845444" cy="71118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B0D599-6CF4-1643-95A8-7C624CF22F25}"/>
              </a:ext>
            </a:extLst>
          </p:cNvPr>
          <p:cNvGrpSpPr/>
          <p:nvPr/>
        </p:nvGrpSpPr>
        <p:grpSpPr>
          <a:xfrm>
            <a:off x="2234095" y="2774642"/>
            <a:ext cx="4675809" cy="2368858"/>
            <a:chOff x="2234095" y="2774642"/>
            <a:chExt cx="4675809" cy="23688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4C903E-0227-B346-9AB4-2E6FA10E0BA6}"/>
                </a:ext>
              </a:extLst>
            </p:cNvPr>
            <p:cNvSpPr txBox="1"/>
            <p:nvPr/>
          </p:nvSpPr>
          <p:spPr>
            <a:xfrm>
              <a:off x="2234095" y="4127837"/>
              <a:ext cx="46758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Synchronized blocks using the same Object (lock) are guaranteed to be mutually exclusive.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C24231A-C0A6-0043-8F49-DD4276B64C87}"/>
                </a:ext>
              </a:extLst>
            </p:cNvPr>
            <p:cNvSpPr/>
            <p:nvPr/>
          </p:nvSpPr>
          <p:spPr>
            <a:xfrm>
              <a:off x="3806687" y="2774642"/>
              <a:ext cx="765313" cy="1280523"/>
            </a:xfrm>
            <a:custGeom>
              <a:avLst/>
              <a:gdLst>
                <a:gd name="connsiteX0" fmla="*/ 765313 w 765313"/>
                <a:gd name="connsiteY0" fmla="*/ 1280523 h 1280523"/>
                <a:gd name="connsiteX1" fmla="*/ 377687 w 765313"/>
                <a:gd name="connsiteY1" fmla="*/ 892897 h 1280523"/>
                <a:gd name="connsiteX2" fmla="*/ 506896 w 765313"/>
                <a:gd name="connsiteY2" fmla="*/ 127584 h 1280523"/>
                <a:gd name="connsiteX3" fmla="*/ 0 w 765313"/>
                <a:gd name="connsiteY3" fmla="*/ 8315 h 128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313" h="1280523">
                  <a:moveTo>
                    <a:pt x="765313" y="1280523"/>
                  </a:moveTo>
                  <a:cubicBezTo>
                    <a:pt x="593035" y="1182788"/>
                    <a:pt x="420757" y="1085054"/>
                    <a:pt x="377687" y="892897"/>
                  </a:cubicBezTo>
                  <a:cubicBezTo>
                    <a:pt x="334617" y="700740"/>
                    <a:pt x="569844" y="275014"/>
                    <a:pt x="506896" y="127584"/>
                  </a:cubicBezTo>
                  <a:cubicBezTo>
                    <a:pt x="443948" y="-19846"/>
                    <a:pt x="221974" y="-5766"/>
                    <a:pt x="0" y="8315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DFC5347-20D7-3B4F-8DD8-65B087ACB4F8}"/>
                </a:ext>
              </a:extLst>
            </p:cNvPr>
            <p:cNvSpPr/>
            <p:nvPr/>
          </p:nvSpPr>
          <p:spPr>
            <a:xfrm>
              <a:off x="4581939" y="2822713"/>
              <a:ext cx="715618" cy="1212574"/>
            </a:xfrm>
            <a:custGeom>
              <a:avLst/>
              <a:gdLst>
                <a:gd name="connsiteX0" fmla="*/ 0 w 715618"/>
                <a:gd name="connsiteY0" fmla="*/ 1212574 h 1212574"/>
                <a:gd name="connsiteX1" fmla="*/ 268357 w 715618"/>
                <a:gd name="connsiteY1" fmla="*/ 834887 h 1212574"/>
                <a:gd name="connsiteX2" fmla="*/ 238539 w 715618"/>
                <a:gd name="connsiteY2" fmla="*/ 218661 h 1212574"/>
                <a:gd name="connsiteX3" fmla="*/ 715618 w 715618"/>
                <a:gd name="connsiteY3" fmla="*/ 0 h 121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618" h="1212574">
                  <a:moveTo>
                    <a:pt x="0" y="1212574"/>
                  </a:moveTo>
                  <a:cubicBezTo>
                    <a:pt x="114300" y="1106556"/>
                    <a:pt x="228601" y="1000539"/>
                    <a:pt x="268357" y="834887"/>
                  </a:cubicBezTo>
                  <a:cubicBezTo>
                    <a:pt x="308113" y="669235"/>
                    <a:pt x="163996" y="357809"/>
                    <a:pt x="238539" y="218661"/>
                  </a:cubicBezTo>
                  <a:cubicBezTo>
                    <a:pt x="313082" y="79513"/>
                    <a:pt x="514350" y="39756"/>
                    <a:pt x="715618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AA26F0BA-5A1F-A442-B0A8-BD45018B6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128" y="4199639"/>
            <a:ext cx="756967" cy="7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3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E4F830-EE49-0B48-99C8-29A44B4D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Metaphor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2A57-49A3-AD4C-9400-6984AB0EC7A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42C101-E3B2-534E-A26A-9FDDADC89C48}"/>
              </a:ext>
            </a:extLst>
          </p:cNvPr>
          <p:cNvSpPr/>
          <p:nvPr/>
        </p:nvSpPr>
        <p:spPr>
          <a:xfrm rot="20717308">
            <a:off x="2709274" y="3595587"/>
            <a:ext cx="927378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E77D6BF-2A1B-9645-BC98-9EBCB5CE403A}"/>
              </a:ext>
            </a:extLst>
          </p:cNvPr>
          <p:cNvSpPr/>
          <p:nvPr/>
        </p:nvSpPr>
        <p:spPr>
          <a:xfrm rot="20726829">
            <a:off x="2501292" y="2872178"/>
            <a:ext cx="1171107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E144F8-FE21-A141-9406-49AD5B985A0D}"/>
              </a:ext>
            </a:extLst>
          </p:cNvPr>
          <p:cNvSpPr/>
          <p:nvPr/>
        </p:nvSpPr>
        <p:spPr>
          <a:xfrm rot="20717308">
            <a:off x="4143028" y="3976383"/>
            <a:ext cx="887067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1CF3F-473D-8D40-9F85-0442DAD75905}"/>
              </a:ext>
            </a:extLst>
          </p:cNvPr>
          <p:cNvSpPr txBox="1"/>
          <p:nvPr/>
        </p:nvSpPr>
        <p:spPr>
          <a:xfrm rot="20715404">
            <a:off x="2303767" y="1542990"/>
            <a:ext cx="4946532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1050" b="1" u="sng" dirty="0">
              <a:latin typeface="Segoe Print" panose="02000800000000000000" pitchFamily="2" charset="0"/>
            </a:endParaRPr>
          </a:p>
          <a:p>
            <a:r>
              <a:rPr lang="en-US" sz="2400" b="1" dirty="0">
                <a:latin typeface="Segoe Print" panose="02000800000000000000" pitchFamily="2" charset="0"/>
              </a:rPr>
              <a:t>Hardware/Shared Data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Processes/Threads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OS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13723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33FB5C-75DE-1444-BD88-670164C5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70" y="58518"/>
            <a:ext cx="4944300" cy="645300"/>
          </a:xfrm>
        </p:spPr>
        <p:txBody>
          <a:bodyPr/>
          <a:lstStyle/>
          <a:p>
            <a:r>
              <a:rPr lang="en-US" dirty="0"/>
              <a:t>A Multithreaded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237B-229F-7149-8E0B-EC85152C2F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59CD05-1FCF-B641-A8F4-7FDDA61C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180313"/>
            <a:ext cx="4203700" cy="1809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36AC98-B91B-3E4B-B019-EF8D2B6A4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0" y="3076549"/>
            <a:ext cx="4203700" cy="1809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9EDC71-10C9-ED48-8156-DB6E90745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214" y="781238"/>
            <a:ext cx="3116212" cy="3125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451035-CD64-7047-845A-FC3DE3FE39A6}"/>
              </a:ext>
            </a:extLst>
          </p:cNvPr>
          <p:cNvSpPr/>
          <p:nvPr/>
        </p:nvSpPr>
        <p:spPr>
          <a:xfrm>
            <a:off x="3968684" y="4871697"/>
            <a:ext cx="52100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https://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replit.com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/@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braughtg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ThreadRaceCondition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1CC0D5-CF6B-3743-BA0B-23EF944EEEBB}"/>
              </a:ext>
            </a:extLst>
          </p:cNvPr>
          <p:cNvGrpSpPr/>
          <p:nvPr/>
        </p:nvGrpSpPr>
        <p:grpSpPr>
          <a:xfrm>
            <a:off x="5990066" y="1180313"/>
            <a:ext cx="2979364" cy="3322075"/>
            <a:chOff x="4195588" y="1752935"/>
            <a:chExt cx="2979364" cy="33220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E6919A-756A-1B46-A7BF-BF500995EE7B}"/>
                </a:ext>
              </a:extLst>
            </p:cNvPr>
            <p:cNvSpPr txBox="1"/>
            <p:nvPr/>
          </p:nvSpPr>
          <p:spPr>
            <a:xfrm>
              <a:off x="4195588" y="2520465"/>
              <a:ext cx="297936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Imagine main starts these two threads and then join’s both of them. 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should the value of x be at the end?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26A791-7E3C-DC49-9E31-A6FF21623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81206" y="175293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14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BFDF94-39BC-504D-AFD6-08410BAC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Thread Example: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CA91AF-A985-1446-A32A-575CB434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753790" cy="1659900"/>
          </a:xfrm>
        </p:spPr>
        <p:txBody>
          <a:bodyPr/>
          <a:lstStyle/>
          <a:p>
            <a:r>
              <a:rPr lang="en-US" sz="2000" dirty="0"/>
              <a:t>Imagine two threads running </a:t>
            </a:r>
            <a:r>
              <a:rPr lang="en-US" sz="2000" b="1" i="1" dirty="0"/>
              <a:t>concurrently</a:t>
            </a:r>
            <a:r>
              <a:rPr lang="en-US" sz="2000" dirty="0"/>
              <a:t> (i.e. timesharing on a single core, or at the same time on multiple cores)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190B-880C-3447-B62B-AAEC58093AC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DC881-D34B-1C47-969F-25E2716A56A9}"/>
              </a:ext>
            </a:extLst>
          </p:cNvPr>
          <p:cNvSpPr txBox="1"/>
          <p:nvPr/>
        </p:nvSpPr>
        <p:spPr>
          <a:xfrm>
            <a:off x="4022551" y="283172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FB90EE-2E84-9149-9A1D-034D2C9E7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49" y="3516303"/>
            <a:ext cx="5300102" cy="7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A177-2CD9-F749-B9FD-A4FC66F8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deeper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4DFD-04B8-5A42-B945-73663052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557338"/>
            <a:ext cx="5094191" cy="2544900"/>
          </a:xfrm>
        </p:spPr>
        <p:txBody>
          <a:bodyPr/>
          <a:lstStyle/>
          <a:p>
            <a:r>
              <a:rPr lang="en-US" sz="2000" dirty="0"/>
              <a:t>Peeling away the HLL abstraction: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86BBAF8-9F4A-B448-AB1A-322DB995F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4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786355" y="3398389"/>
            <a:ext cx="17335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9A177-2CD9-F749-B9FD-A4FC66F8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4DFD-04B8-5A42-B945-73663052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5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6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2458C3A-D9D3-714C-ADAA-624D8665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C7F6F30-490A-7146-AAE9-2E16F324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</p:spTree>
    <p:extLst>
      <p:ext uri="{BB962C8B-B14F-4D97-AF65-F5344CB8AC3E}">
        <p14:creationId xmlns:p14="http://schemas.microsoft.com/office/powerpoint/2010/main" val="229232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3412835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5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3EDF9891-802C-2D44-8467-80CB3E79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701F11D-7973-CE4B-B5BD-117BA8B5A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E80766C9-EA37-6B46-8447-DA5FCD126764}"/>
              </a:ext>
            </a:extLst>
          </p:cNvPr>
          <p:cNvSpPr/>
          <p:nvPr/>
        </p:nvSpPr>
        <p:spPr>
          <a:xfrm>
            <a:off x="3534674" y="2608302"/>
            <a:ext cx="1593917" cy="5951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Interrupt</a:t>
            </a:r>
          </a:p>
        </p:txBody>
      </p:sp>
    </p:spTree>
    <p:extLst>
      <p:ext uri="{BB962C8B-B14F-4D97-AF65-F5344CB8AC3E}">
        <p14:creationId xmlns:p14="http://schemas.microsoft.com/office/powerpoint/2010/main" val="155358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3715704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3488F964-3BBC-7748-835A-BF03EDB1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CAF367A-950E-CF4B-AE06-F781295F3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</p:spTree>
    <p:extLst>
      <p:ext uri="{BB962C8B-B14F-4D97-AF65-F5344CB8AC3E}">
        <p14:creationId xmlns:p14="http://schemas.microsoft.com/office/powerpoint/2010/main" val="2393260480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3314</TotalTime>
  <Words>3127</Words>
  <Application>Microsoft Macintosh PowerPoint</Application>
  <PresentationFormat>On-screen Show (16:9)</PresentationFormat>
  <Paragraphs>473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27 – Race Conditions &amp; Mutual Exclusion</vt:lpstr>
      <vt:lpstr>Multithreaded Processes</vt:lpstr>
      <vt:lpstr>A Multithreaded Example</vt:lpstr>
      <vt:lpstr>Simple Thread Example:</vt:lpstr>
      <vt:lpstr>Looking deeper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Preventing Race Conditions</vt:lpstr>
      <vt:lpstr>Preventing Race Conditions</vt:lpstr>
      <vt:lpstr>Preventing Race Conditions</vt:lpstr>
      <vt:lpstr>Preventing Race Conditions</vt:lpstr>
      <vt:lpstr>Preventing Race Conditions</vt:lpstr>
      <vt:lpstr>Preventing Race Conditions</vt:lpstr>
      <vt:lpstr>Vocabulary</vt:lpstr>
      <vt:lpstr>Java Mutual Exclusion with Synchronized</vt:lpstr>
      <vt:lpstr>Acknowledgments</vt:lpstr>
      <vt:lpstr>Race Condition Metaphor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– Race Conditions &amp; Mutual Exclusion</dc:title>
  <dc:creator>Braught, Grant</dc:creator>
  <cp:lastModifiedBy>Braught, Grant</cp:lastModifiedBy>
  <cp:revision>120</cp:revision>
  <cp:lastPrinted>2022-04-15T12:13:05Z</cp:lastPrinted>
  <dcterms:created xsi:type="dcterms:W3CDTF">2020-11-19T19:43:32Z</dcterms:created>
  <dcterms:modified xsi:type="dcterms:W3CDTF">2022-04-24T00:18:01Z</dcterms:modified>
</cp:coreProperties>
</file>