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290" r:id="rId3"/>
    <p:sldId id="294" r:id="rId4"/>
    <p:sldId id="316" r:id="rId5"/>
    <p:sldId id="317" r:id="rId6"/>
    <p:sldId id="299" r:id="rId7"/>
    <p:sldId id="296" r:id="rId8"/>
    <p:sldId id="293" r:id="rId9"/>
    <p:sldId id="303" r:id="rId10"/>
    <p:sldId id="295" r:id="rId11"/>
    <p:sldId id="301" r:id="rId12"/>
    <p:sldId id="319" r:id="rId13"/>
    <p:sldId id="321" r:id="rId14"/>
    <p:sldId id="297" r:id="rId15"/>
    <p:sldId id="307" r:id="rId16"/>
    <p:sldId id="313" r:id="rId17"/>
    <p:sldId id="298" r:id="rId18"/>
    <p:sldId id="291" r:id="rId19"/>
    <p:sldId id="300" r:id="rId20"/>
    <p:sldId id="302" r:id="rId21"/>
    <p:sldId id="318" r:id="rId22"/>
    <p:sldId id="320" r:id="rId2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29"/>
    <p:restoredTop sz="70204"/>
  </p:normalViewPr>
  <p:slideViewPr>
    <p:cSldViewPr snapToGrid="0" snapToObjects="1">
      <p:cViewPr varScale="1">
        <p:scale>
          <a:sx n="117" d="100"/>
          <a:sy n="117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42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Makes sense in the real world…. </a:t>
            </a:r>
          </a:p>
          <a:p>
            <a:r>
              <a:rPr lang="en-US" dirty="0"/>
              <a:t>Do we need it in the computer…</a:t>
            </a:r>
          </a:p>
          <a:p>
            <a:endParaRPr lang="en-US" dirty="0"/>
          </a:p>
          <a:p>
            <a:r>
              <a:rPr lang="en-US" dirty="0"/>
              <a:t>Table shows:</a:t>
            </a:r>
          </a:p>
          <a:p>
            <a:r>
              <a:rPr lang="en-US" dirty="0"/>
              <a:t>  - rate at which CPU can execute an instruction</a:t>
            </a:r>
          </a:p>
          <a:p>
            <a:r>
              <a:rPr lang="en-US" dirty="0"/>
              <a:t>  - rate at which Memory can provide instructions to be execute or data to be operated on.</a:t>
            </a:r>
          </a:p>
          <a:p>
            <a:r>
              <a:rPr lang="en-US" dirty="0"/>
              <a:t>    - 1986 the CPU could get every instruction and piece of data it needed from MM right when it needed it.</a:t>
            </a:r>
          </a:p>
          <a:p>
            <a:r>
              <a:rPr lang="en-US" dirty="0"/>
              <a:t>    - Over time CPU speeds have increased more than memory speeds.</a:t>
            </a:r>
          </a:p>
          <a:p>
            <a:r>
              <a:rPr lang="en-US" dirty="0"/>
              <a:t>      - by 2018 – the CPU can process instructions and data 30 times faster than the memory can provide them.</a:t>
            </a:r>
          </a:p>
          <a:p>
            <a:r>
              <a:rPr lang="en-US" dirty="0"/>
              <a:t>      - So if the CPU were to request a number to add, it would have to wait 30 cycles for it to show up from memory.</a:t>
            </a:r>
          </a:p>
          <a:p>
            <a:endParaRPr lang="en-US" dirty="0"/>
          </a:p>
          <a:p>
            <a:r>
              <a:rPr lang="en-US" dirty="0"/>
              <a:t>So why not just build all of the main memory out of cache technology on the CPU chip.</a:t>
            </a:r>
          </a:p>
          <a:p>
            <a:r>
              <a:rPr lang="en-US" dirty="0"/>
              <a:t>  - Not enough transistors and it would cost too much.</a:t>
            </a:r>
          </a:p>
          <a:p>
            <a:endParaRPr lang="en-US" dirty="0"/>
          </a:p>
          <a:p>
            <a:r>
              <a:rPr lang="en-US" dirty="0"/>
              <a:t>So this creates a bottleneck between Main memory and the CPU.</a:t>
            </a:r>
          </a:p>
          <a:p>
            <a:endParaRPr lang="en-US" dirty="0"/>
          </a:p>
          <a:p>
            <a:r>
              <a:rPr lang="en-US" dirty="0"/>
              <a:t>Cache helps to eliminate this bottleneck</a:t>
            </a:r>
          </a:p>
          <a:p>
            <a:r>
              <a:rPr lang="en-US" dirty="0"/>
              <a:t>  - getting data and instructions to the CPU faster </a:t>
            </a:r>
          </a:p>
          <a:p>
            <a:r>
              <a:rPr lang="en-US" dirty="0"/>
              <a:t>  - in a way that is technologically feasible and at a reasonable cost.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66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it simple….</a:t>
            </a:r>
          </a:p>
          <a:p>
            <a:r>
              <a:rPr lang="en-US" dirty="0"/>
              <a:t> - Because the cache is faster than the RAM, </a:t>
            </a:r>
          </a:p>
          <a:p>
            <a:r>
              <a:rPr lang="en-US" dirty="0"/>
              <a:t> - When the data or instruction is actually needed </a:t>
            </a:r>
          </a:p>
          <a:p>
            <a:r>
              <a:rPr lang="en-US" dirty="0"/>
              <a:t> - the CPU can get it more quickly from the cache than if it had to go to main memory.</a:t>
            </a:r>
          </a:p>
          <a:p>
            <a:r>
              <a:rPr lang="en-US" dirty="0"/>
              <a:t>   - Like the Plumber going to his toolbox instead of to the Van.</a:t>
            </a:r>
          </a:p>
          <a:p>
            <a:endParaRPr lang="en-US" dirty="0"/>
          </a:p>
          <a:p>
            <a:r>
              <a:rPr lang="en-US" dirty="0"/>
              <a:t>Many systems will have multiple levels of cache with some being on the CPU chip.</a:t>
            </a:r>
          </a:p>
          <a:p>
            <a:r>
              <a:rPr lang="en-US" dirty="0"/>
              <a:t>  - This is the different levels (L2, L3) that you may have seen earlier.</a:t>
            </a:r>
          </a:p>
          <a:p>
            <a:r>
              <a:rPr lang="en-US" dirty="0"/>
              <a:t>    - L1 is off-chip</a:t>
            </a:r>
          </a:p>
          <a:p>
            <a:r>
              <a:rPr lang="en-US" dirty="0"/>
              <a:t>    - L2 and L3 are on-chip.</a:t>
            </a:r>
          </a:p>
          <a:p>
            <a:r>
              <a:rPr lang="en-US" dirty="0"/>
              <a:t>    - Each level gets faster, but smaller and more expensive to build.</a:t>
            </a:r>
          </a:p>
          <a:p>
            <a:r>
              <a:rPr lang="en-US" dirty="0"/>
              <a:t>    - Recall that on chip vs off chip makes a big difference in speed.</a:t>
            </a:r>
          </a:p>
          <a:p>
            <a:endParaRPr lang="en-US" dirty="0"/>
          </a:p>
          <a:p>
            <a:r>
              <a:rPr lang="en-US" dirty="0"/>
              <a:t>  - Moore’s law gave engineers lots and lots  more transistors to use.</a:t>
            </a:r>
          </a:p>
          <a:p>
            <a:r>
              <a:rPr lang="en-US" dirty="0"/>
              <a:t>    - part of what they are used for is to build this cache.</a:t>
            </a:r>
          </a:p>
        </p:txBody>
      </p:sp>
    </p:spTree>
    <p:extLst>
      <p:ext uri="{BB962C8B-B14F-4D97-AF65-F5344CB8AC3E}">
        <p14:creationId xmlns:p14="http://schemas.microsoft.com/office/powerpoint/2010/main" val="1649970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plumber is pretty smart and has lots of experience.</a:t>
            </a:r>
          </a:p>
          <a:p>
            <a:r>
              <a:rPr lang="en-US" dirty="0"/>
              <a:t>  - He/she knows what tools are likely to be needed for a job</a:t>
            </a:r>
          </a:p>
          <a:p>
            <a:r>
              <a:rPr lang="en-US" dirty="0"/>
              <a:t>  - and can pre-load them into the toolbox.</a:t>
            </a:r>
          </a:p>
          <a:p>
            <a:endParaRPr lang="en-US" dirty="0"/>
          </a:p>
          <a:p>
            <a:r>
              <a:rPr lang="en-US" dirty="0"/>
              <a:t>But how can the computer know what instructions or data will be needed soon?</a:t>
            </a:r>
          </a:p>
          <a:p>
            <a:r>
              <a:rPr lang="en-US" dirty="0"/>
              <a:t>  - tricky question… </a:t>
            </a:r>
          </a:p>
          <a:p>
            <a:r>
              <a:rPr lang="en-US" dirty="0"/>
              <a:t>    - what could I possibly mean or be looking for here.</a:t>
            </a:r>
          </a:p>
          <a:p>
            <a:r>
              <a:rPr lang="en-US" dirty="0"/>
              <a:t>    - brainstorm it out with neighbors</a:t>
            </a:r>
          </a:p>
          <a:p>
            <a:r>
              <a:rPr lang="en-US" dirty="0"/>
              <a:t>    - make some guesses</a:t>
            </a:r>
          </a:p>
          <a:p>
            <a:r>
              <a:rPr lang="en-US" dirty="0"/>
              <a:t>    - do they make sense?</a:t>
            </a:r>
          </a:p>
        </p:txBody>
      </p:sp>
    </p:spTree>
    <p:extLst>
      <p:ext uri="{BB962C8B-B14F-4D97-AF65-F5344CB8AC3E}">
        <p14:creationId xmlns:p14="http://schemas.microsoft.com/office/powerpoint/2010/main" val="2705727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general, the computer can’t know </a:t>
            </a:r>
          </a:p>
          <a:p>
            <a:r>
              <a:rPr lang="en-US" dirty="0"/>
              <a:t>  - it is general purpose.</a:t>
            </a:r>
          </a:p>
          <a:p>
            <a:r>
              <a:rPr lang="en-US" dirty="0"/>
              <a:t>  - it could be running any program that does anything.</a:t>
            </a:r>
          </a:p>
          <a:p>
            <a:endParaRPr lang="en-US" dirty="0"/>
          </a:p>
          <a:p>
            <a:r>
              <a:rPr lang="en-US" dirty="0"/>
              <a:t>But as we just saw there are some general patterns that tend to hold true.</a:t>
            </a:r>
          </a:p>
          <a:p>
            <a:r>
              <a:rPr lang="en-US" dirty="0"/>
              <a:t>  - So it uses those and sort of cheats…</a:t>
            </a:r>
          </a:p>
          <a:p>
            <a:endParaRPr lang="en-US" dirty="0"/>
          </a:p>
          <a:p>
            <a:r>
              <a:rPr lang="en-US" dirty="0"/>
              <a:t>Principle: Things that have been used recently used are likely to be used again soon.</a:t>
            </a:r>
          </a:p>
          <a:p>
            <a:r>
              <a:rPr lang="en-US" dirty="0"/>
              <a:t>  - for example:</a:t>
            </a:r>
          </a:p>
          <a:p>
            <a:r>
              <a:rPr lang="en-US" dirty="0"/>
              <a:t>    - the variables v and total</a:t>
            </a:r>
          </a:p>
          <a:p>
            <a:r>
              <a:rPr lang="en-US" dirty="0"/>
              <a:t>    - the instructions for the for loop</a:t>
            </a:r>
          </a:p>
          <a:p>
            <a:r>
              <a:rPr lang="en-US" dirty="0"/>
              <a:t>    - the instruction for adding v to total</a:t>
            </a:r>
          </a:p>
          <a:p>
            <a:r>
              <a:rPr lang="en-US" dirty="0"/>
              <a:t>  - They are used over and over again.</a:t>
            </a:r>
          </a:p>
          <a:p>
            <a:r>
              <a:rPr lang="en-US" dirty="0"/>
              <a:t>    - This doesn’t just happen in this program but in most… </a:t>
            </a:r>
          </a:p>
          <a:p>
            <a:r>
              <a:rPr lang="en-US" dirty="0"/>
              <a:t>      - Most programs use lots of loops.</a:t>
            </a:r>
          </a:p>
          <a:p>
            <a:endParaRPr lang="en-US" dirty="0"/>
          </a:p>
          <a:p>
            <a:r>
              <a:rPr lang="en-US" dirty="0"/>
              <a:t>  - This principle is called ”Temporal Locality”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When a data or instruction is used it is likely to be used again soon.</a:t>
            </a:r>
          </a:p>
          <a:p>
            <a:endParaRPr lang="en-US" dirty="0"/>
          </a:p>
          <a:p>
            <a:r>
              <a:rPr lang="en-US" dirty="0"/>
              <a:t>Principle: Things that are near each other are likely to be used soon.</a:t>
            </a:r>
          </a:p>
          <a:p>
            <a:r>
              <a:rPr lang="en-US" dirty="0"/>
              <a:t>  - if we use x[0] then we are likely to use x[1], x[2], x[3]… soon.</a:t>
            </a:r>
          </a:p>
          <a:p>
            <a:r>
              <a:rPr lang="en-US" dirty="0"/>
              <a:t>    - similarly for x[60] and x[61], x[62], x[63]…</a:t>
            </a:r>
          </a:p>
          <a:p>
            <a:r>
              <a:rPr lang="en-US" dirty="0"/>
              <a:t>    - this is not just in this program but in general.</a:t>
            </a:r>
          </a:p>
          <a:p>
            <a:r>
              <a:rPr lang="en-US" dirty="0"/>
              <a:t>      - lots of programs scan through arrays.</a:t>
            </a:r>
          </a:p>
          <a:p>
            <a:r>
              <a:rPr lang="en-US" dirty="0"/>
              <a:t>  - when we execute the for statement, we are likely to execute the next statement next</a:t>
            </a:r>
          </a:p>
          <a:p>
            <a:r>
              <a:rPr lang="en-US" dirty="0"/>
              <a:t>    - we usually we go to the next statement - total = total + v</a:t>
            </a:r>
          </a:p>
          <a:p>
            <a:r>
              <a:rPr lang="en-US" dirty="0"/>
              <a:t>      - not always… but usually</a:t>
            </a:r>
          </a:p>
          <a:p>
            <a:r>
              <a:rPr lang="en-US" dirty="0"/>
              <a:t>      - not just in this program but in general</a:t>
            </a:r>
          </a:p>
          <a:p>
            <a:r>
              <a:rPr lang="en-US" dirty="0"/>
              <a:t>        - Remember the default action in fetch/decode/execute is to go to the next instruction</a:t>
            </a:r>
          </a:p>
          <a:p>
            <a:r>
              <a:rPr lang="en-US" dirty="0"/>
              <a:t>        - unless there is a branch.</a:t>
            </a:r>
          </a:p>
          <a:p>
            <a:endParaRPr lang="en-US" dirty="0"/>
          </a:p>
          <a:p>
            <a:r>
              <a:rPr lang="en-US" dirty="0"/>
              <a:t>  - This principle is called “Spatial Locality”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When a data or instruction that is used those nearby are likely to be used soon.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89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that the cache is faster than the main memory.</a:t>
            </a:r>
          </a:p>
          <a:p>
            <a:r>
              <a:rPr lang="en-US" dirty="0"/>
              <a:t>  - So now when we need an instruction or data again it can be retrieved more quickly than if we had to go to main memory.</a:t>
            </a:r>
          </a:p>
          <a:p>
            <a:r>
              <a:rPr lang="en-US" dirty="0"/>
              <a:t>    - like the plumber getting the tool from the toolbox instead of going to the van.</a:t>
            </a:r>
          </a:p>
          <a:p>
            <a:r>
              <a:rPr lang="en-US" dirty="0"/>
              <a:t>  - Similarly, when we need a nearby data or instruction it can also likely be retrieved more quickly than going to main memory.</a:t>
            </a:r>
          </a:p>
          <a:p>
            <a:r>
              <a:rPr lang="en-US" dirty="0"/>
              <a:t>    - like the plumber having a few different wrenches of different sizes in the toolbox.</a:t>
            </a:r>
          </a:p>
        </p:txBody>
      </p:sp>
    </p:spTree>
    <p:extLst>
      <p:ext uri="{BB962C8B-B14F-4D97-AF65-F5344CB8AC3E}">
        <p14:creationId xmlns:p14="http://schemas.microsoft.com/office/powerpoint/2010/main" val="3452518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vocabulary…</a:t>
            </a:r>
          </a:p>
          <a:p>
            <a:endParaRPr lang="en-US" dirty="0"/>
          </a:p>
          <a:p>
            <a:r>
              <a:rPr lang="en-US" dirty="0"/>
              <a:t>When an instruction or piece of data (yellow) is requested </a:t>
            </a:r>
          </a:p>
          <a:p>
            <a:r>
              <a:rPr lang="en-US" dirty="0"/>
              <a:t> - The cache is checked</a:t>
            </a:r>
          </a:p>
          <a:p>
            <a:r>
              <a:rPr lang="en-US" dirty="0"/>
              <a:t>   - It is not found there so we have to go to Main Memory to get it.</a:t>
            </a:r>
          </a:p>
          <a:p>
            <a:r>
              <a:rPr lang="en-US" dirty="0"/>
              <a:t>     - That is called a Cache Miss</a:t>
            </a:r>
          </a:p>
          <a:p>
            <a:r>
              <a:rPr lang="en-US" dirty="0"/>
              <a:t>     - On a cache miss the </a:t>
            </a:r>
          </a:p>
          <a:p>
            <a:r>
              <a:rPr lang="en-US" dirty="0"/>
              <a:t>       - data or instruction (yellow) is retrieved from main memory.</a:t>
            </a:r>
          </a:p>
          <a:p>
            <a:r>
              <a:rPr lang="en-US" dirty="0"/>
              <a:t>       - data or instruction and a surrounding block (orange) is copied to the cache.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If a nearby data or instruction (blue) is requested</a:t>
            </a:r>
          </a:p>
          <a:p>
            <a:r>
              <a:rPr lang="en-US" dirty="0"/>
              <a:t>  - The cache is checked</a:t>
            </a:r>
          </a:p>
          <a:p>
            <a:r>
              <a:rPr lang="en-US" dirty="0"/>
              <a:t>    - It is found there so we do not have to go to main memory to get it.</a:t>
            </a:r>
          </a:p>
          <a:p>
            <a:r>
              <a:rPr lang="en-US" dirty="0"/>
              <a:t>    - That is called a Cache Hit</a:t>
            </a:r>
          </a:p>
          <a:p>
            <a:r>
              <a:rPr lang="en-US" dirty="0"/>
              <a:t>       - The data or instruction is retrieved directly from the cache (much faster).</a:t>
            </a:r>
          </a:p>
          <a:p>
            <a:endParaRPr lang="en-US" dirty="0"/>
          </a:p>
          <a:p>
            <a:r>
              <a:rPr lang="en-US" dirty="0"/>
              <a:t>Same cycle is repeated again for another cache miss (red).</a:t>
            </a:r>
          </a:p>
          <a:p>
            <a:endParaRPr lang="en-US" dirty="0"/>
          </a:p>
          <a:p>
            <a:r>
              <a:rPr lang="en-US" dirty="0"/>
              <a:t>This is like the Plumber checking his tool box. </a:t>
            </a:r>
          </a:p>
          <a:p>
            <a:r>
              <a:rPr lang="en-US" dirty="0"/>
              <a:t>  - If he does not find the tool he needs, he has to go to the van (cache miss) - slow</a:t>
            </a:r>
          </a:p>
          <a:p>
            <a:r>
              <a:rPr lang="en-US" dirty="0"/>
              <a:t>  - If he does find the tool he needs, no trip to the van (cache hit) – fast.</a:t>
            </a:r>
          </a:p>
          <a:p>
            <a:endParaRPr lang="en-US" dirty="0"/>
          </a:p>
          <a:p>
            <a:r>
              <a:rPr lang="en-US" dirty="0"/>
              <a:t>If there is time we can discuss:</a:t>
            </a:r>
          </a:p>
          <a:p>
            <a:r>
              <a:rPr lang="en-US" dirty="0"/>
              <a:t>  - Recall that the cache is much faster but also much smaller than main memory</a:t>
            </a:r>
          </a:p>
          <a:p>
            <a:r>
              <a:rPr lang="en-US" dirty="0"/>
              <a:t>  - So it cannot hold everything that is in the main memory.</a:t>
            </a:r>
          </a:p>
          <a:p>
            <a:r>
              <a:rPr lang="en-US" dirty="0"/>
              <a:t>    - So often when we have a cache miss</a:t>
            </a:r>
          </a:p>
          <a:p>
            <a:r>
              <a:rPr lang="en-US" dirty="0"/>
              <a:t>    - We will have to remove some data and instructions from the cache to make room for the new ones.</a:t>
            </a:r>
          </a:p>
          <a:p>
            <a:r>
              <a:rPr lang="en-US" dirty="0"/>
              <a:t>  - This is like the plumber’s toolbox – it cannot hold everything that is in the van.</a:t>
            </a:r>
          </a:p>
          <a:p>
            <a:r>
              <a:rPr lang="en-US" dirty="0"/>
              <a:t>  - How might you decide what to remove?</a:t>
            </a:r>
          </a:p>
        </p:txBody>
      </p:sp>
    </p:spTree>
    <p:extLst>
      <p:ext uri="{BB962C8B-B14F-4D97-AF65-F5344CB8AC3E}">
        <p14:creationId xmlns:p14="http://schemas.microsoft.com/office/powerpoint/2010/main" val="1847704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38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Terms are a little fuzzy in practice.</a:t>
            </a:r>
          </a:p>
          <a:p>
            <a:r>
              <a:rPr lang="en-US" dirty="0"/>
              <a:t>Sometimes it will all be called memory and sometimes it will all be called storage</a:t>
            </a:r>
          </a:p>
          <a:p>
            <a:r>
              <a:rPr lang="en-US" dirty="0"/>
              <a:t>Have to pay attention to context.</a:t>
            </a:r>
          </a:p>
          <a:p>
            <a:r>
              <a:rPr lang="en-US" dirty="0"/>
              <a:t>I’ll try to stick with the distinction here.</a:t>
            </a:r>
          </a:p>
          <a:p>
            <a:r>
              <a:rPr lang="en-US" dirty="0"/>
              <a:t>  - memory – volatile</a:t>
            </a:r>
          </a:p>
          <a:p>
            <a:r>
              <a:rPr lang="en-US" dirty="0"/>
              <a:t>  - storage – non-volatile</a:t>
            </a:r>
          </a:p>
        </p:txBody>
      </p:sp>
    </p:spTree>
    <p:extLst>
      <p:ext uri="{BB962C8B-B14F-4D97-AF65-F5344CB8AC3E}">
        <p14:creationId xmlns:p14="http://schemas.microsoft.com/office/powerpoint/2010/main" val="2572981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8683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51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the stored program architecture.</a:t>
            </a:r>
          </a:p>
          <a:p>
            <a:r>
              <a:rPr lang="en-US" dirty="0"/>
              <a:t>  - This is our baseline </a:t>
            </a:r>
          </a:p>
          <a:p>
            <a:r>
              <a:rPr lang="en-US" dirty="0"/>
              <a:t>  - everything we discuss will be based on this architecture.</a:t>
            </a:r>
          </a:p>
          <a:p>
            <a:endParaRPr lang="en-US" dirty="0"/>
          </a:p>
          <a:p>
            <a:r>
              <a:rPr lang="en-US" dirty="0"/>
              <a:t>With the Stored Program Architecture:</a:t>
            </a:r>
          </a:p>
          <a:p>
            <a:r>
              <a:rPr lang="en-US" dirty="0"/>
              <a:t>  - The program and its tata MUST be in main memory.</a:t>
            </a:r>
          </a:p>
          <a:p>
            <a:endParaRPr lang="en-US" dirty="0"/>
          </a:p>
          <a:p>
            <a:r>
              <a:rPr lang="en-US" dirty="0"/>
              <a:t>Typically it is stored long term on disk</a:t>
            </a:r>
          </a:p>
          <a:p>
            <a:r>
              <a:rPr lang="en-US" dirty="0"/>
              <a:t>  - so it needs to be loaded into memory to be used.</a:t>
            </a:r>
          </a:p>
          <a:p>
            <a:r>
              <a:rPr lang="en-US" dirty="0"/>
              <a:t>  - When you double click an icon</a:t>
            </a:r>
          </a:p>
          <a:p>
            <a:r>
              <a:rPr lang="en-US" dirty="0"/>
              <a:t>    - you are asking your OS to move the program into main memory.</a:t>
            </a:r>
          </a:p>
          <a:p>
            <a:r>
              <a:rPr lang="en-US" dirty="0"/>
              <a:t>  - When you choose ”File open” </a:t>
            </a:r>
          </a:p>
          <a:p>
            <a:r>
              <a:rPr lang="en-US" dirty="0"/>
              <a:t>    - you are asking the program to bring data into main memory to be processed.</a:t>
            </a:r>
          </a:p>
          <a:p>
            <a:r>
              <a:rPr lang="en-US" dirty="0"/>
              <a:t>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Back in the day… 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programs and data were loaded from punch cards or paper tape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as you saw in some of the videos you’ve watched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Once a program is in memory it is executed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Fetch / Decode / Execute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over and over and over again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one instruction after the other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with branching.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That is the foundation for everything.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Today and next class we’ll look at a few ways to improve or expand upon that.</a:t>
            </a:r>
          </a:p>
        </p:txBody>
      </p:sp>
    </p:spTree>
    <p:extLst>
      <p:ext uri="{BB962C8B-B14F-4D97-AF65-F5344CB8AC3E}">
        <p14:creationId xmlns:p14="http://schemas.microsoft.com/office/powerpoint/2010/main" val="4182706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stored program architecture is still the way machines work.</a:t>
            </a:r>
          </a:p>
          <a:p>
            <a:r>
              <a:rPr lang="en-US" dirty="0"/>
              <a:t>How do we improve their performance to get from the EDSAC/EDVAC/Mark1/</a:t>
            </a:r>
            <a:r>
              <a:rPr lang="en-US" dirty="0" err="1"/>
              <a:t>etc</a:t>
            </a:r>
            <a:r>
              <a:rPr lang="en-US" dirty="0"/>
              <a:t> to today?</a:t>
            </a:r>
          </a:p>
          <a:p>
            <a:endParaRPr lang="en-US" dirty="0"/>
          </a:p>
          <a:p>
            <a:r>
              <a:rPr lang="en-US" dirty="0"/>
              <a:t>Three primary paths…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Better Technology:</a:t>
            </a:r>
          </a:p>
          <a:p>
            <a:r>
              <a:rPr lang="en-US" dirty="0"/>
              <a:t>  - Moore’s Law – better / faster / smaller transistors</a:t>
            </a:r>
          </a:p>
          <a:p>
            <a:r>
              <a:rPr lang="en-US" dirty="0"/>
              <a:t>  - More transistors enabled more complex designs that enhance performance.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Better Designs:</a:t>
            </a:r>
          </a:p>
          <a:p>
            <a:r>
              <a:rPr lang="en-US" dirty="0"/>
              <a:t>  - Memory and Caching - today</a:t>
            </a:r>
          </a:p>
          <a:p>
            <a:r>
              <a:rPr lang="en-US" dirty="0"/>
              <a:t>  - Better processor design – next class.</a:t>
            </a:r>
          </a:p>
          <a:p>
            <a:endParaRPr lang="en-US" dirty="0"/>
          </a:p>
          <a:p>
            <a:r>
              <a:rPr lang="en-US" dirty="0"/>
              <a:t>Better Software:</a:t>
            </a:r>
          </a:p>
          <a:p>
            <a:r>
              <a:rPr lang="en-US" dirty="0"/>
              <a:t>  - other classes</a:t>
            </a:r>
          </a:p>
        </p:txBody>
      </p:sp>
    </p:spTree>
    <p:extLst>
      <p:ext uri="{BB962C8B-B14F-4D97-AF65-F5344CB8AC3E}">
        <p14:creationId xmlns:p14="http://schemas.microsoft.com/office/powerpoint/2010/main" val="875572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processors does your machine have?</a:t>
            </a:r>
          </a:p>
          <a:p>
            <a:r>
              <a:rPr lang="en-US" dirty="0"/>
              <a:t>How many cores?</a:t>
            </a:r>
          </a:p>
          <a:p>
            <a:r>
              <a:rPr lang="en-US" dirty="0"/>
              <a:t>What speed is the processor?</a:t>
            </a:r>
          </a:p>
          <a:p>
            <a:r>
              <a:rPr lang="en-US" dirty="0"/>
              <a:t>How much ram?</a:t>
            </a:r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You may not find all of them…  </a:t>
            </a:r>
          </a:p>
          <a:p>
            <a:r>
              <a:rPr lang="en-US" dirty="0"/>
              <a:t>  - see what you can find in 2-3 minutes.</a:t>
            </a:r>
          </a:p>
          <a:p>
            <a:r>
              <a:rPr lang="en-US" dirty="0"/>
              <a:t>  - compare with a neighbor if you find most of it.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Mac Icon:</a:t>
            </a:r>
          </a:p>
          <a:p>
            <a:r>
              <a:rPr lang="en-US" dirty="0"/>
              <a:t>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File:Finder_Icon_macOS_Big_Sur.png</a:t>
            </a:r>
            <a:endParaRPr lang="en-US" dirty="0"/>
          </a:p>
          <a:p>
            <a:r>
              <a:rPr lang="en-US" dirty="0"/>
              <a:t>Windows Icon:</a:t>
            </a:r>
          </a:p>
          <a:p>
            <a:r>
              <a:rPr lang="en-US" dirty="0"/>
              <a:t>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File:Windows_icon.svg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77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some quick web searches and see what you come up with.</a:t>
            </a:r>
          </a:p>
          <a:p>
            <a:endParaRPr lang="en-US" dirty="0"/>
          </a:p>
          <a:p>
            <a:r>
              <a:rPr lang="en-US" dirty="0"/>
              <a:t>Draw a distinction between powers of 2 and powers of 10.</a:t>
            </a:r>
          </a:p>
          <a:p>
            <a:r>
              <a:rPr lang="en-US" dirty="0"/>
              <a:t>  -  Powers of 10 are typically used for </a:t>
            </a:r>
          </a:p>
          <a:p>
            <a:r>
              <a:rPr lang="en-US" dirty="0"/>
              <a:t>    - Hz </a:t>
            </a:r>
          </a:p>
          <a:p>
            <a:r>
              <a:rPr lang="en-US" dirty="0"/>
              <a:t>    - Hard Disk Drive space (HDD)</a:t>
            </a:r>
          </a:p>
          <a:p>
            <a:r>
              <a:rPr lang="en-US" dirty="0"/>
              <a:t>  - Powers of 2 are typically used for </a:t>
            </a:r>
          </a:p>
          <a:p>
            <a:r>
              <a:rPr lang="en-US" dirty="0"/>
              <a:t>    - Main memory (RAM) sizes</a:t>
            </a:r>
          </a:p>
          <a:p>
            <a:r>
              <a:rPr lang="en-US" dirty="0"/>
              <a:t>    - Cache sizes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23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Systems have many different types of memory</a:t>
            </a:r>
          </a:p>
          <a:p>
            <a:endParaRPr lang="en-US" dirty="0"/>
          </a:p>
          <a:p>
            <a:r>
              <a:rPr lang="en-US" dirty="0"/>
              <a:t>- CPU at the top</a:t>
            </a:r>
          </a:p>
          <a:p>
            <a:r>
              <a:rPr lang="en-US" dirty="0"/>
              <a:t>  - contains registers and the cache (more in a bit)</a:t>
            </a:r>
          </a:p>
          <a:p>
            <a:r>
              <a:rPr lang="en-US" dirty="0"/>
              <a:t>  - SRAM – static ram</a:t>
            </a:r>
          </a:p>
          <a:p>
            <a:endParaRPr lang="en-US" dirty="0"/>
          </a:p>
          <a:p>
            <a:r>
              <a:rPr lang="en-US" dirty="0"/>
              <a:t>- DRAM </a:t>
            </a:r>
          </a:p>
          <a:p>
            <a:r>
              <a:rPr lang="en-US" dirty="0"/>
              <a:t>  - Dynamic RAM </a:t>
            </a:r>
          </a:p>
          <a:p>
            <a:r>
              <a:rPr lang="en-US" dirty="0"/>
              <a:t>  - or just RAM.</a:t>
            </a:r>
          </a:p>
          <a:p>
            <a:r>
              <a:rPr lang="en-US" dirty="0"/>
              <a:t>  - The main memory</a:t>
            </a:r>
          </a:p>
          <a:p>
            <a:endParaRPr lang="en-US" dirty="0"/>
          </a:p>
          <a:p>
            <a:r>
              <a:rPr lang="en-US" dirty="0"/>
              <a:t>- Disk drives</a:t>
            </a:r>
          </a:p>
          <a:p>
            <a:r>
              <a:rPr lang="en-US" dirty="0"/>
              <a:t>  - SSD – solid state drive</a:t>
            </a:r>
          </a:p>
          <a:p>
            <a:r>
              <a:rPr lang="en-US" dirty="0"/>
              <a:t>  - HDD – Hard disk drive</a:t>
            </a:r>
          </a:p>
          <a:p>
            <a:endParaRPr lang="en-US" dirty="0"/>
          </a:p>
          <a:p>
            <a:r>
              <a:rPr lang="en-US" dirty="0"/>
              <a:t>External Storage</a:t>
            </a:r>
          </a:p>
          <a:p>
            <a:r>
              <a:rPr lang="en-US" dirty="0"/>
              <a:t>   - Tape / CD / DVD</a:t>
            </a:r>
          </a:p>
          <a:p>
            <a:endParaRPr lang="en-US" dirty="0"/>
          </a:p>
          <a:p>
            <a:r>
              <a:rPr lang="en-US" dirty="0"/>
              <a:t>Have different amounts of each type of storage </a:t>
            </a:r>
          </a:p>
          <a:p>
            <a:r>
              <a:rPr lang="en-US" dirty="0"/>
              <a:t>  - reflecting tradeoffs between Cost and Performance</a:t>
            </a:r>
          </a:p>
          <a:p>
            <a:r>
              <a:rPr lang="en-US" dirty="0"/>
              <a:t>  - Cost:</a:t>
            </a:r>
          </a:p>
          <a:p>
            <a:r>
              <a:rPr lang="en-US" dirty="0"/>
              <a:t>    - The types of memory at the bottom cost less per unit of storage (i.e. $/GB or $/MB)</a:t>
            </a:r>
          </a:p>
          <a:p>
            <a:r>
              <a:rPr lang="en-US" dirty="0"/>
              <a:t>    - The types at the top cost more per unit of storge.</a:t>
            </a:r>
          </a:p>
          <a:p>
            <a:r>
              <a:rPr lang="en-US" dirty="0"/>
              <a:t>  - Performance:</a:t>
            </a:r>
          </a:p>
          <a:p>
            <a:r>
              <a:rPr lang="en-US" dirty="0"/>
              <a:t>    - Capacity and Speed</a:t>
            </a:r>
          </a:p>
          <a:p>
            <a:r>
              <a:rPr lang="en-US" dirty="0"/>
              <a:t>    - Capacity</a:t>
            </a:r>
          </a:p>
          <a:p>
            <a:r>
              <a:rPr lang="en-US" dirty="0"/>
              <a:t>      - We have more of the cheaper stuff and less of the expensive stuff.</a:t>
            </a:r>
          </a:p>
          <a:p>
            <a:r>
              <a:rPr lang="en-US" dirty="0"/>
              <a:t>    - Speed</a:t>
            </a:r>
          </a:p>
          <a:p>
            <a:r>
              <a:rPr lang="en-US" dirty="0"/>
              <a:t>      - The more expensive stuff is faster than the cheaper stuff.</a:t>
            </a:r>
          </a:p>
          <a:p>
            <a:endParaRPr lang="en-US" dirty="0"/>
          </a:p>
          <a:p>
            <a:r>
              <a:rPr lang="en-US" dirty="0"/>
              <a:t>As we pay more we get faster but we can afford less of it.</a:t>
            </a:r>
          </a:p>
          <a:p>
            <a:r>
              <a:rPr lang="en-US" dirty="0"/>
              <a:t>So to balance this we’ll have small amounts of very fast memory and large amounts of slower memory.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07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some more terminology to this slide.</a:t>
            </a:r>
          </a:p>
          <a:p>
            <a:r>
              <a:rPr lang="en-US" dirty="0"/>
              <a:t>  - Memory vs Storage</a:t>
            </a:r>
          </a:p>
          <a:p>
            <a:r>
              <a:rPr lang="en-US" dirty="0"/>
              <a:t>    - largely the same as Volatile / Non-Volatile</a:t>
            </a:r>
          </a:p>
          <a:p>
            <a:endParaRPr lang="en-US" dirty="0"/>
          </a:p>
          <a:p>
            <a:r>
              <a:rPr lang="en-US" dirty="0"/>
              <a:t>  - Volatile = temporary – erased when the power is lost</a:t>
            </a:r>
          </a:p>
          <a:p>
            <a:r>
              <a:rPr lang="en-US" dirty="0"/>
              <a:t>    - The programs you are running and the data you are working on are no longer in RAM when you turn the computer off.</a:t>
            </a:r>
          </a:p>
          <a:p>
            <a:r>
              <a:rPr lang="en-US" dirty="0"/>
              <a:t>    - You’ve probably experienced this.</a:t>
            </a:r>
          </a:p>
          <a:p>
            <a:r>
              <a:rPr lang="en-US" dirty="0"/>
              <a:t>      - Power outage or crash and didn’t save</a:t>
            </a:r>
          </a:p>
          <a:p>
            <a:endParaRPr lang="en-US" dirty="0"/>
          </a:p>
          <a:p>
            <a:r>
              <a:rPr lang="en-US" dirty="0"/>
              <a:t>  - Non-volatile = persistent</a:t>
            </a:r>
          </a:p>
          <a:p>
            <a:r>
              <a:rPr lang="en-US" dirty="0"/>
              <a:t>    - Data and programs are still there when you turn your computer back on.</a:t>
            </a:r>
          </a:p>
          <a:p>
            <a:r>
              <a:rPr lang="en-US" dirty="0"/>
              <a:t>    - This is the stuff that is saved on you disk drives</a:t>
            </a:r>
          </a:p>
          <a:p>
            <a:r>
              <a:rPr lang="en-US" dirty="0"/>
              <a:t>      - This is why you save things!</a:t>
            </a:r>
          </a:p>
          <a:p>
            <a:endParaRPr lang="en-US" dirty="0"/>
          </a:p>
          <a:p>
            <a:r>
              <a:rPr lang="en-US" dirty="0"/>
              <a:t>  - On-Chip / Off-Chip</a:t>
            </a:r>
          </a:p>
          <a:p>
            <a:r>
              <a:rPr lang="en-US" dirty="0"/>
              <a:t>    - On – Part of the CPU chip itself.</a:t>
            </a:r>
          </a:p>
          <a:p>
            <a:r>
              <a:rPr lang="en-US" dirty="0"/>
              <a:t>      - Built from some of those 40-billion transistors</a:t>
            </a:r>
          </a:p>
          <a:p>
            <a:r>
              <a:rPr lang="en-US" dirty="0"/>
              <a:t>    - Off – Separate chips </a:t>
            </a:r>
          </a:p>
          <a:p>
            <a:r>
              <a:rPr lang="en-US" dirty="0"/>
              <a:t>    - Significant speed difference.</a:t>
            </a:r>
          </a:p>
          <a:p>
            <a:endParaRPr lang="en-US" dirty="0"/>
          </a:p>
          <a:p>
            <a:r>
              <a:rPr lang="en-US" dirty="0"/>
              <a:t>  - On-Line / Off-Line</a:t>
            </a:r>
          </a:p>
          <a:p>
            <a:r>
              <a:rPr lang="en-US" dirty="0"/>
              <a:t>    - On - Always accessible – like your SSD</a:t>
            </a:r>
          </a:p>
          <a:p>
            <a:r>
              <a:rPr lang="en-US" dirty="0"/>
              <a:t>    - Off - must be mounted – like a thumb drive.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11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way that memory/storage can be classified</a:t>
            </a:r>
          </a:p>
          <a:p>
            <a:r>
              <a:rPr lang="en-US" dirty="0"/>
              <a:t> - Random (Random Access Memory) -  any address – same time</a:t>
            </a:r>
          </a:p>
          <a:p>
            <a:r>
              <a:rPr lang="en-US" dirty="0"/>
              <a:t>   - Also for registers / cache / SSD</a:t>
            </a:r>
          </a:p>
          <a:p>
            <a:r>
              <a:rPr lang="en-US" dirty="0"/>
              <a:t>   - For example in K&amp;S it did not matter </a:t>
            </a:r>
          </a:p>
          <a:p>
            <a:r>
              <a:rPr lang="en-US" dirty="0"/>
              <a:t>     - Which register a value was stored in it took the same amount of time to get it.</a:t>
            </a:r>
          </a:p>
          <a:p>
            <a:r>
              <a:rPr lang="en-US" dirty="0"/>
              <a:t>     - That is it didn’t take longer to get a value from R3 than it did from R0</a:t>
            </a:r>
          </a:p>
          <a:p>
            <a:r>
              <a:rPr lang="en-US" dirty="0"/>
              <a:t>     - Similarly – takes the same amount of time to move a value from from a register to MM[31] as it would to move it to MM[0].</a:t>
            </a:r>
          </a:p>
          <a:p>
            <a:r>
              <a:rPr lang="en-US" dirty="0"/>
              <a:t>    - Not much in the world works this way because it takes time to and space to store things.</a:t>
            </a:r>
          </a:p>
          <a:p>
            <a:endParaRPr lang="en-US" dirty="0"/>
          </a:p>
          <a:p>
            <a:r>
              <a:rPr lang="en-US" dirty="0"/>
              <a:t>- Sequential </a:t>
            </a:r>
          </a:p>
          <a:p>
            <a:r>
              <a:rPr lang="en-US" dirty="0"/>
              <a:t>  - Imagine a dictionary that is not in alphabetical order.</a:t>
            </a:r>
          </a:p>
          <a:p>
            <a:r>
              <a:rPr lang="en-US" dirty="0"/>
              <a:t>    - To get the definition of a specific word, you have to start at the beginning and scan</a:t>
            </a:r>
          </a:p>
          <a:p>
            <a:r>
              <a:rPr lang="en-US" dirty="0"/>
              <a:t>    - The time to get the definition of a particular word would be almost entirely depend on where it is located in the book.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Tapes work this way… scan from start  (Remember VCR?)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can fast-forward but not jump ahead.</a:t>
            </a:r>
          </a:p>
          <a:p>
            <a:endParaRPr lang="en-US" dirty="0"/>
          </a:p>
          <a:p>
            <a:r>
              <a:rPr lang="en-US" dirty="0"/>
              <a:t>- Direct</a:t>
            </a:r>
          </a:p>
          <a:p>
            <a:r>
              <a:rPr lang="en-US" dirty="0"/>
              <a:t>  - Like an actual dictionary</a:t>
            </a:r>
          </a:p>
          <a:p>
            <a:r>
              <a:rPr lang="en-US" dirty="0"/>
              <a:t>    - can jump close to the right place, then scan from there.</a:t>
            </a:r>
          </a:p>
          <a:p>
            <a:r>
              <a:rPr lang="en-US" dirty="0"/>
              <a:t>  - CD/DVD – skip to track then scan</a:t>
            </a:r>
          </a:p>
          <a:p>
            <a:r>
              <a:rPr lang="en-US" dirty="0"/>
              <a:t>  - HDD – is similar (close enough for now). </a:t>
            </a:r>
          </a:p>
        </p:txBody>
      </p:sp>
    </p:spTree>
    <p:extLst>
      <p:ext uri="{BB962C8B-B14F-4D97-AF65-F5344CB8AC3E}">
        <p14:creationId xmlns:p14="http://schemas.microsoft.com/office/powerpoint/2010/main" val="2726028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get to more and more complex ideas in computing </a:t>
            </a:r>
          </a:p>
          <a:p>
            <a:r>
              <a:rPr lang="en-US" dirty="0"/>
              <a:t>We will use metaphors as a way of understanding and explaining the abstractions involved without digging into the details.</a:t>
            </a:r>
          </a:p>
          <a:p>
            <a:r>
              <a:rPr lang="en-US" dirty="0"/>
              <a:t>  - I just did it with the dictionary.</a:t>
            </a:r>
          </a:p>
          <a:p>
            <a:endParaRPr lang="en-US" dirty="0"/>
          </a:p>
          <a:p>
            <a:r>
              <a:rPr lang="en-US" dirty="0"/>
              <a:t>We have actually done this already… from way back… </a:t>
            </a:r>
          </a:p>
          <a:p>
            <a:r>
              <a:rPr lang="en-US" dirty="0"/>
              <a:t>  - Transistors don’t really have a switch in them… </a:t>
            </a:r>
          </a:p>
          <a:p>
            <a:r>
              <a:rPr lang="en-US" dirty="0"/>
              <a:t>  - But we didn’t want to look at all of the chemistry and physics involved… </a:t>
            </a:r>
          </a:p>
          <a:p>
            <a:r>
              <a:rPr lang="en-US" dirty="0"/>
              <a:t>  - So we used the switch as a metaphor to understand them as an abstraction.</a:t>
            </a:r>
          </a:p>
          <a:p>
            <a:endParaRPr lang="en-US" dirty="0"/>
          </a:p>
          <a:p>
            <a:r>
              <a:rPr lang="en-US" dirty="0"/>
              <a:t>We will be doing this quite a bit going forward…</a:t>
            </a:r>
          </a:p>
          <a:p>
            <a:r>
              <a:rPr lang="en-US" dirty="0"/>
              <a:t>  - Right now to understand what Processor Cache is and why we have it.</a:t>
            </a:r>
          </a:p>
          <a:p>
            <a:endParaRPr lang="en-US" dirty="0"/>
          </a:p>
          <a:p>
            <a:r>
              <a:rPr lang="en-US" dirty="0"/>
              <a:t>Let’s think about the way a Plumber would work…</a:t>
            </a:r>
          </a:p>
          <a:p>
            <a:r>
              <a:rPr lang="en-US" dirty="0"/>
              <a:t>  - When there is ja </a:t>
            </a:r>
            <a:r>
              <a:rPr lang="en-US" dirty="0" err="1"/>
              <a:t>ob</a:t>
            </a:r>
            <a:r>
              <a:rPr lang="en-US" dirty="0"/>
              <a:t>…</a:t>
            </a:r>
          </a:p>
          <a:p>
            <a:r>
              <a:rPr lang="en-US" dirty="0"/>
              <a:t>    - Load van at the shop with everything he might for the job.</a:t>
            </a:r>
          </a:p>
          <a:p>
            <a:r>
              <a:rPr lang="en-US" dirty="0"/>
              <a:t>    - Get to site, loads toolbox with the things he thinks he’s most likely to use</a:t>
            </a:r>
          </a:p>
          <a:p>
            <a:r>
              <a:rPr lang="en-US" dirty="0"/>
              <a:t>    - Toolbox is smaller so can’t take everything in the truck.</a:t>
            </a:r>
          </a:p>
          <a:p>
            <a:r>
              <a:rPr lang="en-US" dirty="0"/>
              <a:t>    - As he works, he gets tools from the toolbox</a:t>
            </a:r>
          </a:p>
          <a:p>
            <a:r>
              <a:rPr lang="en-US" dirty="0"/>
              <a:t>    - Those he’s going to use again he keeps within reach</a:t>
            </a:r>
          </a:p>
          <a:p>
            <a:r>
              <a:rPr lang="en-US" dirty="0"/>
              <a:t>    - He then mostly uses the tools that are within reach to do the work.</a:t>
            </a:r>
          </a:p>
          <a:p>
            <a:endParaRPr lang="en-US" dirty="0"/>
          </a:p>
          <a:p>
            <a:r>
              <a:rPr lang="en-US" dirty="0"/>
              <a:t>  - If he needs a different tool</a:t>
            </a:r>
          </a:p>
          <a:p>
            <a:r>
              <a:rPr lang="en-US" dirty="0"/>
              <a:t>    - he’ll move it from the toolbox to within reach and use it.</a:t>
            </a:r>
          </a:p>
          <a:p>
            <a:endParaRPr lang="en-US" dirty="0"/>
          </a:p>
          <a:p>
            <a:r>
              <a:rPr lang="en-US" dirty="0"/>
              <a:t>  - If too many things are cluttering up the work area</a:t>
            </a:r>
          </a:p>
          <a:p>
            <a:r>
              <a:rPr lang="en-US" dirty="0"/>
              <a:t>    - he’ll put some of them that he’s done with back into the toolbox</a:t>
            </a:r>
          </a:p>
          <a:p>
            <a:endParaRPr lang="en-US" dirty="0"/>
          </a:p>
          <a:p>
            <a:r>
              <a:rPr lang="en-US" dirty="0"/>
              <a:t>  - If he finds he doesn’t have something he needs in the toolbox </a:t>
            </a:r>
          </a:p>
          <a:p>
            <a:r>
              <a:rPr lang="en-US" dirty="0"/>
              <a:t>    - he’ll go back to the van </a:t>
            </a:r>
          </a:p>
          <a:p>
            <a:r>
              <a:rPr lang="en-US" dirty="0"/>
              <a:t>    - swap out some tools from the toolbox and put new ones in</a:t>
            </a:r>
          </a:p>
          <a:p>
            <a:endParaRPr lang="en-US" dirty="0"/>
          </a:p>
          <a:p>
            <a:r>
              <a:rPr lang="en-US" dirty="0"/>
              <a:t>Because he has the toolbox he is able to work much more quickly than without it.</a:t>
            </a:r>
          </a:p>
          <a:p>
            <a:r>
              <a:rPr lang="en-US" dirty="0"/>
              <a:t>  - Without it he would be back and forth to the van all the time</a:t>
            </a:r>
          </a:p>
          <a:p>
            <a:r>
              <a:rPr lang="en-US" dirty="0"/>
              <a:t>    - That would take more time.</a:t>
            </a:r>
          </a:p>
          <a:p>
            <a:endParaRPr lang="en-US" dirty="0"/>
          </a:p>
          <a:p>
            <a:r>
              <a:rPr lang="en-US" dirty="0"/>
              <a:t>The toolbox is the processor cache.</a:t>
            </a:r>
          </a:p>
          <a:p>
            <a:endParaRPr lang="en-US" dirty="0"/>
          </a:p>
          <a:p>
            <a:r>
              <a:rPr lang="en-US" dirty="0"/>
              <a:t>Shop = Disk Storage – lots of it but slow and far away.</a:t>
            </a:r>
          </a:p>
          <a:p>
            <a:r>
              <a:rPr lang="en-US" dirty="0"/>
              <a:t>Van = Main Memory – Faster and closer but smaller than the shop.</a:t>
            </a:r>
          </a:p>
          <a:p>
            <a:r>
              <a:rPr lang="en-US" dirty="0"/>
              <a:t>Toolbox = Cache – Faster and closer but even smaller </a:t>
            </a:r>
          </a:p>
          <a:p>
            <a:r>
              <a:rPr lang="en-US" dirty="0"/>
              <a:t>Work Area = Registers – Fastest but very small (e.g. K&amp;S had 4, many CPUs have 32, 64 or maybe 128)</a:t>
            </a:r>
          </a:p>
          <a:p>
            <a:r>
              <a:rPr lang="en-US" dirty="0"/>
              <a:t>Plumber’s Hands = ALU – doing the actual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5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emf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ipart.org/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609E51-2D50-3749-A98E-A1EC14337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12 – Memory Hierarchy &amp; Processor Cache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9D7C195-0C99-0B46-A12A-B60FD9444F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710A8-392B-5B4D-BD1B-7E531F7D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385" y="556211"/>
            <a:ext cx="5965825" cy="645300"/>
          </a:xfrm>
        </p:spPr>
        <p:txBody>
          <a:bodyPr/>
          <a:lstStyle/>
          <a:p>
            <a:r>
              <a:rPr lang="en-US" dirty="0"/>
              <a:t>Motivating Processor Cache: </a:t>
            </a:r>
            <a:br>
              <a:rPr lang="en-US" dirty="0"/>
            </a:br>
            <a:r>
              <a:rPr lang="en-US" dirty="0"/>
              <a:t>       The Memory Bottleneck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E11E6-7BB9-F34C-BADC-571B8A0A582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E76E5-5E68-7C42-A72C-EA29C9EC6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053" y="1730361"/>
            <a:ext cx="4670476" cy="295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FCFB78-0D26-A440-8951-4AF856C12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37" y="2456379"/>
            <a:ext cx="4324355" cy="214332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B507400-AA3B-5D43-93C8-C02A1AE62052}"/>
              </a:ext>
            </a:extLst>
          </p:cNvPr>
          <p:cNvGrpSpPr/>
          <p:nvPr/>
        </p:nvGrpSpPr>
        <p:grpSpPr>
          <a:xfrm>
            <a:off x="1315616" y="1706402"/>
            <a:ext cx="1348160" cy="1598960"/>
            <a:chOff x="1315616" y="1706402"/>
            <a:chExt cx="1348160" cy="159896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DC5E1F8-58BC-2C4E-A541-516A2F263E6A}"/>
                </a:ext>
              </a:extLst>
            </p:cNvPr>
            <p:cNvSpPr txBox="1"/>
            <p:nvPr/>
          </p:nvSpPr>
          <p:spPr>
            <a:xfrm rot="614287">
              <a:off x="1522181" y="1706402"/>
              <a:ext cx="11415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800000000000000" pitchFamily="2" charset="0"/>
                </a:rPr>
                <a:t>Bottleneck</a:t>
              </a:r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C2EE68A6-CCD5-D649-BF80-359BF2B8635C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rot="5400000">
              <a:off x="1043806" y="2283540"/>
              <a:ext cx="1293632" cy="750011"/>
            </a:xfrm>
            <a:prstGeom prst="curvedConnector3">
              <a:avLst>
                <a:gd name="adj1" fmla="val 24755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C1FCC72-E9A5-BB46-8B46-A90331B77EE7}"/>
              </a:ext>
            </a:extLst>
          </p:cNvPr>
          <p:cNvSpPr/>
          <p:nvPr/>
        </p:nvSpPr>
        <p:spPr>
          <a:xfrm>
            <a:off x="4905739" y="1972201"/>
            <a:ext cx="4030824" cy="281962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E8F855C-F9F1-3C48-9F20-0FCB644CD950}"/>
              </a:ext>
            </a:extLst>
          </p:cNvPr>
          <p:cNvSpPr/>
          <p:nvPr/>
        </p:nvSpPr>
        <p:spPr>
          <a:xfrm>
            <a:off x="4905739" y="3626829"/>
            <a:ext cx="4030824" cy="805212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9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>
            <a:extLst>
              <a:ext uri="{FF2B5EF4-FFF2-40B4-BE49-F238E27FC236}">
                <a16:creationId xmlns:a16="http://schemas.microsoft.com/office/drawing/2014/main" id="{710D8A56-EBA9-B247-A0E1-3D7DE2AF5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22" y="2722093"/>
            <a:ext cx="4949222" cy="17467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0265BF-AED8-594B-9B8E-9536F2090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594" y="83883"/>
            <a:ext cx="4944300" cy="645300"/>
          </a:xfrm>
        </p:spPr>
        <p:txBody>
          <a:bodyPr/>
          <a:lstStyle/>
          <a:p>
            <a:r>
              <a:rPr lang="en-US" sz="3200" dirty="0"/>
              <a:t>Processor Cache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22FE6-CFCF-5143-8788-9D7F8D5F6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4866" y="822547"/>
            <a:ext cx="7158133" cy="1659900"/>
          </a:xfrm>
        </p:spPr>
        <p:txBody>
          <a:bodyPr/>
          <a:lstStyle/>
          <a:p>
            <a:r>
              <a:rPr lang="en-US" sz="2000" b="1" dirty="0"/>
              <a:t>Processor Cache</a:t>
            </a:r>
            <a:r>
              <a:rPr lang="en-US" sz="2000" dirty="0"/>
              <a:t>: Smaller, faster, more expensive memory that the CPU can access more quickly than Main Memory (RAM).</a:t>
            </a:r>
          </a:p>
          <a:p>
            <a:pPr lvl="1"/>
            <a:r>
              <a:rPr lang="en-US" sz="2000" dirty="0"/>
              <a:t>The cache holds </a:t>
            </a:r>
            <a:r>
              <a:rPr lang="en-US" sz="2000" b="1" i="1" dirty="0"/>
              <a:t>copies</a:t>
            </a:r>
            <a:r>
              <a:rPr lang="en-US" sz="2000" dirty="0"/>
              <a:t> </a:t>
            </a:r>
            <a:r>
              <a:rPr lang="en-US" sz="2000" b="1" i="1" dirty="0"/>
              <a:t>of data and instructions </a:t>
            </a:r>
            <a:r>
              <a:rPr lang="en-US" sz="2000" dirty="0"/>
              <a:t>from main memory </a:t>
            </a:r>
            <a:r>
              <a:rPr lang="en-US" sz="2000" b="1" i="1" dirty="0"/>
              <a:t>that are likely to be needed soon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A1906-B6E9-1843-8832-61120E912A2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3B92522-BC7B-CE46-BE7A-12F4B67E0419}"/>
              </a:ext>
            </a:extLst>
          </p:cNvPr>
          <p:cNvGrpSpPr/>
          <p:nvPr/>
        </p:nvGrpSpPr>
        <p:grpSpPr>
          <a:xfrm>
            <a:off x="5205691" y="3545633"/>
            <a:ext cx="2519560" cy="1353800"/>
            <a:chOff x="5542389" y="3545633"/>
            <a:chExt cx="2519560" cy="135380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051DAC-85F4-F04C-8E3B-1F4F702C02AE}"/>
                </a:ext>
              </a:extLst>
            </p:cNvPr>
            <p:cNvSpPr txBox="1"/>
            <p:nvPr/>
          </p:nvSpPr>
          <p:spPr>
            <a:xfrm>
              <a:off x="5987342" y="4160769"/>
              <a:ext cx="207460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Data and/or instructions</a:t>
              </a:r>
            </a:p>
            <a:p>
              <a:pPr algn="ctr"/>
              <a:r>
                <a:rPr lang="en-US" dirty="0"/>
                <a:t>likely to be </a:t>
              </a:r>
            </a:p>
            <a:p>
              <a:pPr algn="ctr"/>
              <a:r>
                <a:rPr lang="en-US" dirty="0"/>
                <a:t>needed soon</a:t>
              </a:r>
            </a:p>
          </p:txBody>
        </p:sp>
        <p:cxnSp>
          <p:nvCxnSpPr>
            <p:cNvPr id="49" name="Curved Connector 48">
              <a:extLst>
                <a:ext uri="{FF2B5EF4-FFF2-40B4-BE49-F238E27FC236}">
                  <a16:creationId xmlns:a16="http://schemas.microsoft.com/office/drawing/2014/main" id="{0674F46F-2699-5E45-8906-8C66B2C1107E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rot="16200000" flipV="1">
              <a:off x="5975950" y="3112072"/>
              <a:ext cx="615136" cy="1482257"/>
            </a:xfrm>
            <a:prstGeom prst="curvedConnector2">
              <a:avLst/>
            </a:prstGeom>
            <a:ln w="539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C2C1F37-3B0F-AA40-B45E-AE699A231761}"/>
              </a:ext>
            </a:extLst>
          </p:cNvPr>
          <p:cNvGrpSpPr/>
          <p:nvPr/>
        </p:nvGrpSpPr>
        <p:grpSpPr>
          <a:xfrm>
            <a:off x="3866424" y="4160769"/>
            <a:ext cx="1229824" cy="671711"/>
            <a:chOff x="4203122" y="4160769"/>
            <a:chExt cx="1229824" cy="67171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A873D26-6FD6-E64B-BF61-875672A03F55}"/>
                </a:ext>
              </a:extLst>
            </p:cNvPr>
            <p:cNvSpPr txBox="1"/>
            <p:nvPr/>
          </p:nvSpPr>
          <p:spPr>
            <a:xfrm>
              <a:off x="4203122" y="4524703"/>
              <a:ext cx="1229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Cached copy</a:t>
              </a:r>
            </a:p>
          </p:txBody>
        </p: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17162143-49BC-7F4B-B3F1-263319D9DAAA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 rot="16200000" flipV="1">
              <a:off x="4328611" y="4035280"/>
              <a:ext cx="363934" cy="614912"/>
            </a:xfrm>
            <a:prstGeom prst="curvedConnector2">
              <a:avLst/>
            </a:prstGeom>
            <a:ln w="539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26F1F50-7CE0-704A-B0D4-CC24FAA88708}"/>
              </a:ext>
            </a:extLst>
          </p:cNvPr>
          <p:cNvGrpSpPr/>
          <p:nvPr/>
        </p:nvGrpSpPr>
        <p:grpSpPr>
          <a:xfrm>
            <a:off x="1886922" y="2921968"/>
            <a:ext cx="601558" cy="1076921"/>
            <a:chOff x="1886922" y="2921968"/>
            <a:chExt cx="601558" cy="1076921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FB337932-80E0-4E42-B11E-B2D411731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62725" y="3595485"/>
              <a:ext cx="449951" cy="403404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8D0F8955-437A-2940-B989-F461D2682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86922" y="2921968"/>
              <a:ext cx="601558" cy="539327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B516C0B-8A43-7546-BC1C-9A1CA8FA2C3C}"/>
              </a:ext>
            </a:extLst>
          </p:cNvPr>
          <p:cNvGrpSpPr/>
          <p:nvPr/>
        </p:nvGrpSpPr>
        <p:grpSpPr>
          <a:xfrm>
            <a:off x="1550436" y="2754342"/>
            <a:ext cx="1979960" cy="1957725"/>
            <a:chOff x="1550436" y="2754342"/>
            <a:chExt cx="1979960" cy="195772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14D285-FD75-8A45-8315-94225D61F59A}"/>
                </a:ext>
              </a:extLst>
            </p:cNvPr>
            <p:cNvSpPr txBox="1"/>
            <p:nvPr/>
          </p:nvSpPr>
          <p:spPr>
            <a:xfrm>
              <a:off x="3033144" y="4342735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L1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58871B-34BE-4C45-9DE5-1507DC408216}"/>
                </a:ext>
              </a:extLst>
            </p:cNvPr>
            <p:cNvSpPr txBox="1"/>
            <p:nvPr/>
          </p:nvSpPr>
          <p:spPr>
            <a:xfrm>
              <a:off x="1550436" y="2754342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L2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F67A1F-EABD-3B4A-807C-16635DE4341E}"/>
                </a:ext>
              </a:extLst>
            </p:cNvPr>
            <p:cNvSpPr txBox="1"/>
            <p:nvPr/>
          </p:nvSpPr>
          <p:spPr>
            <a:xfrm>
              <a:off x="1604866" y="3821994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L3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842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8487-9343-F349-8732-F58C56B1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Can it Know?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91C94-4F50-4140-AC78-B0FD7572E58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8FB4B56-925B-AA43-BEE1-FF27B1059313}"/>
              </a:ext>
            </a:extLst>
          </p:cNvPr>
          <p:cNvGrpSpPr/>
          <p:nvPr/>
        </p:nvGrpSpPr>
        <p:grpSpPr>
          <a:xfrm>
            <a:off x="200875" y="1634358"/>
            <a:ext cx="2847125" cy="3006895"/>
            <a:chOff x="3980324" y="1625607"/>
            <a:chExt cx="2847125" cy="300689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206D95-99AF-E740-B0FE-FB26D76BB855}"/>
                </a:ext>
              </a:extLst>
            </p:cNvPr>
            <p:cNvSpPr txBox="1"/>
            <p:nvPr/>
          </p:nvSpPr>
          <p:spPr>
            <a:xfrm>
              <a:off x="3980324" y="2385733"/>
              <a:ext cx="284712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Consider the highlighted code fragment. </a:t>
              </a:r>
            </a:p>
            <a:p>
              <a:pPr algn="ctr"/>
              <a:endParaRPr lang="en-US" sz="20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Which data and which instructions will be needed soon?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4B6AE6-F12D-594B-812B-DFC851AF9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9290" y="1625607"/>
              <a:ext cx="649191" cy="682714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764695E-E062-574B-8484-891666528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8955" y="1381809"/>
            <a:ext cx="5509106" cy="3404504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F16BC6E-55EE-604D-BF0E-4CF94684895B}"/>
              </a:ext>
            </a:extLst>
          </p:cNvPr>
          <p:cNvSpPr/>
          <p:nvPr/>
        </p:nvSpPr>
        <p:spPr>
          <a:xfrm>
            <a:off x="4032379" y="2529667"/>
            <a:ext cx="2782077" cy="1171476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840BBA-66F1-C44A-A08C-DEFC1A6E0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437" y="10140"/>
            <a:ext cx="2905579" cy="137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12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1CBE-C862-4547-B908-94B34A03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Principles of Locality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8E67D-5DE3-9340-B8B4-147BD9318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88" y="2177911"/>
            <a:ext cx="3851260" cy="1659900"/>
          </a:xfrm>
        </p:spPr>
        <p:txBody>
          <a:bodyPr/>
          <a:lstStyle/>
          <a:p>
            <a:r>
              <a:rPr lang="en-US" sz="2400" b="1" dirty="0"/>
              <a:t>Temporal Locality</a:t>
            </a:r>
          </a:p>
          <a:p>
            <a:pPr lvl="1"/>
            <a:r>
              <a:rPr lang="en-US" sz="1800" dirty="0"/>
              <a:t>When a data or instruction is used, it is likely to be used again soon.</a:t>
            </a:r>
          </a:p>
          <a:p>
            <a:r>
              <a:rPr lang="en-US" sz="2400" b="1" dirty="0"/>
              <a:t>Spatial Locality</a:t>
            </a:r>
          </a:p>
          <a:p>
            <a:pPr lvl="1"/>
            <a:r>
              <a:rPr lang="en-US" sz="1800" dirty="0"/>
              <a:t>When a data or instruction is used, those nearby are likely to be used soon.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1AC8E-0D28-1247-B321-86D18FD5A11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D534F-B797-E642-B3B8-F2ADF57A1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407" y="1808287"/>
            <a:ext cx="4695682" cy="2901826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A596F2D-8D98-6E42-9FF9-77B4FFD98E9D}"/>
              </a:ext>
            </a:extLst>
          </p:cNvPr>
          <p:cNvSpPr/>
          <p:nvPr/>
        </p:nvSpPr>
        <p:spPr>
          <a:xfrm>
            <a:off x="4800178" y="2769152"/>
            <a:ext cx="2672822" cy="1068659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2F1B41-EEDB-1C43-80DC-ECFBF9C17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510" y="326350"/>
            <a:ext cx="2905579" cy="137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82B4EE-FB8E-5B44-B88F-6E5AD4E4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does it do?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322504-4A2D-8649-9157-38248F87F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141" y="1181374"/>
            <a:ext cx="7660888" cy="1659900"/>
          </a:xfrm>
        </p:spPr>
        <p:txBody>
          <a:bodyPr/>
          <a:lstStyle/>
          <a:p>
            <a:r>
              <a:rPr lang="en-US" sz="2400" dirty="0"/>
              <a:t>When an instruction or data is accessed, </a:t>
            </a:r>
            <a:r>
              <a:rPr lang="en-US" sz="2400" i="1" dirty="0"/>
              <a:t>a block of surrounding instructions or data is copied</a:t>
            </a:r>
            <a:r>
              <a:rPr lang="en-US" sz="2400" dirty="0"/>
              <a:t> to the cache.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8103A-6776-A54E-B037-AF2A43805B9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BAFFD23D-D637-814C-9BF9-4B3C33D1B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96" y="2364499"/>
            <a:ext cx="1978451" cy="15089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6" name="AutoShape 5">
            <a:extLst>
              <a:ext uri="{FF2B5EF4-FFF2-40B4-BE49-F238E27FC236}">
                <a16:creationId xmlns:a16="http://schemas.microsoft.com/office/drawing/2014/main" id="{0FA9AEA3-123E-C140-932A-CE56CF98B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8931" y="3209483"/>
            <a:ext cx="905340" cy="1026052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Cache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63DDB7-F7AE-284A-8412-13F8B73B2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832" y="2364499"/>
            <a:ext cx="905340" cy="1871037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Main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90D5F765-640B-AA47-BEB8-B7D962245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947" y="3390551"/>
            <a:ext cx="844984" cy="241424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eft-Right-Up Arrow 18">
            <a:extLst>
              <a:ext uri="{FF2B5EF4-FFF2-40B4-BE49-F238E27FC236}">
                <a16:creationId xmlns:a16="http://schemas.microsoft.com/office/drawing/2014/main" id="{1443A159-7537-9240-AA27-C5B852382336}"/>
              </a:ext>
            </a:extLst>
          </p:cNvPr>
          <p:cNvSpPr/>
          <p:nvPr/>
        </p:nvSpPr>
        <p:spPr bwMode="auto">
          <a:xfrm rot="10800000">
            <a:off x="2713947" y="2726635"/>
            <a:ext cx="2353885" cy="482848"/>
          </a:xfrm>
          <a:prstGeom prst="leftRigh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A357507-EF9D-294D-ABF3-A4AAF6DDA8DA}"/>
              </a:ext>
            </a:extLst>
          </p:cNvPr>
          <p:cNvSpPr/>
          <p:nvPr/>
        </p:nvSpPr>
        <p:spPr>
          <a:xfrm>
            <a:off x="5167062" y="3020230"/>
            <a:ext cx="699720" cy="370321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 Same Side Corner Rectangle 28">
            <a:extLst>
              <a:ext uri="{FF2B5EF4-FFF2-40B4-BE49-F238E27FC236}">
                <a16:creationId xmlns:a16="http://schemas.microsoft.com/office/drawing/2014/main" id="{F5DB5FA6-E6F8-9245-9946-BAE112C6A0CB}"/>
              </a:ext>
            </a:extLst>
          </p:cNvPr>
          <p:cNvSpPr/>
          <p:nvPr/>
        </p:nvSpPr>
        <p:spPr>
          <a:xfrm>
            <a:off x="5167062" y="3142986"/>
            <a:ext cx="699720" cy="66497"/>
          </a:xfrm>
          <a:prstGeom prst="round2Same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E381E7-4C0D-A643-8C1E-ED51165807EC}"/>
              </a:ext>
            </a:extLst>
          </p:cNvPr>
          <p:cNvSpPr txBox="1"/>
          <p:nvPr/>
        </p:nvSpPr>
        <p:spPr>
          <a:xfrm>
            <a:off x="6128788" y="2393824"/>
            <a:ext cx="1713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requested</a:t>
            </a:r>
          </a:p>
          <a:p>
            <a:r>
              <a:rPr lang="en-US" dirty="0"/>
              <a:t>data or instruction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A9B717-6781-7647-BD87-284B7A1F8F86}"/>
              </a:ext>
            </a:extLst>
          </p:cNvPr>
          <p:cNvSpPr txBox="1"/>
          <p:nvPr/>
        </p:nvSpPr>
        <p:spPr>
          <a:xfrm>
            <a:off x="4602638" y="4412155"/>
            <a:ext cx="17584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Cached</a:t>
            </a:r>
          </a:p>
          <a:p>
            <a:r>
              <a:rPr lang="en-US" dirty="0"/>
              <a:t>copy of surrounding</a:t>
            </a:r>
          </a:p>
          <a:p>
            <a:r>
              <a:rPr lang="en-US" dirty="0"/>
              <a:t>data or instructions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6862D37-DA0F-C14B-AA57-5872FC665670}"/>
              </a:ext>
            </a:extLst>
          </p:cNvPr>
          <p:cNvGrpSpPr/>
          <p:nvPr/>
        </p:nvGrpSpPr>
        <p:grpSpPr>
          <a:xfrm>
            <a:off x="5167061" y="3031152"/>
            <a:ext cx="699720" cy="370321"/>
            <a:chOff x="8307092" y="3688597"/>
            <a:chExt cx="883403" cy="467534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B55D1A0-12C4-A845-8421-8AF798AD5579}"/>
                </a:ext>
              </a:extLst>
            </p:cNvPr>
            <p:cNvSpPr/>
            <p:nvPr/>
          </p:nvSpPr>
          <p:spPr>
            <a:xfrm>
              <a:off x="8307092" y="3688597"/>
              <a:ext cx="883403" cy="467534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 Same Side Corner Rectangle 26">
              <a:extLst>
                <a:ext uri="{FF2B5EF4-FFF2-40B4-BE49-F238E27FC236}">
                  <a16:creationId xmlns:a16="http://schemas.microsoft.com/office/drawing/2014/main" id="{8E49138F-D293-5144-8B5B-99D8112163A7}"/>
                </a:ext>
              </a:extLst>
            </p:cNvPr>
            <p:cNvSpPr/>
            <p:nvPr/>
          </p:nvSpPr>
          <p:spPr>
            <a:xfrm>
              <a:off x="8307092" y="3843578"/>
              <a:ext cx="883403" cy="83953"/>
            </a:xfrm>
            <a:prstGeom prst="round2Same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C59FD3C0-84C7-DF4F-B632-B2BE72EC99D8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>
            <a:off x="4031680" y="4103565"/>
            <a:ext cx="570959" cy="677922"/>
          </a:xfrm>
          <a:prstGeom prst="curvedConnector2">
            <a:avLst/>
          </a:prstGeom>
          <a:ln w="539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D1EAEA5F-A8FA-CD4A-9D60-52FB09A65560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 rot="5400000">
            <a:off x="6296487" y="2487340"/>
            <a:ext cx="259191" cy="1118599"/>
          </a:xfrm>
          <a:prstGeom prst="curvedConnector2">
            <a:avLst/>
          </a:prstGeom>
          <a:ln w="539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 Same Side Corner Rectangle 19">
            <a:extLst>
              <a:ext uri="{FF2B5EF4-FFF2-40B4-BE49-F238E27FC236}">
                <a16:creationId xmlns:a16="http://schemas.microsoft.com/office/drawing/2014/main" id="{265E6FF2-86D5-2D42-989B-2FF126A26FE9}"/>
              </a:ext>
            </a:extLst>
          </p:cNvPr>
          <p:cNvSpPr/>
          <p:nvPr/>
        </p:nvSpPr>
        <p:spPr>
          <a:xfrm>
            <a:off x="5173540" y="3145118"/>
            <a:ext cx="699720" cy="80035"/>
          </a:xfrm>
          <a:prstGeom prst="round2Same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3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19753E-6 C -0.04652 -0.0426 -0.09305 -0.08457 -0.13628 -0.10309 C -0.17951 -0.1213 -0.22291 -0.11112 -0.25955 -0.1105 C -0.29652 -0.10988 -0.32673 -0.10525 -0.35659 -0.10031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30" y="-57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8.64198E-7 L -0.10122 -0.01883 C -0.12622 -0.02253 -0.13976 -0.04784 -0.1507 -0.02284 C -0.16146 0.00216 -0.16389 0.06636 -0.16632 0.13056 " pathEditMode="relative" rAng="0" ptsTypes="AA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16" y="48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28" grpId="0" animBg="1"/>
      <p:bldP spid="22" grpId="0"/>
      <p:bldP spid="2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61933-1908-C24D-A680-AC50424F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618902"/>
            <a:ext cx="5807062" cy="645300"/>
          </a:xfrm>
        </p:spPr>
        <p:txBody>
          <a:bodyPr/>
          <a:lstStyle/>
          <a:p>
            <a:r>
              <a:rPr lang="en-US" sz="3200" dirty="0"/>
              <a:t>Cache Hits and Cache Misses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C4A78-AE2E-4848-85AC-9B7A8029389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C2148A80-5E32-104C-A1D5-79DF4A7AD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85" y="2043299"/>
            <a:ext cx="2497811" cy="19050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EB0CC82A-3A4A-B04E-AD33-59DED8ED5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6662" y="3000965"/>
            <a:ext cx="1143000" cy="1904999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Cache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923F75-B165-4649-A832-46EE258F6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662" y="1460611"/>
            <a:ext cx="1143000" cy="344535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4ACBFF7F-1EFA-5940-887C-526B87019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862" y="3229566"/>
            <a:ext cx="1066800" cy="3048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eft-Right-Up Arrow 8">
            <a:extLst>
              <a:ext uri="{FF2B5EF4-FFF2-40B4-BE49-F238E27FC236}">
                <a16:creationId xmlns:a16="http://schemas.microsoft.com/office/drawing/2014/main" id="{CBAC4335-F231-6649-9874-DE9256C10468}"/>
              </a:ext>
            </a:extLst>
          </p:cNvPr>
          <p:cNvSpPr/>
          <p:nvPr/>
        </p:nvSpPr>
        <p:spPr bwMode="auto">
          <a:xfrm rot="10800000">
            <a:off x="2989862" y="2391366"/>
            <a:ext cx="2971800" cy="609600"/>
          </a:xfrm>
          <a:prstGeom prst="leftRigh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ADA815E-8E3F-9446-8296-8414815EF9BB}"/>
              </a:ext>
            </a:extLst>
          </p:cNvPr>
          <p:cNvSpPr/>
          <p:nvPr/>
        </p:nvSpPr>
        <p:spPr>
          <a:xfrm>
            <a:off x="6086940" y="2762032"/>
            <a:ext cx="883403" cy="46753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Same Side Corner Rectangle 10">
            <a:extLst>
              <a:ext uri="{FF2B5EF4-FFF2-40B4-BE49-F238E27FC236}">
                <a16:creationId xmlns:a16="http://schemas.microsoft.com/office/drawing/2014/main" id="{FA2817BE-0C29-9543-BCC8-F32C7065C83F}"/>
              </a:ext>
            </a:extLst>
          </p:cNvPr>
          <p:cNvSpPr/>
          <p:nvPr/>
        </p:nvSpPr>
        <p:spPr>
          <a:xfrm>
            <a:off x="6086940" y="2917013"/>
            <a:ext cx="883403" cy="83953"/>
          </a:xfrm>
          <a:prstGeom prst="round2Same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155F91-2DA9-4149-A946-41D55233F144}"/>
              </a:ext>
            </a:extLst>
          </p:cNvPr>
          <p:cNvGrpSpPr/>
          <p:nvPr/>
        </p:nvGrpSpPr>
        <p:grpSpPr>
          <a:xfrm>
            <a:off x="4198019" y="3648666"/>
            <a:ext cx="883403" cy="467534"/>
            <a:chOff x="4198019" y="3648666"/>
            <a:chExt cx="883403" cy="467534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EF21126C-B1EE-B541-8E2A-C3A282B5647B}"/>
                </a:ext>
              </a:extLst>
            </p:cNvPr>
            <p:cNvSpPr/>
            <p:nvPr/>
          </p:nvSpPr>
          <p:spPr>
            <a:xfrm>
              <a:off x="4198019" y="3648666"/>
              <a:ext cx="883403" cy="467534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 Same Side Corner Rectangle 13">
              <a:extLst>
                <a:ext uri="{FF2B5EF4-FFF2-40B4-BE49-F238E27FC236}">
                  <a16:creationId xmlns:a16="http://schemas.microsoft.com/office/drawing/2014/main" id="{41DD7DF5-BFE3-4F4C-A66D-3ADC6AC8EA4B}"/>
                </a:ext>
              </a:extLst>
            </p:cNvPr>
            <p:cNvSpPr/>
            <p:nvPr/>
          </p:nvSpPr>
          <p:spPr>
            <a:xfrm>
              <a:off x="4198019" y="3793708"/>
              <a:ext cx="883403" cy="83953"/>
            </a:xfrm>
            <a:prstGeom prst="round2Same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7993F41-EB8A-5940-A3E5-7AACBB40388B}"/>
              </a:ext>
            </a:extLst>
          </p:cNvPr>
          <p:cNvGrpSpPr/>
          <p:nvPr/>
        </p:nvGrpSpPr>
        <p:grpSpPr>
          <a:xfrm>
            <a:off x="2780309" y="4021905"/>
            <a:ext cx="1417431" cy="1121595"/>
            <a:chOff x="2780309" y="4021905"/>
            <a:chExt cx="1417431" cy="112159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6E7838A-C54D-F34D-A7AF-B0DDB7B9F8E4}"/>
                </a:ext>
              </a:extLst>
            </p:cNvPr>
            <p:cNvSpPr txBox="1"/>
            <p:nvPr/>
          </p:nvSpPr>
          <p:spPr>
            <a:xfrm>
              <a:off x="2780309" y="4497169"/>
              <a:ext cx="7645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</a:t>
              </a:r>
            </a:p>
            <a:p>
              <a:r>
                <a:rPr lang="en-US" dirty="0"/>
                <a:t>Hit</a:t>
              </a:r>
            </a:p>
          </p:txBody>
        </p: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7BD2706D-39E8-9741-AFCE-03D5198832FC}"/>
                </a:ext>
              </a:extLst>
            </p:cNvPr>
            <p:cNvCxnSpPr>
              <a:cxnSpLocks/>
              <a:stCxn id="16" idx="0"/>
              <a:endCxn id="18" idx="2"/>
            </p:cNvCxnSpPr>
            <p:nvPr/>
          </p:nvCxnSpPr>
          <p:spPr>
            <a:xfrm rot="5400000" flipH="1" flipV="1">
              <a:off x="3442534" y="3741964"/>
              <a:ext cx="475265" cy="1035147"/>
            </a:xfrm>
            <a:prstGeom prst="curvedConnector2">
              <a:avLst/>
            </a:prstGeom>
            <a:ln w="539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 Same Side Corner Rectangle 17">
            <a:extLst>
              <a:ext uri="{FF2B5EF4-FFF2-40B4-BE49-F238E27FC236}">
                <a16:creationId xmlns:a16="http://schemas.microsoft.com/office/drawing/2014/main" id="{96E15860-44A9-BB4A-8144-568447DA6E3C}"/>
              </a:ext>
            </a:extLst>
          </p:cNvPr>
          <p:cNvSpPr/>
          <p:nvPr/>
        </p:nvSpPr>
        <p:spPr>
          <a:xfrm>
            <a:off x="4197740" y="3972600"/>
            <a:ext cx="883403" cy="98607"/>
          </a:xfrm>
          <a:prstGeom prst="round2Same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 Same Side Corner Rectangle 18">
            <a:extLst>
              <a:ext uri="{FF2B5EF4-FFF2-40B4-BE49-F238E27FC236}">
                <a16:creationId xmlns:a16="http://schemas.microsoft.com/office/drawing/2014/main" id="{8C13C6B7-5F6C-7544-9536-BCD0C62FA31D}"/>
              </a:ext>
            </a:extLst>
          </p:cNvPr>
          <p:cNvSpPr/>
          <p:nvPr/>
        </p:nvSpPr>
        <p:spPr>
          <a:xfrm>
            <a:off x="6081836" y="3077254"/>
            <a:ext cx="883403" cy="97719"/>
          </a:xfrm>
          <a:prstGeom prst="round2Same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96712F6-921A-A344-9B5E-87744287FC53}"/>
              </a:ext>
            </a:extLst>
          </p:cNvPr>
          <p:cNvSpPr/>
          <p:nvPr/>
        </p:nvSpPr>
        <p:spPr>
          <a:xfrm>
            <a:off x="6081153" y="3817396"/>
            <a:ext cx="883403" cy="46753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0B6294-FA8D-7143-9BF6-47157F0D7BB0}"/>
              </a:ext>
            </a:extLst>
          </p:cNvPr>
          <p:cNvGrpSpPr/>
          <p:nvPr/>
        </p:nvGrpSpPr>
        <p:grpSpPr>
          <a:xfrm>
            <a:off x="6964557" y="3965920"/>
            <a:ext cx="1687235" cy="757649"/>
            <a:chOff x="6964557" y="3682890"/>
            <a:chExt cx="1687235" cy="75764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F4453DD-9CDA-6047-9AFD-57CD66BD0728}"/>
                </a:ext>
              </a:extLst>
            </p:cNvPr>
            <p:cNvSpPr txBox="1"/>
            <p:nvPr/>
          </p:nvSpPr>
          <p:spPr>
            <a:xfrm>
              <a:off x="7439985" y="4071207"/>
              <a:ext cx="1211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Miss</a:t>
              </a:r>
            </a:p>
          </p:txBody>
        </p: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99C8EE58-B76C-384F-8619-C357736B0FC2}"/>
                </a:ext>
              </a:extLst>
            </p:cNvPr>
            <p:cNvCxnSpPr>
              <a:cxnSpLocks/>
              <a:stCxn id="23" idx="0"/>
              <a:endCxn id="25" idx="0"/>
            </p:cNvCxnSpPr>
            <p:nvPr/>
          </p:nvCxnSpPr>
          <p:spPr>
            <a:xfrm rot="16200000" flipV="1">
              <a:off x="7311065" y="3336382"/>
              <a:ext cx="388317" cy="1081333"/>
            </a:xfrm>
            <a:prstGeom prst="curvedConnector2">
              <a:avLst/>
            </a:prstGeom>
            <a:ln w="539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ound Same Side Corner Rectangle 24">
            <a:extLst>
              <a:ext uri="{FF2B5EF4-FFF2-40B4-BE49-F238E27FC236}">
                <a16:creationId xmlns:a16="http://schemas.microsoft.com/office/drawing/2014/main" id="{0A7E4B78-43F9-D94D-82AF-4745133164DD}"/>
              </a:ext>
            </a:extLst>
          </p:cNvPr>
          <p:cNvSpPr/>
          <p:nvPr/>
        </p:nvSpPr>
        <p:spPr>
          <a:xfrm>
            <a:off x="6081153" y="3923943"/>
            <a:ext cx="883403" cy="83953"/>
          </a:xfrm>
          <a:prstGeom prst="round2Same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880A94C-6D1B-0A49-B2E7-8CED74EB45B9}"/>
              </a:ext>
            </a:extLst>
          </p:cNvPr>
          <p:cNvGrpSpPr/>
          <p:nvPr/>
        </p:nvGrpSpPr>
        <p:grpSpPr>
          <a:xfrm>
            <a:off x="6830238" y="1886761"/>
            <a:ext cx="1939222" cy="1089042"/>
            <a:chOff x="6743887" y="1180238"/>
            <a:chExt cx="1939222" cy="108904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F8F92AC-E6DE-C54A-8B84-A9FD5193EE22}"/>
                </a:ext>
              </a:extLst>
            </p:cNvPr>
            <p:cNvSpPr txBox="1"/>
            <p:nvPr/>
          </p:nvSpPr>
          <p:spPr>
            <a:xfrm>
              <a:off x="7471302" y="1180238"/>
              <a:ext cx="1211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Miss</a:t>
              </a:r>
            </a:p>
          </p:txBody>
        </p: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B68AA7CA-D18C-5E4B-AA91-0C620D7C9309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 rot="5400000">
              <a:off x="7050691" y="1242765"/>
              <a:ext cx="719711" cy="1333320"/>
            </a:xfrm>
            <a:prstGeom prst="curvedConnector2">
              <a:avLst/>
            </a:prstGeom>
            <a:ln w="539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ound Same Side Corner Rectangle 28">
            <a:extLst>
              <a:ext uri="{FF2B5EF4-FFF2-40B4-BE49-F238E27FC236}">
                <a16:creationId xmlns:a16="http://schemas.microsoft.com/office/drawing/2014/main" id="{CDEEB605-DB08-774A-AD2E-58632A35B004}"/>
              </a:ext>
            </a:extLst>
          </p:cNvPr>
          <p:cNvSpPr/>
          <p:nvPr/>
        </p:nvSpPr>
        <p:spPr>
          <a:xfrm>
            <a:off x="1707118" y="2438493"/>
            <a:ext cx="883403" cy="98607"/>
          </a:xfrm>
          <a:prstGeom prst="round2Same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 Same Side Corner Rectangle 29">
            <a:extLst>
              <a:ext uri="{FF2B5EF4-FFF2-40B4-BE49-F238E27FC236}">
                <a16:creationId xmlns:a16="http://schemas.microsoft.com/office/drawing/2014/main" id="{5FD09625-8AB9-6C49-8A07-B438B7EDCC3C}"/>
              </a:ext>
            </a:extLst>
          </p:cNvPr>
          <p:cNvSpPr/>
          <p:nvPr/>
        </p:nvSpPr>
        <p:spPr>
          <a:xfrm>
            <a:off x="1771135" y="3350847"/>
            <a:ext cx="883403" cy="98607"/>
          </a:xfrm>
          <a:prstGeom prst="round2Same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2E4F6F5-51C9-C944-B779-E993E6999DF9}"/>
              </a:ext>
            </a:extLst>
          </p:cNvPr>
          <p:cNvSpPr/>
          <p:nvPr/>
        </p:nvSpPr>
        <p:spPr>
          <a:xfrm>
            <a:off x="4197740" y="4243323"/>
            <a:ext cx="883403" cy="46753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 Same Side Corner Rectangle 34">
            <a:extLst>
              <a:ext uri="{FF2B5EF4-FFF2-40B4-BE49-F238E27FC236}">
                <a16:creationId xmlns:a16="http://schemas.microsoft.com/office/drawing/2014/main" id="{26D0D2FC-1E37-844B-BEC0-575134C03697}"/>
              </a:ext>
            </a:extLst>
          </p:cNvPr>
          <p:cNvSpPr/>
          <p:nvPr/>
        </p:nvSpPr>
        <p:spPr>
          <a:xfrm>
            <a:off x="4197740" y="4349870"/>
            <a:ext cx="883403" cy="83953"/>
          </a:xfrm>
          <a:prstGeom prst="round2Same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 Same Side Corner Rectangle 35">
            <a:extLst>
              <a:ext uri="{FF2B5EF4-FFF2-40B4-BE49-F238E27FC236}">
                <a16:creationId xmlns:a16="http://schemas.microsoft.com/office/drawing/2014/main" id="{9A07BD67-5821-8742-8E18-396F6E8C59A2}"/>
              </a:ext>
            </a:extLst>
          </p:cNvPr>
          <p:cNvSpPr/>
          <p:nvPr/>
        </p:nvSpPr>
        <p:spPr>
          <a:xfrm>
            <a:off x="1703687" y="2487797"/>
            <a:ext cx="883403" cy="83953"/>
          </a:xfrm>
          <a:prstGeom prst="round2Same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9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8" grpId="0" animBg="1"/>
      <p:bldP spid="19" grpId="0" animBg="1"/>
      <p:bldP spid="21" grpId="0" animBg="1"/>
      <p:bldP spid="25" grpId="0" animBg="1"/>
      <p:bldP spid="29" grpId="0" animBg="1"/>
      <p:bldP spid="29" grpId="1" animBg="1"/>
      <p:bldP spid="30" grpId="0" animBg="1"/>
      <p:bldP spid="30" grpId="1" animBg="1"/>
      <p:bldP spid="34" grpId="0" animBg="1"/>
      <p:bldP spid="35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70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D06922-BBE5-7C44-ABB1-1A30E1505A99}"/>
              </a:ext>
            </a:extLst>
          </p:cNvPr>
          <p:cNvSpPr/>
          <p:nvPr/>
        </p:nvSpPr>
        <p:spPr>
          <a:xfrm rot="16200000">
            <a:off x="6451607" y="2328816"/>
            <a:ext cx="1104249" cy="296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Capacity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49C169-0984-094C-9107-B19EB7D953CE}"/>
              </a:ext>
            </a:extLst>
          </p:cNvPr>
          <p:cNvSpPr/>
          <p:nvPr/>
        </p:nvSpPr>
        <p:spPr>
          <a:xfrm rot="5400000">
            <a:off x="7144941" y="2219619"/>
            <a:ext cx="1106755" cy="459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87BF65-03C7-1245-93C1-0E91A225291A}"/>
              </a:ext>
            </a:extLst>
          </p:cNvPr>
          <p:cNvSpPr txBox="1"/>
          <p:nvPr/>
        </p:nvSpPr>
        <p:spPr>
          <a:xfrm>
            <a:off x="2063444" y="4648030"/>
            <a:ext cx="45720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adapted from: https://</a:t>
            </a:r>
            <a:r>
              <a:rPr lang="en-US" sz="800" dirty="0" err="1"/>
              <a:t>www.rambus.com</a:t>
            </a:r>
            <a:r>
              <a:rPr lang="en-US" sz="800" dirty="0"/>
              <a:t>/blogs/mid-when-memory-and-storage-converge/</a:t>
            </a:r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A5E076A1-CFC9-B247-8BF1-689DB6CB3AC1}"/>
              </a:ext>
            </a:extLst>
          </p:cNvPr>
          <p:cNvSpPr/>
          <p:nvPr/>
        </p:nvSpPr>
        <p:spPr>
          <a:xfrm>
            <a:off x="2416631" y="4097746"/>
            <a:ext cx="3823242" cy="540199"/>
          </a:xfrm>
          <a:prstGeom prst="trapezoid">
            <a:avLst>
              <a:gd name="adj" fmla="val 51701"/>
            </a:avLst>
          </a:prstGeom>
          <a:solidFill>
            <a:srgbClr val="C00000"/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Tertiary (Tape / Optical)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374F491-2604-654D-969D-87BB9690BC33}"/>
              </a:ext>
            </a:extLst>
          </p:cNvPr>
          <p:cNvGrpSpPr/>
          <p:nvPr/>
        </p:nvGrpSpPr>
        <p:grpSpPr>
          <a:xfrm>
            <a:off x="3546062" y="402795"/>
            <a:ext cx="1623619" cy="1836552"/>
            <a:chOff x="3555393" y="654722"/>
            <a:chExt cx="1623619" cy="183655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BE46B4B-E8CD-8C41-8AE2-EF8196E51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55393" y="654722"/>
              <a:ext cx="1623619" cy="1836552"/>
            </a:xfrm>
            <a:prstGeom prst="rect">
              <a:avLst/>
            </a:prstGeom>
          </p:spPr>
        </p:pic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7BDE6F4C-D2D6-A74A-A0F9-423AAB60CAFB}"/>
                </a:ext>
              </a:extLst>
            </p:cNvPr>
            <p:cNvSpPr/>
            <p:nvPr/>
          </p:nvSpPr>
          <p:spPr>
            <a:xfrm>
              <a:off x="4074155" y="1137081"/>
              <a:ext cx="544497" cy="281917"/>
            </a:xfrm>
            <a:prstGeom prst="trapezoid">
              <a:avLst>
                <a:gd name="adj" fmla="val 45217"/>
              </a:avLst>
            </a:prstGeom>
            <a:solidFill>
              <a:srgbClr val="7030A0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10333BD-B4C6-8546-98D9-7F8B63F33E24}"/>
                </a:ext>
              </a:extLst>
            </p:cNvPr>
            <p:cNvSpPr txBox="1"/>
            <p:nvPr/>
          </p:nvSpPr>
          <p:spPr>
            <a:xfrm>
              <a:off x="4102148" y="1147041"/>
              <a:ext cx="4475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REG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28DC2833-4F13-564B-8492-16067A16FE0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56375" y="2478341"/>
            <a:ext cx="3002991" cy="118228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E4C784B-1427-CA4A-B2DC-9958DE17F5AE}"/>
              </a:ext>
            </a:extLst>
          </p:cNvPr>
          <p:cNvCxnSpPr/>
          <p:nvPr/>
        </p:nvCxnSpPr>
        <p:spPr>
          <a:xfrm>
            <a:off x="7176824" y="896656"/>
            <a:ext cx="0" cy="3369958"/>
          </a:xfrm>
          <a:prstGeom prst="straightConnector1">
            <a:avLst/>
          </a:prstGeom>
          <a:ln w="1270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CB3EF6-2A37-A44D-AF68-03EFD2F6F326}"/>
              </a:ext>
            </a:extLst>
          </p:cNvPr>
          <p:cNvCxnSpPr>
            <a:cxnSpLocks/>
          </p:cNvCxnSpPr>
          <p:nvPr/>
        </p:nvCxnSpPr>
        <p:spPr>
          <a:xfrm flipV="1">
            <a:off x="6425376" y="875194"/>
            <a:ext cx="0" cy="3369958"/>
          </a:xfrm>
          <a:prstGeom prst="straightConnector1">
            <a:avLst/>
          </a:prstGeom>
          <a:ln w="1270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363B991-0A68-004B-B725-96E28B418C63}"/>
              </a:ext>
            </a:extLst>
          </p:cNvPr>
          <p:cNvSpPr/>
          <p:nvPr/>
        </p:nvSpPr>
        <p:spPr>
          <a:xfrm>
            <a:off x="5975187" y="531568"/>
            <a:ext cx="829555" cy="459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Cost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918FB8-995E-2740-8F57-E451A3391AA8}"/>
              </a:ext>
            </a:extLst>
          </p:cNvPr>
          <p:cNvCxnSpPr>
            <a:cxnSpLocks/>
          </p:cNvCxnSpPr>
          <p:nvPr/>
        </p:nvCxnSpPr>
        <p:spPr>
          <a:xfrm flipV="1">
            <a:off x="7498189" y="875194"/>
            <a:ext cx="0" cy="3369959"/>
          </a:xfrm>
          <a:prstGeom prst="straightConnector1">
            <a:avLst/>
          </a:prstGeom>
          <a:ln w="1270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D119A34-C929-BF42-82D7-A225BABA0AD4}"/>
              </a:ext>
            </a:extLst>
          </p:cNvPr>
          <p:cNvSpPr/>
          <p:nvPr/>
        </p:nvSpPr>
        <p:spPr>
          <a:xfrm>
            <a:off x="6713172" y="531567"/>
            <a:ext cx="1315159" cy="459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535766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5881CB-C7FA-4A4D-A7A1-283304CF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and Storage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66F100-A36A-9141-A952-540DB082F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74549" y="1299027"/>
            <a:ext cx="3372864" cy="981872"/>
          </a:xfrm>
        </p:spPr>
        <p:txBody>
          <a:bodyPr/>
          <a:lstStyle/>
          <a:p>
            <a:r>
              <a:rPr lang="en-US" sz="1600" dirty="0"/>
              <a:t>Memory (Volatile)</a:t>
            </a:r>
          </a:p>
          <a:p>
            <a:pPr lvl="1"/>
            <a:r>
              <a:rPr lang="en-US" sz="1600" dirty="0"/>
              <a:t>CPU Registers</a:t>
            </a:r>
          </a:p>
          <a:p>
            <a:pPr lvl="1"/>
            <a:r>
              <a:rPr lang="en-US" sz="1600" dirty="0"/>
              <a:t>Main Memory (RAM)</a:t>
            </a:r>
          </a:p>
          <a:p>
            <a:pPr lvl="1"/>
            <a:r>
              <a:rPr lang="en-US" sz="1600" dirty="0"/>
              <a:t>Processor Cache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CDEF3-877F-144A-BBB9-6D32B2CEE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313" y="2707620"/>
            <a:ext cx="5134578" cy="2544900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500EE3C-6BF4-6149-8569-EA22550E18BD}"/>
              </a:ext>
            </a:extLst>
          </p:cNvPr>
          <p:cNvSpPr txBox="1">
            <a:spLocks/>
          </p:cNvSpPr>
          <p:nvPr/>
        </p:nvSpPr>
        <p:spPr bwMode="auto">
          <a:xfrm>
            <a:off x="5380869" y="1299027"/>
            <a:ext cx="3372864" cy="108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Arial" panose="020B0604020202020204" pitchFamily="34" charset="0"/>
              <a:buChar char="◇"/>
              <a:defRPr sz="1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￭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￮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○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kern="0" dirty="0"/>
              <a:t>Storage (Non-Volatile)</a:t>
            </a:r>
          </a:p>
          <a:p>
            <a:pPr lvl="1"/>
            <a:r>
              <a:rPr lang="en-US" sz="1600" kern="0" dirty="0"/>
              <a:t>Solid State Drives (SDD)</a:t>
            </a:r>
          </a:p>
          <a:p>
            <a:pPr lvl="1"/>
            <a:r>
              <a:rPr lang="en-US" sz="1600" kern="0" dirty="0"/>
              <a:t>Disk Drives (HDD)</a:t>
            </a:r>
          </a:p>
          <a:p>
            <a:pPr lvl="1"/>
            <a:r>
              <a:rPr lang="en-US" sz="1600" kern="0" dirty="0"/>
              <a:t>CD/DVD</a:t>
            </a:r>
          </a:p>
          <a:p>
            <a:pPr lvl="1"/>
            <a:r>
              <a:rPr lang="en-US" sz="1600" kern="0" dirty="0"/>
              <a:t>Tape Backups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DD4AD14-7C10-A44D-8892-B065A3CACB80}"/>
              </a:ext>
            </a:extLst>
          </p:cNvPr>
          <p:cNvCxnSpPr/>
          <p:nvPr/>
        </p:nvCxnSpPr>
        <p:spPr>
          <a:xfrm>
            <a:off x="5478428" y="1451216"/>
            <a:ext cx="0" cy="362208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03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28C1832F-B88B-5E4F-81EB-ECEC7FF59942}"/>
              </a:ext>
            </a:extLst>
          </p:cNvPr>
          <p:cNvSpPr txBox="1"/>
          <p:nvPr/>
        </p:nvSpPr>
        <p:spPr>
          <a:xfrm>
            <a:off x="2026120" y="4862635"/>
            <a:ext cx="45720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adapted from: https://</a:t>
            </a:r>
            <a:r>
              <a:rPr lang="en-US" sz="800" dirty="0" err="1"/>
              <a:t>www.rambus.com</a:t>
            </a:r>
            <a:r>
              <a:rPr lang="en-US" sz="800" dirty="0"/>
              <a:t>/blogs/mid-when-memory-and-storage-converge/</a:t>
            </a:r>
          </a:p>
        </p:txBody>
      </p:sp>
      <p:sp>
        <p:nvSpPr>
          <p:cNvPr id="34" name="Trapezoid 33">
            <a:extLst>
              <a:ext uri="{FF2B5EF4-FFF2-40B4-BE49-F238E27FC236}">
                <a16:creationId xmlns:a16="http://schemas.microsoft.com/office/drawing/2014/main" id="{940CC8D9-99B1-1743-A712-95B3BBD0D860}"/>
              </a:ext>
            </a:extLst>
          </p:cNvPr>
          <p:cNvSpPr/>
          <p:nvPr/>
        </p:nvSpPr>
        <p:spPr>
          <a:xfrm>
            <a:off x="2379307" y="4312351"/>
            <a:ext cx="3823242" cy="540199"/>
          </a:xfrm>
          <a:prstGeom prst="trapezoid">
            <a:avLst>
              <a:gd name="adj" fmla="val 51701"/>
            </a:avLst>
          </a:prstGeom>
          <a:solidFill>
            <a:srgbClr val="C00000"/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Tertiary (Tape / Optical)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0689C98-CF2C-EB4C-BA7D-4EC34A4C147A}"/>
              </a:ext>
            </a:extLst>
          </p:cNvPr>
          <p:cNvGrpSpPr/>
          <p:nvPr/>
        </p:nvGrpSpPr>
        <p:grpSpPr>
          <a:xfrm>
            <a:off x="3508738" y="617400"/>
            <a:ext cx="1623619" cy="1836552"/>
            <a:chOff x="3555393" y="654722"/>
            <a:chExt cx="1623619" cy="183655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BC24064-AD69-2B45-ACF7-66A3A4834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55393" y="654722"/>
              <a:ext cx="1623619" cy="1836552"/>
            </a:xfrm>
            <a:prstGeom prst="rect">
              <a:avLst/>
            </a:prstGeom>
          </p:spPr>
        </p:pic>
        <p:sp>
          <p:nvSpPr>
            <p:cNvPr id="37" name="Trapezoid 36">
              <a:extLst>
                <a:ext uri="{FF2B5EF4-FFF2-40B4-BE49-F238E27FC236}">
                  <a16:creationId xmlns:a16="http://schemas.microsoft.com/office/drawing/2014/main" id="{B9286C9F-8B4E-674A-807D-E89774BE1FA8}"/>
                </a:ext>
              </a:extLst>
            </p:cNvPr>
            <p:cNvSpPr/>
            <p:nvPr/>
          </p:nvSpPr>
          <p:spPr>
            <a:xfrm>
              <a:off x="4074155" y="1137081"/>
              <a:ext cx="544497" cy="281917"/>
            </a:xfrm>
            <a:prstGeom prst="trapezoid">
              <a:avLst>
                <a:gd name="adj" fmla="val 45217"/>
              </a:avLst>
            </a:prstGeom>
            <a:solidFill>
              <a:srgbClr val="7030A0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39A2DD7-6687-7F46-9FD6-FA4D8361B40B}"/>
                </a:ext>
              </a:extLst>
            </p:cNvPr>
            <p:cNvSpPr txBox="1"/>
            <p:nvPr/>
          </p:nvSpPr>
          <p:spPr>
            <a:xfrm>
              <a:off x="4102148" y="1147041"/>
              <a:ext cx="4475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REG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5EC0B892-6F2F-B74C-A136-B84A6F46081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19051" y="2692946"/>
            <a:ext cx="3002991" cy="1182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15776F-E0EB-734A-B18B-83DFF3605DC3}"/>
              </a:ext>
            </a:extLst>
          </p:cNvPr>
          <p:cNvSpPr txBox="1"/>
          <p:nvPr/>
        </p:nvSpPr>
        <p:spPr>
          <a:xfrm>
            <a:off x="1263241" y="2158143"/>
            <a:ext cx="884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Volatile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AB67A1-F72B-3346-A625-11E5C7691655}"/>
              </a:ext>
            </a:extLst>
          </p:cNvPr>
          <p:cNvSpPr txBox="1"/>
          <p:nvPr/>
        </p:nvSpPr>
        <p:spPr>
          <a:xfrm>
            <a:off x="1039623" y="2641464"/>
            <a:ext cx="13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Non-Volatile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46BD9F-9659-F84E-8381-961B5D8FC875}"/>
              </a:ext>
            </a:extLst>
          </p:cNvPr>
          <p:cNvCxnSpPr>
            <a:cxnSpLocks/>
          </p:cNvCxnSpPr>
          <p:nvPr/>
        </p:nvCxnSpPr>
        <p:spPr>
          <a:xfrm flipH="1">
            <a:off x="3699191" y="1660802"/>
            <a:ext cx="2588217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F9A4C8-F24D-E44D-A2B8-4503DA71ED10}"/>
              </a:ext>
            </a:extLst>
          </p:cNvPr>
          <p:cNvSpPr txBox="1"/>
          <p:nvPr/>
        </p:nvSpPr>
        <p:spPr>
          <a:xfrm>
            <a:off x="5283517" y="130679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On-Chip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A1E220-A751-FF42-A6CD-3924EF53387D}"/>
              </a:ext>
            </a:extLst>
          </p:cNvPr>
          <p:cNvSpPr txBox="1"/>
          <p:nvPr/>
        </p:nvSpPr>
        <p:spPr>
          <a:xfrm>
            <a:off x="5230619" y="16873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Off-Chip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6A0810-0C74-0744-A9FF-361E61381E2C}"/>
              </a:ext>
            </a:extLst>
          </p:cNvPr>
          <p:cNvCxnSpPr/>
          <p:nvPr/>
        </p:nvCxnSpPr>
        <p:spPr>
          <a:xfrm flipV="1">
            <a:off x="3196256" y="1152830"/>
            <a:ext cx="263471" cy="50783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D89CC1-72E4-8645-8F58-56284D7AA9BD}"/>
              </a:ext>
            </a:extLst>
          </p:cNvPr>
          <p:cNvCxnSpPr>
            <a:cxnSpLocks/>
          </p:cNvCxnSpPr>
          <p:nvPr/>
        </p:nvCxnSpPr>
        <p:spPr>
          <a:xfrm flipH="1">
            <a:off x="2826938" y="1994639"/>
            <a:ext cx="233475" cy="47084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B7046B-D82D-E547-972C-283AF2176332}"/>
              </a:ext>
            </a:extLst>
          </p:cNvPr>
          <p:cNvCxnSpPr>
            <a:cxnSpLocks/>
          </p:cNvCxnSpPr>
          <p:nvPr/>
        </p:nvCxnSpPr>
        <p:spPr>
          <a:xfrm flipH="1">
            <a:off x="1886615" y="3632564"/>
            <a:ext cx="478758" cy="85039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6DDCC2-B371-CE4D-8A37-C973EE2D0A3F}"/>
              </a:ext>
            </a:extLst>
          </p:cNvPr>
          <p:cNvCxnSpPr/>
          <p:nvPr/>
        </p:nvCxnSpPr>
        <p:spPr>
          <a:xfrm flipV="1">
            <a:off x="2492463" y="2826130"/>
            <a:ext cx="263471" cy="50783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0EFFA3-1898-B541-8459-ECD86D7BE06C}"/>
              </a:ext>
            </a:extLst>
          </p:cNvPr>
          <p:cNvCxnSpPr>
            <a:cxnSpLocks/>
          </p:cNvCxnSpPr>
          <p:nvPr/>
        </p:nvCxnSpPr>
        <p:spPr>
          <a:xfrm flipH="1">
            <a:off x="181078" y="4066750"/>
            <a:ext cx="626131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0D64DDD-756E-0143-9113-37DAAB870F7C}"/>
              </a:ext>
            </a:extLst>
          </p:cNvPr>
          <p:cNvSpPr txBox="1"/>
          <p:nvPr/>
        </p:nvSpPr>
        <p:spPr>
          <a:xfrm>
            <a:off x="580837" y="368620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On-Line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FEB73B-FC77-FA46-9FC2-B0A3240D0D74}"/>
              </a:ext>
            </a:extLst>
          </p:cNvPr>
          <p:cNvSpPr txBox="1"/>
          <p:nvPr/>
        </p:nvSpPr>
        <p:spPr>
          <a:xfrm>
            <a:off x="527939" y="4066711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Off-Line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55512BD-3301-A342-B92F-57BC362F0BCD}"/>
              </a:ext>
            </a:extLst>
          </p:cNvPr>
          <p:cNvCxnSpPr>
            <a:cxnSpLocks/>
          </p:cNvCxnSpPr>
          <p:nvPr/>
        </p:nvCxnSpPr>
        <p:spPr>
          <a:xfrm>
            <a:off x="1002588" y="2571750"/>
            <a:ext cx="4586449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7037CFE-22F5-D54E-AFF9-EF5C013B6A94}"/>
              </a:ext>
            </a:extLst>
          </p:cNvPr>
          <p:cNvCxnSpPr>
            <a:cxnSpLocks/>
          </p:cNvCxnSpPr>
          <p:nvPr/>
        </p:nvCxnSpPr>
        <p:spPr>
          <a:xfrm>
            <a:off x="3600024" y="1642000"/>
            <a:ext cx="2687384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E4786C8-D488-1F4E-AD10-A80DD2FFE97D}"/>
              </a:ext>
            </a:extLst>
          </p:cNvPr>
          <p:cNvCxnSpPr>
            <a:cxnSpLocks/>
          </p:cNvCxnSpPr>
          <p:nvPr/>
        </p:nvCxnSpPr>
        <p:spPr>
          <a:xfrm>
            <a:off x="113524" y="4055536"/>
            <a:ext cx="6328868" cy="11175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351C5C7-79C5-1943-B6C9-160C128946D3}"/>
              </a:ext>
            </a:extLst>
          </p:cNvPr>
          <p:cNvSpPr txBox="1"/>
          <p:nvPr/>
        </p:nvSpPr>
        <p:spPr>
          <a:xfrm>
            <a:off x="2731145" y="1637633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005364-B5B4-E846-B6CE-8DFC5B0CC98D}"/>
              </a:ext>
            </a:extLst>
          </p:cNvPr>
          <p:cNvSpPr txBox="1"/>
          <p:nvPr/>
        </p:nvSpPr>
        <p:spPr>
          <a:xfrm>
            <a:off x="2015497" y="3303335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0AC1A5-8F89-FE4C-B58A-9287E173BE3B}"/>
              </a:ext>
            </a:extLst>
          </p:cNvPr>
          <p:cNvSpPr/>
          <p:nvPr/>
        </p:nvSpPr>
        <p:spPr>
          <a:xfrm rot="16200000">
            <a:off x="6630509" y="2577291"/>
            <a:ext cx="1104249" cy="296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Capacity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67699CD-9032-5B41-9786-695FFF394FEA}"/>
              </a:ext>
            </a:extLst>
          </p:cNvPr>
          <p:cNvSpPr/>
          <p:nvPr/>
        </p:nvSpPr>
        <p:spPr>
          <a:xfrm rot="5400000">
            <a:off x="7323843" y="2468094"/>
            <a:ext cx="1106755" cy="459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FD7B60F-1930-B948-BB31-360D8EC4E0EC}"/>
              </a:ext>
            </a:extLst>
          </p:cNvPr>
          <p:cNvCxnSpPr/>
          <p:nvPr/>
        </p:nvCxnSpPr>
        <p:spPr>
          <a:xfrm>
            <a:off x="7355726" y="1145131"/>
            <a:ext cx="0" cy="3369958"/>
          </a:xfrm>
          <a:prstGeom prst="straightConnector1">
            <a:avLst/>
          </a:prstGeom>
          <a:ln w="1270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AB899EF-BE2D-EA45-B3CA-A6CA52C8D5E6}"/>
              </a:ext>
            </a:extLst>
          </p:cNvPr>
          <p:cNvCxnSpPr>
            <a:cxnSpLocks/>
          </p:cNvCxnSpPr>
          <p:nvPr/>
        </p:nvCxnSpPr>
        <p:spPr>
          <a:xfrm flipV="1">
            <a:off x="6604278" y="1123669"/>
            <a:ext cx="0" cy="3369958"/>
          </a:xfrm>
          <a:prstGeom prst="straightConnector1">
            <a:avLst/>
          </a:prstGeom>
          <a:ln w="1270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5A4EA74-F037-6E40-A66A-C8CD6BBD3DFF}"/>
              </a:ext>
            </a:extLst>
          </p:cNvPr>
          <p:cNvSpPr/>
          <p:nvPr/>
        </p:nvSpPr>
        <p:spPr>
          <a:xfrm>
            <a:off x="6154089" y="780043"/>
            <a:ext cx="829555" cy="459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Cost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776B88D-061E-D54D-83DA-8BE529627174}"/>
              </a:ext>
            </a:extLst>
          </p:cNvPr>
          <p:cNvCxnSpPr>
            <a:cxnSpLocks/>
          </p:cNvCxnSpPr>
          <p:nvPr/>
        </p:nvCxnSpPr>
        <p:spPr>
          <a:xfrm flipV="1">
            <a:off x="7677091" y="1123669"/>
            <a:ext cx="0" cy="3369959"/>
          </a:xfrm>
          <a:prstGeom prst="straightConnector1">
            <a:avLst/>
          </a:prstGeom>
          <a:ln w="1270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C10A5C3-1AE5-F840-BFF1-2F52A339BB08}"/>
              </a:ext>
            </a:extLst>
          </p:cNvPr>
          <p:cNvSpPr/>
          <p:nvPr/>
        </p:nvSpPr>
        <p:spPr>
          <a:xfrm>
            <a:off x="6892074" y="780042"/>
            <a:ext cx="1315159" cy="459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13879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5881CB-C7FA-4A4D-A7A1-283304CF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Stored Program Architecture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66F100-A36A-9141-A952-540DB082F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714" y="2254906"/>
            <a:ext cx="3559295" cy="2544900"/>
          </a:xfrm>
        </p:spPr>
        <p:txBody>
          <a:bodyPr/>
          <a:lstStyle/>
          <a:p>
            <a:r>
              <a:rPr lang="en-US" sz="1800" dirty="0"/>
              <a:t>Program/Data </a:t>
            </a:r>
            <a:r>
              <a:rPr lang="en-US" sz="1800" b="1" dirty="0"/>
              <a:t>must be in the Main Memory </a:t>
            </a:r>
            <a:r>
              <a:rPr lang="en-US" sz="1800" dirty="0"/>
              <a:t>(RAM) to be executed/processed.</a:t>
            </a:r>
          </a:p>
          <a:p>
            <a:endParaRPr lang="en-US" sz="1800" dirty="0"/>
          </a:p>
          <a:p>
            <a:pPr lvl="1"/>
            <a:r>
              <a:rPr lang="en-US" sz="1800" dirty="0"/>
              <a:t>Instruction Cycle</a:t>
            </a:r>
          </a:p>
          <a:p>
            <a:pPr lvl="2"/>
            <a:r>
              <a:rPr lang="en-US" sz="1800" dirty="0"/>
              <a:t>Fetch</a:t>
            </a:r>
          </a:p>
          <a:p>
            <a:pPr lvl="2"/>
            <a:r>
              <a:rPr lang="en-US" sz="1800" dirty="0"/>
              <a:t>Decode</a:t>
            </a:r>
          </a:p>
          <a:p>
            <a:pPr lvl="2"/>
            <a:r>
              <a:rPr lang="en-US" sz="1800" dirty="0"/>
              <a:t>Execute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CDEF3-877F-144A-BBB9-6D32B2CEE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422" y="1979698"/>
            <a:ext cx="5134578" cy="25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73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B545C20-4FAD-B74B-86C5-F608FE4014CA}"/>
              </a:ext>
            </a:extLst>
          </p:cNvPr>
          <p:cNvGrpSpPr/>
          <p:nvPr/>
        </p:nvGrpSpPr>
        <p:grpSpPr>
          <a:xfrm>
            <a:off x="4261715" y="1967797"/>
            <a:ext cx="3434441" cy="2764972"/>
            <a:chOff x="6371410" y="1880900"/>
            <a:chExt cx="3434441" cy="2764972"/>
          </a:xfrm>
        </p:grpSpPr>
        <p:sp>
          <p:nvSpPr>
            <p:cNvPr id="37" name="AutoShape 4">
              <a:extLst>
                <a:ext uri="{FF2B5EF4-FFF2-40B4-BE49-F238E27FC236}">
                  <a16:creationId xmlns:a16="http://schemas.microsoft.com/office/drawing/2014/main" id="{F62D6902-2F28-7B41-A190-BE53EAE5D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1410" y="1880900"/>
              <a:ext cx="3434441" cy="2764972"/>
            </a:xfrm>
            <a:prstGeom prst="roundRect">
              <a:avLst>
                <a:gd name="adj" fmla="val 8006"/>
              </a:avLst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t">
              <a:prstTxWarp prst="textNoShape">
                <a:avLst/>
              </a:prstTxWarp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CPU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0C49B5E-8328-644B-AC33-EDE44668BB12}"/>
                </a:ext>
              </a:extLst>
            </p:cNvPr>
            <p:cNvGrpSpPr/>
            <p:nvPr/>
          </p:nvGrpSpPr>
          <p:grpSpPr>
            <a:xfrm>
              <a:off x="6477317" y="3490189"/>
              <a:ext cx="1143000" cy="1045029"/>
              <a:chOff x="4572317" y="2445160"/>
              <a:chExt cx="1143000" cy="1045029"/>
            </a:xfrm>
          </p:grpSpPr>
          <p:sp>
            <p:nvSpPr>
              <p:cNvPr id="38" name="AutoShape 5">
                <a:extLst>
                  <a:ext uri="{FF2B5EF4-FFF2-40B4-BE49-F238E27FC236}">
                    <a16:creationId xmlns:a16="http://schemas.microsoft.com/office/drawing/2014/main" id="{3864C0A6-7805-B344-B216-38C9B331E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317" y="2445160"/>
                <a:ext cx="1143000" cy="1045029"/>
              </a:xfrm>
              <a:prstGeom prst="roundRect">
                <a:avLst>
                  <a:gd name="adj" fmla="val 16667"/>
                </a:avLst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t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Cache</a:t>
                </a:r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9DB39EA0-344E-9B4B-8D46-47F5A1E14C18}"/>
                  </a:ext>
                </a:extLst>
              </p:cNvPr>
              <p:cNvSpPr/>
              <p:nvPr/>
            </p:nvSpPr>
            <p:spPr>
              <a:xfrm>
                <a:off x="4715975" y="2910463"/>
                <a:ext cx="883403" cy="467534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Rectangle 6">
            <a:extLst>
              <a:ext uri="{FF2B5EF4-FFF2-40B4-BE49-F238E27FC236}">
                <a16:creationId xmlns:a16="http://schemas.microsoft.com/office/drawing/2014/main" id="{F1219D02-9918-E949-B174-774435F5D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181" y="1666689"/>
            <a:ext cx="1332678" cy="3324271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0079547-9354-1C48-949F-75A3365659FB}"/>
              </a:ext>
            </a:extLst>
          </p:cNvPr>
          <p:cNvSpPr/>
          <p:nvPr/>
        </p:nvSpPr>
        <p:spPr>
          <a:xfrm>
            <a:off x="2261018" y="3056906"/>
            <a:ext cx="883403" cy="4675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69170D9D-2CB8-9E4B-AABD-3D0F815AA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0622" y="2534392"/>
            <a:ext cx="1767292" cy="1045029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IR / GP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Registers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9C077F51-02FB-1349-9479-538CFAC6984F}"/>
              </a:ext>
            </a:extLst>
          </p:cNvPr>
          <p:cNvSpPr/>
          <p:nvPr/>
        </p:nvSpPr>
        <p:spPr>
          <a:xfrm>
            <a:off x="4419597" y="2873829"/>
            <a:ext cx="337457" cy="70213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-Right Arrow 3">
            <a:extLst>
              <a:ext uri="{FF2B5EF4-FFF2-40B4-BE49-F238E27FC236}">
                <a16:creationId xmlns:a16="http://schemas.microsoft.com/office/drawing/2014/main" id="{35FD10F7-0AF6-D341-8DB2-909B2A43C2CE}"/>
              </a:ext>
            </a:extLst>
          </p:cNvPr>
          <p:cNvSpPr/>
          <p:nvPr/>
        </p:nvSpPr>
        <p:spPr>
          <a:xfrm>
            <a:off x="3408857" y="2630855"/>
            <a:ext cx="2115960" cy="338966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E057A1A5-349A-BD4B-9EF8-26FE3F274A86}"/>
              </a:ext>
            </a:extLst>
          </p:cNvPr>
          <p:cNvSpPr/>
          <p:nvPr/>
        </p:nvSpPr>
        <p:spPr>
          <a:xfrm rot="16200000">
            <a:off x="5085841" y="2896945"/>
            <a:ext cx="337457" cy="5263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7A2E1AA-7857-2F4C-B4EA-DD6E58A974AA}"/>
              </a:ext>
            </a:extLst>
          </p:cNvPr>
          <p:cNvSpPr/>
          <p:nvPr/>
        </p:nvSpPr>
        <p:spPr>
          <a:xfrm>
            <a:off x="4904050" y="3167190"/>
            <a:ext cx="337457" cy="40876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50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utoShape 4">
            <a:extLst>
              <a:ext uri="{FF2B5EF4-FFF2-40B4-BE49-F238E27FC236}">
                <a16:creationId xmlns:a16="http://schemas.microsoft.com/office/drawing/2014/main" id="{F62D6902-2F28-7B41-A190-BE53EAE5D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706" y="1378360"/>
            <a:ext cx="2497811" cy="19050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38" name="AutoShape 5">
            <a:extLst>
              <a:ext uri="{FF2B5EF4-FFF2-40B4-BE49-F238E27FC236}">
                <a16:creationId xmlns:a16="http://schemas.microsoft.com/office/drawing/2014/main" id="{3864C0A6-7805-B344-B216-38C9B331E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317" y="2445160"/>
            <a:ext cx="1143000" cy="12954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Cache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F1219D02-9918-E949-B174-774435F5D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317" y="1378360"/>
            <a:ext cx="1143000" cy="2362200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40" name="AutoShape 7">
            <a:extLst>
              <a:ext uri="{FF2B5EF4-FFF2-40B4-BE49-F238E27FC236}">
                <a16:creationId xmlns:a16="http://schemas.microsoft.com/office/drawing/2014/main" id="{95E024DA-E4E0-104F-9DCC-E3EF2EDB5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517" y="2673760"/>
            <a:ext cx="1066800" cy="3048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eft-Right-Up Arrow 40">
            <a:extLst>
              <a:ext uri="{FF2B5EF4-FFF2-40B4-BE49-F238E27FC236}">
                <a16:creationId xmlns:a16="http://schemas.microsoft.com/office/drawing/2014/main" id="{42FDAC52-70A1-6F49-AD19-C79E22C0F2BE}"/>
              </a:ext>
            </a:extLst>
          </p:cNvPr>
          <p:cNvSpPr/>
          <p:nvPr/>
        </p:nvSpPr>
        <p:spPr bwMode="auto">
          <a:xfrm rot="10800000">
            <a:off x="3505517" y="1835560"/>
            <a:ext cx="2971800" cy="609600"/>
          </a:xfrm>
          <a:prstGeom prst="leftRigh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0079547-9354-1C48-949F-75A3365659FB}"/>
              </a:ext>
            </a:extLst>
          </p:cNvPr>
          <p:cNvSpPr/>
          <p:nvPr/>
        </p:nvSpPr>
        <p:spPr>
          <a:xfrm>
            <a:off x="6602595" y="2206226"/>
            <a:ext cx="883403" cy="4675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9DB39EA0-344E-9B4B-8D46-47F5A1E14C18}"/>
              </a:ext>
            </a:extLst>
          </p:cNvPr>
          <p:cNvSpPr/>
          <p:nvPr/>
        </p:nvSpPr>
        <p:spPr>
          <a:xfrm>
            <a:off x="4715975" y="3106410"/>
            <a:ext cx="883403" cy="4675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5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61A5C-6DDC-8343-80FA-B99A7877F65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EB31C-BF08-C74E-82B3-59D86E73410F}"/>
              </a:ext>
            </a:extLst>
          </p:cNvPr>
          <p:cNvSpPr txBox="1"/>
          <p:nvPr/>
        </p:nvSpPr>
        <p:spPr>
          <a:xfrm>
            <a:off x="4201887" y="102591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156C1-9D22-DE47-8DFF-95814DCFA22C}"/>
              </a:ext>
            </a:extLst>
          </p:cNvPr>
          <p:cNvSpPr/>
          <p:nvPr/>
        </p:nvSpPr>
        <p:spPr>
          <a:xfrm>
            <a:off x="4942114" y="1382486"/>
            <a:ext cx="33745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66EB7-DDA5-274F-9AB6-BC2AEF25705A}"/>
              </a:ext>
            </a:extLst>
          </p:cNvPr>
          <p:cNvSpPr/>
          <p:nvPr/>
        </p:nvSpPr>
        <p:spPr>
          <a:xfrm>
            <a:off x="5279571" y="1382486"/>
            <a:ext cx="33745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F28F64-DDEB-F846-AD64-6710F447D409}"/>
              </a:ext>
            </a:extLst>
          </p:cNvPr>
          <p:cNvSpPr/>
          <p:nvPr/>
        </p:nvSpPr>
        <p:spPr>
          <a:xfrm flipH="1">
            <a:off x="5617028" y="1382486"/>
            <a:ext cx="33745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BD53B8-D1B4-264C-BC39-76FECDBD7363}"/>
              </a:ext>
            </a:extLst>
          </p:cNvPr>
          <p:cNvSpPr/>
          <p:nvPr/>
        </p:nvSpPr>
        <p:spPr>
          <a:xfrm>
            <a:off x="5954485" y="1382486"/>
            <a:ext cx="33745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784580-9BB6-AB4B-A3E6-6B12FBF37807}"/>
              </a:ext>
            </a:extLst>
          </p:cNvPr>
          <p:cNvSpPr/>
          <p:nvPr/>
        </p:nvSpPr>
        <p:spPr>
          <a:xfrm>
            <a:off x="6291942" y="1382486"/>
            <a:ext cx="33745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0B3B16-B6F7-CE49-A58D-CD672D98C345}"/>
              </a:ext>
            </a:extLst>
          </p:cNvPr>
          <p:cNvSpPr txBox="1"/>
          <p:nvPr/>
        </p:nvSpPr>
        <p:spPr>
          <a:xfrm>
            <a:off x="4968816" y="183968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7DF90-C176-7946-ABFF-39FA23D64D03}"/>
              </a:ext>
            </a:extLst>
          </p:cNvPr>
          <p:cNvSpPr txBox="1"/>
          <p:nvPr/>
        </p:nvSpPr>
        <p:spPr>
          <a:xfrm>
            <a:off x="5306273" y="183968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92ACDA-1188-7D4E-BFC3-7DAD745552C1}"/>
              </a:ext>
            </a:extLst>
          </p:cNvPr>
          <p:cNvSpPr txBox="1"/>
          <p:nvPr/>
        </p:nvSpPr>
        <p:spPr>
          <a:xfrm>
            <a:off x="5931494" y="183968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ACF922-79B2-CE49-BA59-7C1B9B2425B2}"/>
              </a:ext>
            </a:extLst>
          </p:cNvPr>
          <p:cNvSpPr txBox="1"/>
          <p:nvPr/>
        </p:nvSpPr>
        <p:spPr>
          <a:xfrm>
            <a:off x="6268951" y="1839685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99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C61B0DE0-00C9-C543-86B2-1D7B65DF88C1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4557698" y="1226670"/>
            <a:ext cx="185058" cy="583774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26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992F3F-BBCD-524E-B40E-0AB3B051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Improvements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89E5E55-C784-B24E-8432-7CD4990BC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998" y="1763254"/>
            <a:ext cx="6694783" cy="2891502"/>
          </a:xfrm>
        </p:spPr>
        <p:txBody>
          <a:bodyPr/>
          <a:lstStyle/>
          <a:p>
            <a:r>
              <a:rPr lang="en-US" sz="2000" dirty="0"/>
              <a:t>Better Technology</a:t>
            </a:r>
          </a:p>
          <a:p>
            <a:pPr lvl="1"/>
            <a:r>
              <a:rPr lang="en-US" sz="2000" dirty="0"/>
              <a:t>Moore’s Law</a:t>
            </a:r>
          </a:p>
          <a:p>
            <a:r>
              <a:rPr lang="en-US" sz="2000" dirty="0"/>
              <a:t>Better Design</a:t>
            </a:r>
          </a:p>
          <a:p>
            <a:pPr lvl="1"/>
            <a:r>
              <a:rPr lang="en-US" sz="2000" dirty="0"/>
              <a:t>12 - Memory Hierarchy &amp; Processor Cache</a:t>
            </a:r>
          </a:p>
          <a:p>
            <a:pPr lvl="1"/>
            <a:r>
              <a:rPr lang="en-US" sz="2000" dirty="0"/>
              <a:t>13 - Processor Architectures (Parallelism &amp; Pipelining)</a:t>
            </a:r>
          </a:p>
          <a:p>
            <a:r>
              <a:rPr lang="en-US" sz="2000" dirty="0"/>
              <a:t>Better Software</a:t>
            </a:r>
          </a:p>
          <a:p>
            <a:pPr lvl="1"/>
            <a:r>
              <a:rPr lang="en-US" sz="2000" dirty="0"/>
              <a:t>COMP 232 / COMP 332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B8AEC-A6DB-2B4B-BEFE-2176FD8EAF4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52CE34-3B25-4847-BC6C-DFFFB3CAD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87601">
            <a:off x="5135179" y="1129281"/>
            <a:ext cx="1678857" cy="1337395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84D75C-EB35-6C45-93ED-017A896CB62D}"/>
              </a:ext>
            </a:extLst>
          </p:cNvPr>
          <p:cNvSpPr txBox="1"/>
          <p:nvPr/>
        </p:nvSpPr>
        <p:spPr>
          <a:xfrm rot="20791463">
            <a:off x="5239943" y="2297813"/>
            <a:ext cx="2047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4"/>
                </a:solidFill>
              </a:rPr>
              <a:t>Image from: https://en.wikipedia.org/wiki/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Manchester_Mark_1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DC0F-981C-184E-A834-DB0E571CB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064" y="3738868"/>
            <a:ext cx="974743" cy="10833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72CF0C-28E2-A245-9523-90086F6DEED0}"/>
              </a:ext>
            </a:extLst>
          </p:cNvPr>
          <p:cNvSpPr txBox="1"/>
          <p:nvPr/>
        </p:nvSpPr>
        <p:spPr>
          <a:xfrm>
            <a:off x="5937283" y="4824068"/>
            <a:ext cx="2797702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dirty="0">
                <a:solidFill>
                  <a:schemeClr val="accent3">
                    <a:lumMod val="75000"/>
                  </a:schemeClr>
                </a:solidFill>
              </a:rPr>
              <a:t>https://wccftech.com/intels-3rd-generation-ivy-</a:t>
            </a:r>
          </a:p>
          <a:p>
            <a:r>
              <a:rPr lang="en-US" sz="788" dirty="0">
                <a:solidFill>
                  <a:schemeClr val="accent3">
                    <a:lumMod val="75000"/>
                  </a:schemeClr>
                </a:solidFill>
              </a:rPr>
              <a:t>bridge-core-i5-processor-pitted/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6745E31-A316-274D-A8DB-811BD9003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65048">
            <a:off x="7482034" y="1646683"/>
            <a:ext cx="1457379" cy="96804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49C119-7B2E-4449-A25C-89B4877CD57F}"/>
              </a:ext>
            </a:extLst>
          </p:cNvPr>
          <p:cNvSpPr txBox="1"/>
          <p:nvPr/>
        </p:nvSpPr>
        <p:spPr>
          <a:xfrm rot="21099505">
            <a:off x="7484208" y="2439824"/>
            <a:ext cx="15279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>
                <a:solidFill>
                  <a:schemeClr val="accent3">
                    <a:lumMod val="75000"/>
                  </a:schemeClr>
                </a:solidFill>
              </a:rPr>
              <a:t>https://</a:t>
            </a:r>
            <a:r>
              <a:rPr lang="en-US" sz="750" dirty="0" err="1">
                <a:solidFill>
                  <a:schemeClr val="accent3">
                    <a:lumMod val="75000"/>
                  </a:schemeClr>
                </a:solidFill>
              </a:rPr>
              <a:t>commons.wikimedia.org</a:t>
            </a:r>
            <a:r>
              <a:rPr lang="en-US" sz="750" dirty="0">
                <a:solidFill>
                  <a:schemeClr val="accent3">
                    <a:lumMod val="75000"/>
                  </a:schemeClr>
                </a:solidFill>
              </a:rPr>
              <a:t>/</a:t>
            </a:r>
          </a:p>
          <a:p>
            <a:r>
              <a:rPr lang="en-US" sz="750" dirty="0">
                <a:solidFill>
                  <a:schemeClr val="accent3">
                    <a:lumMod val="75000"/>
                  </a:schemeClr>
                </a:solidFill>
              </a:rPr>
              <a:t>wiki/File:Intel_C4004.jpg</a:t>
            </a:r>
          </a:p>
        </p:txBody>
      </p:sp>
    </p:spTree>
    <p:extLst>
      <p:ext uri="{BB962C8B-B14F-4D97-AF65-F5344CB8AC3E}">
        <p14:creationId xmlns:p14="http://schemas.microsoft.com/office/powerpoint/2010/main" val="311118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E771C-A55F-834B-8A47-639CAE16787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56BC3EF-8E9D-3649-9886-D4887BA0BDD1}"/>
              </a:ext>
            </a:extLst>
          </p:cNvPr>
          <p:cNvGrpSpPr/>
          <p:nvPr/>
        </p:nvGrpSpPr>
        <p:grpSpPr>
          <a:xfrm>
            <a:off x="1968036" y="68939"/>
            <a:ext cx="5207928" cy="1848405"/>
            <a:chOff x="3980324" y="1552991"/>
            <a:chExt cx="5207928" cy="184840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52C049-F6F2-F145-A772-D94214CE21F5}"/>
                </a:ext>
              </a:extLst>
            </p:cNvPr>
            <p:cNvSpPr txBox="1"/>
            <p:nvPr/>
          </p:nvSpPr>
          <p:spPr>
            <a:xfrm>
              <a:off x="3980324" y="2385733"/>
              <a:ext cx="520792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Use the system information utility on your computer to find the following specifications including units: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572041-48E0-9A46-8374-B6570B65B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9692" y="1552991"/>
              <a:ext cx="649191" cy="682714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96E73BF-8764-A34F-810C-0C71C98F7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021" y="2216603"/>
            <a:ext cx="710294" cy="71029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D28067C-DBD8-7543-BF7D-E5D7AE3E6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050" y="2216602"/>
            <a:ext cx="710295" cy="71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B1548C-CA83-C044-A8C3-FAE8676E9EC0}"/>
              </a:ext>
            </a:extLst>
          </p:cNvPr>
          <p:cNvSpPr txBox="1"/>
          <p:nvPr/>
        </p:nvSpPr>
        <p:spPr>
          <a:xfrm>
            <a:off x="119119" y="2926897"/>
            <a:ext cx="22300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Apple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About this Mac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System Report…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1E8842-A5FA-DB4F-839C-26E6C1801C8C}"/>
              </a:ext>
            </a:extLst>
          </p:cNvPr>
          <p:cNvSpPr txBox="1"/>
          <p:nvPr/>
        </p:nvSpPr>
        <p:spPr>
          <a:xfrm>
            <a:off x="7010392" y="2926897"/>
            <a:ext cx="1755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Desktop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This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Properties…</a:t>
            </a:r>
          </a:p>
        </p:txBody>
      </p:sp>
      <p:graphicFrame>
        <p:nvGraphicFramePr>
          <p:cNvPr id="15" name="Table 16">
            <a:extLst>
              <a:ext uri="{FF2B5EF4-FFF2-40B4-BE49-F238E27FC236}">
                <a16:creationId xmlns:a16="http://schemas.microsoft.com/office/drawing/2014/main" id="{1F4C9A0C-FB18-5142-A802-B9C186CF6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107207"/>
              </p:ext>
            </p:extLst>
          </p:nvPr>
        </p:nvGraphicFramePr>
        <p:xfrm>
          <a:off x="2349217" y="2292101"/>
          <a:ext cx="4574097" cy="2595880"/>
        </p:xfrm>
        <a:graphic>
          <a:graphicData uri="http://schemas.openxmlformats.org/drawingml/2006/table">
            <a:tbl>
              <a:tblPr firstRow="1" bandRow="1">
                <a:tableStyleId>{9CF129D1-CFC4-4525-B9B3-FEDFE205BFE7}</a:tableStyleId>
              </a:tblPr>
              <a:tblGrid>
                <a:gridCol w="2146583">
                  <a:extLst>
                    <a:ext uri="{9D8B030D-6E8A-4147-A177-3AD203B41FA5}">
                      <a16:colId xmlns:a16="http://schemas.microsoft.com/office/drawing/2014/main" val="1048670873"/>
                    </a:ext>
                  </a:extLst>
                </a:gridCol>
                <a:gridCol w="2427514">
                  <a:extLst>
                    <a:ext uri="{9D8B030D-6E8A-4147-A177-3AD203B41FA5}">
                      <a16:colId xmlns:a16="http://schemas.microsoft.com/office/drawing/2014/main" val="3196428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of Processors (CPUs)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26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3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Processor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02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Cache L1 / L2 / 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85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HDD / SSD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29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2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27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4B759-F500-704C-B960-AB493C9E84B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E804AA9-B366-3E4B-A8BC-4AC9B9F0E1B8}"/>
              </a:ext>
            </a:extLst>
          </p:cNvPr>
          <p:cNvGrpSpPr/>
          <p:nvPr/>
        </p:nvGrpSpPr>
        <p:grpSpPr>
          <a:xfrm>
            <a:off x="1968036" y="101597"/>
            <a:ext cx="5207928" cy="1848405"/>
            <a:chOff x="3980324" y="1552991"/>
            <a:chExt cx="5207928" cy="18484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A8CB423-5AC6-E34D-9D64-8D576E19222F}"/>
                </a:ext>
              </a:extLst>
            </p:cNvPr>
            <p:cNvSpPr txBox="1"/>
            <p:nvPr/>
          </p:nvSpPr>
          <p:spPr>
            <a:xfrm>
              <a:off x="3980324" y="2385733"/>
              <a:ext cx="520792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There were different units used in the system specs that we found.  What is the size of each of the following units?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36B5911-F9C8-4343-8A98-CB155885A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9692" y="1552991"/>
              <a:ext cx="649191" cy="682714"/>
            </a:xfrm>
            <a:prstGeom prst="rect">
              <a:avLst/>
            </a:prstGeom>
          </p:spPr>
        </p:pic>
      </p:grpSp>
      <p:graphicFrame>
        <p:nvGraphicFramePr>
          <p:cNvPr id="12" name="Table 16">
            <a:extLst>
              <a:ext uri="{FF2B5EF4-FFF2-40B4-BE49-F238E27FC236}">
                <a16:creationId xmlns:a16="http://schemas.microsoft.com/office/drawing/2014/main" id="{8D00514F-112E-DE48-A75C-E592125E8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314706"/>
              </p:ext>
            </p:extLst>
          </p:nvPr>
        </p:nvGraphicFramePr>
        <p:xfrm>
          <a:off x="1632857" y="2292101"/>
          <a:ext cx="5543107" cy="2595880"/>
        </p:xfrm>
        <a:graphic>
          <a:graphicData uri="http://schemas.openxmlformats.org/drawingml/2006/table">
            <a:tbl>
              <a:tblPr firstRow="1" bandRow="1">
                <a:tableStyleId>{9CF129D1-CFC4-4525-B9B3-FEDFE205BFE7}</a:tableStyleId>
              </a:tblPr>
              <a:tblGrid>
                <a:gridCol w="1567537">
                  <a:extLst>
                    <a:ext uri="{9D8B030D-6E8A-4147-A177-3AD203B41FA5}">
                      <a16:colId xmlns:a16="http://schemas.microsoft.com/office/drawing/2014/main" val="1048670873"/>
                    </a:ext>
                  </a:extLst>
                </a:gridCol>
                <a:gridCol w="3975570">
                  <a:extLst>
                    <a:ext uri="{9D8B030D-6E8A-4147-A177-3AD203B41FA5}">
                      <a16:colId xmlns:a16="http://schemas.microsoft.com/office/drawing/2014/main" val="3196428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Hertz (Hz)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26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Gigahertz (GHz)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3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Kilobyte (KB)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Megabyte (MB)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02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Gigabyte (GB)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85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Terabyte (TB)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29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2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67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1BCCAD3D-E60E-0347-86B4-36ACF3DFFFDC}"/>
              </a:ext>
            </a:extLst>
          </p:cNvPr>
          <p:cNvSpPr/>
          <p:nvPr/>
        </p:nvSpPr>
        <p:spPr>
          <a:xfrm>
            <a:off x="5630779" y="1440933"/>
            <a:ext cx="486004" cy="3055871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F178465-43FB-E74A-86CC-C7D46959E94C}"/>
              </a:ext>
            </a:extLst>
          </p:cNvPr>
          <p:cNvSpPr/>
          <p:nvPr/>
        </p:nvSpPr>
        <p:spPr>
          <a:xfrm>
            <a:off x="6150273" y="1440932"/>
            <a:ext cx="1063565" cy="3055871"/>
          </a:xfrm>
          <a:prstGeom prst="roundRect">
            <a:avLst>
              <a:gd name="adj" fmla="val 7030"/>
            </a:avLst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ED602-4247-734D-AC9A-893A5C9D2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277" y="339788"/>
            <a:ext cx="6732299" cy="645300"/>
          </a:xfrm>
        </p:spPr>
        <p:txBody>
          <a:bodyPr/>
          <a:lstStyle/>
          <a:p>
            <a:pPr algn="ctr"/>
            <a:r>
              <a:rPr lang="en-US" dirty="0"/>
              <a:t>Motivating the Memory Hierarchy:</a:t>
            </a:r>
            <a:br>
              <a:rPr lang="en-US" dirty="0"/>
            </a:br>
            <a:r>
              <a:rPr lang="en-US" dirty="0"/>
              <a:t>Cost/Performance Tradeoffs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A1254-2F26-564C-9605-BF65425DE27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65DA1492-8138-EA43-AD4C-489D63010ACD}"/>
              </a:ext>
            </a:extLst>
          </p:cNvPr>
          <p:cNvSpPr/>
          <p:nvPr/>
        </p:nvSpPr>
        <p:spPr>
          <a:xfrm rot="21034171">
            <a:off x="-192257" y="1823406"/>
            <a:ext cx="4477983" cy="23989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u="sng" dirty="0"/>
              <a:t>Tradeoff</a:t>
            </a:r>
            <a:r>
              <a:rPr lang="en-US" sz="1800" b="1" dirty="0"/>
              <a:t> </a:t>
            </a:r>
          </a:p>
          <a:p>
            <a:pPr algn="ctr"/>
            <a:r>
              <a:rPr lang="en-US" sz="1800" dirty="0"/>
              <a:t>Use </a:t>
            </a:r>
            <a:r>
              <a:rPr lang="en-US" sz="1800" i="1" dirty="0"/>
              <a:t>small</a:t>
            </a:r>
            <a:r>
              <a:rPr lang="en-US" sz="1800" dirty="0"/>
              <a:t> amounts of </a:t>
            </a:r>
            <a:r>
              <a:rPr lang="en-US" sz="1800" i="1" dirty="0"/>
              <a:t>fast/expensive </a:t>
            </a:r>
            <a:r>
              <a:rPr lang="en-US" sz="1800" dirty="0"/>
              <a:t>memory and </a:t>
            </a:r>
            <a:r>
              <a:rPr lang="en-US" sz="1800" i="1" dirty="0"/>
              <a:t>large</a:t>
            </a:r>
            <a:r>
              <a:rPr lang="en-US" sz="1800" dirty="0"/>
              <a:t> amounts of </a:t>
            </a:r>
            <a:r>
              <a:rPr lang="en-US" sz="1800" i="1" dirty="0"/>
              <a:t>slow/cheap </a:t>
            </a:r>
            <a:r>
              <a:rPr lang="en-US" sz="1800" dirty="0"/>
              <a:t>memory.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7380B-2C3F-9645-8732-3BA2BABE7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300" y="1265618"/>
            <a:ext cx="4932570" cy="370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5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5" grpId="0" animBg="1"/>
      <p:bldP spid="35" grpId="1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6C3EC31-BD74-C049-B312-C01C3C513957}"/>
              </a:ext>
            </a:extLst>
          </p:cNvPr>
          <p:cNvSpPr/>
          <p:nvPr/>
        </p:nvSpPr>
        <p:spPr>
          <a:xfrm>
            <a:off x="1153430" y="1414755"/>
            <a:ext cx="942392" cy="3371557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CA922F5-DDDC-4243-BE2A-38703EBEC705}"/>
              </a:ext>
            </a:extLst>
          </p:cNvPr>
          <p:cNvSpPr/>
          <p:nvPr/>
        </p:nvSpPr>
        <p:spPr>
          <a:xfrm>
            <a:off x="5038530" y="1414756"/>
            <a:ext cx="877076" cy="3371556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04D3CB0-6FCC-144C-8682-10ECC5ED6983}"/>
              </a:ext>
            </a:extLst>
          </p:cNvPr>
          <p:cNvSpPr/>
          <p:nvPr/>
        </p:nvSpPr>
        <p:spPr>
          <a:xfrm>
            <a:off x="1520433" y="1414755"/>
            <a:ext cx="1110799" cy="3371557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DE5D7DB-C914-7A40-A180-22B9B4E929BC}"/>
              </a:ext>
            </a:extLst>
          </p:cNvPr>
          <p:cNvGrpSpPr/>
          <p:nvPr/>
        </p:nvGrpSpPr>
        <p:grpSpPr>
          <a:xfrm>
            <a:off x="2308643" y="2132044"/>
            <a:ext cx="1544901" cy="1645031"/>
            <a:chOff x="2280650" y="2113382"/>
            <a:chExt cx="1544901" cy="1645031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E0FB5ACB-6B87-9A40-8546-9A0C8085AF48}"/>
                </a:ext>
              </a:extLst>
            </p:cNvPr>
            <p:cNvSpPr/>
            <p:nvPr/>
          </p:nvSpPr>
          <p:spPr>
            <a:xfrm>
              <a:off x="2801838" y="2113382"/>
              <a:ext cx="1023713" cy="275255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25F2E9D-29B7-6343-839B-359C187D1732}"/>
                </a:ext>
              </a:extLst>
            </p:cNvPr>
            <p:cNvSpPr/>
            <p:nvPr/>
          </p:nvSpPr>
          <p:spPr>
            <a:xfrm>
              <a:off x="2280650" y="3483158"/>
              <a:ext cx="1023713" cy="275255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1ED602-4247-734D-AC9A-893A5C9D2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822" y="433410"/>
            <a:ext cx="6264405" cy="645300"/>
          </a:xfrm>
        </p:spPr>
        <p:txBody>
          <a:bodyPr/>
          <a:lstStyle/>
          <a:p>
            <a:r>
              <a:rPr lang="en-US" dirty="0"/>
              <a:t>Memory Hierarchy Terminology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A1254-2F26-564C-9605-BF65425DE27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EC0F4-CA13-3E49-A29F-16F62B08E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34" y="1359381"/>
            <a:ext cx="6525791" cy="361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7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4" grpId="1" animBg="1"/>
      <p:bldP spid="39" grpId="0" animBg="1"/>
      <p:bldP spid="3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B3C4732-5F92-C148-883C-D2F02275A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Memory/Storage Access Types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E119C2A-8129-2B47-90EC-00E8F3E83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9756" y="1448949"/>
            <a:ext cx="5652558" cy="3337364"/>
          </a:xfrm>
        </p:spPr>
        <p:txBody>
          <a:bodyPr/>
          <a:lstStyle/>
          <a:p>
            <a:r>
              <a:rPr lang="en-US" sz="1800" dirty="0"/>
              <a:t>Memory / Storage can also be classified by the time required to access a specific location or piece of data:</a:t>
            </a:r>
          </a:p>
          <a:p>
            <a:pPr lvl="1"/>
            <a:r>
              <a:rPr lang="en-US" sz="1800" b="1" dirty="0"/>
              <a:t>Random Access</a:t>
            </a:r>
          </a:p>
          <a:p>
            <a:pPr lvl="2"/>
            <a:r>
              <a:rPr lang="en-US" sz="1800" dirty="0"/>
              <a:t>R/W time is independent of its location (</a:t>
            </a:r>
            <a:r>
              <a:rPr lang="en-US" sz="1800" b="1" i="1" dirty="0"/>
              <a:t>RAM</a:t>
            </a:r>
            <a:r>
              <a:rPr lang="en-US" sz="1800" dirty="0"/>
              <a:t>, Registers, Cache, SSD)</a:t>
            </a:r>
          </a:p>
          <a:p>
            <a:pPr lvl="1"/>
            <a:r>
              <a:rPr lang="en-US" sz="1800" b="1" dirty="0"/>
              <a:t>Sequential Access</a:t>
            </a:r>
          </a:p>
          <a:p>
            <a:pPr lvl="2"/>
            <a:r>
              <a:rPr lang="en-US" sz="1800" dirty="0"/>
              <a:t>R/W Time is almost entirely dependent upon its location (Tape)</a:t>
            </a:r>
          </a:p>
          <a:p>
            <a:pPr lvl="1"/>
            <a:r>
              <a:rPr lang="en-US" sz="1800" b="1" dirty="0"/>
              <a:t>Direct Access</a:t>
            </a:r>
          </a:p>
          <a:p>
            <a:pPr lvl="2"/>
            <a:r>
              <a:rPr lang="en-US" sz="1800" dirty="0"/>
              <a:t>R/W Time is partially dependent upon the location (HDD/CD/DVD)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AD23A-99D9-FC47-BD71-605B392D195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871587F-686F-654E-B74A-B3748BF4D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69111">
            <a:off x="6165889" y="2261758"/>
            <a:ext cx="1642188" cy="3607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0D7967-C278-E94C-96F3-3FD13B44E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90767">
            <a:off x="6204500" y="3098460"/>
            <a:ext cx="1445733" cy="6543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21AAA9-12EA-1542-A00B-0BDE5F9E57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599499" flipH="1">
            <a:off x="6098916" y="4236476"/>
            <a:ext cx="577658" cy="8322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BF79524-0C06-DF49-90EC-59E7A6AC9C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1213" y="4408547"/>
            <a:ext cx="654338" cy="6543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638195A-B633-A34F-AB51-88453F1A5C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7203" y="2223402"/>
            <a:ext cx="547687" cy="418819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D278722-983C-3543-A8D7-2E8B84419281}"/>
              </a:ext>
            </a:extLst>
          </p:cNvPr>
          <p:cNvGrpSpPr/>
          <p:nvPr/>
        </p:nvGrpSpPr>
        <p:grpSpPr>
          <a:xfrm>
            <a:off x="250201" y="4881890"/>
            <a:ext cx="2177955" cy="261610"/>
            <a:chOff x="0" y="4881890"/>
            <a:chExt cx="2177955" cy="2616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E5C8C57-3E6B-2E4D-B4D6-3DEB811A9177}"/>
                </a:ext>
              </a:extLst>
            </p:cNvPr>
            <p:cNvSpPr txBox="1"/>
            <p:nvPr/>
          </p:nvSpPr>
          <p:spPr>
            <a:xfrm>
              <a:off x="0" y="4881890"/>
              <a:ext cx="19046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5"/>
                  </a:solidFill>
                </a:rPr>
                <a:t>Images from: </a:t>
              </a:r>
              <a:r>
                <a:rPr lang="en-US" sz="1050" dirty="0">
                  <a:solidFill>
                    <a:schemeClr val="accent5"/>
                  </a:solidFill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5"/>
                </a:solidFill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87573FD-908D-CA49-AA48-3C8314D92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62351" y="4958061"/>
              <a:ext cx="315604" cy="164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482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35B5C8D-4899-574F-B541-22AC78A156A7}"/>
              </a:ext>
            </a:extLst>
          </p:cNvPr>
          <p:cNvSpPr/>
          <p:nvPr/>
        </p:nvSpPr>
        <p:spPr>
          <a:xfrm>
            <a:off x="335902" y="1940767"/>
            <a:ext cx="3473400" cy="2240231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E1DD3-A81E-FB46-A394-BD344510D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Cache: A Metaphor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810DB-1D1F-DC4C-A592-0967E2A25BF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132A10-C91E-CA42-AEDA-C5F88808F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35620">
            <a:off x="4210686" y="2190696"/>
            <a:ext cx="3451312" cy="23536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31BA77-864B-B742-8908-B228A02B0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572692">
            <a:off x="652393" y="2221707"/>
            <a:ext cx="2930286" cy="19806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255841-923E-6146-BAE8-641A594AD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622215">
            <a:off x="703100" y="2641404"/>
            <a:ext cx="1052145" cy="10521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BF50EC-EA57-3243-9A6C-84D45507CFA7}"/>
              </a:ext>
            </a:extLst>
          </p:cNvPr>
          <p:cNvSpPr txBox="1"/>
          <p:nvPr/>
        </p:nvSpPr>
        <p:spPr>
          <a:xfrm>
            <a:off x="1362269" y="4152492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Memory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CC2C31B-5204-424D-AFE4-FB24E5D876D9}"/>
              </a:ext>
            </a:extLst>
          </p:cNvPr>
          <p:cNvSpPr/>
          <p:nvPr/>
        </p:nvSpPr>
        <p:spPr>
          <a:xfrm>
            <a:off x="6503437" y="3601615"/>
            <a:ext cx="1278294" cy="988201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8C41D9-3A9A-D942-9A9F-D1045C0BCD2B}"/>
              </a:ext>
            </a:extLst>
          </p:cNvPr>
          <p:cNvSpPr txBox="1"/>
          <p:nvPr/>
        </p:nvSpPr>
        <p:spPr>
          <a:xfrm>
            <a:off x="6794625" y="4589816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Cache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59C8F63-9EBE-344F-A996-03873D6B37FB}"/>
              </a:ext>
            </a:extLst>
          </p:cNvPr>
          <p:cNvSpPr/>
          <p:nvPr/>
        </p:nvSpPr>
        <p:spPr>
          <a:xfrm>
            <a:off x="4745801" y="3832374"/>
            <a:ext cx="966086" cy="640236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D69202-3E3E-0D40-8027-86D582A735F8}"/>
              </a:ext>
            </a:extLst>
          </p:cNvPr>
          <p:cNvSpPr txBox="1"/>
          <p:nvPr/>
        </p:nvSpPr>
        <p:spPr>
          <a:xfrm>
            <a:off x="4745801" y="4460269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0647829-B7C0-934C-AE81-D31BD29948F5}"/>
              </a:ext>
            </a:extLst>
          </p:cNvPr>
          <p:cNvSpPr/>
          <p:nvPr/>
        </p:nvSpPr>
        <p:spPr>
          <a:xfrm>
            <a:off x="4499283" y="2740531"/>
            <a:ext cx="675674" cy="988201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5E5E22-618F-224A-A090-28089F816C94}"/>
              </a:ext>
            </a:extLst>
          </p:cNvPr>
          <p:cNvSpPr txBox="1"/>
          <p:nvPr/>
        </p:nvSpPr>
        <p:spPr>
          <a:xfrm>
            <a:off x="4492281" y="307772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ALU</a:t>
            </a:r>
          </a:p>
        </p:txBody>
      </p:sp>
    </p:spTree>
    <p:extLst>
      <p:ext uri="{BB962C8B-B14F-4D97-AF65-F5344CB8AC3E}">
        <p14:creationId xmlns:p14="http://schemas.microsoft.com/office/powerpoint/2010/main" val="97261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/>
      <p:bldP spid="13" grpId="0" animBg="1"/>
      <p:bldP spid="13" grpId="1" animBg="1"/>
      <p:bldP spid="13" grpId="2" animBg="1"/>
      <p:bldP spid="15" grpId="0"/>
      <p:bldP spid="16" grpId="0" animBg="1"/>
      <p:bldP spid="16" grpId="1" animBg="1"/>
      <p:bldP spid="16" grpId="2" animBg="1"/>
      <p:bldP spid="19" grpId="0"/>
      <p:bldP spid="20" grpId="0" animBg="1"/>
      <p:bldP spid="20" grpId="1" animBg="1"/>
      <p:bldP spid="20" grpId="2" animBg="1"/>
      <p:bldP spid="18" grpId="0"/>
    </p:bld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1934</TotalTime>
  <Words>3593</Words>
  <Application>Microsoft Macintosh PowerPoint</Application>
  <PresentationFormat>On-screen Show (16:9)</PresentationFormat>
  <Paragraphs>480</Paragraphs>
  <Slides>22</Slides>
  <Notes>19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Muli</vt:lpstr>
      <vt:lpstr>Nixie One</vt:lpstr>
      <vt:lpstr>Arial</vt:lpstr>
      <vt:lpstr>Helvetica Neue</vt:lpstr>
      <vt:lpstr>Segoe Print</vt:lpstr>
      <vt:lpstr>Times</vt:lpstr>
      <vt:lpstr>Imogen template</vt:lpstr>
      <vt:lpstr>12 – Memory Hierarchy &amp; Processor Cache</vt:lpstr>
      <vt:lpstr>The Stored Program Architecture</vt:lpstr>
      <vt:lpstr>Performance Improvements</vt:lpstr>
      <vt:lpstr>PowerPoint Presentation</vt:lpstr>
      <vt:lpstr>PowerPoint Presentation</vt:lpstr>
      <vt:lpstr>Motivating the Memory Hierarchy: Cost/Performance Tradeoffs</vt:lpstr>
      <vt:lpstr>Memory Hierarchy Terminology</vt:lpstr>
      <vt:lpstr>Memory/Storage Access Types</vt:lpstr>
      <vt:lpstr>Processor Cache: A Metaphor</vt:lpstr>
      <vt:lpstr>Motivating Processor Cache:         The Memory Bottleneck</vt:lpstr>
      <vt:lpstr>Processor Cache Memory</vt:lpstr>
      <vt:lpstr>How Can it Know?</vt:lpstr>
      <vt:lpstr>Principles of Locality</vt:lpstr>
      <vt:lpstr>What does it do?</vt:lpstr>
      <vt:lpstr>Cache Hits and Cache Misses</vt:lpstr>
      <vt:lpstr>Acknowledgments</vt:lpstr>
      <vt:lpstr>PowerPoint Presentation</vt:lpstr>
      <vt:lpstr>Memory and Storage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 – Memory Hierarchy &amp; Processor Cache</dc:title>
  <dc:creator>Braught, Grant</dc:creator>
  <cp:lastModifiedBy>Braught, Grant</cp:lastModifiedBy>
  <cp:revision>172</cp:revision>
  <cp:lastPrinted>2022-02-17T19:45:43Z</cp:lastPrinted>
  <dcterms:created xsi:type="dcterms:W3CDTF">2020-09-14T12:36:32Z</dcterms:created>
  <dcterms:modified xsi:type="dcterms:W3CDTF">2022-02-17T19:45:47Z</dcterms:modified>
</cp:coreProperties>
</file>