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96" r:id="rId3"/>
    <p:sldId id="297" r:id="rId4"/>
    <p:sldId id="300" r:id="rId5"/>
    <p:sldId id="325" r:id="rId6"/>
    <p:sldId id="299" r:id="rId7"/>
    <p:sldId id="304" r:id="rId8"/>
    <p:sldId id="298" r:id="rId9"/>
    <p:sldId id="305" r:id="rId10"/>
    <p:sldId id="301" r:id="rId11"/>
    <p:sldId id="307" r:id="rId12"/>
    <p:sldId id="302" r:id="rId13"/>
    <p:sldId id="316" r:id="rId14"/>
    <p:sldId id="308" r:id="rId15"/>
    <p:sldId id="310" r:id="rId16"/>
    <p:sldId id="311" r:id="rId17"/>
    <p:sldId id="309" r:id="rId18"/>
    <p:sldId id="320" r:id="rId19"/>
    <p:sldId id="318" r:id="rId20"/>
    <p:sldId id="314" r:id="rId21"/>
    <p:sldId id="313" r:id="rId22"/>
    <p:sldId id="315" r:id="rId23"/>
    <p:sldId id="306" r:id="rId24"/>
    <p:sldId id="312" r:id="rId25"/>
    <p:sldId id="321" r:id="rId26"/>
    <p:sldId id="322" r:id="rId27"/>
    <p:sldId id="317" r:id="rId28"/>
    <p:sldId id="319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67545"/>
  </p:normalViewPr>
  <p:slideViewPr>
    <p:cSldViewPr snapToGrid="0" snapToObjects="1">
      <p:cViewPr varScale="1">
        <p:scale>
          <a:sx n="110" d="100"/>
          <a:sy n="11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r>
              <a:rPr lang="en-US" dirty="0"/>
              <a:t>    - Ask in </a:t>
            </a:r>
          </a:p>
          <a:p>
            <a:r>
              <a:rPr lang="en-US" dirty="0"/>
              <a:t>      - Discussion channel on Team</a:t>
            </a:r>
          </a:p>
          <a:p>
            <a:r>
              <a:rPr lang="en-US" dirty="0"/>
              <a:t>      - At the start of any class</a:t>
            </a:r>
          </a:p>
          <a:p>
            <a:r>
              <a:rPr lang="en-US" dirty="0"/>
              <a:t>      - During office hours.</a:t>
            </a:r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there are no moving parts.</a:t>
            </a:r>
          </a:p>
          <a:p>
            <a:r>
              <a:rPr lang="en-US" dirty="0"/>
              <a:t>  - So it is not an actual switch… </a:t>
            </a:r>
          </a:p>
          <a:p>
            <a:r>
              <a:rPr lang="en-US" dirty="0"/>
              <a:t>  - but that is a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The Gate is the control value.</a:t>
            </a:r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  <a:p>
            <a:r>
              <a:rPr lang="en-US" dirty="0"/>
              <a:t>When the gate (i.e. the control value)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(i.e. the control value)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r>
              <a:rPr lang="en-US" dirty="0"/>
              <a:t>    - Notice that this is the exact opposite of an NMOS (i.e. it is the complement of the NMOS).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    - Again, this is the exact opposite (the complement) of an NMOS.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 dots represent connections between wired.</a:t>
            </a:r>
          </a:p>
          <a:p>
            <a:r>
              <a:rPr lang="en-US" dirty="0"/>
              <a:t>  - Here the same input value is used as the control value to two transistors.</a:t>
            </a:r>
          </a:p>
          <a:p>
            <a:r>
              <a:rPr lang="en-US" dirty="0"/>
              <a:t>  - It is hooked to the Gate of both the N and P transistor.</a:t>
            </a:r>
          </a:p>
          <a:p>
            <a:r>
              <a:rPr lang="en-US" dirty="0"/>
              <a:t>    - If it is a 1 then a 1 is presented at the Gate of both.</a:t>
            </a:r>
          </a:p>
          <a:p>
            <a:endParaRPr lang="en-US" dirty="0"/>
          </a:p>
          <a:p>
            <a:r>
              <a:rPr lang="en-US" dirty="0"/>
              <a:t>Sometimes wires will cross without having a thick dot </a:t>
            </a:r>
          </a:p>
          <a:p>
            <a:r>
              <a:rPr lang="en-US" dirty="0"/>
              <a:t>  - That indicates that they cross, but that there is no connection at that point.</a:t>
            </a:r>
          </a:p>
          <a:p>
            <a:r>
              <a:rPr lang="en-US" dirty="0"/>
              <a:t>  - This doesn’t happen in this figure, but it will in others.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0’s and 1’s flow </a:t>
            </a:r>
          </a:p>
          <a:p>
            <a:r>
              <a:rPr lang="en-US" dirty="0"/>
              <a:t>  - Like electrical current.</a:t>
            </a:r>
          </a:p>
          <a:p>
            <a:r>
              <a:rPr lang="en-US" dirty="0"/>
              <a:t>  - Or like water.</a:t>
            </a:r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interested in learning more about transistors</a:t>
            </a:r>
          </a:p>
          <a:p>
            <a:r>
              <a:rPr lang="en-US" dirty="0"/>
              <a:t>  - Take Physics 213 – Electronics 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gate of the right hand NMOS transistor crosses another wire without a connection (no thick dot).</a:t>
            </a:r>
          </a:p>
          <a:p>
            <a:endParaRPr lang="en-US" dirty="0"/>
          </a:p>
          <a:p>
            <a:r>
              <a:rPr lang="en-US" dirty="0"/>
              <a:t>Work out the combinations first.</a:t>
            </a:r>
          </a:p>
          <a:p>
            <a:r>
              <a:rPr lang="en-US" dirty="0"/>
              <a:t>Then try to figure out what Z is for each of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begin looking at the abstraction hierarchy for the computer hardware</a:t>
            </a:r>
          </a:p>
          <a:p>
            <a:r>
              <a:rPr lang="en-US" dirty="0"/>
              <a:t>  - Essentially from what transistors are through a simple machine that can be programmed.</a:t>
            </a:r>
          </a:p>
          <a:p>
            <a:endParaRPr lang="en-US" dirty="0"/>
          </a:p>
          <a:p>
            <a:r>
              <a:rPr lang="en-US" dirty="0"/>
              <a:t>We will look at:</a:t>
            </a:r>
          </a:p>
          <a:p>
            <a:r>
              <a:rPr lang="en-US" dirty="0"/>
              <a:t>  - Electrical Signals: Voltages and currents</a:t>
            </a:r>
          </a:p>
          <a:p>
            <a:r>
              <a:rPr lang="en-US" dirty="0"/>
              <a:t>  - 0’s and 1’s: Define conventions for interpreting the electrical signals as abstract 0’s and 1’s</a:t>
            </a:r>
          </a:p>
          <a:p>
            <a:r>
              <a:rPr lang="en-US" dirty="0"/>
              <a:t>  - Transistors: Use those 0’s and 1’s as abstractions to control transistors</a:t>
            </a:r>
          </a:p>
          <a:p>
            <a:r>
              <a:rPr lang="en-US" dirty="0"/>
              <a:t>  - Logic Gates: Combine transistors into circuits and treat them as logic gates</a:t>
            </a:r>
          </a:p>
          <a:p>
            <a:r>
              <a:rPr lang="en-US" dirty="0"/>
              <a:t>  - Circuits: Combine logic gates into more complex circuits that perform specific functions.</a:t>
            </a:r>
          </a:p>
          <a:p>
            <a:r>
              <a:rPr lang="en-US" dirty="0"/>
              <a:t>  - 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</a:t>
            </a:r>
          </a:p>
          <a:p>
            <a:r>
              <a:rPr lang="en-US" dirty="0"/>
              <a:t>  - hide and forget about the details of the lower levels (mostly).</a:t>
            </a:r>
          </a:p>
          <a:p>
            <a:r>
              <a:rPr lang="en-US" dirty="0"/>
              <a:t>  - pay attention to the details that matter to us at that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a voltage above which we designate to be (1) </a:t>
            </a:r>
          </a:p>
          <a:p>
            <a:r>
              <a:rPr lang="en-US" dirty="0"/>
              <a:t>  - The specific value above which we designate to be 1 depends on a variety of factors that are beyond the scope of this course.</a:t>
            </a:r>
          </a:p>
          <a:p>
            <a:r>
              <a:rPr lang="en-US" dirty="0"/>
              <a:t>    - This is one of the details we will ignore in our abstractions</a:t>
            </a:r>
          </a:p>
          <a:p>
            <a:r>
              <a:rPr lang="en-US" dirty="0"/>
              <a:t>    - But include thing like power consumption and electrical noise. </a:t>
            </a:r>
          </a:p>
          <a:p>
            <a:r>
              <a:rPr lang="en-US" dirty="0"/>
              <a:t>      - The lower the voltage the longer your device battery lasts.</a:t>
            </a:r>
          </a:p>
          <a:p>
            <a:r>
              <a:rPr lang="en-US" dirty="0"/>
              <a:t>      - For electrical noise (think radio static or phone call breakup).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endParaRPr lang="en-US" dirty="0"/>
          </a:p>
          <a:p>
            <a:r>
              <a:rPr lang="en-US" dirty="0"/>
              <a:t>We’ll imagine that instead of flipping the switch like we are used to</a:t>
            </a:r>
          </a:p>
          <a:p>
            <a:r>
              <a:rPr lang="en-US" dirty="0"/>
              <a:t>  - We will use a control value to do this.</a:t>
            </a:r>
          </a:p>
          <a:p>
            <a:r>
              <a:rPr lang="en-US" dirty="0"/>
              <a:t>  - The control value will be either a 0 or a 1 </a:t>
            </a:r>
          </a:p>
          <a:p>
            <a:r>
              <a:rPr lang="en-US" dirty="0"/>
              <a:t>  - This value will control whether the switch is off (open) or on (closed).</a:t>
            </a:r>
          </a:p>
          <a:p>
            <a:endParaRPr lang="en-US" dirty="0"/>
          </a:p>
          <a:p>
            <a:r>
              <a:rPr lang="en-US" dirty="0"/>
              <a:t>When the control value is 0 (ground)</a:t>
            </a:r>
          </a:p>
          <a:p>
            <a:r>
              <a:rPr lang="en-US" dirty="0"/>
              <a:t>  - the switch is off or open</a:t>
            </a:r>
          </a:p>
          <a:p>
            <a:r>
              <a:rPr lang="en-US" dirty="0"/>
              <a:t>  - no electricity (current) flows</a:t>
            </a:r>
          </a:p>
          <a:p>
            <a:r>
              <a:rPr lang="en-US" dirty="0"/>
              <a:t>  - an attached light will be off.</a:t>
            </a:r>
          </a:p>
          <a:p>
            <a:endParaRPr lang="en-US" dirty="0"/>
          </a:p>
          <a:p>
            <a:r>
              <a:rPr lang="en-US" dirty="0"/>
              <a:t>When the control value is 1 (a positive voltage)</a:t>
            </a:r>
          </a:p>
          <a:p>
            <a:r>
              <a:rPr lang="en-US" dirty="0"/>
              <a:t>  - the switch is on or closed</a:t>
            </a:r>
          </a:p>
          <a:p>
            <a:r>
              <a:rPr lang="en-US" dirty="0"/>
              <a:t>  - electricity (current) flows</a:t>
            </a:r>
          </a:p>
          <a:p>
            <a:r>
              <a:rPr lang="en-US" dirty="0"/>
              <a:t>  -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(1’s an 0’s) 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think about it would be as a voltage controlled faucet.</a:t>
            </a:r>
          </a:p>
          <a:p>
            <a:endParaRPr lang="en-US" dirty="0"/>
          </a:p>
          <a:p>
            <a:r>
              <a:rPr lang="en-US" dirty="0"/>
              <a:t>The control value (0 or 1) controls whether the water can flow or not.</a:t>
            </a:r>
          </a:p>
          <a:p>
            <a:r>
              <a:rPr lang="en-US" dirty="0"/>
              <a:t>  - I.e. the water is analogous to the electricity.</a:t>
            </a:r>
          </a:p>
          <a:p>
            <a:endParaRPr lang="en-US" dirty="0"/>
          </a:p>
          <a:p>
            <a:r>
              <a:rPr lang="en-US" dirty="0"/>
              <a:t>When the control value is 0</a:t>
            </a:r>
          </a:p>
          <a:p>
            <a:r>
              <a:rPr lang="en-US" dirty="0"/>
              <a:t>  - the faucet is off and the water cannot flow.</a:t>
            </a:r>
          </a:p>
          <a:p>
            <a:r>
              <a:rPr lang="en-US" dirty="0"/>
              <a:t>  - Just like the switch being open and the electricity not flowing.</a:t>
            </a:r>
          </a:p>
          <a:p>
            <a:endParaRPr lang="en-US" dirty="0"/>
          </a:p>
          <a:p>
            <a:r>
              <a:rPr lang="en-US" dirty="0"/>
              <a:t>When the control value is 1</a:t>
            </a:r>
          </a:p>
          <a:p>
            <a:r>
              <a:rPr lang="en-US" dirty="0"/>
              <a:t>  - the faucet is on and the water can flow.</a:t>
            </a:r>
          </a:p>
          <a:p>
            <a:r>
              <a:rPr lang="en-US" dirty="0"/>
              <a:t>  - Just like the switch being closed and the electricity flowing.</a:t>
            </a:r>
          </a:p>
        </p:txBody>
      </p:sp>
    </p:spTree>
    <p:extLst>
      <p:ext uri="{BB962C8B-B14F-4D97-AF65-F5344CB8AC3E}">
        <p14:creationId xmlns:p14="http://schemas.microsoft.com/office/powerpoint/2010/main" val="330887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electromagnet as a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Tue spring holds the movable contact up</a:t>
            </a:r>
          </a:p>
          <a:p>
            <a:r>
              <a:rPr lang="en-US" dirty="0"/>
              <a:t>  - in this position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in this position the switch is closed (on)</a:t>
            </a:r>
          </a:p>
          <a:p>
            <a:endParaRPr lang="en-US" dirty="0"/>
          </a:p>
          <a:p>
            <a:r>
              <a:rPr lang="en-US" dirty="0"/>
              <a:t>This is 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There is also an issue of mechanical wear and tear </a:t>
            </a:r>
          </a:p>
          <a:p>
            <a:r>
              <a:rPr lang="en-US" dirty="0"/>
              <a:t>  - These would need to turn on and off millions and millions of times.</a:t>
            </a:r>
          </a:p>
          <a:p>
            <a:r>
              <a:rPr lang="en-US" dirty="0"/>
              <a:t>  - Things like contacts, hinges and springs eventually break</a:t>
            </a:r>
          </a:p>
          <a:p>
            <a:endParaRPr lang="en-US" dirty="0"/>
          </a:p>
          <a:p>
            <a:r>
              <a:rPr lang="en-US" dirty="0"/>
              <a:t>Also very noisy!! </a:t>
            </a:r>
          </a:p>
          <a:p>
            <a:r>
              <a:rPr lang="en-US" dirty="0"/>
              <a:t>  - Image thousands of these clacking open and closed hundreds of times per second!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Vacuum tubes contain no moving parts</a:t>
            </a:r>
          </a:p>
          <a:p>
            <a:r>
              <a:rPr lang="en-US" dirty="0"/>
              <a:t>  - so there can’t be an actual switch.</a:t>
            </a:r>
          </a:p>
          <a:p>
            <a:r>
              <a:rPr lang="en-US" dirty="0"/>
              <a:t>  - but they behave just like one.</a:t>
            </a:r>
          </a:p>
          <a:p>
            <a:r>
              <a:rPr lang="en-US" dirty="0"/>
              <a:t>    - Strange…</a:t>
            </a:r>
          </a:p>
          <a:p>
            <a:r>
              <a:rPr lang="en-US" dirty="0"/>
              <a:t>    -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control value of 1 makes it behave like a closed switch letting electricity flow.</a:t>
            </a:r>
          </a:p>
          <a:p>
            <a:r>
              <a:rPr lang="en-US" dirty="0"/>
              <a:t>   - Applying a control value of 0 makes it behave like an open switch stopping electricity from flowing.</a:t>
            </a:r>
          </a:p>
          <a:p>
            <a:endParaRPr lang="en-US" dirty="0"/>
          </a:p>
          <a:p>
            <a:r>
              <a:rPr lang="en-US" dirty="0"/>
              <a:t>These not only look like lightbulbs:</a:t>
            </a:r>
          </a:p>
          <a:p>
            <a:r>
              <a:rPr lang="en-US" dirty="0"/>
              <a:t>  - They can burn out like lightbulbs </a:t>
            </a:r>
          </a:p>
          <a:p>
            <a:r>
              <a:rPr lang="en-US" dirty="0"/>
              <a:t>  - They generate heat like (incandescent) lightbulbs</a:t>
            </a:r>
          </a:p>
          <a:p>
            <a:r>
              <a:rPr lang="en-US" dirty="0"/>
              <a:t>  - These issues created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Transistors are Solid State</a:t>
            </a:r>
          </a:p>
          <a:p>
            <a:r>
              <a:rPr lang="en-US" dirty="0"/>
              <a:t>  - They are solid material, no moving parts, typically nothing to burn out.</a:t>
            </a:r>
          </a:p>
          <a:p>
            <a:r>
              <a:rPr lang="en-US" dirty="0"/>
              <a:t>  - But still behave as a switch.</a:t>
            </a:r>
          </a:p>
          <a:p>
            <a:r>
              <a:rPr lang="en-US" dirty="0"/>
              <a:t>  - They can reliably turn on and off millions of times a second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- a control value of 1 lets current flow – acts like closed switch</a:t>
            </a:r>
          </a:p>
          <a:p>
            <a:r>
              <a:rPr lang="en-US" dirty="0"/>
              <a:t>  - a control value of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representing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types behave in “complementary ways”</a:t>
            </a:r>
          </a:p>
          <a:p>
            <a:r>
              <a:rPr lang="en-US" dirty="0"/>
              <a:t>  - we’ll see what that means in a moment.</a:t>
            </a:r>
          </a:p>
          <a:p>
            <a:r>
              <a:rPr lang="en-US" dirty="0"/>
              <a:t>  - for now know there are two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ingaboutelectronics.com/Articles/Door-alarm-circuit.php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openclipart.org/" TargetMode="External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hyperlink" Target="http://www.megaprocesso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HA2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(D)rain</a:t>
            </a:r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491404-ECF8-49A6-3E2B-EB49F20D3187}"/>
              </a:ext>
            </a:extLst>
          </p:cNvPr>
          <p:cNvGrpSpPr/>
          <p:nvPr/>
        </p:nvGrpSpPr>
        <p:grpSpPr>
          <a:xfrm>
            <a:off x="550636" y="4294951"/>
            <a:ext cx="1905391" cy="968585"/>
            <a:chOff x="550636" y="4294951"/>
            <a:chExt cx="1905391" cy="9685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31348-3EC2-9344-D865-033C536295CD}"/>
                </a:ext>
              </a:extLst>
            </p:cNvPr>
            <p:cNvSpPr txBox="1"/>
            <p:nvPr/>
          </p:nvSpPr>
          <p:spPr>
            <a:xfrm>
              <a:off x="604017" y="4432539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5DEB423-6787-53AC-4FA7-ED288999F18C}"/>
                </a:ext>
              </a:extLst>
            </p:cNvPr>
            <p:cNvSpPr/>
            <p:nvPr/>
          </p:nvSpPr>
          <p:spPr>
            <a:xfrm flipV="1">
              <a:off x="550636" y="4294951"/>
              <a:ext cx="1905391" cy="466519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37" y="-53131"/>
            <a:ext cx="666420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13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9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735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47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021814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021814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2840455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2836099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214137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205973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1697114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1755069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BCF0BCB-FC95-A647-5929-5A2CC2A93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483367" y="3309801"/>
            <a:ext cx="1133329" cy="172494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89BE86E-811A-0DDA-6C6C-65216B9CE2B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6565" y="1228402"/>
            <a:ext cx="1130300" cy="8128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5F10D98-D323-03AF-8C0B-633A644CBEA2}"/>
              </a:ext>
            </a:extLst>
          </p:cNvPr>
          <p:cNvGrpSpPr/>
          <p:nvPr/>
        </p:nvGrpSpPr>
        <p:grpSpPr>
          <a:xfrm>
            <a:off x="1824862" y="669303"/>
            <a:ext cx="1277153" cy="830997"/>
            <a:chOff x="1824862" y="669303"/>
            <a:chExt cx="1277153" cy="83099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4E2F5D-1E1C-3B67-CF33-24467CA0384B}"/>
                </a:ext>
              </a:extLst>
            </p:cNvPr>
            <p:cNvSpPr txBox="1"/>
            <p:nvPr/>
          </p:nvSpPr>
          <p:spPr>
            <a:xfrm>
              <a:off x="1824862" y="669303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5E21AC8-E417-7039-F737-FC5D74FD4EEE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12B2BE8-C923-993E-6AD8-67FCBC711D4D}"/>
              </a:ext>
            </a:extLst>
          </p:cNvPr>
          <p:cNvSpPr txBox="1"/>
          <p:nvPr/>
        </p:nvSpPr>
        <p:spPr>
          <a:xfrm>
            <a:off x="3357134" y="2651278"/>
            <a:ext cx="1628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Gate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(Control 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Value)</a:t>
            </a: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</p:txBody>
      </p: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6968CA9F-B81C-7F9C-C9B5-B268F767BA54}"/>
              </a:ext>
            </a:extLst>
          </p:cNvPr>
          <p:cNvCxnSpPr>
            <a:stCxn id="63" idx="0"/>
            <a:endCxn id="18" idx="2"/>
          </p:cNvCxnSpPr>
          <p:nvPr/>
        </p:nvCxnSpPr>
        <p:spPr>
          <a:xfrm flipV="1">
            <a:off x="4171462" y="2049343"/>
            <a:ext cx="184701" cy="6019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A20A4A67-BF5C-5600-0F5C-E1BFA2706FB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157414" y="3511403"/>
            <a:ext cx="190585" cy="419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12107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569660"/>
            <a:chOff x="4780446" y="907022"/>
            <a:chExt cx="31870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0’s and 1’s that can be used as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2029804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(Z)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</a:t>
            </a:r>
            <a:r>
              <a:rPr lang="en-US" sz="1800"/>
              <a:t>Friday 9:30am </a:t>
            </a:r>
            <a:endParaRPr lang="en-US" sz="1800" dirty="0"/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 Metaphor: </a:t>
            </a:r>
            <a:br>
              <a:rPr lang="en-US" sz="2800" dirty="0"/>
            </a:br>
            <a:r>
              <a:rPr lang="en-US" sz="2800" dirty="0"/>
              <a:t>	Voltage-Controlled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F3E34-4F61-E362-963E-29E84E05EABA}"/>
              </a:ext>
            </a:extLst>
          </p:cNvPr>
          <p:cNvGrpSpPr/>
          <p:nvPr/>
        </p:nvGrpSpPr>
        <p:grpSpPr>
          <a:xfrm>
            <a:off x="1824460" y="578760"/>
            <a:ext cx="4778515" cy="4578045"/>
            <a:chOff x="1824460" y="578760"/>
            <a:chExt cx="4778515" cy="4578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11049-BDF2-BD45-940B-B5DF8BE199FC}"/>
                </a:ext>
              </a:extLst>
            </p:cNvPr>
            <p:cNvSpPr txBox="1"/>
            <p:nvPr/>
          </p:nvSpPr>
          <p:spPr>
            <a:xfrm>
              <a:off x="2686798" y="4572030"/>
              <a:ext cx="1440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accent5"/>
                  </a:solidFill>
                </a:defRPr>
              </a:lvl1pPr>
            </a:lstStyle>
            <a:p>
              <a:r>
                <a:rPr lang="en-US" dirty="0"/>
                <a:t>Images from: </a:t>
              </a:r>
              <a:r>
                <a:rPr lang="en-US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http://www.learningaboutelectronics.com/Articles/Door-alarm-circuit.php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B3C0AF-F068-2C43-A0E3-E45597C39E78}"/>
                </a:ext>
              </a:extLst>
            </p:cNvPr>
            <p:cNvGrpSpPr/>
            <p:nvPr/>
          </p:nvGrpSpPr>
          <p:grpSpPr>
            <a:xfrm>
              <a:off x="2770504" y="923406"/>
              <a:ext cx="1041400" cy="2048478"/>
              <a:chOff x="4043723" y="923406"/>
              <a:chExt cx="1041400" cy="20484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00DCD0-B719-654D-8BA0-D8EAC92E5DBF}"/>
                  </a:ext>
                </a:extLst>
              </p:cNvPr>
              <p:cNvSpPr/>
              <p:nvPr/>
            </p:nvSpPr>
            <p:spPr>
              <a:xfrm>
                <a:off x="4172644" y="923406"/>
                <a:ext cx="569388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8000" b="1" dirty="0">
                    <a:ln/>
                    <a:solidFill>
                      <a:schemeClr val="accent3"/>
                    </a:solidFill>
                  </a:rPr>
                  <a:t>0</a:t>
                </a:r>
                <a:endParaRPr lang="en-US" sz="8000" b="1" cap="none" spc="0" dirty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F47924E-4AE5-9B41-BF49-0C29CE8A3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43723" y="1867471"/>
                <a:ext cx="1041400" cy="9525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C44DC-DD13-2343-8CD4-838B3DDC5ADE}"/>
                  </a:ext>
                </a:extLst>
              </p:cNvPr>
              <p:cNvSpPr txBox="1"/>
              <p:nvPr/>
            </p:nvSpPr>
            <p:spPr>
              <a:xfrm>
                <a:off x="4253280" y="2664107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43A56C-14FA-9E41-BD8C-4144E4E70D26}"/>
                </a:ext>
              </a:extLst>
            </p:cNvPr>
            <p:cNvGrpSpPr/>
            <p:nvPr/>
          </p:nvGrpSpPr>
          <p:grpSpPr>
            <a:xfrm>
              <a:off x="2770504" y="2878718"/>
              <a:ext cx="1041400" cy="1713966"/>
              <a:chOff x="4043723" y="2878718"/>
              <a:chExt cx="1041400" cy="1713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38B7F7-5442-1A4E-B00E-552ACEDCDD8A}"/>
                  </a:ext>
                </a:extLst>
              </p:cNvPr>
              <p:cNvSpPr/>
              <p:nvPr/>
            </p:nvSpPr>
            <p:spPr>
              <a:xfrm>
                <a:off x="4195455" y="2878718"/>
                <a:ext cx="569388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8000" b="1" cap="none" spc="0" dirty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1B3F6DD-8653-C448-82FD-34D0BA69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43723" y="3557551"/>
                <a:ext cx="1041400" cy="9525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BCB3D1-B8C2-494A-8D43-F21BEE5C5A2F}"/>
                  </a:ext>
                </a:extLst>
              </p:cNvPr>
              <p:cNvSpPr txBox="1"/>
              <p:nvPr/>
            </p:nvSpPr>
            <p:spPr>
              <a:xfrm>
                <a:off x="4193167" y="4284907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Closed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3B4B5C-05D3-F59E-3B65-B7EE800FCB5A}"/>
                </a:ext>
              </a:extLst>
            </p:cNvPr>
            <p:cNvSpPr txBox="1"/>
            <p:nvPr/>
          </p:nvSpPr>
          <p:spPr>
            <a:xfrm>
              <a:off x="5369999" y="1762787"/>
              <a:ext cx="1160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Switch open</a:t>
              </a:r>
            </a:p>
            <a:p>
              <a:pPr algn="ctr"/>
              <a:r>
                <a:rPr lang="en-US" dirty="0"/>
                <a:t>electricity </a:t>
              </a:r>
            </a:p>
            <a:p>
              <a:pPr algn="ctr"/>
              <a:r>
                <a:rPr lang="en-US" dirty="0"/>
                <a:t>cannot flow.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A563F6-9AEB-F850-CA2E-DEBE5FA0875D}"/>
                </a:ext>
              </a:extLst>
            </p:cNvPr>
            <p:cNvSpPr txBox="1"/>
            <p:nvPr/>
          </p:nvSpPr>
          <p:spPr>
            <a:xfrm>
              <a:off x="5321855" y="3426688"/>
              <a:ext cx="12811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Switch closed</a:t>
              </a:r>
              <a:br>
                <a:rPr lang="en-US" dirty="0"/>
              </a:br>
              <a:r>
                <a:rPr lang="en-US" dirty="0"/>
                <a:t>electricity</a:t>
              </a:r>
            </a:p>
            <a:p>
              <a:pPr algn="ctr"/>
              <a:r>
                <a:rPr lang="en-US" dirty="0"/>
                <a:t>can flow.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F283DE-9D74-7765-4EF1-AFFE7EB0FB12}"/>
                </a:ext>
              </a:extLst>
            </p:cNvPr>
            <p:cNvGrpSpPr/>
            <p:nvPr/>
          </p:nvGrpSpPr>
          <p:grpSpPr>
            <a:xfrm>
              <a:off x="1824460" y="578760"/>
              <a:ext cx="1277555" cy="850677"/>
              <a:chOff x="1824460" y="578760"/>
              <a:chExt cx="1277555" cy="85067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950A36-7DDF-C2A0-AE90-23382AB7EAFB}"/>
                  </a:ext>
                </a:extLst>
              </p:cNvPr>
              <p:cNvSpPr txBox="1"/>
              <p:nvPr/>
            </p:nvSpPr>
            <p:spPr>
              <a:xfrm>
                <a:off x="1824460" y="578760"/>
                <a:ext cx="934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halkboard SE" panose="03050602040202020205" pitchFamily="66" charset="77"/>
                  </a:rPr>
                  <a:t>Control </a:t>
                </a:r>
              </a:p>
              <a:p>
                <a:pPr algn="ctr"/>
                <a:r>
                  <a:rPr lang="en-US" sz="1600" dirty="0">
                    <a:latin typeface="Chalkboard SE" panose="03050602040202020205" pitchFamily="66" charset="77"/>
                  </a:rPr>
                  <a:t>Value</a:t>
                </a:r>
              </a:p>
              <a:p>
                <a:pPr algn="ctr"/>
                <a:endParaRPr lang="en-US" sz="1600" dirty="0">
                  <a:latin typeface="Chalkboard SE" panose="03050602040202020205" pitchFamily="66" charset="77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21A15CBA-EBDD-57C4-08BD-BF8D758AEE64}"/>
                  </a:ext>
                </a:extLst>
              </p:cNvPr>
              <p:cNvSpPr/>
              <p:nvPr/>
            </p:nvSpPr>
            <p:spPr>
              <a:xfrm>
                <a:off x="2143252" y="941342"/>
                <a:ext cx="958763" cy="488095"/>
              </a:xfrm>
              <a:prstGeom prst="arc">
                <a:avLst/>
              </a:prstGeom>
              <a:ln w="5080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2686798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Another Metaphor: </a:t>
            </a:r>
            <a:br>
              <a:rPr lang="en-US" sz="2800" dirty="0"/>
            </a:br>
            <a:r>
              <a:rPr lang="en-US" sz="2800" dirty="0"/>
              <a:t>	Voltage-Controlled Faucet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2770504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2770504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4B5C-05D3-F59E-3B65-B7EE800FCB5A}"/>
              </a:ext>
            </a:extLst>
          </p:cNvPr>
          <p:cNvSpPr txBox="1"/>
          <p:nvPr/>
        </p:nvSpPr>
        <p:spPr>
          <a:xfrm>
            <a:off x="5369999" y="1762787"/>
            <a:ext cx="11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open</a:t>
            </a:r>
          </a:p>
          <a:p>
            <a:pPr algn="ctr"/>
            <a:r>
              <a:rPr lang="en-US" dirty="0"/>
              <a:t>electricity 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63F6-9AEB-F850-CA2E-DEBE5FA0875D}"/>
              </a:ext>
            </a:extLst>
          </p:cNvPr>
          <p:cNvSpPr txBox="1"/>
          <p:nvPr/>
        </p:nvSpPr>
        <p:spPr>
          <a:xfrm>
            <a:off x="5321855" y="3426688"/>
            <a:ext cx="1281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closed</a:t>
            </a:r>
            <a:br>
              <a:rPr lang="en-US" dirty="0"/>
            </a:br>
            <a:r>
              <a:rPr lang="en-US" dirty="0"/>
              <a:t>electricity</a:t>
            </a:r>
          </a:p>
          <a:p>
            <a:pPr algn="ctr"/>
            <a:r>
              <a:rPr lang="en-US" dirty="0"/>
              <a:t>can flow.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73126C-F74F-55D0-8869-5F3FE3B86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812036" y="2997284"/>
            <a:ext cx="1133329" cy="1724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8653B6-5AE5-3967-72B0-9B28522B0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5234" y="1228402"/>
            <a:ext cx="1130300" cy="812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A13C23-6F38-D5A7-26D7-7E9EF504CE6F}"/>
              </a:ext>
            </a:extLst>
          </p:cNvPr>
          <p:cNvSpPr txBox="1"/>
          <p:nvPr/>
        </p:nvSpPr>
        <p:spPr>
          <a:xfrm>
            <a:off x="7825534" y="1879127"/>
            <a:ext cx="1130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off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963C3-932C-59C8-6F72-69907D46FB9D}"/>
              </a:ext>
            </a:extLst>
          </p:cNvPr>
          <p:cNvSpPr txBox="1"/>
          <p:nvPr/>
        </p:nvSpPr>
        <p:spPr>
          <a:xfrm>
            <a:off x="7945365" y="3463493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on</a:t>
            </a:r>
            <a:br>
              <a:rPr lang="en-US" dirty="0"/>
            </a:br>
            <a:r>
              <a:rPr lang="en-US" dirty="0"/>
              <a:t>water</a:t>
            </a:r>
          </a:p>
          <a:p>
            <a:pPr algn="ctr"/>
            <a:r>
              <a:rPr lang="en-US" dirty="0"/>
              <a:t>can flow.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08C5D4-60C5-3278-FD94-C9383FE8DD66}"/>
              </a:ext>
            </a:extLst>
          </p:cNvPr>
          <p:cNvGrpSpPr/>
          <p:nvPr/>
        </p:nvGrpSpPr>
        <p:grpSpPr>
          <a:xfrm>
            <a:off x="1824460" y="578760"/>
            <a:ext cx="1277555" cy="850677"/>
            <a:chOff x="1824460" y="578760"/>
            <a:chExt cx="1277555" cy="850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D5E7B7-0B9B-9C86-F4AB-98380C348146}"/>
                </a:ext>
              </a:extLst>
            </p:cNvPr>
            <p:cNvSpPr txBox="1"/>
            <p:nvPr/>
          </p:nvSpPr>
          <p:spPr>
            <a:xfrm>
              <a:off x="1824460" y="578760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54FF39D-98AC-D369-5323-26F29A6DFBCB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8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920775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Made using silicon dioxide or other materials with similar properties.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 Transistors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 transistors</a:t>
            </a:r>
          </a:p>
          <a:p>
            <a:pPr lvl="2"/>
            <a:r>
              <a:rPr lang="en-US" sz="1800" dirty="0"/>
              <a:t>PMOS transistors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1800" dirty="0"/>
              <a:t>N or P are types of </a:t>
            </a:r>
            <a:r>
              <a:rPr lang="en-US" sz="1800" i="1" dirty="0"/>
              <a:t>impurities</a:t>
            </a:r>
            <a:r>
              <a:rPr lang="en-US" sz="1800" dirty="0"/>
              <a:t> that are added to the silicon dioxide when a transistor is made in order to change its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3739</Words>
  <Application>Microsoft Macintosh PowerPoint</Application>
  <PresentationFormat>On-screen Show (16:9)</PresentationFormat>
  <Paragraphs>675</Paragraphs>
  <Slides>28</Slides>
  <Notes>26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Chalkboard SE</vt:lpstr>
      <vt:lpstr>Helvetica</vt:lpstr>
      <vt:lpstr>Helvetica Neue</vt:lpstr>
      <vt:lpstr>Muli</vt:lpstr>
      <vt:lpstr>Nixie One</vt:lpstr>
      <vt:lpstr>Segoe Print</vt:lpstr>
      <vt:lpstr>Imogen template</vt:lpstr>
      <vt:lpstr>HA2 – Transistors to Logic Gates</vt:lpstr>
      <vt:lpstr>The Hardware Abstraction Hierarchy</vt:lpstr>
      <vt:lpstr>Voltages and 0’s and 1’s … oh my! *</vt:lpstr>
      <vt:lpstr>A Metaphor:   Voltage-Controlled Switch</vt:lpstr>
      <vt:lpstr>Another Metaphor:   Voltage-Controlled Faucet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194</cp:revision>
  <cp:lastPrinted>2022-01-26T12:10:26Z</cp:lastPrinted>
  <dcterms:created xsi:type="dcterms:W3CDTF">2020-08-18T13:30:35Z</dcterms:created>
  <dcterms:modified xsi:type="dcterms:W3CDTF">2023-01-28T18:25:19Z</dcterms:modified>
</cp:coreProperties>
</file>