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26"/>
    <p:restoredTop sz="73925"/>
  </p:normalViewPr>
  <p:slideViewPr>
    <p:cSldViewPr snapToGrid="0" snapToObjects="1">
      <p:cViewPr varScale="1">
        <p:scale>
          <a:sx n="121" d="100"/>
          <a:sy n="121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also often find the CLI more convenient for many tasks.</a:t>
            </a:r>
          </a:p>
          <a:p>
            <a:r>
              <a:rPr lang="en-US" dirty="0"/>
              <a:t>     - Taking COMP 190 will move you in that direction.</a:t>
            </a:r>
          </a:p>
          <a:p>
            <a:endParaRPr lang="en-US" dirty="0"/>
          </a:p>
          <a:p>
            <a:r>
              <a:rPr lang="en-US" dirty="0"/>
              <a:t>The tradeoff again is that any machine cycles spent generating, updating, displaying the GUI are cycles not spent running the application programs that do actual work that we care about.</a:t>
            </a:r>
          </a:p>
          <a:p>
            <a:r>
              <a:rPr lang="en-US" dirty="0"/>
              <a:t>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  - The Boot Program is the first program that runs when the computer turns on</a:t>
            </a:r>
          </a:p>
          <a:p>
            <a:r>
              <a:rPr lang="en-US" dirty="0"/>
              <a:t>    - One of its jobs is to get the OS into the main memory</a:t>
            </a:r>
          </a:p>
          <a:p>
            <a:r>
              <a:rPr lang="en-US" dirty="0"/>
              <a:t>  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  - 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- a way to ask the OS to do something for the program that it is not allowed to do for itself (because of protection and sharing).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  - They give us a way to think about complex systems in terms of things we know.</a:t>
            </a:r>
          </a:p>
          <a:p>
            <a:r>
              <a:rPr lang="en-US" dirty="0"/>
              <a:t>    - Like the cache metaphor you developed and revised in the writing assignment.</a:t>
            </a:r>
          </a:p>
          <a:p>
            <a:r>
              <a:rPr lang="en-US" dirty="0"/>
              <a:t>  - They give us intuition about how the system works.</a:t>
            </a:r>
          </a:p>
          <a:p>
            <a:r>
              <a:rPr lang="en-US" dirty="0"/>
              <a:t>  - 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  <a:p>
            <a:r>
              <a:rPr lang="en-US" dirty="0"/>
              <a:t>  - The things the college does (i.e. the programs and OS that run) use the hardware (buildings, classrooms, equipment,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stuff students do are the application programs (the useful work)</a:t>
            </a:r>
          </a:p>
          <a:p>
            <a:r>
              <a:rPr lang="en-US" dirty="0"/>
              <a:t>    - classes, teams, organizations, individual student activities,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supporting programs that make the useful work possible are the OS</a:t>
            </a:r>
          </a:p>
          <a:p>
            <a:r>
              <a:rPr lang="en-US" dirty="0"/>
              <a:t>    - The faculty, staff, coaches, administration activities are the OS programs.</a:t>
            </a:r>
          </a:p>
          <a:p>
            <a:r>
              <a:rPr lang="en-US" dirty="0"/>
              <a:t>    - They are the go-between for the the application programs (students) and the campus resources (hardware)</a:t>
            </a:r>
          </a:p>
          <a:p>
            <a:r>
              <a:rPr lang="en-US" dirty="0"/>
              <a:t>      - They make the system convenient and efficient for students.</a:t>
            </a:r>
          </a:p>
          <a:p>
            <a:r>
              <a:rPr lang="en-US" dirty="0"/>
              <a:t>      - They provide the protection and sharing that is necessary.</a:t>
            </a:r>
          </a:p>
          <a:p>
            <a:endParaRPr lang="en-US" dirty="0"/>
          </a:p>
          <a:p>
            <a:r>
              <a:rPr lang="en-US" dirty="0"/>
              <a:t>Not a perfect metaphor… they never are...</a:t>
            </a:r>
          </a:p>
          <a:p>
            <a:r>
              <a:rPr lang="en-US" dirty="0"/>
              <a:t>  - Recognizing the ways it fits and the ways it doesn’t fit are both useful exercises.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little introduction to many of the topics we’ll explore in more depth.</a:t>
            </a:r>
          </a:p>
          <a:p>
            <a:r>
              <a:rPr lang="en-US" dirty="0"/>
              <a:t>  - Here the point is just to plant some seeds.</a:t>
            </a:r>
          </a:p>
          <a:p>
            <a:r>
              <a:rPr lang="en-US" dirty="0"/>
              <a:t>  - It is not expected that this will be sufficient to understand everything.</a:t>
            </a:r>
          </a:p>
          <a:p>
            <a:r>
              <a:rPr lang="en-US" dirty="0"/>
              <a:t>  - We will be coming back to each of these for much more time.</a:t>
            </a:r>
          </a:p>
          <a:p>
            <a:endParaRPr lang="en-US" dirty="0"/>
          </a:p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running… </a:t>
            </a:r>
          </a:p>
          <a:p>
            <a:r>
              <a:rPr lang="en-US" dirty="0"/>
              <a:t>    - Note a program may or may not be running (class/team)</a:t>
            </a:r>
          </a:p>
          <a:p>
            <a:r>
              <a:rPr lang="en-US" dirty="0"/>
              <a:t>      - a program is just a collection of instructions</a:t>
            </a:r>
          </a:p>
          <a:p>
            <a:r>
              <a:rPr lang="en-US" dirty="0"/>
              <a:t>      - it is only running if it is loaded into main memory and can have instructions fetched/decoded/executed.</a:t>
            </a:r>
          </a:p>
          <a:p>
            <a:r>
              <a:rPr lang="en-US" dirty="0"/>
              <a:t>  - A class that is not being offered this semester or a sport that is out of season is similar to a program that is not running.</a:t>
            </a:r>
          </a:p>
          <a:p>
            <a:r>
              <a:rPr lang="en-US" dirty="0"/>
              <a:t>  - There is a lot of additional information when the program is running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saying, the current grade book.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running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  - I.e. the CPU is not executing instructions from all of them at the same exact moment.</a:t>
            </a:r>
          </a:p>
          <a:p>
            <a:r>
              <a:rPr lang="en-US" dirty="0"/>
              <a:t>  - The hardware is switched from one to the other</a:t>
            </a:r>
          </a:p>
          <a:p>
            <a:r>
              <a:rPr lang="en-US" dirty="0"/>
              <a:t>    - So, in some sense we can still say that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want to use a shared resource they must request it via the OS </a:t>
            </a:r>
          </a:p>
          <a:p>
            <a:r>
              <a:rPr lang="en-US" dirty="0"/>
              <a:t>  - For example to reserve a room you need to contact a staff member (part of the OS).</a:t>
            </a:r>
          </a:p>
          <a:p>
            <a:r>
              <a:rPr lang="en-US" dirty="0"/>
              <a:t>    - That staff ensures the resource is available and is shared fairly</a:t>
            </a:r>
          </a:p>
          <a:p>
            <a:r>
              <a:rPr lang="en-US" dirty="0"/>
              <a:t>  - To get a transcript, you cannot do this yourself…</a:t>
            </a:r>
          </a:p>
          <a:p>
            <a:r>
              <a:rPr lang="en-US" dirty="0"/>
              <a:t>    - contact the registrar (part of the OS)</a:t>
            </a:r>
          </a:p>
          <a:p>
            <a:r>
              <a:rPr lang="en-US" dirty="0"/>
              <a:t>    - the registrar ensures that the resource is protected (i.e. that the transcripts are valid).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This is like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  - Also the library appears to have way more books than it actually does (inter library loan)</a:t>
            </a:r>
          </a:p>
          <a:p>
            <a:r>
              <a:rPr lang="en-US" dirty="0"/>
              <a:t>  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This is like a student making a request that a repair be made in their room.</a:t>
            </a:r>
          </a:p>
          <a:p>
            <a:r>
              <a:rPr lang="en-US" dirty="0"/>
              <a:t>  - The student making the request does not need to worry about</a:t>
            </a:r>
          </a:p>
          <a:p>
            <a:r>
              <a:rPr lang="en-US" dirty="0"/>
              <a:t>    - the specific tools that have to be used to accomplish the task.</a:t>
            </a:r>
          </a:p>
          <a:p>
            <a:r>
              <a:rPr lang="en-US" dirty="0"/>
              <a:t>    - or where they are on campus or even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r>
              <a:rPr lang="en-US" dirty="0"/>
              <a:t>    - This is done via the system call interface in the OS.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If we think of a team as an application program</a:t>
            </a:r>
          </a:p>
          <a:p>
            <a:r>
              <a:rPr lang="en-US" dirty="0"/>
              <a:t>    - Then we can also think of each individual on the team as part of that program</a:t>
            </a:r>
          </a:p>
          <a:p>
            <a:r>
              <a:rPr lang="en-US" dirty="0"/>
              <a:t>    - each part of the program is doing their part simultaneously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This may sound very similar to multiprogramming</a:t>
            </a:r>
          </a:p>
          <a:p>
            <a:r>
              <a:rPr lang="en-US" dirty="0"/>
              <a:t>    - It is.</a:t>
            </a:r>
          </a:p>
          <a:p>
            <a:r>
              <a:rPr lang="en-US" dirty="0"/>
              <a:t>    - But in this case the code is just part of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throughout the entire OS unit!</a:t>
            </a:r>
          </a:p>
          <a:p>
            <a:endParaRPr lang="en-US" dirty="0"/>
          </a:p>
          <a:p>
            <a:r>
              <a:rPr lang="en-US" dirty="0"/>
              <a:t>What we learn generalizes to multicore CPUs </a:t>
            </a:r>
          </a:p>
          <a:p>
            <a:r>
              <a:rPr lang="en-US" dirty="0"/>
              <a:t>  - Conceptually its pretty easy... There are just multiple of them.</a:t>
            </a:r>
          </a:p>
          <a:p>
            <a:r>
              <a:rPr lang="en-US" dirty="0"/>
              <a:t>  - Technically it is quite complex.</a:t>
            </a:r>
          </a:p>
          <a:p>
            <a:r>
              <a:rPr lang="en-US" dirty="0"/>
              <a:t>  - Good topic for a graduate level Operating Systems course.</a:t>
            </a:r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turn not wo how the OS gets up and running on your computer.</a:t>
            </a:r>
          </a:p>
          <a:p>
            <a:r>
              <a:rPr lang="en-US" dirty="0"/>
              <a:t>  - That is the boot process!</a:t>
            </a:r>
          </a:p>
          <a:p>
            <a:r>
              <a:rPr lang="en-US" dirty="0"/>
              <a:t>  - Or ”Booting the Machine” </a:t>
            </a:r>
          </a:p>
          <a:p>
            <a:r>
              <a:rPr lang="en-US" dirty="0"/>
              <a:t>    - or more properly… “Booting the OS”</a:t>
            </a:r>
          </a:p>
          <a:p>
            <a:r>
              <a:rPr lang="en-US" dirty="0"/>
              <a:t>    - or even more properly… “bootstrapping the OS”</a:t>
            </a:r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 accessed over a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  <a:p>
            <a:r>
              <a:rPr lang="en-US" dirty="0"/>
              <a:t>  - See: https://</a:t>
            </a:r>
            <a:r>
              <a:rPr lang="en-US" dirty="0" err="1"/>
              <a:t>en.wikipedia.org</a:t>
            </a:r>
            <a:r>
              <a:rPr lang="en-US" dirty="0"/>
              <a:t>/wiki/Bootstrapping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High Level Language (HLL) programs can be translated into assembly language (ASM)</a:t>
            </a:r>
          </a:p>
          <a:p>
            <a:r>
              <a:rPr lang="en-US" dirty="0"/>
              <a:t>      - Or into some other intermediate language that is more convenient for the compiler).</a:t>
            </a:r>
          </a:p>
          <a:p>
            <a:r>
              <a:rPr lang="en-US" dirty="0"/>
              <a:t>      - We did it by hand, but not hard to imagine a program that does it.</a:t>
            </a:r>
          </a:p>
          <a:p>
            <a:r>
              <a:rPr lang="en-US" dirty="0"/>
              <a:t>    - ASM is assembled into machine language (ML)</a:t>
            </a:r>
          </a:p>
          <a:p>
            <a:r>
              <a:rPr lang="en-US" dirty="0"/>
              <a:t>      - If the intermediate language is not ASM then it will be converted to ML.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We saw an example of this in lab when you wrote an assembler for </a:t>
            </a:r>
            <a:r>
              <a:rPr lang="en-US" dirty="0" err="1"/>
              <a:t>Silli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 (PC, IR and all that).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voltage controlled switches</a:t>
            </a:r>
          </a:p>
          <a:p>
            <a:r>
              <a:rPr lang="en-US" dirty="0"/>
              <a:t>    - Opened and closed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high-level language.</a:t>
            </a:r>
          </a:p>
          <a:p>
            <a:r>
              <a:rPr lang="en-US" dirty="0"/>
              <a:t>  - Sure,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r>
              <a:rPr lang="en-US" dirty="0"/>
              <a:t>  - Pre-installed – machine comes with it already containing programs and data.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 the hardware is built to make it look like these programs and data are part of the main memory.</a:t>
            </a:r>
          </a:p>
          <a:p>
            <a:endParaRPr lang="en-US" dirty="0"/>
          </a:p>
          <a:p>
            <a:r>
              <a:rPr lang="en-US" dirty="0"/>
              <a:t>This is done using 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r>
              <a:rPr lang="en-US" dirty="0"/>
              <a:t>Note: Remapped addresses map 1-to-1 to addresses in the ROM</a:t>
            </a:r>
          </a:p>
          <a:p>
            <a:r>
              <a:rPr lang="en-US" dirty="0"/>
              <a:t>  - This figure is not to scale…</a:t>
            </a:r>
          </a:p>
          <a:p>
            <a:r>
              <a:rPr lang="en-US" dirty="0"/>
              <a:t>  - ROM holds the same number of addresses as in the blue shaded area of the 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has historically been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r>
              <a:rPr lang="en-US" dirty="0"/>
              <a:t> - there are newer approaches, but the concept is very much the same.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BIOS is small so the bootstrap program is limited.</a:t>
            </a:r>
          </a:p>
          <a:p>
            <a:r>
              <a:rPr lang="en-US" dirty="0"/>
              <a:t>  - The process of loading an </a:t>
            </a:r>
            <a:r>
              <a:rPr lang="en-US" dirty="0" err="1"/>
              <a:t>arbitraray</a:t>
            </a:r>
            <a:r>
              <a:rPr lang="en-US" dirty="0"/>
              <a:t> OS is complicated</a:t>
            </a:r>
          </a:p>
          <a:p>
            <a:r>
              <a:rPr lang="en-US" dirty="0"/>
              <a:t>    - Different OS’s are different sizes</a:t>
            </a:r>
          </a:p>
          <a:p>
            <a:r>
              <a:rPr lang="en-US" dirty="0"/>
              <a:t>    - Different OS’s organize the data differently on disk</a:t>
            </a:r>
          </a:p>
          <a:p>
            <a:r>
              <a:rPr lang="en-US" dirty="0"/>
              <a:t>    - Require different initialization processes</a:t>
            </a:r>
          </a:p>
          <a:p>
            <a:r>
              <a:rPr lang="en-US" dirty="0"/>
              <a:t>    - doing all of that for all different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to:</a:t>
            </a:r>
          </a:p>
          <a:p>
            <a:r>
              <a:rPr lang="en-US" dirty="0"/>
              <a:t> - keep the bootstrap program small and simple</a:t>
            </a:r>
          </a:p>
          <a:p>
            <a:r>
              <a:rPr lang="en-US" dirty="0"/>
              <a:t> - keep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typically done is that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This stage 1 boot loader is also:</a:t>
            </a:r>
          </a:p>
          <a:p>
            <a:r>
              <a:rPr lang="en-US" dirty="0"/>
              <a:t>    - Quite small – 512 bytes – but larger than the bootstrap.</a:t>
            </a:r>
          </a:p>
          <a:p>
            <a:r>
              <a:rPr lang="en-US" dirty="0"/>
              <a:t>    - still OS independent – so it can load any operating system.</a:t>
            </a:r>
          </a:p>
          <a:p>
            <a:r>
              <a:rPr lang="en-US" dirty="0"/>
              <a:t> - The stage 1 boot loader is always stored in the MBR </a:t>
            </a:r>
          </a:p>
          <a:p>
            <a:r>
              <a:rPr lang="en-US" dirty="0"/>
              <a:t>   - The MBR is always the first readable location on a disk.</a:t>
            </a:r>
          </a:p>
          <a:p>
            <a:r>
              <a:rPr lang="en-US" dirty="0"/>
              <a:t>     - MBR – we’ll call this the Main Boot Record.</a:t>
            </a:r>
          </a:p>
          <a:p>
            <a:r>
              <a:rPr lang="en-US" dirty="0"/>
              <a:t>     - Though, historically it has been called, and you will probably hear it, the “Master Boot Record”</a:t>
            </a:r>
          </a:p>
          <a:p>
            <a:r>
              <a:rPr lang="en-US" dirty="0"/>
              <a:t>     - We will try to call it the “main boot record”</a:t>
            </a:r>
          </a:p>
          <a:p>
            <a:r>
              <a:rPr lang="en-US" dirty="0"/>
              <a:t>     - There are lots of other names for it as well Sector 0, Partition Sectors, Boot Sector,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Sage 1 bootloader uses the I/O Functions in the BIOS</a:t>
            </a:r>
          </a:p>
          <a:p>
            <a:r>
              <a:rPr lang="en-US" dirty="0"/>
              <a:t> - To find the first readable location on the disk (the MBR). </a:t>
            </a:r>
          </a:p>
          <a:p>
            <a:r>
              <a:rPr lang="en-US" dirty="0"/>
              <a:t> - Read the bootloader program from the MBR.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in the BIOS to:</a:t>
            </a:r>
          </a:p>
          <a:p>
            <a:r>
              <a:rPr lang="en-US" dirty="0"/>
              <a:t>  - Load the entire stage 2 boot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aware…</a:t>
            </a:r>
          </a:p>
          <a:p>
            <a:r>
              <a:rPr lang="en-US" dirty="0"/>
              <a:t>  - It knows how files </a:t>
            </a:r>
            <a:r>
              <a:rPr lang="en-US"/>
              <a:t>and directories </a:t>
            </a:r>
            <a:r>
              <a:rPr lang="en-US" dirty="0"/>
              <a:t>are organized on disk</a:t>
            </a:r>
          </a:p>
          <a:p>
            <a:r>
              <a:rPr lang="en-US" dirty="0"/>
              <a:t>  - So it can find the OS program (the kernel)</a:t>
            </a:r>
          </a:p>
          <a:p>
            <a:r>
              <a:rPr lang="en-US" dirty="0"/>
              <a:t>  - Load it into memory</a:t>
            </a:r>
          </a:p>
          <a:p>
            <a:r>
              <a:rPr lang="en-US" dirty="0"/>
              <a:t>  - Do some simple initialization</a:t>
            </a:r>
          </a:p>
          <a:p>
            <a:r>
              <a:rPr lang="en-US" dirty="0"/>
              <a:t>  - JUMP to the initialization code contained in the OS.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The main implication of this is…</a:t>
            </a:r>
          </a:p>
          <a:p>
            <a:r>
              <a:rPr lang="en-US" dirty="0"/>
              <a:t>  - If an instruction in the OS is running…</a:t>
            </a:r>
          </a:p>
          <a:p>
            <a:r>
              <a:rPr lang="en-US" dirty="0"/>
              <a:t>    - then no instruction from a program is running.</a:t>
            </a:r>
          </a:p>
          <a:p>
            <a:r>
              <a:rPr lang="en-US" dirty="0"/>
              <a:t>  - If an instruction in a program is running…</a:t>
            </a:r>
          </a:p>
          <a:p>
            <a:r>
              <a:rPr lang="en-US" dirty="0"/>
              <a:t>    - then no instruction from the OS or from any other program is running.</a:t>
            </a:r>
          </a:p>
          <a:p>
            <a:r>
              <a:rPr lang="en-US" dirty="0"/>
              <a:t>  - Said more simply…</a:t>
            </a:r>
          </a:p>
          <a:p>
            <a:r>
              <a:rPr lang="en-US" dirty="0"/>
              <a:t>    - If the OS is running, then no program is running.</a:t>
            </a:r>
          </a:p>
          <a:p>
            <a:r>
              <a:rPr lang="en-US" dirty="0"/>
              <a:t>    - If a program is running, then the OS is not running.</a:t>
            </a:r>
          </a:p>
          <a:p>
            <a:r>
              <a:rPr lang="en-US" dirty="0"/>
              <a:t>    - They have to take turns.</a:t>
            </a:r>
          </a:p>
          <a:p>
            <a:endParaRPr lang="en-US" dirty="0"/>
          </a:p>
          <a:p>
            <a:r>
              <a:rPr lang="en-US" dirty="0"/>
              <a:t>This was the model until the early 2000s – at least for personal computers</a:t>
            </a:r>
          </a:p>
          <a:p>
            <a:r>
              <a:rPr lang="en-US" dirty="0"/>
              <a:t>Some main frame computers had progressed to the point where they had multiple cores/CPUs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So to produce this illusion, the CPU is:</a:t>
            </a:r>
          </a:p>
          <a:p>
            <a:r>
              <a:rPr lang="en-US" dirty="0"/>
              <a:t>     - switched rapidly from one program to the other</a:t>
            </a:r>
          </a:p>
          <a:p>
            <a:r>
              <a:rPr lang="en-US" dirty="0"/>
              <a:t>     - keeping in mind that every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the OS and all of the running programs that are running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different programs must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they cannot all start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So,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So,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The OS and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the same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seem to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more often executing instructions from the program(s) and not the OS.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Again, the OS is just a collection of programs… </a:t>
            </a:r>
          </a:p>
          <a:p>
            <a:r>
              <a:rPr lang="en-US" dirty="0"/>
              <a:t>  - These programs manage all of the other application programs…</a:t>
            </a:r>
          </a:p>
          <a:p>
            <a:r>
              <a:rPr lang="en-US" dirty="0"/>
              <a:t>    - they share the resources between the applications</a:t>
            </a:r>
          </a:p>
          <a:p>
            <a:r>
              <a:rPr lang="en-US" dirty="0"/>
              <a:t>  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The distinctions is drawn between “Application programs” and the OS programs</a:t>
            </a:r>
          </a:p>
          <a:p>
            <a:r>
              <a:rPr lang="en-US" dirty="0"/>
              <a:t>  - Application programs are the user run programs</a:t>
            </a:r>
          </a:p>
          <a:p>
            <a:r>
              <a:rPr lang="en-US" dirty="0"/>
              <a:t>  - They are the things you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234" y="823790"/>
            <a:ext cx="5638800" cy="1159800"/>
          </a:xfrm>
        </p:spPr>
        <p:txBody>
          <a:bodyPr/>
          <a:lstStyle/>
          <a:p>
            <a:r>
              <a:rPr lang="en-US" dirty="0"/>
              <a:t>OSA1 - Operating System 		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900" y="2708303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520105" y="2312578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b="1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</a:t>
            </a:r>
            <a:r>
              <a:rPr lang="en-US" sz="2000" b="1" i="1" dirty="0"/>
              <a:t>hardware</a:t>
            </a:r>
            <a:r>
              <a:rPr lang="en-US" sz="2000" dirty="0"/>
              <a:t>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 running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Running multiple </a:t>
            </a:r>
            <a:br>
              <a:rPr lang="en-US" sz="2000" dirty="0"/>
            </a:br>
            <a:r>
              <a:rPr lang="en-US" sz="2000" dirty="0"/>
              <a:t>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by processes </a:t>
            </a:r>
            <a:br>
              <a:rPr lang="en-US" sz="2000" dirty="0"/>
            </a:br>
            <a:r>
              <a:rPr lang="en-US" sz="2000" dirty="0"/>
              <a:t>for OS services (ensure sharing and protection).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Running multiple parts of a single application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  <a:endParaRPr lang="en-US" sz="800" dirty="0"/>
          </a:p>
          <a:p>
            <a:pPr lvl="1"/>
            <a:endParaRPr lang="en-US" sz="800" dirty="0"/>
          </a:p>
          <a:p>
            <a:r>
              <a:rPr lang="en-US" sz="2400" dirty="0"/>
              <a:t>A single core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1800" dirty="0"/>
              <a:t>If the OS running, </a:t>
            </a:r>
            <a:br>
              <a:rPr lang="en-US" sz="1800" dirty="0"/>
            </a:br>
            <a:r>
              <a:rPr lang="en-US" sz="1800" dirty="0"/>
              <a:t>user programs are not running</a:t>
            </a:r>
          </a:p>
          <a:p>
            <a:pPr lvl="2"/>
            <a:r>
              <a:rPr lang="en-US" sz="1800" dirty="0"/>
              <a:t>If a user program is running, </a:t>
            </a:r>
            <a:br>
              <a:rPr lang="en-US" sz="1800" dirty="0"/>
            </a:br>
            <a:r>
              <a:rPr lang="en-US" sz="1800" dirty="0"/>
              <a:t>the OS is not running, </a:t>
            </a:r>
            <a:br>
              <a:rPr lang="en-US" sz="1800" dirty="0"/>
            </a:br>
            <a:r>
              <a:rPr lang="en-US" sz="1800" dirty="0"/>
              <a:t>and no other user programs are either.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306770" y="1290219"/>
            <a:ext cx="4761571" cy="3395203"/>
            <a:chOff x="3368566" y="1757334"/>
            <a:chExt cx="4761571" cy="339520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368566" y="2659547"/>
              <a:ext cx="476157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we have a basic stored program machine…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and the OS is a program that manages that machine…</a:t>
              </a:r>
              <a:br>
                <a:rPr lang="en-US" sz="800" dirty="0">
                  <a:latin typeface="Segoe Print" panose="02000800000000000000" pitchFamily="2" charset="0"/>
                </a:rPr>
              </a:br>
              <a:br>
                <a:rPr lang="en-US" sz="8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how does that program (the OS) get loaded into main memory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Our machine uses the stored program architecture.</a:t>
            </a:r>
          </a:p>
          <a:p>
            <a:pPr lvl="1"/>
            <a:r>
              <a:rPr lang="en-US" sz="1600" dirty="0"/>
              <a:t>So, to run, the OS must be in the main memory so its instructions can be fetched, decoded, and executed.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800" dirty="0"/>
              <a:t>Load OS into RAM.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  <a:p>
            <a:pPr lvl="1"/>
            <a:r>
              <a:rPr lang="en-US" sz="1800" dirty="0"/>
              <a:t>Pre-installed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2" y="2147300"/>
            <a:ext cx="1252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  <a:p>
            <a:pPr lvl="1"/>
            <a:r>
              <a:rPr lang="en-US" sz="1800" dirty="0"/>
              <a:t>Pre-installed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bootloader from MBR</a:t>
            </a:r>
          </a:p>
          <a:p>
            <a:pPr lvl="1"/>
            <a:r>
              <a:rPr lang="en-US" sz="1800" dirty="0"/>
              <a:t>bootloader loads stage 2 bootloader from disk</a:t>
            </a:r>
          </a:p>
          <a:p>
            <a:pPr lvl="1"/>
            <a:r>
              <a:rPr lang="en-US" sz="1800" dirty="0"/>
              <a:t>stage 2 bootloader loads the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7047721" cy="645300"/>
          </a:xfrm>
        </p:spPr>
        <p:txBody>
          <a:bodyPr/>
          <a:lstStyle/>
          <a:p>
            <a:r>
              <a:rPr lang="en-US" sz="3200" dirty="0"/>
              <a:t>Starting point for OS abstractions…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Assuming one CPU (w/ one core)</a:t>
            </a:r>
          </a:p>
          <a:p>
            <a:pPr lvl="1"/>
            <a:r>
              <a:rPr lang="en-US" dirty="0"/>
              <a:t>One program counter (PC) and one instruction register (IR).</a:t>
            </a:r>
          </a:p>
          <a:p>
            <a:pPr lvl="2"/>
            <a:r>
              <a:rPr lang="en-US" sz="2000" b="1" dirty="0"/>
              <a:t>Only one instruction can run at a time</a:t>
            </a:r>
            <a:r>
              <a:rPr lang="en-US" sz="2000" dirty="0"/>
              <a:t>.</a:t>
            </a:r>
          </a:p>
          <a:p>
            <a:pPr lvl="1"/>
            <a:r>
              <a:rPr lang="en-US" dirty="0"/>
              <a:t>The OS and programs must take turns.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the installed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</a:t>
            </a:r>
            <a:r>
              <a:rPr lang="en-US" sz="2400" b="1" i="1" dirty="0"/>
              <a:t>software</a:t>
            </a:r>
            <a:r>
              <a:rPr lang="en-US" sz="2400" i="1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</a:t>
            </a:r>
            <a:r>
              <a:rPr lang="en-US" sz="2400" b="1" i="1" dirty="0"/>
              <a:t>shares</a:t>
            </a:r>
            <a:r>
              <a:rPr lang="en-US" sz="2400" i="1" dirty="0"/>
              <a:t> and </a:t>
            </a:r>
            <a:r>
              <a:rPr lang="en-US" sz="2400" b="1" i="1" dirty="0"/>
              <a:t>protects</a:t>
            </a:r>
            <a:r>
              <a:rPr lang="en-US" sz="2400" i="1" dirty="0"/>
              <a:t>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</a:t>
            </a:r>
            <a:r>
              <a:rPr lang="en-US" sz="2400" b="1" i="1" dirty="0"/>
              <a:t>a convenient and efficient </a:t>
            </a:r>
            <a:r>
              <a:rPr lang="en-US" sz="2400" i="1" dirty="0"/>
              <a:t>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</a:t>
            </a:r>
            <a:r>
              <a:rPr lang="en-US" sz="2000" b="1" dirty="0"/>
              <a:t>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b="1" dirty="0"/>
              <a:t>manages</a:t>
            </a:r>
            <a:r>
              <a:rPr lang="en-US" sz="2000" dirty="0"/>
              <a:t> all of the other </a:t>
            </a:r>
            <a:r>
              <a:rPr lang="en-US" sz="2000" b="1" dirty="0"/>
              <a:t>application programs</a:t>
            </a:r>
            <a:r>
              <a:rPr lang="en-US" sz="2000" dirty="0"/>
              <a:t>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2597</TotalTime>
  <Words>6262</Words>
  <Application>Microsoft Macintosh PowerPoint</Application>
  <PresentationFormat>On-screen Show (16:9)</PresentationFormat>
  <Paragraphs>676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OSA1 - Operating System   Abstractions</vt:lpstr>
      <vt:lpstr>What we know so far…</vt:lpstr>
      <vt:lpstr>Starting point for OS abstractions…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216</cp:revision>
  <dcterms:created xsi:type="dcterms:W3CDTF">2020-10-12T13:14:34Z</dcterms:created>
  <dcterms:modified xsi:type="dcterms:W3CDTF">2023-03-22T19:45:24Z</dcterms:modified>
</cp:coreProperties>
</file>