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88" r:id="rId3"/>
    <p:sldId id="289" r:id="rId4"/>
    <p:sldId id="290" r:id="rId5"/>
    <p:sldId id="291" r:id="rId6"/>
    <p:sldId id="310" r:id="rId7"/>
    <p:sldId id="318" r:id="rId8"/>
    <p:sldId id="319" r:id="rId9"/>
    <p:sldId id="293" r:id="rId10"/>
    <p:sldId id="292" r:id="rId11"/>
    <p:sldId id="294" r:id="rId12"/>
    <p:sldId id="295" r:id="rId13"/>
    <p:sldId id="296" r:id="rId14"/>
    <p:sldId id="297" r:id="rId15"/>
    <p:sldId id="298" r:id="rId16"/>
    <p:sldId id="300" r:id="rId17"/>
    <p:sldId id="316" r:id="rId18"/>
    <p:sldId id="301" r:id="rId19"/>
    <p:sldId id="302" r:id="rId20"/>
    <p:sldId id="303" r:id="rId21"/>
    <p:sldId id="304" r:id="rId22"/>
    <p:sldId id="314" r:id="rId23"/>
    <p:sldId id="315" r:id="rId24"/>
    <p:sldId id="305" r:id="rId25"/>
    <p:sldId id="306" r:id="rId26"/>
    <p:sldId id="307" r:id="rId27"/>
    <p:sldId id="308" r:id="rId28"/>
    <p:sldId id="313" r:id="rId29"/>
    <p:sldId id="311" r:id="rId3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9"/>
    <p:restoredTop sz="84626"/>
  </p:normalViewPr>
  <p:slideViewPr>
    <p:cSldViewPr snapToGrid="0" snapToObjects="1">
      <p:cViewPr varScale="1">
        <p:scale>
          <a:sx n="118" d="100"/>
          <a:sy n="118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1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6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5 from STDIN</a:t>
            </a:r>
          </a:p>
          <a:p>
            <a:r>
              <a:rPr lang="en-US" dirty="0"/>
              <a:t>Place it into R0</a:t>
            </a:r>
          </a:p>
          <a:p>
            <a:r>
              <a:rPr lang="en-US" dirty="0"/>
              <a:t>And then into MM[X]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5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R1 with the value 1 to initialize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Use R2 as sum so we don’t have to load it from memory every time.</a:t>
            </a:r>
          </a:p>
        </p:txBody>
      </p:sp>
    </p:spTree>
    <p:extLst>
      <p:ext uri="{BB962C8B-B14F-4D97-AF65-F5344CB8AC3E}">
        <p14:creationId xmlns:p14="http://schemas.microsoft.com/office/powerpoint/2010/main" val="104411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Jump to the condition</a:t>
            </a:r>
          </a:p>
          <a:p>
            <a:r>
              <a:rPr lang="en-US" dirty="0"/>
              <a:t>Check R1 &lt;= R0? </a:t>
            </a:r>
          </a:p>
          <a:p>
            <a:r>
              <a:rPr lang="en-US" dirty="0"/>
              <a:t>  - True 1 &lt;= 5</a:t>
            </a:r>
          </a:p>
          <a:p>
            <a:r>
              <a:rPr lang="en-US" dirty="0"/>
              <a:t>  - Branch back to top!</a:t>
            </a:r>
          </a:p>
        </p:txBody>
      </p:sp>
    </p:spTree>
    <p:extLst>
      <p:ext uri="{BB962C8B-B14F-4D97-AF65-F5344CB8AC3E}">
        <p14:creationId xmlns:p14="http://schemas.microsoft.com/office/powerpoint/2010/main" val="238349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39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6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93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33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condition again…</a:t>
            </a:r>
          </a:p>
          <a:p>
            <a:r>
              <a:rPr lang="en-US" dirty="0"/>
              <a:t>  - R1 &lt;= R0 </a:t>
            </a:r>
          </a:p>
          <a:p>
            <a:r>
              <a:rPr lang="en-US" dirty="0"/>
              <a:t>  - 2 &lt;= 5 - True</a:t>
            </a:r>
          </a:p>
          <a:p>
            <a:r>
              <a:rPr lang="en-US" dirty="0"/>
              <a:t>  - back to to the 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5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recap of the relevant facts from the previous class.</a:t>
            </a:r>
          </a:p>
          <a:p>
            <a:r>
              <a:rPr lang="en-US" dirty="0"/>
              <a:t>  - If anything doesn’t look familiar it would be worth reviewing #15.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0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</a:t>
            </a:r>
          </a:p>
          <a:p>
            <a:r>
              <a:rPr lang="en-US" dirty="0"/>
              <a:t>  -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 3 + 3 = 6</a:t>
            </a:r>
          </a:p>
          <a:p>
            <a:r>
              <a:rPr lang="en-US" dirty="0"/>
              <a:t>    - R1  3 + 1 =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15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= 6 + 4 = 10</a:t>
            </a:r>
          </a:p>
          <a:p>
            <a:r>
              <a:rPr lang="en-US" dirty="0"/>
              <a:t>    - R1 = 4 + 1 =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22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&lt;= 5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</a:t>
            </a:r>
          </a:p>
          <a:p>
            <a:r>
              <a:rPr lang="en-US" dirty="0"/>
              <a:t>    - R2 = 10 + 5 = 15</a:t>
            </a:r>
          </a:p>
          <a:p>
            <a:r>
              <a:rPr lang="en-US" dirty="0"/>
              <a:t>    - R1 = 5 + 1 =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1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&lt;= 5 </a:t>
            </a:r>
          </a:p>
          <a:p>
            <a:r>
              <a:rPr lang="en-US" dirty="0"/>
              <a:t>  - False…. </a:t>
            </a:r>
          </a:p>
          <a:p>
            <a:r>
              <a:rPr lang="en-US" dirty="0"/>
              <a:t>  - Don’t go to top… just continue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R2 into MM[SUM]</a:t>
            </a:r>
          </a:p>
          <a:p>
            <a:r>
              <a:rPr lang="en-US" dirty="0"/>
              <a:t>Display R2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3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resource you’ll use in the activities.</a:t>
            </a:r>
          </a:p>
          <a:p>
            <a:r>
              <a:rPr lang="en-US" dirty="0"/>
              <a:t>It shows </a:t>
            </a:r>
          </a:p>
          <a:p>
            <a:r>
              <a:rPr lang="en-US" dirty="0"/>
              <a:t>  - the HLL construct at the top (C)</a:t>
            </a:r>
          </a:p>
          <a:p>
            <a:r>
              <a:rPr lang="en-US" dirty="0"/>
              <a:t>  - And the ASM structure at the bottom.</a:t>
            </a:r>
          </a:p>
          <a:p>
            <a:endParaRPr lang="en-US" dirty="0"/>
          </a:p>
          <a:p>
            <a:r>
              <a:rPr lang="en-US" dirty="0"/>
              <a:t>Very much the same as what we just saw.</a:t>
            </a:r>
          </a:p>
          <a:p>
            <a:r>
              <a:rPr lang="en-US" dirty="0"/>
              <a:t>  - But it gives a template that can be used to build any of the different HLL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1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is negative make it positive.</a:t>
            </a:r>
          </a:p>
          <a:p>
            <a:r>
              <a:rPr lang="en-US" dirty="0"/>
              <a:t>Otherwise do nothing.</a:t>
            </a:r>
          </a:p>
          <a:p>
            <a:endParaRPr lang="en-US" dirty="0"/>
          </a:p>
          <a:p>
            <a:r>
              <a:rPr lang="en-US" dirty="0"/>
              <a:t>In HLL we would just write the simple if statement.</a:t>
            </a:r>
          </a:p>
          <a:p>
            <a:endParaRPr lang="en-US" dirty="0"/>
          </a:p>
          <a:p>
            <a:r>
              <a:rPr lang="en-US" dirty="0"/>
              <a:t>In the machine language we will need a branch instruction.</a:t>
            </a:r>
          </a:p>
          <a:p>
            <a:r>
              <a:rPr lang="en-US" dirty="0"/>
              <a:t>  - Something that changes the PC so that we skip over the x = -x if the value is not negative.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So, we need assembly language instructions that translate into the branching instructions we saw in 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read X from STDIN – from the keyboard</a:t>
            </a:r>
          </a:p>
          <a:p>
            <a:r>
              <a:rPr lang="en-US" dirty="0"/>
              <a:t>Put it into the address X</a:t>
            </a:r>
          </a:p>
          <a:p>
            <a:endParaRPr lang="en-US" dirty="0"/>
          </a:p>
          <a:p>
            <a:r>
              <a:rPr lang="en-US" dirty="0"/>
              <a:t>Then we implement the logic for the If statement</a:t>
            </a:r>
          </a:p>
          <a:p>
            <a:r>
              <a:rPr lang="en-US" dirty="0"/>
              <a:t>  - If x is negative we branch to the body of the loop.</a:t>
            </a:r>
          </a:p>
          <a:p>
            <a:r>
              <a:rPr lang="en-US" dirty="0"/>
              <a:t>  - Otherwise we jump over the body to the end of the loop.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Notice:</a:t>
            </a:r>
          </a:p>
          <a:p>
            <a:r>
              <a:rPr lang="en-US" dirty="0"/>
              <a:t>  - In ASM we can just specify the register to check.</a:t>
            </a:r>
          </a:p>
          <a:p>
            <a:r>
              <a:rPr lang="en-US" dirty="0"/>
              <a:t>  - Unlike ML where we had to do some operation in the ALU to set the flags</a:t>
            </a:r>
          </a:p>
          <a:p>
            <a:r>
              <a:rPr lang="en-US" dirty="0"/>
              <a:t>    - Turns out the assembler takes care of that for us when it creates the machine language.</a:t>
            </a:r>
          </a:p>
          <a:p>
            <a:r>
              <a:rPr lang="en-US" dirty="0"/>
              <a:t>    - It will generate ML instructions that do the following…</a:t>
            </a:r>
          </a:p>
          <a:p>
            <a:r>
              <a:rPr lang="en-US" dirty="0"/>
              <a:t>      - R1 - R0</a:t>
            </a:r>
          </a:p>
          <a:p>
            <a:r>
              <a:rPr lang="en-US" dirty="0"/>
              <a:t>      - If Negative PC &lt;- SKIPIF</a:t>
            </a:r>
          </a:p>
          <a:p>
            <a:r>
              <a:rPr lang="en-US" dirty="0"/>
              <a:t>      - If Zero PC &lt;- SKIPIF</a:t>
            </a:r>
          </a:p>
          <a:p>
            <a:r>
              <a:rPr lang="en-US" dirty="0"/>
              <a:t>    - So one ASM instruction may turn into multiple ML instructions.</a:t>
            </a:r>
          </a:p>
          <a:p>
            <a:r>
              <a:rPr lang="en-US" dirty="0"/>
              <a:t>      - But we don’t have to care about it.</a:t>
            </a:r>
          </a:p>
          <a:p>
            <a:r>
              <a:rPr lang="en-US" dirty="0"/>
              <a:t>      - That is a detail that is hidden from up by the Assembly Language Abstract Machine.</a:t>
            </a:r>
          </a:p>
          <a:p>
            <a:endParaRPr lang="en-US" dirty="0"/>
          </a:p>
          <a:p>
            <a:r>
              <a:rPr lang="en-US" dirty="0"/>
              <a:t>The body of the loop takes advantage of two’s complement representation to find –X</a:t>
            </a:r>
          </a:p>
          <a:p>
            <a:r>
              <a:rPr lang="en-US" dirty="0"/>
              <a:t>  - It flips the bits with NOT</a:t>
            </a:r>
          </a:p>
          <a:p>
            <a:r>
              <a:rPr lang="en-US" dirty="0"/>
              <a:t>  - Then it adds 1 using an Immediate Addressing Mode instruction.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give a general structure that can be used to implement any if statement.</a:t>
            </a:r>
          </a:p>
          <a:p>
            <a:endParaRPr lang="en-US" dirty="0"/>
          </a:p>
          <a:p>
            <a:r>
              <a:rPr lang="en-US" dirty="0"/>
              <a:t>There is nothing special about the IFBODY or ENDIF labels…</a:t>
            </a:r>
          </a:p>
          <a:p>
            <a:r>
              <a:rPr lang="en-US" dirty="0"/>
              <a:t>  - in fact you could only use them once!</a:t>
            </a:r>
          </a:p>
          <a:p>
            <a:r>
              <a:rPr lang="en-US" dirty="0"/>
              <a:t>  - So if you have multiple if statements you’ll need to use different labels.</a:t>
            </a:r>
          </a:p>
          <a:p>
            <a:r>
              <a:rPr lang="en-US" dirty="0"/>
              <a:t>   - usually it is better to use meaningful names as we did in the prior example.</a:t>
            </a:r>
          </a:p>
          <a:p>
            <a:endParaRPr lang="en-US" dirty="0"/>
          </a:p>
          <a:p>
            <a:r>
              <a:rPr lang="en-US" dirty="0"/>
              <a:t>Note: There are lots of other ways to implement an if statement</a:t>
            </a:r>
          </a:p>
          <a:p>
            <a:r>
              <a:rPr lang="en-US" dirty="0"/>
              <a:t>  - This is just a good template to use</a:t>
            </a:r>
          </a:p>
          <a:p>
            <a:r>
              <a:rPr lang="en-US" dirty="0"/>
              <a:t>  - When you encounter any if statement you can do it this way.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BNEG example of checking a single register.</a:t>
            </a:r>
          </a:p>
          <a:p>
            <a:r>
              <a:rPr lang="en-US" dirty="0"/>
              <a:t> - BPOS, BZERO, BNZERO, BODD, BEVEN</a:t>
            </a:r>
          </a:p>
          <a:p>
            <a:endParaRPr lang="en-US" dirty="0"/>
          </a:p>
          <a:p>
            <a:r>
              <a:rPr lang="en-US" dirty="0"/>
              <a:t>BLEQ two registers – comparison</a:t>
            </a:r>
          </a:p>
          <a:p>
            <a:r>
              <a:rPr lang="en-US" dirty="0"/>
              <a:t>  - BEQ, BNEQ, BGT, BGEQ, BLT</a:t>
            </a:r>
          </a:p>
          <a:p>
            <a:r>
              <a:rPr lang="en-US" dirty="0"/>
              <a:t>  - A BLT might be BLEQ if you don’t like tomatoes or bacon ;)</a:t>
            </a:r>
          </a:p>
          <a:p>
            <a:endParaRPr lang="en-US" dirty="0"/>
          </a:p>
          <a:p>
            <a:r>
              <a:rPr lang="en-US" dirty="0"/>
              <a:t>JUMP unconditional branch.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3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 example of a for loop.</a:t>
            </a:r>
          </a:p>
          <a:p>
            <a:endParaRPr lang="en-US" dirty="0"/>
          </a:p>
          <a:p>
            <a:r>
              <a:rPr lang="en-US" dirty="0"/>
              <a:t>Recall for loop parts…</a:t>
            </a:r>
          </a:p>
          <a:p>
            <a:r>
              <a:rPr lang="en-US" dirty="0"/>
              <a:t>  - initialization... Once before loop</a:t>
            </a:r>
          </a:p>
          <a:p>
            <a:r>
              <a:rPr lang="en-US" dirty="0"/>
              <a:t>  - condition… each time before loop</a:t>
            </a:r>
          </a:p>
          <a:p>
            <a:r>
              <a:rPr lang="en-US" dirty="0"/>
              <a:t>    - if condition is true the loop body is executed</a:t>
            </a:r>
          </a:p>
          <a:p>
            <a:r>
              <a:rPr lang="en-US" dirty="0"/>
              <a:t>    - if condition is false the loop body is skipped.</a:t>
            </a:r>
          </a:p>
          <a:p>
            <a:r>
              <a:rPr lang="en-US" dirty="0"/>
              <a:t>  - update… at end of each loop</a:t>
            </a:r>
          </a:p>
        </p:txBody>
      </p:sp>
    </p:spTree>
    <p:extLst>
      <p:ext uri="{BB962C8B-B14F-4D97-AF65-F5344CB8AC3E}">
        <p14:creationId xmlns:p14="http://schemas.microsoft.com/office/powerpoint/2010/main" val="381057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general structure for a for loop.</a:t>
            </a:r>
          </a:p>
          <a:p>
            <a:r>
              <a:rPr lang="en-US" dirty="0"/>
              <a:t>  - Anytime you see a for loop in your code you can do this…</a:t>
            </a:r>
          </a:p>
          <a:p>
            <a:endParaRPr lang="en-US" dirty="0"/>
          </a:p>
          <a:p>
            <a:r>
              <a:rPr lang="en-US" dirty="0"/>
              <a:t>Typically, what is done with loops is to move the condition to the bottom of the loop.</a:t>
            </a:r>
          </a:p>
          <a:p>
            <a:r>
              <a:rPr lang="en-US" dirty="0"/>
              <a:t>  - We check if the loop condition is true</a:t>
            </a:r>
          </a:p>
          <a:p>
            <a:r>
              <a:rPr lang="en-US" dirty="0"/>
              <a:t>    - If it is then we jump back to the top and do the loop body.</a:t>
            </a:r>
          </a:p>
          <a:p>
            <a:r>
              <a:rPr lang="en-US" dirty="0"/>
              <a:t>  - At the end of the loop body we do the update</a:t>
            </a:r>
          </a:p>
          <a:p>
            <a:r>
              <a:rPr lang="en-US" dirty="0"/>
              <a:t>  - Then we check the condition again.</a:t>
            </a:r>
          </a:p>
          <a:p>
            <a:endParaRPr lang="en-US" dirty="0"/>
          </a:p>
          <a:p>
            <a:r>
              <a:rPr lang="en-US" dirty="0"/>
              <a:t>Again, it may seem a little odd to do it that way</a:t>
            </a:r>
          </a:p>
          <a:p>
            <a:r>
              <a:rPr lang="en-US" dirty="0"/>
              <a:t>  - But ultimately it just make the code a little simpler. </a:t>
            </a:r>
          </a:p>
          <a:p>
            <a:r>
              <a:rPr lang="en-US" dirty="0"/>
              <a:t>  - It also happens to reduces control hazards in the instruction pipeline</a:t>
            </a:r>
          </a:p>
          <a:p>
            <a:r>
              <a:rPr lang="en-US" dirty="0"/>
              <a:t>    - as compared to implementing it in a more straight forward way.</a:t>
            </a:r>
          </a:p>
        </p:txBody>
      </p:sp>
    </p:spTree>
    <p:extLst>
      <p:ext uri="{BB962C8B-B14F-4D97-AF65-F5344CB8AC3E}">
        <p14:creationId xmlns:p14="http://schemas.microsoft.com/office/powerpoint/2010/main" val="582021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9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34.co/no-arrays-javascrip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9DC0F-C284-A345-9BF1-A618C0105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 – Branching and Looping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88B5A8-A976-354F-A21F-687575EAB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2022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8C55-E7BF-DF45-97AF-22BDEEB6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5658">
            <a:off x="4656699" y="3226638"/>
            <a:ext cx="4159269" cy="1228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C2BC7-0344-9843-B89F-5882F82FF514}"/>
              </a:ext>
            </a:extLst>
          </p:cNvPr>
          <p:cNvSpPr txBox="1"/>
          <p:nvPr/>
        </p:nvSpPr>
        <p:spPr>
          <a:xfrm>
            <a:off x="6883400" y="4904472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http://w34.co/no-arrays-javascript/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5F13-8F17-7D4B-AE7E-91D3ECB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77B5F-9839-F146-9A78-5431AEC745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3C503E3A-C968-774A-AEBB-2C9193A27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915" y="1744823"/>
            <a:ext cx="0" cy="3232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3510B-3E40-8F41-BB16-052A8FF5495A}"/>
              </a:ext>
            </a:extLst>
          </p:cNvPr>
          <p:cNvSpPr txBox="1"/>
          <p:nvPr/>
        </p:nvSpPr>
        <p:spPr>
          <a:xfrm rot="622146">
            <a:off x="6471318" y="842861"/>
            <a:ext cx="2643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Loop conditions are often checked at the bottom of the loop in assembly language.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E369FA-23FC-7142-A1B3-753066BA1203}"/>
              </a:ext>
            </a:extLst>
          </p:cNvPr>
          <p:cNvSpPr/>
          <p:nvPr/>
        </p:nvSpPr>
        <p:spPr>
          <a:xfrm>
            <a:off x="4376057" y="3962400"/>
            <a:ext cx="4669970" cy="34569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BF379-1EB8-EA4D-A717-4C3264F64F24}"/>
              </a:ext>
            </a:extLst>
          </p:cNvPr>
          <p:cNvSpPr/>
          <p:nvPr/>
        </p:nvSpPr>
        <p:spPr>
          <a:xfrm>
            <a:off x="1981200" y="2714738"/>
            <a:ext cx="1172547" cy="30838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E8EA54D-B801-B74F-B907-7CC96BC71084}"/>
              </a:ext>
            </a:extLst>
          </p:cNvPr>
          <p:cNvSpPr/>
          <p:nvPr/>
        </p:nvSpPr>
        <p:spPr>
          <a:xfrm>
            <a:off x="5148943" y="2957804"/>
            <a:ext cx="1211009" cy="26125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CB33673-3C9A-E14A-BAFF-8D5C4845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11" y="1868776"/>
            <a:ext cx="35141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; condition; update</a:t>
            </a:r>
            <a:r>
              <a:rPr lang="en-US" dirty="0">
                <a:latin typeface="Courier" pitchFamily="-111" charset="0"/>
              </a:rPr>
              <a:t>) {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0D1D5694-43B2-9E40-81C5-5F2EF113F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00" y="1868776"/>
            <a:ext cx="494428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</a:t>
            </a:r>
            <a:r>
              <a:rPr lang="en-US" dirty="0">
                <a:latin typeface="Courier" pitchFamily="-111" charset="0"/>
              </a:rPr>
              <a:t>…</a:t>
            </a:r>
            <a:br>
              <a:rPr lang="en-US" dirty="0">
                <a:latin typeface="Courier" pitchFamily="-111" charset="0"/>
              </a:rPr>
            </a:br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       </a:t>
            </a:r>
            <a:r>
              <a:rPr lang="en-US" i="1" dirty="0">
                <a:latin typeface="Courier" pitchFamily="-111" charset="0"/>
              </a:rPr>
              <a:t>… 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 …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latin typeface="Courier" pitchFamily="-111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endParaRPr lang="en-US" i="1" dirty="0">
              <a:latin typeface="Courier" pitchFamily="-111" charset="0"/>
            </a:endParaRPr>
          </a:p>
          <a:p>
            <a:r>
              <a:rPr lang="en-US" i="1" dirty="0">
                <a:latin typeface="Courier" pitchFamily="-111" charset="0"/>
              </a:rPr>
              <a:t>       … update …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latin typeface="Courier" pitchFamily="-111" charset="0"/>
              </a:rPr>
              <a:t>: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Branch to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i="1" dirty="0">
                <a:latin typeface="Courier" pitchFamily="-111" charset="0"/>
              </a:rPr>
              <a:t>condition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is TRUE.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…</a:t>
            </a:r>
          </a:p>
        </p:txBody>
      </p:sp>
    </p:spTree>
    <p:extLst>
      <p:ext uri="{BB962C8B-B14F-4D97-AF65-F5344CB8AC3E}">
        <p14:creationId xmlns:p14="http://schemas.microsoft.com/office/powerpoint/2010/main" val="20656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670" y="49370"/>
            <a:ext cx="4944300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5D7606D5-F648-6947-BEE1-E80915F23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5469" y="955502"/>
            <a:ext cx="1173" cy="4138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069EE-47DB-794B-BF65-C45EAED882B9}"/>
              </a:ext>
            </a:extLst>
          </p:cNvPr>
          <p:cNvGrpSpPr/>
          <p:nvPr/>
        </p:nvGrpSpPr>
        <p:grpSpPr>
          <a:xfrm>
            <a:off x="2128683" y="2071395"/>
            <a:ext cx="7015317" cy="690465"/>
            <a:chOff x="2128683" y="2071395"/>
            <a:chExt cx="7015317" cy="69046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D835FD-E01F-B144-8780-C492B70C961A}"/>
                </a:ext>
              </a:extLst>
            </p:cNvPr>
            <p:cNvSpPr/>
            <p:nvPr/>
          </p:nvSpPr>
          <p:spPr>
            <a:xfrm>
              <a:off x="5055756" y="2071395"/>
              <a:ext cx="4088244" cy="69046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317D31C-085E-0743-B576-7D43302D16EF}"/>
                </a:ext>
              </a:extLst>
            </p:cNvPr>
            <p:cNvSpPr/>
            <p:nvPr/>
          </p:nvSpPr>
          <p:spPr>
            <a:xfrm>
              <a:off x="2128683" y="2258007"/>
              <a:ext cx="48388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4A1BC1-2E6B-EB41-B647-42607785ECD1}"/>
              </a:ext>
            </a:extLst>
          </p:cNvPr>
          <p:cNvGrpSpPr/>
          <p:nvPr/>
        </p:nvGrpSpPr>
        <p:grpSpPr>
          <a:xfrm>
            <a:off x="1711699" y="2937833"/>
            <a:ext cx="6993763" cy="444743"/>
            <a:chOff x="1711699" y="2071396"/>
            <a:chExt cx="6993763" cy="44474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D29C4D8-F25F-3A46-BD37-C8DC7524023C}"/>
                </a:ext>
              </a:extLst>
            </p:cNvPr>
            <p:cNvSpPr/>
            <p:nvPr/>
          </p:nvSpPr>
          <p:spPr>
            <a:xfrm>
              <a:off x="4196168" y="2071396"/>
              <a:ext cx="4509294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78E6E76-7CFC-E845-8949-B0D76D9CD4CF}"/>
                </a:ext>
              </a:extLst>
            </p:cNvPr>
            <p:cNvSpPr/>
            <p:nvPr/>
          </p:nvSpPr>
          <p:spPr>
            <a:xfrm>
              <a:off x="1711699" y="2230389"/>
              <a:ext cx="178610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76BC22-FC43-9746-B53A-20A35C85B366}"/>
              </a:ext>
            </a:extLst>
          </p:cNvPr>
          <p:cNvGrpSpPr/>
          <p:nvPr/>
        </p:nvGrpSpPr>
        <p:grpSpPr>
          <a:xfrm>
            <a:off x="3275827" y="2257144"/>
            <a:ext cx="5131055" cy="1640357"/>
            <a:chOff x="3275629" y="860247"/>
            <a:chExt cx="5131055" cy="164035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E83B984-2AB7-7942-83EE-97BEA95BBA28}"/>
                </a:ext>
              </a:extLst>
            </p:cNvPr>
            <p:cNvSpPr/>
            <p:nvPr/>
          </p:nvSpPr>
          <p:spPr>
            <a:xfrm>
              <a:off x="5055557" y="2071396"/>
              <a:ext cx="3351127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3CB5328-D57F-E940-A881-CE917B83D20F}"/>
                </a:ext>
              </a:extLst>
            </p:cNvPr>
            <p:cNvSpPr/>
            <p:nvPr/>
          </p:nvSpPr>
          <p:spPr>
            <a:xfrm>
              <a:off x="3275629" y="860247"/>
              <a:ext cx="414332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7FE85-4DC2-5642-B4B9-E00787B49F02}"/>
              </a:ext>
            </a:extLst>
          </p:cNvPr>
          <p:cNvGrpSpPr/>
          <p:nvPr/>
        </p:nvGrpSpPr>
        <p:grpSpPr>
          <a:xfrm>
            <a:off x="2633187" y="2257144"/>
            <a:ext cx="5176535" cy="2037814"/>
            <a:chOff x="2633187" y="2257144"/>
            <a:chExt cx="5176535" cy="203781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7098739-8947-A746-BD68-07DE967ECA13}"/>
                </a:ext>
              </a:extLst>
            </p:cNvPr>
            <p:cNvSpPr/>
            <p:nvPr/>
          </p:nvSpPr>
          <p:spPr>
            <a:xfrm>
              <a:off x="4196167" y="3979810"/>
              <a:ext cx="3613555" cy="31514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8CB2CE8-1629-CB48-B525-ACB7952CBA57}"/>
                </a:ext>
              </a:extLst>
            </p:cNvPr>
            <p:cNvSpPr/>
            <p:nvPr/>
          </p:nvSpPr>
          <p:spPr>
            <a:xfrm>
              <a:off x="2633187" y="2257144"/>
              <a:ext cx="622023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758B9BC-3B5D-FD4F-977A-3A7C923699D6}"/>
                </a:ext>
              </a:extLst>
            </p:cNvPr>
            <p:cNvSpPr/>
            <p:nvPr/>
          </p:nvSpPr>
          <p:spPr>
            <a:xfrm>
              <a:off x="5055756" y="2671080"/>
              <a:ext cx="1298392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0" name="Text Box 4">
            <a:extLst>
              <a:ext uri="{FF2B5EF4-FFF2-40B4-BE49-F238E27FC236}">
                <a16:creationId xmlns:a16="http://schemas.microsoft.com/office/drawing/2014/main" id="{D822FC7F-AC12-E542-9D16-1A7D5E026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11" y="1064134"/>
            <a:ext cx="2897182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int n;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sum=0;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n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=1;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&lt;=n;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++)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sum = sum +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;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sum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8332EDF-6040-FE4E-9B17-89F5B514F7D4}"/>
              </a:ext>
            </a:extLst>
          </p:cNvPr>
          <p:cNvSpPr/>
          <p:nvPr/>
        </p:nvSpPr>
        <p:spPr>
          <a:xfrm>
            <a:off x="4196166" y="3990882"/>
            <a:ext cx="3613555" cy="31514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167" y="1064134"/>
            <a:ext cx="505047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9339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43" name="Text Box 5">
            <a:extLst>
              <a:ext uri="{FF2B5EF4-FFF2-40B4-BE49-F238E27FC236}">
                <a16:creationId xmlns:a16="http://schemas.microsoft.com/office/drawing/2014/main" id="{7665DB89-FC31-6C46-AF70-FE7DB03D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23178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503930" y="1529333"/>
            <a:ext cx="2935817" cy="49541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5FCDF9-75F7-2F44-8B98-D4057ABE7332}"/>
              </a:ext>
            </a:extLst>
          </p:cNvPr>
          <p:cNvSpPr/>
          <p:nvPr/>
        </p:nvSpPr>
        <p:spPr>
          <a:xfrm>
            <a:off x="7346780" y="4077427"/>
            <a:ext cx="340134" cy="51775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1" y="2849608"/>
            <a:ext cx="424557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2017889C-CD57-1345-A8D2-E747D878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7790E2E-08DF-8F4E-B946-5498E8E5F2DC}"/>
              </a:ext>
            </a:extLst>
          </p:cNvPr>
          <p:cNvSpPr/>
          <p:nvPr/>
        </p:nvSpPr>
        <p:spPr>
          <a:xfrm>
            <a:off x="7933795" y="1531752"/>
            <a:ext cx="340134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738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3848" y="1987419"/>
            <a:ext cx="4075469" cy="668309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2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FB81D0-AF23-F24E-BDC9-F6E1F5F4F402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F18529E-8CB5-CC41-9DCF-E2242BF2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116861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F4B326-0257-E14E-9265-B1E4BFD40F4A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0368" y="2619918"/>
            <a:ext cx="1279870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3234" y="2879042"/>
            <a:ext cx="448167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F03C961-1B4B-1041-BEA1-1E38881C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636219" y="3923382"/>
            <a:ext cx="358892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8527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413262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270034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442030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93819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8172543-AEEC-FD41-AD98-D6CD06DB2A01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381038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98620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B8444-AE87-2E4E-8BD9-312BA8A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34" y="139931"/>
            <a:ext cx="4944300" cy="645300"/>
          </a:xfrm>
        </p:spPr>
        <p:txBody>
          <a:bodyPr/>
          <a:lstStyle/>
          <a:p>
            <a:r>
              <a:rPr lang="en-US" dirty="0"/>
              <a:t>Our Assembly Language So Far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EE11D-5853-9F49-868D-93DB7C7E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998" y="1299300"/>
            <a:ext cx="3942638" cy="2544900"/>
          </a:xfrm>
        </p:spPr>
        <p:txBody>
          <a:bodyPr/>
          <a:lstStyle/>
          <a:p>
            <a:r>
              <a:rPr lang="en-US" sz="1800" dirty="0"/>
              <a:t>Machine:</a:t>
            </a:r>
          </a:p>
          <a:p>
            <a:pPr lvl="1"/>
            <a:r>
              <a:rPr lang="en-US" sz="1600" dirty="0"/>
              <a:t>16 Registers</a:t>
            </a:r>
          </a:p>
          <a:p>
            <a:pPr lvl="2"/>
            <a:r>
              <a:rPr lang="en-US" sz="1600" dirty="0"/>
              <a:t>R0-R11 general purpose</a:t>
            </a:r>
          </a:p>
          <a:p>
            <a:pPr lvl="1"/>
            <a:r>
              <a:rPr lang="en-US" sz="1600" dirty="0"/>
              <a:t>32-bit word size</a:t>
            </a:r>
          </a:p>
          <a:p>
            <a:pPr lvl="1"/>
            <a:r>
              <a:rPr lang="en-US" sz="1600" dirty="0"/>
              <a:t>Memory Mapped I/O</a:t>
            </a:r>
          </a:p>
          <a:p>
            <a:pPr lvl="1"/>
            <a:endParaRPr lang="en-US" sz="1600" dirty="0"/>
          </a:p>
          <a:p>
            <a:r>
              <a:rPr lang="en-US" sz="1800" dirty="0"/>
              <a:t>Data Allocation</a:t>
            </a:r>
          </a:p>
          <a:p>
            <a:pPr lvl="1"/>
            <a:r>
              <a:rPr lang="en-US" sz="1800" dirty="0"/>
              <a:t>Type directives</a:t>
            </a:r>
          </a:p>
          <a:p>
            <a:pPr lvl="2"/>
            <a:r>
              <a:rPr lang="en-US" sz="1800" dirty="0">
                <a:latin typeface="Courier" pitchFamily="2" charset="0"/>
              </a:rPr>
              <a:t>.word</a:t>
            </a:r>
          </a:p>
          <a:p>
            <a:pPr marL="1054100" lvl="2" indent="0">
              <a:buNone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C617F-B5AA-A447-A059-0B9C5992ED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75884" y="1299300"/>
            <a:ext cx="4539080" cy="2544900"/>
          </a:xfrm>
        </p:spPr>
        <p:txBody>
          <a:bodyPr/>
          <a:lstStyle/>
          <a:p>
            <a:r>
              <a:rPr lang="en-US" sz="1800" dirty="0"/>
              <a:t>Instructions:</a:t>
            </a:r>
          </a:p>
          <a:p>
            <a:pPr lvl="1"/>
            <a:r>
              <a:rPr lang="en-US" sz="1600" dirty="0"/>
              <a:t>Data Movement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STORE</a:t>
            </a:r>
          </a:p>
          <a:p>
            <a:pPr lvl="1"/>
            <a:r>
              <a:rPr lang="en-US" sz="1600" dirty="0"/>
              <a:t>Arithmetic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SUB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SHL</a:t>
            </a:r>
            <a:r>
              <a:rPr lang="en-US" sz="1600" dirty="0"/>
              <a:t> /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lvl="2"/>
            <a:endParaRPr lang="en-US" sz="1600" dirty="0"/>
          </a:p>
          <a:p>
            <a:r>
              <a:rPr lang="en-US" sz="1800" dirty="0"/>
              <a:t>Addressing Modes:</a:t>
            </a:r>
          </a:p>
          <a:p>
            <a:pPr lvl="1"/>
            <a:r>
              <a:rPr lang="en-US" sz="1600" dirty="0"/>
              <a:t>Register to Register	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 R3 R1 R4</a:t>
            </a:r>
          </a:p>
          <a:p>
            <a:pPr lvl="1"/>
            <a:r>
              <a:rPr lang="en-US" sz="1600" dirty="0"/>
              <a:t>Direct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 R2 X</a:t>
            </a:r>
          </a:p>
          <a:p>
            <a:pPr lvl="1"/>
            <a:r>
              <a:rPr lang="en-US" sz="1600" dirty="0"/>
              <a:t>Immediate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SUB R3 R7 #1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1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E0DFB6E-7074-5448-A9F3-F1FEB269EFCB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5925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4214413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26223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D4A555F-3034-E846-B04F-C396BEC9EBAC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F43E66-8317-8646-B20B-1D3E91CBD393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68418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8A00400-F871-A642-95F9-7725B98B8063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6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611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42C564A-3D9B-0C49-B888-64A27473EC5F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039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993669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781598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50308" y="3224705"/>
            <a:ext cx="462627" cy="29592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47655" y="4249049"/>
            <a:ext cx="2024345" cy="537263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70BD69D-FF85-844F-B867-1C4CD44B6F68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235ABC0-47CA-CB42-8E2E-710450682CD8}"/>
              </a:ext>
            </a:extLst>
          </p:cNvPr>
          <p:cNvSpPr/>
          <p:nvPr/>
        </p:nvSpPr>
        <p:spPr>
          <a:xfrm>
            <a:off x="7357805" y="4532415"/>
            <a:ext cx="431124" cy="42530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1046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2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74C3-A18F-684C-964C-EB19681F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the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40C1B-E290-8547-8E68-F761A3B2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25DDC-4A92-DF46-BDDE-8A71B8E6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16" y="1459706"/>
            <a:ext cx="5575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E4D085-BD93-1E42-806F-EA80EC7A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Branches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450878-2B46-5745-9108-6C8E72E3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Compute the absolute value of x: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19BAC-7D17-1641-8A91-52858EA14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486DA9-326F-DA42-8C35-93160561F8D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3046D7B-9FC3-6148-A5FC-7330D8DE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094" y="2239541"/>
            <a:ext cx="239681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" pitchFamily="-111" charset="0"/>
              </a:rPr>
              <a:t>…</a:t>
            </a:r>
          </a:p>
          <a:p>
            <a:r>
              <a:rPr lang="en-US" sz="2400" dirty="0">
                <a:latin typeface="Courier" pitchFamily="-111" charset="0"/>
              </a:rPr>
              <a:t>if (x &lt; 0) {</a:t>
            </a:r>
          </a:p>
          <a:p>
            <a:r>
              <a:rPr lang="en-US" sz="2400" dirty="0">
                <a:latin typeface="Courier" pitchFamily="-111" charset="0"/>
              </a:rPr>
              <a:t>  x = -x;</a:t>
            </a:r>
          </a:p>
          <a:p>
            <a:r>
              <a:rPr lang="en-US" sz="2400" dirty="0">
                <a:latin typeface="Courier" pitchFamily="-111" charset="0"/>
              </a:rPr>
              <a:t>}</a:t>
            </a:r>
          </a:p>
          <a:p>
            <a:r>
              <a:rPr lang="en-US" sz="2400" dirty="0">
                <a:latin typeface="Courier" pitchFamily="-111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0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59BF1A-F4A8-9343-AADD-EAEA9708C757}"/>
              </a:ext>
            </a:extLst>
          </p:cNvPr>
          <p:cNvSpPr/>
          <p:nvPr/>
        </p:nvSpPr>
        <p:spPr>
          <a:xfrm>
            <a:off x="1062220" y="2693503"/>
            <a:ext cx="6130189" cy="64633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F1C5AB-F8A8-9B48-8DD3-42F8EACB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19" y="342619"/>
            <a:ext cx="4944300" cy="645300"/>
          </a:xfrm>
        </p:spPr>
        <p:txBody>
          <a:bodyPr/>
          <a:lstStyle/>
          <a:p>
            <a:r>
              <a:rPr lang="en-US" dirty="0"/>
              <a:t>A Branching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0A83-C924-9247-A213-2245E5BC7D9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ED228060-35E3-C64F-9709-07C9EA3AE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067" y="1476893"/>
            <a:ext cx="0" cy="332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A9213-568C-6D42-804E-0FC7F84B0DB7}"/>
              </a:ext>
            </a:extLst>
          </p:cNvPr>
          <p:cNvSpPr txBox="1"/>
          <p:nvPr/>
        </p:nvSpPr>
        <p:spPr>
          <a:xfrm rot="391320">
            <a:off x="5757376" y="799784"/>
            <a:ext cx="30969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Segoe Print" panose="02000800000000000000" pitchFamily="2" charset="0"/>
              </a:rPr>
              <a:t>Labels</a:t>
            </a:r>
            <a:r>
              <a:rPr lang="en-US" sz="1800" dirty="0">
                <a:latin typeface="Segoe Print" panose="02000800000000000000" pitchFamily="2" charset="0"/>
              </a:rPr>
              <a:t> are used to identify the address (i.e. the target) for a branch.</a:t>
            </a:r>
            <a:endParaRPr lang="en-US" sz="900" dirty="0">
              <a:latin typeface="Segoe Print" panose="02000800000000000000" pitchFamily="2" charset="0"/>
            </a:endParaRPr>
          </a:p>
          <a:p>
            <a:pPr algn="ctr"/>
            <a:endParaRPr lang="en-US" sz="900" dirty="0">
              <a:latin typeface="Segoe Print" panose="02000800000000000000" pitchFamily="2" charset="0"/>
            </a:endParaRP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e.g. XLTZ / XPOS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EB8CEB-310F-D24E-A883-6ED12F262812}"/>
              </a:ext>
            </a:extLst>
          </p:cNvPr>
          <p:cNvGrpSpPr/>
          <p:nvPr/>
        </p:nvGrpSpPr>
        <p:grpSpPr>
          <a:xfrm>
            <a:off x="2834499" y="3021493"/>
            <a:ext cx="2771643" cy="1710390"/>
            <a:chOff x="2834499" y="3021493"/>
            <a:chExt cx="2771643" cy="171039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4A4A4CD-A903-F44A-8DBA-3D18E4002812}"/>
                </a:ext>
              </a:extLst>
            </p:cNvPr>
            <p:cNvSpPr/>
            <p:nvPr/>
          </p:nvSpPr>
          <p:spPr>
            <a:xfrm>
              <a:off x="3800974" y="3021493"/>
              <a:ext cx="1192620" cy="257394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E224B85-6179-D046-BD39-32878F10B15A}"/>
                </a:ext>
              </a:extLst>
            </p:cNvPr>
            <p:cNvSpPr/>
            <p:nvPr/>
          </p:nvSpPr>
          <p:spPr>
            <a:xfrm>
              <a:off x="2834499" y="4458471"/>
              <a:ext cx="2771643" cy="27341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DB89EE-46C2-4F48-A810-ADD09CAAB1F7}"/>
              </a:ext>
            </a:extLst>
          </p:cNvPr>
          <p:cNvGrpSpPr/>
          <p:nvPr/>
        </p:nvGrpSpPr>
        <p:grpSpPr>
          <a:xfrm>
            <a:off x="1189620" y="2769869"/>
            <a:ext cx="5755466" cy="1112926"/>
            <a:chOff x="1189620" y="2769869"/>
            <a:chExt cx="5755466" cy="11129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D8C7693-DA36-6E47-BF85-0146B29E0B22}"/>
                </a:ext>
              </a:extLst>
            </p:cNvPr>
            <p:cNvGrpSpPr/>
            <p:nvPr/>
          </p:nvGrpSpPr>
          <p:grpSpPr>
            <a:xfrm>
              <a:off x="1189620" y="2769869"/>
              <a:ext cx="5755466" cy="251624"/>
              <a:chOff x="1189620" y="2769869"/>
              <a:chExt cx="5755466" cy="251624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DBE0196-7B34-6649-889B-6B5D0991DE32}"/>
                  </a:ext>
                </a:extLst>
              </p:cNvPr>
              <p:cNvSpPr/>
              <p:nvPr/>
            </p:nvSpPr>
            <p:spPr>
              <a:xfrm>
                <a:off x="3799113" y="2769870"/>
                <a:ext cx="3145973" cy="251623"/>
              </a:xfrm>
              <a:prstGeom prst="roundRect">
                <a:avLst>
                  <a:gd name="adj" fmla="val 7539"/>
                </a:avLst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E07F99-042B-E842-A3DB-848790A253DD}"/>
                  </a:ext>
                </a:extLst>
              </p:cNvPr>
              <p:cNvSpPr/>
              <p:nvPr/>
            </p:nvSpPr>
            <p:spPr>
              <a:xfrm>
                <a:off x="1189620" y="2769869"/>
                <a:ext cx="1217672" cy="251624"/>
              </a:xfrm>
              <a:prstGeom prst="roundRect">
                <a:avLst/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E84EB92-A9DE-2746-A792-3DE8CBC7B597}"/>
                </a:ext>
              </a:extLst>
            </p:cNvPr>
            <p:cNvSpPr/>
            <p:nvPr/>
          </p:nvSpPr>
          <p:spPr>
            <a:xfrm>
              <a:off x="2834499" y="3636673"/>
              <a:ext cx="4110587" cy="24612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0" name="Text Box 7">
            <a:extLst>
              <a:ext uri="{FF2B5EF4-FFF2-40B4-BE49-F238E27FC236}">
                <a16:creationId xmlns:a16="http://schemas.microsoft.com/office/drawing/2014/main" id="{C0FF99CF-42B2-DC4E-B1D1-E7942C35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76893"/>
            <a:ext cx="465486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       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BNEG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&lt; 0?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MM[X]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-MM[X]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NOT</a:t>
            </a:r>
            <a:r>
              <a:rPr lang="en-US" b="1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~X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  <a:sym typeface="Symbol" pitchFamily="-111" charset="2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 </a:t>
            </a:r>
            <a:r>
              <a:rPr lang="en-US" dirty="0">
                <a:latin typeface="Courier" pitchFamily="-111" charset="0"/>
                <a:sym typeface="Symbol" pitchFamily="-111" charset="2"/>
              </a:rPr>
              <a:t>#1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X  X + 1</a:t>
            </a: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AE2041-AEEA-E64E-A517-849386229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76893"/>
            <a:ext cx="14734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&lt; 0)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</a:t>
            </a:r>
          </a:p>
          <a:p>
            <a:r>
              <a:rPr lang="en-US" dirty="0">
                <a:latin typeface="Courier" pitchFamily="-111" charset="0"/>
              </a:rPr>
              <a:t>  x = -x;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2748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C592A7-69E5-0245-9CF3-073286A523F9}"/>
              </a:ext>
            </a:extLst>
          </p:cNvPr>
          <p:cNvSpPr/>
          <p:nvPr/>
        </p:nvSpPr>
        <p:spPr>
          <a:xfrm>
            <a:off x="894270" y="2939438"/>
            <a:ext cx="7955092" cy="64530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839F17-107B-BB49-A75B-8E2947F4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999676" cy="645300"/>
          </a:xfrm>
        </p:spPr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Statement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B5CC-E3A0-434F-848F-482D57024C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ACE2EE2-E616-014D-A0D2-4FAA653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81" y="1985546"/>
            <a:ext cx="215956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if (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latin typeface="Courier" pitchFamily="-111" charset="0"/>
              </a:rPr>
              <a:t>) {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</a:t>
            </a:r>
            <a:r>
              <a:rPr lang="en-US" sz="1600" i="1" dirty="0">
                <a:latin typeface="Courier" pitchFamily="-111" charset="0"/>
              </a:rPr>
              <a:t>… if body …</a:t>
            </a:r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A4C16CE-F579-6744-B32E-B16D6AC4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402" y="1985545"/>
            <a:ext cx="548094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 …</a:t>
            </a:r>
            <a:br>
              <a:rPr lang="en-US" sz="1600" dirty="0">
                <a:latin typeface="Courier" pitchFamily="-111" charset="0"/>
              </a:rPr>
            </a:br>
            <a:r>
              <a:rPr lang="en-US" sz="1600" dirty="0">
                <a:latin typeface="Courier" pitchFamily="-111" charset="0"/>
              </a:rPr>
              <a:t>     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Branch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is TRUE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JUMP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</a:p>
          <a:p>
            <a:endParaRPr lang="en-US" sz="1600" dirty="0">
              <a:solidFill>
                <a:srgbClr val="0000FF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: </a:t>
            </a:r>
            <a:r>
              <a:rPr lang="en-US" sz="1600" i="1" dirty="0">
                <a:latin typeface="Courier" pitchFamily="-111" charset="0"/>
              </a:rPr>
              <a:t>… ASM for if body …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  <a:r>
              <a:rPr lang="en-US" sz="1600" dirty="0">
                <a:latin typeface="Courier" pitchFamily="-111" charset="0"/>
              </a:rPr>
              <a:t>:   …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FC406D5-2C8B-5E49-A6BB-6279AC7C0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1069" y="1985546"/>
            <a:ext cx="362" cy="2554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1623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30D6-3663-6144-8575-128ACC67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Branching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5692-B13D-F045-BC19-84E30DE4B3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6586D-CB98-5A4C-B3B0-DC89BF25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88" y="1530221"/>
            <a:ext cx="7772003" cy="34346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724C54-2149-0548-B8C3-A8288CA20DA6}"/>
              </a:ext>
            </a:extLst>
          </p:cNvPr>
          <p:cNvSpPr/>
          <p:nvPr/>
        </p:nvSpPr>
        <p:spPr>
          <a:xfrm>
            <a:off x="1156450" y="4469364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7255A1-8676-6D4A-92F0-A27452EEB6D5}"/>
              </a:ext>
            </a:extLst>
          </p:cNvPr>
          <p:cNvSpPr/>
          <p:nvPr/>
        </p:nvSpPr>
        <p:spPr>
          <a:xfrm>
            <a:off x="1149914" y="2224840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4BD6A4-1090-D345-AA28-7890636DEA60}"/>
              </a:ext>
            </a:extLst>
          </p:cNvPr>
          <p:cNvSpPr/>
          <p:nvPr/>
        </p:nvSpPr>
        <p:spPr>
          <a:xfrm>
            <a:off x="1149914" y="1994466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752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Challenge</a:t>
            </a:r>
            <a:endParaRPr lang="en-US" sz="3200" kern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3C334-9F5A-2446-B430-0D89533B677D}"/>
              </a:ext>
            </a:extLst>
          </p:cNvPr>
          <p:cNvGrpSpPr/>
          <p:nvPr/>
        </p:nvGrpSpPr>
        <p:grpSpPr>
          <a:xfrm>
            <a:off x="3760680" y="1633936"/>
            <a:ext cx="3058374" cy="3009900"/>
            <a:chOff x="4220166" y="1757334"/>
            <a:chExt cx="3058374" cy="30099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85B45-5092-3143-BB9E-330C8BE09F25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it on the machine simulator.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ED992-D893-0241-A2F0-A0B53F839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60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Challenge</a:t>
            </a:r>
            <a:endParaRPr lang="en-US" sz="3200" kern="0" dirty="0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DD270FAB-22E9-1542-A880-0C8C945D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00691"/>
            <a:ext cx="465486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BGEQ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&gt;= Y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#5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Y  X + 5</a:t>
            </a:r>
          </a:p>
          <a:p>
            <a:r>
              <a:rPr lang="en-US" dirty="0"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2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D36A-3ECF-0C44-AD5D-E2B7CB0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567D1-E454-4B4A-9FA5-D4942FD6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6909773" cy="1659900"/>
          </a:xfrm>
        </p:spPr>
        <p:txBody>
          <a:bodyPr/>
          <a:lstStyle/>
          <a:p>
            <a:r>
              <a:rPr lang="en-US" sz="1800" dirty="0"/>
              <a:t>Compute the sum of the numbers from 1 up to and including 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7841-A90E-7545-B8BB-0A39ACEBC49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745A71-8EC4-6E40-B813-88145657C8C3}"/>
              </a:ext>
            </a:extLst>
          </p:cNvPr>
          <p:cNvGrpSpPr/>
          <p:nvPr/>
        </p:nvGrpSpPr>
        <p:grpSpPr>
          <a:xfrm>
            <a:off x="1078591" y="2991911"/>
            <a:ext cx="2728300" cy="911140"/>
            <a:chOff x="1078591" y="2991911"/>
            <a:chExt cx="2728300" cy="9111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4A3046-4F88-9B43-99E4-2B3164CBADEA}"/>
                </a:ext>
              </a:extLst>
            </p:cNvPr>
            <p:cNvSpPr/>
            <p:nvPr/>
          </p:nvSpPr>
          <p:spPr>
            <a:xfrm>
              <a:off x="3265714" y="3660246"/>
              <a:ext cx="541177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715B8-525D-9A4B-A1EF-D139AE7EC21F}"/>
                </a:ext>
              </a:extLst>
            </p:cNvPr>
            <p:cNvSpPr txBox="1"/>
            <p:nvPr/>
          </p:nvSpPr>
          <p:spPr>
            <a:xfrm rot="20075091">
              <a:off x="1078591" y="2991911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Initialization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E5EF3A1D-1C67-084A-BB95-6DC970B6D3AA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2478635" y="2602577"/>
              <a:ext cx="375451" cy="1739886"/>
            </a:xfrm>
            <a:prstGeom prst="curvedConnector3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B9822-05EF-5040-8CE1-AE6FFDE74FB5}"/>
              </a:ext>
            </a:extLst>
          </p:cNvPr>
          <p:cNvGrpSpPr/>
          <p:nvPr/>
        </p:nvGrpSpPr>
        <p:grpSpPr>
          <a:xfrm>
            <a:off x="3862871" y="2524854"/>
            <a:ext cx="1410970" cy="1378197"/>
            <a:chOff x="3862871" y="2524854"/>
            <a:chExt cx="1410970" cy="137819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904DDE8-BC40-8847-AC6A-A018EF1F3332}"/>
                </a:ext>
              </a:extLst>
            </p:cNvPr>
            <p:cNvSpPr/>
            <p:nvPr/>
          </p:nvSpPr>
          <p:spPr>
            <a:xfrm>
              <a:off x="3862871" y="3660246"/>
              <a:ext cx="68113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73CFDD-54A0-BC46-B714-B401BB323887}"/>
                </a:ext>
              </a:extLst>
            </p:cNvPr>
            <p:cNvSpPr txBox="1"/>
            <p:nvPr/>
          </p:nvSpPr>
          <p:spPr>
            <a:xfrm rot="215431">
              <a:off x="4220347" y="2524854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Condition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A34D573-3D4E-6445-B4C6-089C81A8B337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 rot="5400000">
              <a:off x="4056490" y="2979278"/>
              <a:ext cx="827917" cy="53401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828313-67A0-0F4F-9184-C95A4DB52CD9}"/>
              </a:ext>
            </a:extLst>
          </p:cNvPr>
          <p:cNvGrpSpPr/>
          <p:nvPr/>
        </p:nvGrpSpPr>
        <p:grpSpPr>
          <a:xfrm>
            <a:off x="4599986" y="2605706"/>
            <a:ext cx="1941551" cy="1297345"/>
            <a:chOff x="4599986" y="2605706"/>
            <a:chExt cx="1941551" cy="129734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ADDDCCE-7317-A54D-A5E2-64BAB8D141AC}"/>
                </a:ext>
              </a:extLst>
            </p:cNvPr>
            <p:cNvSpPr/>
            <p:nvPr/>
          </p:nvSpPr>
          <p:spPr>
            <a:xfrm>
              <a:off x="4599986" y="3660246"/>
              <a:ext cx="44787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4D4EA4-C5A8-9643-B4CB-D126A843180A}"/>
                </a:ext>
              </a:extLst>
            </p:cNvPr>
            <p:cNvSpPr txBox="1"/>
            <p:nvPr/>
          </p:nvSpPr>
          <p:spPr>
            <a:xfrm rot="851467">
              <a:off x="5701242" y="2605706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Update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C9DBE27E-E7B5-9C4D-9371-D1E69B35CDBE}"/>
                </a:ext>
              </a:extLst>
            </p:cNvPr>
            <p:cNvCxnSpPr>
              <a:cxnSpLocks/>
              <a:stCxn id="21" idx="2"/>
              <a:endCxn id="9" idx="0"/>
            </p:cNvCxnSpPr>
            <p:nvPr/>
          </p:nvCxnSpPr>
          <p:spPr>
            <a:xfrm rot="5400000">
              <a:off x="5078065" y="2654647"/>
              <a:ext cx="751459" cy="125973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03BD1E-473D-5845-A5E9-0A0469B05F57}"/>
              </a:ext>
            </a:extLst>
          </p:cNvPr>
          <p:cNvGrpSpPr/>
          <p:nvPr/>
        </p:nvGrpSpPr>
        <p:grpSpPr>
          <a:xfrm>
            <a:off x="2808403" y="3937517"/>
            <a:ext cx="3778869" cy="1000202"/>
            <a:chOff x="2808403" y="3937517"/>
            <a:chExt cx="3778869" cy="100020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4CDD741-E51A-F44E-9CAE-4A15EEC5E42C}"/>
                </a:ext>
              </a:extLst>
            </p:cNvPr>
            <p:cNvSpPr/>
            <p:nvPr/>
          </p:nvSpPr>
          <p:spPr>
            <a:xfrm>
              <a:off x="2808403" y="3937517"/>
              <a:ext cx="2024853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0BFE09-E576-6949-B80C-19BE370A3368}"/>
                </a:ext>
              </a:extLst>
            </p:cNvPr>
            <p:cNvSpPr txBox="1"/>
            <p:nvPr/>
          </p:nvSpPr>
          <p:spPr>
            <a:xfrm rot="20254304">
              <a:off x="5763879" y="4414499"/>
              <a:ext cx="82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Loop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Body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1BB821EE-879A-BE47-8589-E9E95C331E6A}"/>
                </a:ext>
              </a:extLst>
            </p:cNvPr>
            <p:cNvCxnSpPr>
              <a:cxnSpLocks/>
              <a:stCxn id="39" idx="0"/>
              <a:endCxn id="30" idx="3"/>
            </p:cNvCxnSpPr>
            <p:nvPr/>
          </p:nvCxnSpPr>
          <p:spPr>
            <a:xfrm rot="16200000" flipV="1">
              <a:off x="5266827" y="3625349"/>
              <a:ext cx="375368" cy="1242509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26E87D6-E0B1-8641-BF35-D78126810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550" y="2164139"/>
            <a:ext cx="289718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r>
              <a:rPr lang="en-US" sz="1600" dirty="0">
                <a:latin typeface="Courier" pitchFamily="-111" charset="0"/>
              </a:rPr>
              <a:t>int n;</a:t>
            </a:r>
          </a:p>
          <a:p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sum=0;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Read n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for (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=1;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&lt;=n;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++) {</a:t>
            </a:r>
          </a:p>
          <a:p>
            <a:r>
              <a:rPr lang="en-US" sz="1600" dirty="0">
                <a:latin typeface="Courier" pitchFamily="-111" charset="0"/>
              </a:rPr>
              <a:t>  sum = sum +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;</a:t>
            </a: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14138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2473</TotalTime>
  <Words>4448</Words>
  <Application>Microsoft Macintosh PowerPoint</Application>
  <PresentationFormat>On-screen Show (16:9)</PresentationFormat>
  <Paragraphs>1091</Paragraphs>
  <Slides>29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16 – Branching and Looping</vt:lpstr>
      <vt:lpstr>Our Assembly Language So Far</vt:lpstr>
      <vt:lpstr>Motivating Branches</vt:lpstr>
      <vt:lpstr>A Branching Example</vt:lpstr>
      <vt:lpstr>Generalized if Statement Structure</vt:lpstr>
      <vt:lpstr>All the Branching Instructions</vt:lpstr>
      <vt:lpstr>PowerPoint Presentation</vt:lpstr>
      <vt:lpstr>PowerPoint Presentation</vt:lpstr>
      <vt:lpstr>for Loop Example</vt:lpstr>
      <vt:lpstr>Generalized for Loop Structure</vt:lpstr>
      <vt:lpstr>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Acknowledgments</vt:lpstr>
      <vt:lpstr>The General the if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– Branching and Looping</dc:title>
  <dc:creator>Braught, Grant</dc:creator>
  <cp:lastModifiedBy>Braught, Grant</cp:lastModifiedBy>
  <cp:revision>142</cp:revision>
  <dcterms:created xsi:type="dcterms:W3CDTF">2020-09-24T14:05:57Z</dcterms:created>
  <dcterms:modified xsi:type="dcterms:W3CDTF">2022-02-26T17:18:23Z</dcterms:modified>
</cp:coreProperties>
</file>