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22" r:id="rId9"/>
    <p:sldId id="330" r:id="rId10"/>
    <p:sldId id="321" r:id="rId11"/>
    <p:sldId id="304" r:id="rId12"/>
    <p:sldId id="333" r:id="rId13"/>
    <p:sldId id="305" r:id="rId14"/>
    <p:sldId id="334" r:id="rId15"/>
    <p:sldId id="288" r:id="rId16"/>
    <p:sldId id="289" r:id="rId17"/>
    <p:sldId id="290" r:id="rId18"/>
    <p:sldId id="293" r:id="rId19"/>
    <p:sldId id="292" r:id="rId20"/>
    <p:sldId id="297" r:id="rId21"/>
    <p:sldId id="300" r:id="rId22"/>
    <p:sldId id="301" r:id="rId23"/>
    <p:sldId id="302" r:id="rId24"/>
    <p:sldId id="314" r:id="rId25"/>
    <p:sldId id="313" r:id="rId26"/>
    <p:sldId id="296" r:id="rId27"/>
    <p:sldId id="298" r:id="rId28"/>
    <p:sldId id="291" r:id="rId29"/>
    <p:sldId id="335" r:id="rId30"/>
    <p:sldId id="294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69071"/>
  </p:normalViewPr>
  <p:slideViewPr>
    <p:cSldViewPr snapToGrid="0" snapToObjects="1">
      <p:cViewPr varScale="1">
        <p:scale>
          <a:sx n="113" d="100"/>
          <a:sy n="113" d="100"/>
        </p:scale>
        <p:origin x="18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want to look at a little more of how the K&amp;S works…</a:t>
            </a:r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one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just go onto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just go onto the next instruction.</a:t>
            </a:r>
          </a:p>
          <a:p>
            <a:endParaRPr lang="en-US" dirty="0"/>
          </a:p>
          <a:p>
            <a:r>
              <a:rPr lang="en-US" dirty="0"/>
              <a:t>There is also an unconditional branch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r>
              <a:rPr lang="en-US" dirty="0"/>
              <a:t>    - Be careful here:</a:t>
            </a:r>
          </a:p>
          <a:p>
            <a:r>
              <a:rPr lang="en-US" dirty="0"/>
              <a:t>      - We really do mean PC &lt;- 7 here.</a:t>
            </a:r>
          </a:p>
          <a:p>
            <a:r>
              <a:rPr lang="en-US" dirty="0"/>
              <a:t>      - PC &lt;- MM[7] would mean something very different (it it were valid).</a:t>
            </a:r>
          </a:p>
          <a:p>
            <a:r>
              <a:rPr lang="en-US" dirty="0"/>
              <a:t>        - The value at memory address 7 would be put into the PC</a:t>
            </a:r>
          </a:p>
          <a:p>
            <a:r>
              <a:rPr lang="en-US" dirty="0"/>
              <a:t>        - Which would jump our program to that memory address – which not likely what we want!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discuss… just show it…. </a:t>
            </a:r>
          </a:p>
          <a:p>
            <a:endParaRPr lang="en-US" dirty="0"/>
          </a:p>
          <a:p>
            <a:r>
              <a:rPr lang="en-US" dirty="0"/>
              <a:t>Maybe mention NOP, 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 also has a use that we’ll see a little later </a:t>
            </a:r>
          </a:p>
          <a:p>
            <a:r>
              <a:rPr lang="en-US" dirty="0"/>
              <a:t>    - when we discuss instruction cycle pipelining and “bubbles”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larger program the would have been put there by code.</a:t>
            </a:r>
          </a:p>
          <a:p>
            <a:r>
              <a:rPr lang="en-US" dirty="0"/>
              <a:t>  - Just keeping it simple here.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equal… </a:t>
            </a:r>
          </a:p>
          <a:p>
            <a:r>
              <a:rPr lang="en-US" dirty="0"/>
              <a:t>  - We only have instructions for zero or negative or unconditional.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4</a:t>
            </a:r>
          </a:p>
          <a:p>
            <a:r>
              <a:rPr lang="en-US" dirty="0"/>
              <a:t>  - Can clearly see the unsigned value 4 in the operand.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instruction to be executed</a:t>
            </a:r>
          </a:p>
          <a:p>
            <a:r>
              <a:rPr lang="en-US" dirty="0"/>
              <a:t>   - That instruction is moved from the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We’ll connect the K&amp;S into the vocabulary and structures that are used to talk about modern computer architectures.</a:t>
            </a:r>
          </a:p>
          <a:p>
            <a:r>
              <a:rPr lang="en-US" dirty="0"/>
              <a:t>Then we’ll learn a little more about some additional capabilities of the K&amp;S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with earlier computers we’ve seen where they had to be reconfigured for new programs.</a:t>
            </a:r>
          </a:p>
          <a:p>
            <a:r>
              <a:rPr lang="en-US" dirty="0"/>
              <a:t>This made these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it with a new program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Stored program computer sometimes also called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Controversial term…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Von Neuman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very famous mathematician at the time came in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he wrote a draft description that got out with just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It stuck.</a:t>
            </a:r>
          </a:p>
          <a:p>
            <a:endParaRPr lang="en-US" dirty="0"/>
          </a:p>
          <a:p>
            <a:r>
              <a:rPr lang="en-US" dirty="0"/>
              <a:t>You’ve gotten the idea that ”First” is somewhat controversial.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Really good history and interesting stories.</a:t>
            </a:r>
          </a:p>
          <a:p>
            <a:r>
              <a:rPr lang="en-US" dirty="0"/>
              <a:t>  - Arguments can be made for any of these machines as the “first”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All of your devices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- Coordinates the instruction cycle by controlling the operation of all of the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Fetch/Decode/Execute in general terms.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MM[PC] into the instruction register [IR]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the instruction cycle in the K&amp;S</a:t>
            </a:r>
          </a:p>
          <a:p>
            <a:r>
              <a:rPr lang="en-US" dirty="0"/>
              <a:t>  - In class it would be just as well to do this via a live demo of the K&amp;S</a:t>
            </a:r>
          </a:p>
          <a:p>
            <a:r>
              <a:rPr lang="en-US" dirty="0"/>
              <a:t>  - Set it up to run the Example from earlier.</a:t>
            </a:r>
          </a:p>
          <a:p>
            <a:r>
              <a:rPr lang="en-US" dirty="0"/>
              <a:t>  - Set R0, R1 not equal so we don’t take the first branch.</a:t>
            </a:r>
          </a:p>
          <a:p>
            <a:r>
              <a:rPr lang="en-US" dirty="0"/>
              <a:t>  - Then take the second branch.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</a:t>
            </a:r>
          </a:p>
          <a:p>
            <a:r>
              <a:rPr lang="en-US" dirty="0"/>
              <a:t>  - so we will be looking at the </a:t>
            </a:r>
            <a:r>
              <a:rPr lang="en-US" dirty="0" err="1"/>
              <a:t>exeuction</a:t>
            </a:r>
            <a:r>
              <a:rPr lang="en-US" dirty="0"/>
              <a:t> of the instruction at MM[2]</a:t>
            </a:r>
          </a:p>
          <a:p>
            <a:r>
              <a:rPr lang="en-US" dirty="0"/>
              <a:t>  - That instruction happens to be If Negative </a:t>
            </a:r>
            <a:r>
              <a:rPr lang="en-US"/>
              <a:t>PC &lt;– </a:t>
            </a:r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- and something else under another condition.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to a different instruction.</a:t>
            </a:r>
          </a:p>
          <a:p>
            <a:endParaRPr lang="en-US" dirty="0"/>
          </a:p>
          <a:p>
            <a:r>
              <a:rPr lang="en-US" dirty="0"/>
              <a:t>We’ll call this “branching”</a:t>
            </a:r>
          </a:p>
          <a:p>
            <a:r>
              <a:rPr lang="en-US" dirty="0"/>
              <a:t>  - Branching allows the program to not simply go one instruction after the next</a:t>
            </a:r>
          </a:p>
          <a:p>
            <a:r>
              <a:rPr lang="en-US" dirty="0"/>
              <a:t>  - It makes it possible to jump (i.e. branch) to other instructions</a:t>
            </a:r>
          </a:p>
          <a:p>
            <a:r>
              <a:rPr lang="en-US" dirty="0"/>
              <a:t>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&lt;=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- at the end of the if body</a:t>
            </a:r>
          </a:p>
          <a:p>
            <a:r>
              <a:rPr lang="en-US" dirty="0"/>
              <a:t>  - an unconditional branch is used to jump over the else body.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top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out,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That indicates that this unit can change the PC.</a:t>
            </a:r>
          </a:p>
          <a:p>
            <a:r>
              <a:rPr lang="en-US" dirty="0"/>
              <a:t>      - So, some instructions (and we’ll see them in a moment) can change the PC.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MA3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095187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711386" y="23858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2798625" y="18193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711386" y="32193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711386" y="40529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734488" y="41845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929324" y="26175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60340C-70D3-A74A-B248-BC16595ADEF2}"/>
              </a:ext>
            </a:extLst>
          </p:cNvPr>
          <p:cNvSpPr/>
          <p:nvPr/>
        </p:nvSpPr>
        <p:spPr>
          <a:xfrm>
            <a:off x="2870082" y="2378550"/>
            <a:ext cx="1521085" cy="3150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3E396-2F39-C645-9AF9-C98362AA7C55}"/>
              </a:ext>
            </a:extLst>
          </p:cNvPr>
          <p:cNvGrpSpPr/>
          <p:nvPr/>
        </p:nvGrpSpPr>
        <p:grpSpPr>
          <a:xfrm>
            <a:off x="708249" y="1827035"/>
            <a:ext cx="7594670" cy="726618"/>
            <a:chOff x="708249" y="1827035"/>
            <a:chExt cx="7594670" cy="7266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708249" y="1845767"/>
              <a:ext cx="2161834" cy="707886"/>
              <a:chOff x="-5893273" y="3988466"/>
              <a:chExt cx="2161834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5893273" y="3988466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3"/>
                <a:endCxn id="9" idx="1"/>
              </p:cNvCxnSpPr>
              <p:nvPr/>
            </p:nvCxnSpPr>
            <p:spPr>
              <a:xfrm>
                <a:off x="-4222959" y="4342409"/>
                <a:ext cx="491520" cy="339980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6EC66-BD42-544F-B57C-D305181BF9E8}"/>
                </a:ext>
              </a:extLst>
            </p:cNvPr>
            <p:cNvSpPr txBox="1"/>
            <p:nvPr/>
          </p:nvSpPr>
          <p:spPr>
            <a:xfrm>
              <a:off x="6579370" y="1827035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If Zero PC </a:t>
              </a:r>
              <a:r>
                <a:rPr lang="en-US" sz="1800" i="1" dirty="0"/>
                <a:t>← 7</a:t>
              </a:r>
              <a:endParaRPr lang="en-US" sz="18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EEB4FA-6FB3-42B0-D349-3E718C0FA57F}"/>
              </a:ext>
            </a:extLst>
          </p:cNvPr>
          <p:cNvGrpSpPr/>
          <p:nvPr/>
        </p:nvGrpSpPr>
        <p:grpSpPr>
          <a:xfrm>
            <a:off x="5930279" y="1877445"/>
            <a:ext cx="3021730" cy="3088687"/>
            <a:chOff x="5930279" y="1877445"/>
            <a:chExt cx="3021730" cy="308868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C93884B-8BB9-A14D-2928-FC3DB404DB6C}"/>
                </a:ext>
              </a:extLst>
            </p:cNvPr>
            <p:cNvSpPr/>
            <p:nvPr/>
          </p:nvSpPr>
          <p:spPr>
            <a:xfrm>
              <a:off x="8049459" y="1877445"/>
              <a:ext cx="219594" cy="31502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E9644-8B92-06B6-B561-9009121F812E}"/>
                </a:ext>
              </a:extLst>
            </p:cNvPr>
            <p:cNvSpPr txBox="1"/>
            <p:nvPr/>
          </p:nvSpPr>
          <p:spPr>
            <a:xfrm>
              <a:off x="5930279" y="2904029"/>
              <a:ext cx="302173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>
                  <a:latin typeface="Segoe Print" panose="02000800000000000000" pitchFamily="2" charset="0"/>
                </a:rPr>
                <a:t>Note</a:t>
              </a:r>
              <a:endParaRPr lang="en-US" sz="800" b="1" u="sng" dirty="0">
                <a:latin typeface="Segoe Print" panose="02000800000000000000" pitchFamily="2" charset="0"/>
              </a:endParaRPr>
            </a:p>
            <a:p>
              <a:pPr algn="ctr"/>
              <a:br>
                <a:rPr lang="en-US" sz="800" b="1" dirty="0">
                  <a:latin typeface="Segoe Print" panose="02000800000000000000" pitchFamily="2" charset="0"/>
                </a:rPr>
              </a:br>
              <a:r>
                <a:rPr lang="en-US" sz="2000" b="1" dirty="0">
                  <a:latin typeface="Segoe Print" panose="02000800000000000000" pitchFamily="2" charset="0"/>
                </a:rPr>
                <a:t>Memory Address (7) not </a:t>
              </a:r>
            </a:p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the value at </a:t>
              </a:r>
            </a:p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Memory Address 7 (MM[7])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3179B68-1DA2-9316-5844-602B507E8C5E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rot="5400000" flipH="1" flipV="1">
              <a:off x="7444422" y="2189195"/>
              <a:ext cx="711556" cy="71811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6628" y="1572608"/>
            <a:ext cx="2225740" cy="2039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436" y="-3740"/>
            <a:ext cx="4944300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4245618" cy="2275503"/>
            <a:chOff x="3710510" y="2877017"/>
            <a:chExt cx="4245618" cy="2275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4245618" cy="1477328"/>
              <a:chOff x="1201925" y="3783204"/>
              <a:chExt cx="4245618" cy="147732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32752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 so that ALU Flags are set!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dirty="0"/>
              <a:t>Fetch, Decode and Execute.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963853E-6188-BE49-9175-D0F7CA87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E24FC-4D9D-7B48-8306-9FE6BF977F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4CCA43-4EDE-5843-8CB2-930DC74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753F-BF49-6849-9287-0B728CF376EE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4FEB31D-2F8F-7A48-931E-014C23D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E2A9D-20C0-C94A-A938-F50A40A9148C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ML program instructions and data are stored in the main memory.</a:t>
            </a:r>
          </a:p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2442</TotalTime>
  <Words>4745</Words>
  <Application>Microsoft Macintosh PowerPoint</Application>
  <PresentationFormat>On-screen Show (16:9)</PresentationFormat>
  <Paragraphs>728</Paragraphs>
  <Slides>30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MA3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</vt:lpstr>
      <vt:lpstr>The Instruction Cycle</vt:lpstr>
      <vt:lpstr>The Instruction Cycle</vt:lpstr>
      <vt:lpstr>The Instruction Cycle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170</cp:revision>
  <cp:lastPrinted>2022-02-16T11:39:40Z</cp:lastPrinted>
  <dcterms:created xsi:type="dcterms:W3CDTF">2020-09-11T09:54:33Z</dcterms:created>
  <dcterms:modified xsi:type="dcterms:W3CDTF">2023-02-11T15:40:29Z</dcterms:modified>
</cp:coreProperties>
</file>