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1"/>
  </p:notesMasterIdLst>
  <p:sldIdLst>
    <p:sldId id="288" r:id="rId2"/>
    <p:sldId id="347" r:id="rId3"/>
    <p:sldId id="346" r:id="rId4"/>
    <p:sldId id="309" r:id="rId5"/>
    <p:sldId id="317" r:id="rId6"/>
    <p:sldId id="356" r:id="rId7"/>
    <p:sldId id="357" r:id="rId8"/>
    <p:sldId id="308" r:id="rId9"/>
    <p:sldId id="358" r:id="rId10"/>
    <p:sldId id="311" r:id="rId11"/>
    <p:sldId id="307" r:id="rId12"/>
    <p:sldId id="314" r:id="rId13"/>
    <p:sldId id="312" r:id="rId14"/>
    <p:sldId id="348" r:id="rId15"/>
    <p:sldId id="310" r:id="rId16"/>
    <p:sldId id="349" r:id="rId17"/>
    <p:sldId id="350" r:id="rId18"/>
    <p:sldId id="313" r:id="rId19"/>
    <p:sldId id="360" r:id="rId20"/>
    <p:sldId id="289" r:id="rId21"/>
    <p:sldId id="343" r:id="rId22"/>
    <p:sldId id="290" r:id="rId23"/>
    <p:sldId id="359" r:id="rId24"/>
    <p:sldId id="345" r:id="rId25"/>
    <p:sldId id="351" r:id="rId26"/>
    <p:sldId id="352" r:id="rId27"/>
    <p:sldId id="353" r:id="rId28"/>
    <p:sldId id="354" r:id="rId29"/>
    <p:sldId id="296" r:id="rId3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2"/>
    <p:restoredTop sz="70180"/>
  </p:normalViewPr>
  <p:slideViewPr>
    <p:cSldViewPr snapToGrid="0" snapToObjects="1">
      <p:cViewPr varScale="1">
        <p:scale>
          <a:sx n="115" d="100"/>
          <a:sy n="115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about the mechanisms that produce the logical memory abstraction.</a:t>
            </a:r>
          </a:p>
          <a:p>
            <a:r>
              <a:rPr lang="en-US" dirty="0"/>
              <a:t>They also provide the sharing </a:t>
            </a:r>
          </a:p>
          <a:p>
            <a:endParaRPr lang="en-US" dirty="0"/>
          </a:p>
          <a:p>
            <a:r>
              <a:rPr lang="en-US" dirty="0"/>
              <a:t>… for next slide do an analogy of how multiple processes (students) share the memory (library).</a:t>
            </a:r>
          </a:p>
          <a:p>
            <a:r>
              <a:rPr lang="en-US" dirty="0"/>
              <a:t>  - check out just a chunk of it at a time.</a:t>
            </a:r>
          </a:p>
          <a:p>
            <a:r>
              <a:rPr lang="en-US" dirty="0"/>
              <a:t>  - can be contiguous (stretch of books on a shelf)</a:t>
            </a:r>
          </a:p>
          <a:p>
            <a:r>
              <a:rPr lang="en-US" dirty="0"/>
              <a:t>  - more likely not (scattered around)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8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move whole pages from logical memory to physical memory</a:t>
            </a:r>
          </a:p>
          <a:p>
            <a:r>
              <a:rPr lang="en-US" dirty="0"/>
              <a:t>So, if a byte is at an offset of 500 in its logical page then it will also be at offset 500 in whatever physical page frame it is moved into.</a:t>
            </a:r>
          </a:p>
          <a:p>
            <a:endParaRPr lang="en-US" dirty="0"/>
          </a:p>
          <a:p>
            <a:r>
              <a:rPr lang="en-US" dirty="0"/>
              <a:t>So that means that to do address translation from logical to physical addresses</a:t>
            </a:r>
          </a:p>
          <a:p>
            <a:r>
              <a:rPr lang="en-US" dirty="0"/>
              <a:t>  - We only need to translate the page number.</a:t>
            </a:r>
          </a:p>
          <a:p>
            <a:r>
              <a:rPr lang="en-US" dirty="0"/>
              <a:t>  - We can just use the offset that we already have.</a:t>
            </a:r>
          </a:p>
        </p:txBody>
      </p:sp>
    </p:spTree>
    <p:extLst>
      <p:ext uri="{BB962C8B-B14F-4D97-AF65-F5344CB8AC3E}">
        <p14:creationId xmlns:p14="http://schemas.microsoft.com/office/powerpoint/2010/main" val="52642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MMU uses a Page table to translate page numbers to the page frame that contains the page.</a:t>
            </a:r>
          </a:p>
          <a:p>
            <a:r>
              <a:rPr lang="en-US" dirty="0"/>
              <a:t>  - If the page is in a page frame.</a:t>
            </a:r>
          </a:p>
          <a:p>
            <a:endParaRPr lang="en-US" dirty="0"/>
          </a:p>
          <a:p>
            <a:r>
              <a:rPr lang="en-US" dirty="0"/>
              <a:t>The page table provides translations from page numbers to frame numbers for process P1</a:t>
            </a:r>
          </a:p>
          <a:p>
            <a:r>
              <a:rPr lang="en-US" dirty="0"/>
              <a:t>  - If the page corresponding to a row (e.g. page 0) is in physical memory </a:t>
            </a:r>
          </a:p>
          <a:p>
            <a:r>
              <a:rPr lang="en-US" dirty="0"/>
              <a:t>    - then the frame in which that page is contained is indicated (e.g. 12).</a:t>
            </a:r>
          </a:p>
          <a:p>
            <a:r>
              <a:rPr lang="en-US" dirty="0"/>
              <a:t>  - If the page corresponding to a row (e.g. page 2) is not in physical memory</a:t>
            </a:r>
          </a:p>
          <a:p>
            <a:r>
              <a:rPr lang="en-US" dirty="0"/>
              <a:t>    - then the entry in the table will be a – to indicate that the page is not currently in physical memory.</a:t>
            </a:r>
          </a:p>
          <a:p>
            <a:endParaRPr lang="en-US" dirty="0"/>
          </a:p>
          <a:p>
            <a:r>
              <a:rPr lang="en-US" dirty="0"/>
              <a:t>So for example, this table tells us that:</a:t>
            </a:r>
          </a:p>
          <a:p>
            <a:r>
              <a:rPr lang="en-US" dirty="0"/>
              <a:t>  - page 0 of the logical memory is stored in page frame 12 of the physical memory.</a:t>
            </a:r>
          </a:p>
          <a:p>
            <a:r>
              <a:rPr lang="en-US" dirty="0"/>
              <a:t>  - page 3 of the logical memory is stored in page frame 200 of the physical memory.</a:t>
            </a:r>
          </a:p>
          <a:p>
            <a:r>
              <a:rPr lang="en-US" dirty="0"/>
              <a:t>  - page 2 is not currently stored in main memory.</a:t>
            </a:r>
          </a:p>
          <a:p>
            <a:r>
              <a:rPr lang="en-US" dirty="0"/>
              <a:t>    - it is stored in the “Virtual Memory” </a:t>
            </a:r>
          </a:p>
          <a:p>
            <a:r>
              <a:rPr lang="en-US" dirty="0"/>
              <a:t>      - i.e. on the disk.</a:t>
            </a:r>
          </a:p>
          <a:p>
            <a:r>
              <a:rPr lang="en-US" dirty="0"/>
              <a:t>    - So any request for data or instructions on logical page 2 of P! will result in a page fault.</a:t>
            </a:r>
          </a:p>
        </p:txBody>
      </p:sp>
    </p:spTree>
    <p:extLst>
      <p:ext uri="{BB962C8B-B14F-4D97-AF65-F5344CB8AC3E}">
        <p14:creationId xmlns:p14="http://schemas.microsoft.com/office/powerpoint/2010/main" val="3422996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0, offset 20</a:t>
            </a:r>
          </a:p>
          <a:p>
            <a:r>
              <a:rPr lang="en-US" dirty="0"/>
              <a:t>  - look at index 0 in the page table</a:t>
            </a:r>
          </a:p>
          <a:p>
            <a:r>
              <a:rPr lang="en-US" dirty="0"/>
              <a:t>  - find 12 as the page frame</a:t>
            </a:r>
          </a:p>
          <a:p>
            <a:r>
              <a:rPr lang="en-US" dirty="0"/>
              <a:t>  - offset stays the same because the whole page has moved</a:t>
            </a:r>
          </a:p>
          <a:p>
            <a:r>
              <a:rPr lang="en-US" dirty="0"/>
              <a:t>    - so byte 240 in the page will be at byte 240 in the page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the second address translate?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8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index (page) 1070</a:t>
            </a:r>
          </a:p>
          <a:p>
            <a:r>
              <a:rPr lang="en-US" dirty="0"/>
              <a:t>  - Find that it is in page frame 83</a:t>
            </a:r>
          </a:p>
          <a:p>
            <a:r>
              <a:rPr lang="en-US" dirty="0"/>
              <a:t>  - Copy the offset because </a:t>
            </a:r>
          </a:p>
          <a:p>
            <a:r>
              <a:rPr lang="en-US" dirty="0"/>
              <a:t>    - the byte at 500 in the page will be at 500 in the page frame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2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  <a:p>
            <a:r>
              <a:rPr lang="en-US" dirty="0"/>
              <a:t>  - Page 2 does not have a mapping to a physical page frame.</a:t>
            </a:r>
          </a:p>
          <a:p>
            <a:r>
              <a:rPr lang="en-US" dirty="0"/>
              <a:t>  - That means that the page is not loaded into physical memory.</a:t>
            </a:r>
          </a:p>
          <a:p>
            <a:r>
              <a:rPr lang="en-US" dirty="0"/>
              <a:t>  - It is stored on the disk drive (i.e. in the virtual memory).</a:t>
            </a:r>
          </a:p>
          <a:p>
            <a:endParaRPr lang="en-US" dirty="0"/>
          </a:p>
          <a:p>
            <a:r>
              <a:rPr lang="en-US" dirty="0"/>
              <a:t>What will happen?</a:t>
            </a:r>
          </a:p>
          <a:p>
            <a:r>
              <a:rPr lang="en-US" dirty="0"/>
              <a:t>  - MMU will generate an interrupt!</a:t>
            </a:r>
          </a:p>
          <a:p>
            <a:r>
              <a:rPr lang="en-US" dirty="0"/>
              <a:t>  - That interrupt is called a page fault.</a:t>
            </a:r>
          </a:p>
        </p:txBody>
      </p:sp>
    </p:spTree>
    <p:extLst>
      <p:ext uri="{BB962C8B-B14F-4D97-AF65-F5344CB8AC3E}">
        <p14:creationId xmlns:p14="http://schemas.microsoft.com/office/powerpoint/2010/main" val="391076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 page fault occurs?</a:t>
            </a:r>
          </a:p>
          <a:p>
            <a:r>
              <a:rPr lang="en-US" dirty="0"/>
              <a:t> - big picture … </a:t>
            </a:r>
          </a:p>
          <a:p>
            <a:r>
              <a:rPr lang="en-US" dirty="0"/>
              <a:t> - The OS must move the requested page</a:t>
            </a:r>
          </a:p>
          <a:p>
            <a:r>
              <a:rPr lang="en-US" dirty="0"/>
              <a:t>    - from disk (virtual memory)</a:t>
            </a:r>
          </a:p>
          <a:p>
            <a:r>
              <a:rPr lang="en-US" dirty="0"/>
              <a:t>    - to a page frame (physical memory)</a:t>
            </a:r>
          </a:p>
          <a:p>
            <a:r>
              <a:rPr lang="en-US" dirty="0"/>
              <a:t> - Then the OS must update the Page Table to reflect the new mapping.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0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page fault occurs</a:t>
            </a:r>
          </a:p>
          <a:p>
            <a:r>
              <a:rPr lang="en-US" dirty="0"/>
              <a:t>  - Page fault handler is invoked</a:t>
            </a:r>
          </a:p>
          <a:p>
            <a:r>
              <a:rPr lang="en-US" dirty="0"/>
              <a:t>    - The context of the running process is saved into its PCB</a:t>
            </a:r>
          </a:p>
          <a:p>
            <a:r>
              <a:rPr lang="en-US" dirty="0"/>
              <a:t>    - The PCB is moved to the waiting state</a:t>
            </a:r>
          </a:p>
          <a:p>
            <a:r>
              <a:rPr lang="en-US" dirty="0"/>
              <a:t>      - process cannot proceed until the page containing the requested data is in main memory.</a:t>
            </a:r>
          </a:p>
          <a:p>
            <a:r>
              <a:rPr lang="en-US" dirty="0"/>
              <a:t>    - The OS makes an I/O request to disk to read the page.</a:t>
            </a:r>
          </a:p>
          <a:p>
            <a:r>
              <a:rPr lang="en-US" dirty="0"/>
              <a:t>    - The OS runs its scheduler to pick new process from the ready state to run</a:t>
            </a:r>
          </a:p>
          <a:p>
            <a:r>
              <a:rPr lang="en-US" dirty="0"/>
              <a:t>      - The newly chosen process is context switched onto the processor.</a:t>
            </a:r>
          </a:p>
          <a:p>
            <a:endParaRPr lang="en-US" dirty="0"/>
          </a:p>
          <a:p>
            <a:r>
              <a:rPr lang="en-US" dirty="0"/>
              <a:t>  - Disk processes request while other processes run</a:t>
            </a:r>
          </a:p>
          <a:p>
            <a:r>
              <a:rPr lang="en-US" dirty="0"/>
              <a:t>    - Just like any other I/O request.</a:t>
            </a:r>
          </a:p>
          <a:p>
            <a:r>
              <a:rPr lang="en-US" dirty="0"/>
              <a:t>    - When done</a:t>
            </a:r>
          </a:p>
          <a:p>
            <a:r>
              <a:rPr lang="en-US" dirty="0"/>
              <a:t>       - Disk generates interrupt</a:t>
            </a:r>
          </a:p>
          <a:p>
            <a:r>
              <a:rPr lang="en-US" dirty="0"/>
              <a:t>       - OS ISR runs</a:t>
            </a:r>
          </a:p>
          <a:p>
            <a:r>
              <a:rPr lang="en-US" dirty="0"/>
              <a:t>         - Context of whatever process was running is saved.</a:t>
            </a:r>
          </a:p>
          <a:p>
            <a:r>
              <a:rPr lang="en-US" dirty="0"/>
              <a:t>         - Page is moved, page table is updated with the new mapping</a:t>
            </a:r>
          </a:p>
          <a:p>
            <a:r>
              <a:rPr lang="en-US" dirty="0"/>
              <a:t>         - Process is now ready to go</a:t>
            </a:r>
          </a:p>
          <a:p>
            <a:r>
              <a:rPr lang="en-US" dirty="0"/>
              <a:t>           - The instruction or data it needed is now in physical memory</a:t>
            </a:r>
          </a:p>
          <a:p>
            <a:r>
              <a:rPr lang="en-US" dirty="0"/>
              <a:t>           - So put its PCB back into the ready state.</a:t>
            </a:r>
          </a:p>
          <a:p>
            <a:r>
              <a:rPr lang="en-US" dirty="0"/>
              <a:t>         - Let the process that was interrupted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5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2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does OS manage the memory</a:t>
            </a:r>
          </a:p>
          <a:p>
            <a:r>
              <a:rPr lang="en-US" dirty="0"/>
              <a:t> - clearly it will use the Paging mechanisms we discussed last class</a:t>
            </a:r>
          </a:p>
          <a:p>
            <a:r>
              <a:rPr lang="en-US" dirty="0"/>
              <a:t> - but it has to be more than than that.</a:t>
            </a:r>
          </a:p>
          <a:p>
            <a:r>
              <a:rPr lang="en-US" dirty="0"/>
              <a:t> - Just too big!!</a:t>
            </a:r>
          </a:p>
          <a:p>
            <a:endParaRPr lang="en-US" dirty="0"/>
          </a:p>
          <a:p>
            <a:r>
              <a:rPr lang="en-US" dirty="0"/>
              <a:t>So only pages of logical memory that are used exist.  </a:t>
            </a:r>
          </a:p>
          <a:p>
            <a:r>
              <a:rPr lang="en-US" dirty="0"/>
              <a:t>Only pages that are currently being used are in page frames.</a:t>
            </a:r>
          </a:p>
          <a:p>
            <a:r>
              <a:rPr lang="en-US" dirty="0"/>
              <a:t>Much of the Empty region does not actually exist at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Recall: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Logical memory is an abstraction created by a combination of the OS and some additional Hardware support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Makes it seem from the process perspective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each process has its own independent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that its memory is much much larger than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Seems impossible… how can that be….  We’ll we will see.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73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3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is the </a:t>
            </a:r>
            <a:r>
              <a:rPr lang="en-US" dirty="0" err="1"/>
              <a:t>linux</a:t>
            </a:r>
            <a:r>
              <a:rPr lang="en-US" dirty="0"/>
              <a:t> system call for changing the size of the heap.</a:t>
            </a:r>
          </a:p>
          <a:p>
            <a:endParaRPr lang="en-US" dirty="0"/>
          </a:p>
          <a:p>
            <a:r>
              <a:rPr lang="en-US" dirty="0"/>
              <a:t>Details of the interrupt and the jump were covered in the previous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72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04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stack shrinks below an allocated page, that page can be removed from the logical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1815960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of the allocations on a page go away then the page can be </a:t>
            </a:r>
            <a:r>
              <a:rPr lang="en-US" dirty="0" err="1"/>
              <a:t>deallocted</a:t>
            </a:r>
            <a:r>
              <a:rPr lang="en-US" dirty="0"/>
              <a:t> from the logical memory.</a:t>
            </a:r>
          </a:p>
        </p:txBody>
      </p:sp>
    </p:spTree>
    <p:extLst>
      <p:ext uri="{BB962C8B-B14F-4D97-AF65-F5344CB8AC3E}">
        <p14:creationId xmlns:p14="http://schemas.microsoft.com/office/powerpoint/2010/main" val="3689818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greatly simplifies allocating and freeing space</a:t>
            </a:r>
          </a:p>
          <a:p>
            <a:r>
              <a:rPr lang="en-US" dirty="0"/>
              <a:t>Practically eliminates memory leaks which are the bane of new C/C++ programmers.</a:t>
            </a:r>
          </a:p>
          <a:p>
            <a:r>
              <a:rPr lang="en-US" dirty="0"/>
              <a:t>Many languages now work this way.</a:t>
            </a:r>
          </a:p>
          <a:p>
            <a:r>
              <a:rPr lang="en-US" dirty="0"/>
              <a:t> - Python, Objective C, Lisp</a:t>
            </a:r>
          </a:p>
          <a:p>
            <a:r>
              <a:rPr lang="en-US" dirty="0"/>
              <a:t> - Others I’m sure…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Challenge:</a:t>
            </a:r>
          </a:p>
          <a:p>
            <a:r>
              <a:rPr lang="en-US" dirty="0"/>
              <a:t>  - So every process sees its own HUGE logical memory (e.g. 256,000 GB)</a:t>
            </a:r>
          </a:p>
          <a:p>
            <a:r>
              <a:rPr lang="en-US" dirty="0"/>
              <a:t>  - P1, P2, … P10, can be lots of these</a:t>
            </a:r>
          </a:p>
          <a:p>
            <a:endParaRPr lang="en-US" dirty="0"/>
          </a:p>
          <a:p>
            <a:r>
              <a:rPr lang="en-US" dirty="0"/>
              <a:t>But Main memory is much smaller (e.g. 4-64GB)</a:t>
            </a:r>
          </a:p>
          <a:p>
            <a:r>
              <a:rPr lang="en-US" dirty="0"/>
              <a:t>And all executing processes must share the main memory </a:t>
            </a:r>
          </a:p>
          <a:p>
            <a:r>
              <a:rPr lang="en-US" dirty="0"/>
              <a:t>  - That is just the stored program architecture</a:t>
            </a:r>
          </a:p>
          <a:p>
            <a:r>
              <a:rPr lang="en-US" dirty="0"/>
              <a:t>    - Program and data must be in main memory to be used.</a:t>
            </a:r>
          </a:p>
          <a:p>
            <a:endParaRPr lang="en-US" dirty="0"/>
          </a:p>
          <a:p>
            <a:r>
              <a:rPr lang="en-US" dirty="0"/>
              <a:t>So the question is of course… </a:t>
            </a:r>
          </a:p>
          <a:p>
            <a:r>
              <a:rPr lang="en-US" dirty="0"/>
              <a:t>  - how do we share the MM among all of the processes?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14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Paged Virtual Memory</a:t>
            </a:r>
          </a:p>
          <a:p>
            <a:r>
              <a:rPr lang="en-US" dirty="0"/>
              <a:t>  - one mechanism by which we can implement the logical memory abstraction.</a:t>
            </a:r>
          </a:p>
          <a:p>
            <a:r>
              <a:rPr lang="en-US" dirty="0"/>
              <a:t>    - There are others, but this is the one we’ll look at in this class.</a:t>
            </a:r>
          </a:p>
          <a:p>
            <a:r>
              <a:rPr lang="en-US" dirty="0"/>
              <a:t>    - If you take an OS class you’ll see some other alternatives.</a:t>
            </a:r>
          </a:p>
          <a:p>
            <a:endParaRPr lang="en-US" dirty="0"/>
          </a:p>
          <a:p>
            <a:r>
              <a:rPr lang="en-US" dirty="0"/>
              <a:t>Big idea of paged virtual memory</a:t>
            </a:r>
          </a:p>
          <a:p>
            <a:r>
              <a:rPr lang="en-US" dirty="0"/>
              <a:t>  - we divide logical memory into equal size pages</a:t>
            </a:r>
          </a:p>
          <a:p>
            <a:r>
              <a:rPr lang="en-US" dirty="0"/>
              <a:t>  - and we divide physical memory into page frames of the same size</a:t>
            </a:r>
          </a:p>
          <a:p>
            <a:r>
              <a:rPr lang="en-US" dirty="0"/>
              <a:t>  - we keep pages that contain the instructions and data that we are currently using in page frames</a:t>
            </a:r>
          </a:p>
          <a:p>
            <a:r>
              <a:rPr lang="en-US" dirty="0"/>
              <a:t>    - This allows us to do the fetch/decode/execute or LOAD/STORE operations that we need to.</a:t>
            </a:r>
          </a:p>
          <a:p>
            <a:r>
              <a:rPr lang="en-US" dirty="0"/>
              <a:t>    - Instructions or data that we are not using won’t be fetches or </a:t>
            </a:r>
            <a:r>
              <a:rPr lang="en-US" dirty="0" err="1"/>
              <a:t>LOADed</a:t>
            </a:r>
            <a:r>
              <a:rPr lang="en-US" dirty="0"/>
              <a:t> or </a:t>
            </a:r>
            <a:r>
              <a:rPr lang="en-US" dirty="0" err="1"/>
              <a:t>STOREed</a:t>
            </a:r>
            <a:r>
              <a:rPr lang="en-US" dirty="0"/>
              <a:t> so it doesn’t need to be in physical memory.</a:t>
            </a:r>
          </a:p>
          <a:p>
            <a:r>
              <a:rPr lang="en-US" dirty="0"/>
              <a:t>  - Pages that we are not actively using do not need to be kept in the physical main memory.</a:t>
            </a:r>
          </a:p>
          <a:p>
            <a:r>
              <a:rPr lang="en-US" dirty="0"/>
              <a:t>    - Instead, they can be brought into the main memory if/when they are needed.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Called Virtual Memory because</a:t>
            </a:r>
          </a:p>
          <a:p>
            <a:r>
              <a:rPr lang="en-US" dirty="0"/>
              <a:t>  - The disk is used to make it look like the physical memory is larger than it is.</a:t>
            </a:r>
          </a:p>
          <a:p>
            <a:r>
              <a:rPr lang="en-US" dirty="0"/>
              <a:t>  - Virtual = not physical</a:t>
            </a:r>
          </a:p>
          <a:p>
            <a:r>
              <a:rPr lang="en-US" dirty="0"/>
              <a:t>    - Technically the disk is physical, but it is not physical main memory.  </a:t>
            </a:r>
          </a:p>
          <a:p>
            <a:r>
              <a:rPr lang="en-US" dirty="0"/>
              <a:t>      - it is just pretending to be main memory</a:t>
            </a:r>
          </a:p>
          <a:p>
            <a:r>
              <a:rPr lang="en-US" dirty="0"/>
              <a:t>      - So it’s called virtual.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purple arrows represent the information that the OS and hardware will need to keep track of in order to translate logical addresses into physical addresses.</a:t>
            </a:r>
          </a:p>
          <a:p>
            <a:r>
              <a:rPr lang="en-US" dirty="0"/>
              <a:t>  - That is when the program uses a logical address to JUMP or LOAD or STORE</a:t>
            </a:r>
          </a:p>
          <a:p>
            <a:r>
              <a:rPr lang="en-US" dirty="0"/>
              <a:t>  - That logical address will have to be translated into the corresponding physical address</a:t>
            </a:r>
          </a:p>
          <a:p>
            <a:r>
              <a:rPr lang="en-US" dirty="0"/>
              <a:t>  - So that the machine can actually get the data or instruction.</a:t>
            </a:r>
          </a:p>
          <a:p>
            <a:r>
              <a:rPr lang="en-US" dirty="0"/>
              <a:t>  - We’ll see how soon… for now, just know that this translation has to happen</a:t>
            </a:r>
          </a:p>
          <a:p>
            <a:endParaRPr lang="en-US" dirty="0"/>
          </a:p>
          <a:p>
            <a:r>
              <a:rPr lang="en-US" dirty="0"/>
              <a:t>This Big Idea:</a:t>
            </a:r>
          </a:p>
          <a:p>
            <a:r>
              <a:rPr lang="en-US" dirty="0"/>
              <a:t>  - Allows processes to have their own logical memory.</a:t>
            </a:r>
          </a:p>
          <a:p>
            <a:r>
              <a:rPr lang="en-US" dirty="0"/>
              <a:t>  - Allows that logical memory to be much larger than physical memory</a:t>
            </a:r>
          </a:p>
          <a:p>
            <a:r>
              <a:rPr lang="en-US" dirty="0"/>
              <a:t>  - Makes it possible to share the physical memory between multiple processes.</a:t>
            </a:r>
          </a:p>
          <a:p>
            <a:r>
              <a:rPr lang="en-US" dirty="0"/>
              <a:t>      - Two shown here, but clearly, this would also work with many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Said we will only keep the pages that are currently in use in the main memory.</a:t>
            </a:r>
          </a:p>
          <a:p>
            <a:r>
              <a:rPr lang="en-US" dirty="0"/>
              <a:t>  - The pages that are currently needed will be loaded into page frames (a.k.a. “swapped in”)</a:t>
            </a:r>
          </a:p>
          <a:p>
            <a:r>
              <a:rPr lang="en-US" dirty="0"/>
              <a:t>  - The pages that are not currently needed can be stored on disk and not in main memory (a.k.a. “swapped out.”)</a:t>
            </a:r>
          </a:p>
          <a:p>
            <a:endParaRPr lang="en-US" dirty="0"/>
          </a:p>
          <a:p>
            <a:r>
              <a:rPr lang="en-US" dirty="0"/>
              <a:t>The question is how does this happen?</a:t>
            </a:r>
          </a:p>
          <a:p>
            <a:r>
              <a:rPr lang="en-US" dirty="0"/>
              <a:t>   - The answer is Demand Paging</a:t>
            </a:r>
          </a:p>
          <a:p>
            <a:endParaRPr lang="en-US" dirty="0"/>
          </a:p>
          <a:p>
            <a:r>
              <a:rPr lang="en-US" dirty="0"/>
              <a:t>Imagine P1 is running and executing the instruction at the indicated PC value.</a:t>
            </a:r>
          </a:p>
          <a:p>
            <a:r>
              <a:rPr lang="en-US" dirty="0"/>
              <a:t>  - Now imagine that instruction is a JUMP instruction</a:t>
            </a:r>
          </a:p>
          <a:p>
            <a:r>
              <a:rPr lang="en-US" dirty="0"/>
              <a:t>  - This will change the PC to a new location indicating the next instruction that needs to be fetched.</a:t>
            </a:r>
          </a:p>
          <a:p>
            <a:r>
              <a:rPr lang="en-US" dirty="0"/>
              <a:t>  - If the page containing that instruction is in physical (main) memory, no problem… </a:t>
            </a:r>
          </a:p>
          <a:p>
            <a:r>
              <a:rPr lang="en-US" dirty="0"/>
              <a:t>  - But what if the page containing that instruction is not in main memory (i.e. it is swapped out to disk)?</a:t>
            </a:r>
          </a:p>
          <a:p>
            <a:endParaRPr lang="en-US" dirty="0"/>
          </a:p>
          <a:p>
            <a:r>
              <a:rPr lang="en-US" dirty="0"/>
              <a:t>If the page containing the instruction to be fetched is not in physical (main) memory…</a:t>
            </a:r>
          </a:p>
          <a:p>
            <a:r>
              <a:rPr lang="en-US" dirty="0"/>
              <a:t>  - it cannot be fetched</a:t>
            </a:r>
          </a:p>
          <a:p>
            <a:r>
              <a:rPr lang="en-US" dirty="0"/>
              <a:t>  - the page containing the instruction will need to be moved into main memory.</a:t>
            </a:r>
          </a:p>
          <a:p>
            <a:r>
              <a:rPr lang="en-US" dirty="0"/>
              <a:t>  - Then it can be fetched!</a:t>
            </a:r>
          </a:p>
          <a:p>
            <a:endParaRPr lang="en-US" dirty="0"/>
          </a:p>
          <a:p>
            <a:r>
              <a:rPr lang="en-US" dirty="0"/>
              <a:t>When a process uses a logical address on a page that is not in main memory</a:t>
            </a:r>
          </a:p>
          <a:p>
            <a:r>
              <a:rPr lang="en-US" dirty="0"/>
              <a:t>  - I.e. that address does not currently have a corresponding physical address</a:t>
            </a:r>
          </a:p>
          <a:p>
            <a:r>
              <a:rPr lang="en-US" dirty="0"/>
              <a:t>  - the hardware (which we’ll see soon) generates an interrupt.</a:t>
            </a:r>
          </a:p>
          <a:p>
            <a:r>
              <a:rPr lang="en-US" dirty="0"/>
              <a:t>  - That interrupt – like any other </a:t>
            </a:r>
          </a:p>
          <a:p>
            <a:r>
              <a:rPr lang="en-US" dirty="0"/>
              <a:t>    - Switches the CPU to kernel mode</a:t>
            </a:r>
          </a:p>
          <a:p>
            <a:r>
              <a:rPr lang="en-US" dirty="0"/>
              <a:t>    - Invokes an ISR in the OS which loads the page containing the requested instruction from the disk into an available page frame in physical memory.</a:t>
            </a:r>
          </a:p>
          <a:p>
            <a:r>
              <a:rPr lang="en-US" dirty="0"/>
              <a:t>    - Control of the CPU is returned to the process</a:t>
            </a:r>
          </a:p>
          <a:p>
            <a:r>
              <a:rPr lang="en-US" dirty="0"/>
              <a:t>      - The fetch now succeeds because there is a physical address corresponding to the logical address.</a:t>
            </a:r>
          </a:p>
          <a:p>
            <a:endParaRPr lang="en-US" dirty="0"/>
          </a:p>
          <a:p>
            <a:r>
              <a:rPr lang="en-US" dirty="0"/>
              <a:t>So Demand Paging ensures that:</a:t>
            </a:r>
          </a:p>
          <a:p>
            <a:r>
              <a:rPr lang="en-US" dirty="0"/>
              <a:t>  - Pages are brought into physical memory when they are needed.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Recall that the Disk (HDD or SSD) is much much slower than the main memory.</a:t>
            </a:r>
          </a:p>
          <a:p>
            <a:r>
              <a:rPr lang="en-US" dirty="0"/>
              <a:t>  - So anytime there is a page fault, there will be a time cost.</a:t>
            </a:r>
          </a:p>
          <a:p>
            <a:r>
              <a:rPr lang="en-US" dirty="0"/>
              <a:t>  - But in exchange for that time cost</a:t>
            </a:r>
          </a:p>
          <a:p>
            <a:r>
              <a:rPr lang="en-US" dirty="0"/>
              <a:t>    - We can run more programs than will fit in the main memory.</a:t>
            </a:r>
          </a:p>
          <a:p>
            <a:r>
              <a:rPr lang="en-US" dirty="0"/>
              <a:t>    - Each program and its data can be much larger than the main memory.</a:t>
            </a:r>
          </a:p>
          <a:p>
            <a:endParaRPr lang="en-US" dirty="0"/>
          </a:p>
          <a:p>
            <a:r>
              <a:rPr lang="en-US" dirty="0"/>
              <a:t>Notice that this is like our Library Analogy:</a:t>
            </a:r>
          </a:p>
          <a:p>
            <a:r>
              <a:rPr lang="en-US" dirty="0"/>
              <a:t>  - The interlibrary loan is much larger than our physical library.</a:t>
            </a:r>
          </a:p>
          <a:p>
            <a:r>
              <a:rPr lang="en-US" dirty="0"/>
              <a:t>  - But when we request things that are not in the physical library</a:t>
            </a:r>
          </a:p>
          <a:p>
            <a:r>
              <a:rPr lang="en-US" dirty="0"/>
              <a:t>  - We get them (on demand)</a:t>
            </a:r>
          </a:p>
          <a:p>
            <a:r>
              <a:rPr lang="en-US" dirty="0"/>
              <a:t>  - It just takes longer.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7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fewer page frames than there are pages.</a:t>
            </a:r>
          </a:p>
          <a:p>
            <a:r>
              <a:rPr lang="en-US" dirty="0"/>
              <a:t>So it will happen that a page fault will occur and there are no empty page frames to move the page to.</a:t>
            </a:r>
          </a:p>
          <a:p>
            <a:endParaRPr lang="en-US" dirty="0"/>
          </a:p>
          <a:p>
            <a:r>
              <a:rPr lang="en-US" dirty="0"/>
              <a:t>What do we do?</a:t>
            </a:r>
          </a:p>
          <a:p>
            <a:r>
              <a:rPr lang="en-US" dirty="0"/>
              <a:t>  - We have to remove one of the pages from the main memory.</a:t>
            </a:r>
          </a:p>
          <a:p>
            <a:r>
              <a:rPr lang="en-US" dirty="0"/>
              <a:t>  - If it has changed we will copy it is contents back to disk (i.e. to the virtual memory)</a:t>
            </a:r>
          </a:p>
          <a:p>
            <a:r>
              <a:rPr lang="en-US" dirty="0"/>
              <a:t>  - If it has not changed we can just overwrite it.</a:t>
            </a:r>
          </a:p>
          <a:p>
            <a:endParaRPr lang="en-US" dirty="0"/>
          </a:p>
          <a:p>
            <a:r>
              <a:rPr lang="en-US" dirty="0"/>
              <a:t>Which page frame should we pick?</a:t>
            </a:r>
          </a:p>
          <a:p>
            <a:r>
              <a:rPr lang="en-US" dirty="0"/>
              <a:t>   - First In First Out – Seems fair</a:t>
            </a:r>
          </a:p>
          <a:p>
            <a:r>
              <a:rPr lang="en-US" dirty="0"/>
              <a:t>     - May not be very good if that page is used all of the time.</a:t>
            </a:r>
          </a:p>
          <a:p>
            <a:r>
              <a:rPr lang="en-US" dirty="0"/>
              <a:t>     - We will just end up generating another page fault right away and swapping it back in.</a:t>
            </a:r>
          </a:p>
          <a:p>
            <a:r>
              <a:rPr lang="en-US" dirty="0"/>
              <a:t>  - The one we won’t need for the longest in the future…</a:t>
            </a:r>
          </a:p>
          <a:p>
            <a:r>
              <a:rPr lang="en-US" dirty="0"/>
              <a:t>    - This would be ideal…</a:t>
            </a:r>
          </a:p>
          <a:p>
            <a:r>
              <a:rPr lang="en-US" dirty="0"/>
              <a:t>    - However, we can’t do that, there is no way to know.</a:t>
            </a:r>
          </a:p>
          <a:p>
            <a:r>
              <a:rPr lang="en-US" dirty="0"/>
              <a:t>    - So we can approximate it.</a:t>
            </a:r>
          </a:p>
          <a:p>
            <a:r>
              <a:rPr lang="en-US" dirty="0"/>
              <a:t>      - We will remove the page we haven’t used in the longest period of time.</a:t>
            </a:r>
          </a:p>
          <a:p>
            <a:r>
              <a:rPr lang="en-US" dirty="0"/>
              <a:t>      - The Least Recently Used (LRU) page.</a:t>
            </a:r>
          </a:p>
          <a:p>
            <a:endParaRPr lang="en-US" dirty="0"/>
          </a:p>
          <a:p>
            <a:r>
              <a:rPr lang="en-US" dirty="0"/>
              <a:t>LRU</a:t>
            </a:r>
          </a:p>
          <a:p>
            <a:r>
              <a:rPr lang="en-US" dirty="0"/>
              <a:t>  - Uses the inverse of temporal locality to predict that </a:t>
            </a:r>
          </a:p>
          <a:p>
            <a:r>
              <a:rPr lang="en-US" dirty="0"/>
              <a:t>  - If a page has not been used in a long time then </a:t>
            </a:r>
          </a:p>
          <a:p>
            <a:r>
              <a:rPr lang="en-US" dirty="0"/>
              <a:t>  - it is unlikely to be used again soon! </a:t>
            </a:r>
          </a:p>
        </p:txBody>
      </p:sp>
    </p:spTree>
    <p:extLst>
      <p:ext uri="{BB962C8B-B14F-4D97-AF65-F5344CB8AC3E}">
        <p14:creationId xmlns:p14="http://schemas.microsoft.com/office/powerpoint/2010/main" val="311380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7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translation of addresses from logical addresses to physical addresses is at the heart of the virtual memory abstraction.</a:t>
            </a:r>
          </a:p>
          <a:p>
            <a:endParaRPr lang="en-US" dirty="0"/>
          </a:p>
          <a:p>
            <a:r>
              <a:rPr lang="en-US" dirty="0"/>
              <a:t>The work done by the MMU was represented by the purple arrows in the previous diagrams.</a:t>
            </a:r>
          </a:p>
          <a:p>
            <a:r>
              <a:rPr lang="en-US" dirty="0"/>
              <a:t>  - It takes in logical addresses issued by the ML instructions in the programs</a:t>
            </a:r>
          </a:p>
          <a:p>
            <a:r>
              <a:rPr lang="en-US" dirty="0"/>
              <a:t>  - Converts them into the corresponding physical address of where the data or instruction actually is in the main memory.</a:t>
            </a:r>
          </a:p>
          <a:p>
            <a:r>
              <a:rPr lang="en-US" dirty="0"/>
              <a:t>  - Or generates a page fault interrupt if there is not currently a corresponding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57932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page contains 1024 bytes</a:t>
            </a:r>
          </a:p>
          <a:p>
            <a:r>
              <a:rPr lang="en-US" dirty="0"/>
              <a:t>  - Page 0 will contain addresses 0 … 1023</a:t>
            </a:r>
          </a:p>
          <a:p>
            <a:r>
              <a:rPr lang="en-US" dirty="0"/>
              <a:t>  - Page 1 will contain addresses 1024 … 2047</a:t>
            </a:r>
          </a:p>
          <a:p>
            <a:endParaRPr lang="en-US" dirty="0"/>
          </a:p>
          <a:p>
            <a:r>
              <a:rPr lang="en-US" dirty="0"/>
              <a:t>Address 500 will be in the first (0</a:t>
            </a:r>
            <a:r>
              <a:rPr lang="en-US" baseline="0" dirty="0"/>
              <a:t>) page</a:t>
            </a:r>
          </a:p>
          <a:p>
            <a:r>
              <a:rPr lang="en-US" baseline="0" dirty="0"/>
              <a:t>  - And will be the 500</a:t>
            </a:r>
            <a:r>
              <a:rPr lang="en-US" baseline="30000" dirty="0"/>
              <a:t>th</a:t>
            </a:r>
            <a:r>
              <a:rPr lang="en-US" baseline="0" dirty="0"/>
              <a:t> byte in that page.</a:t>
            </a:r>
          </a:p>
          <a:p>
            <a:r>
              <a:rPr lang="en-US" baseline="0" dirty="0"/>
              <a:t>  </a:t>
            </a:r>
          </a:p>
          <a:p>
            <a:r>
              <a:rPr lang="en-US" baseline="0" dirty="0"/>
              <a:t>Address 1023 will also be in the first page.</a:t>
            </a:r>
          </a:p>
          <a:p>
            <a:r>
              <a:rPr lang="en-US" baseline="0" dirty="0"/>
              <a:t>  - It will be the 1023</a:t>
            </a:r>
            <a:r>
              <a:rPr lang="en-US" baseline="30000" dirty="0"/>
              <a:t>rd</a:t>
            </a:r>
            <a:r>
              <a:rPr lang="en-US" baseline="0" dirty="0"/>
              <a:t> byte in the page.</a:t>
            </a:r>
          </a:p>
          <a:p>
            <a:endParaRPr lang="en-US" baseline="0" dirty="0"/>
          </a:p>
          <a:p>
            <a:r>
              <a:rPr lang="en-US" baseline="0" dirty="0"/>
              <a:t>What about 1024?</a:t>
            </a:r>
          </a:p>
          <a:p>
            <a:r>
              <a:rPr lang="en-US" baseline="0" dirty="0"/>
              <a:t>  - It will be the first byte (0) byte on the second (1) page.</a:t>
            </a:r>
          </a:p>
        </p:txBody>
      </p:sp>
    </p:spTree>
    <p:extLst>
      <p:ext uri="{BB962C8B-B14F-4D97-AF65-F5344CB8AC3E}">
        <p14:creationId xmlns:p14="http://schemas.microsoft.com/office/powerpoint/2010/main" val="23230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5597913" cy="1159800"/>
          </a:xfrm>
        </p:spPr>
        <p:txBody>
          <a:bodyPr/>
          <a:lstStyle/>
          <a:p>
            <a:r>
              <a:rPr lang="en-US" dirty="0"/>
              <a:t>OSA5 – Paged Virtual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2805B8-A3F8-0A4A-BDBA-5F848DE7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51" y="20385"/>
            <a:ext cx="4944300" cy="645300"/>
          </a:xfrm>
        </p:spPr>
        <p:txBody>
          <a:bodyPr/>
          <a:lstStyle/>
          <a:p>
            <a:r>
              <a:rPr lang="en-US" dirty="0"/>
              <a:t>Deconstructing Addresses: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39D8-F0AE-0E48-AEE8-1058D7E1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7775" y="665685"/>
            <a:ext cx="5860786" cy="4220437"/>
          </a:xfrm>
        </p:spPr>
        <p:txBody>
          <a:bodyPr/>
          <a:lstStyle/>
          <a:p>
            <a:r>
              <a:rPr lang="en-US" sz="2000" dirty="0"/>
              <a:t>Pages (and page frames) for a system are a fixed size defined by the designer.</a:t>
            </a:r>
          </a:p>
          <a:p>
            <a:pPr lvl="1"/>
            <a:r>
              <a:rPr lang="en-US" sz="1800" dirty="0"/>
              <a:t>512 to 8kb (8192 bytes)</a:t>
            </a:r>
          </a:p>
          <a:p>
            <a:pPr lvl="2"/>
            <a:r>
              <a:rPr lang="en-US" sz="1600" dirty="0"/>
              <a:t>Often 4kb (4096 bytes) in practice</a:t>
            </a:r>
          </a:p>
          <a:p>
            <a:pPr lvl="1"/>
            <a:endParaRPr lang="en-US" sz="1800" dirty="0"/>
          </a:p>
          <a:p>
            <a:r>
              <a:rPr lang="en-US" sz="2000" dirty="0"/>
              <a:t>A logical address can be divided into a </a:t>
            </a:r>
            <a:br>
              <a:rPr lang="en-US" sz="2000" dirty="0"/>
            </a:br>
            <a:r>
              <a:rPr lang="en-US" sz="2000" b="1" i="1" dirty="0"/>
              <a:t>page number</a:t>
            </a:r>
            <a:r>
              <a:rPr lang="en-US" sz="2000" i="1" dirty="0"/>
              <a:t> </a:t>
            </a:r>
            <a:r>
              <a:rPr lang="en-US" sz="2000" dirty="0"/>
              <a:t>and an </a:t>
            </a:r>
            <a:r>
              <a:rPr lang="en-US" sz="2000" b="1" i="1" dirty="0"/>
              <a:t>offset</a:t>
            </a:r>
            <a:r>
              <a:rPr lang="en-US" sz="2000" dirty="0"/>
              <a:t> into that page.</a:t>
            </a:r>
          </a:p>
          <a:p>
            <a:pPr lvl="1"/>
            <a:r>
              <a:rPr lang="en-US" sz="2000" dirty="0"/>
              <a:t>Example:  1kb pages → 1024 bytes/page</a:t>
            </a:r>
            <a:endParaRPr lang="en-US" sz="1000" dirty="0"/>
          </a:p>
          <a:p>
            <a:pPr lvl="1"/>
            <a:endParaRPr lang="en-US" sz="1000" dirty="0"/>
          </a:p>
          <a:p>
            <a:pPr lvl="2"/>
            <a:r>
              <a:rPr lang="en-US" sz="1800" dirty="0">
                <a:latin typeface="Courier" pitchFamily="2" charset="0"/>
              </a:rPr>
              <a:t>500  →  Page 0, Offset  500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1023 →  Page 0, Offset 1023</a:t>
            </a:r>
          </a:p>
          <a:p>
            <a:pPr lvl="2"/>
            <a:r>
              <a:rPr lang="en-US" sz="1800" dirty="0">
                <a:latin typeface="Courier" pitchFamily="2" charset="0"/>
              </a:rPr>
              <a:t>1024 →  Page 1, Offset    0</a:t>
            </a:r>
          </a:p>
          <a:p>
            <a:pPr lvl="2"/>
            <a:r>
              <a:rPr lang="en-US" sz="1800" dirty="0">
                <a:latin typeface="Courier" pitchFamily="2" charset="0"/>
              </a:rPr>
              <a:t>1048 →  Page 1, Offset   24</a:t>
            </a:r>
          </a:p>
          <a:p>
            <a:pPr lvl="2"/>
            <a:r>
              <a:rPr lang="en-US" sz="1800" dirty="0">
                <a:latin typeface="Courier" pitchFamily="2" charset="0"/>
              </a:rPr>
              <a:t>2048 →  Page 2, Offset    0</a:t>
            </a:r>
          </a:p>
          <a:p>
            <a:pPr lvl="2"/>
            <a:r>
              <a:rPr lang="en-US" sz="1800" dirty="0">
                <a:latin typeface="Courier" pitchFamily="2" charset="0"/>
              </a:rPr>
              <a:t>2548 →  Page 2, Offset  500</a:t>
            </a:r>
          </a:p>
          <a:p>
            <a:pPr lvl="2"/>
            <a:endParaRPr lang="en-US" sz="1800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68F3-3D5B-6E40-A800-16D15DD3F8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15015-767B-FE41-A878-ACE8259B879B}"/>
              </a:ext>
            </a:extLst>
          </p:cNvPr>
          <p:cNvSpPr txBox="1"/>
          <p:nvPr/>
        </p:nvSpPr>
        <p:spPr>
          <a:xfrm rot="20843640">
            <a:off x="130468" y="3580353"/>
            <a:ext cx="234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Notice: The </a:t>
            </a:r>
            <a:r>
              <a:rPr lang="en-US" sz="1600" b="1" dirty="0">
                <a:latin typeface="Segoe Print" panose="02000800000000000000" pitchFamily="2" charset="0"/>
              </a:rPr>
              <a:t>offset</a:t>
            </a:r>
            <a:r>
              <a:rPr lang="en-US" sz="1600" dirty="0">
                <a:latin typeface="Segoe Print" panose="02000800000000000000" pitchFamily="2" charset="0"/>
              </a:rPr>
              <a:t> of a data or instruction will be the same in a page frame as it is in a page.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469F3-5FAB-204C-A7F7-9182139F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20" y="1749340"/>
            <a:ext cx="1367560" cy="28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2A33-06F7-4C4E-943D-E464C8CB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573A-D352-B349-A32C-8A38F511C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1318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1318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830E47-3D70-914C-A3B6-C8A9ABAA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91" y="3020958"/>
            <a:ext cx="978305" cy="20669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C03F93-E1DB-2846-B6FC-44F35A25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529" y="3020958"/>
            <a:ext cx="963822" cy="14833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88C3C0-EFAB-A949-B028-0631C0EC9CC6}"/>
              </a:ext>
            </a:extLst>
          </p:cNvPr>
          <p:cNvSpPr txBox="1"/>
          <p:nvPr/>
        </p:nvSpPr>
        <p:spPr>
          <a:xfrm rot="733442">
            <a:off x="6838841" y="1565540"/>
            <a:ext cx="995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Page</a:t>
            </a:r>
          </a:p>
          <a:p>
            <a:pPr algn="ctr"/>
            <a:r>
              <a:rPr lang="en-US" sz="2400" dirty="0">
                <a:latin typeface="Segoe Print" panose="02000800000000000000" pitchFamily="2" charset="0"/>
              </a:rPr>
              <a:t>Table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316726EE-0B4D-854B-9D13-0D0E50833C38}"/>
              </a:ext>
            </a:extLst>
          </p:cNvPr>
          <p:cNvSpPr/>
          <p:nvPr/>
        </p:nvSpPr>
        <p:spPr>
          <a:xfrm>
            <a:off x="4337578" y="2092960"/>
            <a:ext cx="2530582" cy="558800"/>
          </a:xfrm>
          <a:custGeom>
            <a:avLst/>
            <a:gdLst>
              <a:gd name="connsiteX0" fmla="*/ 2530582 w 2530582"/>
              <a:gd name="connsiteY0" fmla="*/ 0 h 558800"/>
              <a:gd name="connsiteX1" fmla="*/ 2388342 w 2530582"/>
              <a:gd name="connsiteY1" fmla="*/ 91440 h 558800"/>
              <a:gd name="connsiteX2" fmla="*/ 2357862 w 2530582"/>
              <a:gd name="connsiteY2" fmla="*/ 111760 h 558800"/>
              <a:gd name="connsiteX3" fmla="*/ 2327382 w 2530582"/>
              <a:gd name="connsiteY3" fmla="*/ 142240 h 558800"/>
              <a:gd name="connsiteX4" fmla="*/ 2266422 w 2530582"/>
              <a:gd name="connsiteY4" fmla="*/ 182880 h 558800"/>
              <a:gd name="connsiteX5" fmla="*/ 2235942 w 2530582"/>
              <a:gd name="connsiteY5" fmla="*/ 213360 h 558800"/>
              <a:gd name="connsiteX6" fmla="*/ 2205462 w 2530582"/>
              <a:gd name="connsiteY6" fmla="*/ 223520 h 558800"/>
              <a:gd name="connsiteX7" fmla="*/ 2114022 w 2530582"/>
              <a:gd name="connsiteY7" fmla="*/ 264160 h 558800"/>
              <a:gd name="connsiteX8" fmla="*/ 2083542 w 2530582"/>
              <a:gd name="connsiteY8" fmla="*/ 274320 h 558800"/>
              <a:gd name="connsiteX9" fmla="*/ 1920982 w 2530582"/>
              <a:gd name="connsiteY9" fmla="*/ 264160 h 558800"/>
              <a:gd name="connsiteX10" fmla="*/ 1738102 w 2530582"/>
              <a:gd name="connsiteY10" fmla="*/ 254000 h 558800"/>
              <a:gd name="connsiteX11" fmla="*/ 1656822 w 2530582"/>
              <a:gd name="connsiteY11" fmla="*/ 243840 h 558800"/>
              <a:gd name="connsiteX12" fmla="*/ 1494262 w 2530582"/>
              <a:gd name="connsiteY12" fmla="*/ 233680 h 558800"/>
              <a:gd name="connsiteX13" fmla="*/ 1372342 w 2530582"/>
              <a:gd name="connsiteY13" fmla="*/ 223520 h 558800"/>
              <a:gd name="connsiteX14" fmla="*/ 1250422 w 2530582"/>
              <a:gd name="connsiteY14" fmla="*/ 203200 h 558800"/>
              <a:gd name="connsiteX15" fmla="*/ 1098022 w 2530582"/>
              <a:gd name="connsiteY15" fmla="*/ 182880 h 558800"/>
              <a:gd name="connsiteX16" fmla="*/ 803382 w 2530582"/>
              <a:gd name="connsiteY16" fmla="*/ 162560 h 558800"/>
              <a:gd name="connsiteX17" fmla="*/ 722102 w 2530582"/>
              <a:gd name="connsiteY17" fmla="*/ 152400 h 558800"/>
              <a:gd name="connsiteX18" fmla="*/ 325862 w 2530582"/>
              <a:gd name="connsiteY18" fmla="*/ 162560 h 558800"/>
              <a:gd name="connsiteX19" fmla="*/ 264902 w 2530582"/>
              <a:gd name="connsiteY19" fmla="*/ 172720 h 558800"/>
              <a:gd name="connsiteX20" fmla="*/ 203942 w 2530582"/>
              <a:gd name="connsiteY20" fmla="*/ 193040 h 558800"/>
              <a:gd name="connsiteX21" fmla="*/ 132822 w 2530582"/>
              <a:gd name="connsiteY21" fmla="*/ 233680 h 558800"/>
              <a:gd name="connsiteX22" fmla="*/ 112502 w 2530582"/>
              <a:gd name="connsiteY22" fmla="*/ 264160 h 558800"/>
              <a:gd name="connsiteX23" fmla="*/ 61702 w 2530582"/>
              <a:gd name="connsiteY23" fmla="*/ 325120 h 558800"/>
              <a:gd name="connsiteX24" fmla="*/ 31222 w 2530582"/>
              <a:gd name="connsiteY24" fmla="*/ 426720 h 558800"/>
              <a:gd name="connsiteX25" fmla="*/ 21062 w 2530582"/>
              <a:gd name="connsiteY25" fmla="*/ 457200 h 558800"/>
              <a:gd name="connsiteX26" fmla="*/ 10902 w 2530582"/>
              <a:gd name="connsiteY26" fmla="*/ 497840 h 558800"/>
              <a:gd name="connsiteX27" fmla="*/ 742 w 2530582"/>
              <a:gd name="connsiteY27" fmla="*/ 528320 h 558800"/>
              <a:gd name="connsiteX28" fmla="*/ 742 w 2530582"/>
              <a:gd name="connsiteY28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530582" h="558800">
                <a:moveTo>
                  <a:pt x="2530582" y="0"/>
                </a:moveTo>
                <a:lnTo>
                  <a:pt x="2388342" y="91440"/>
                </a:lnTo>
                <a:cubicBezTo>
                  <a:pt x="2378090" y="98074"/>
                  <a:pt x="2366496" y="103126"/>
                  <a:pt x="2357862" y="111760"/>
                </a:cubicBezTo>
                <a:cubicBezTo>
                  <a:pt x="2347702" y="121920"/>
                  <a:pt x="2338724" y="133419"/>
                  <a:pt x="2327382" y="142240"/>
                </a:cubicBezTo>
                <a:cubicBezTo>
                  <a:pt x="2308105" y="157233"/>
                  <a:pt x="2283691" y="165611"/>
                  <a:pt x="2266422" y="182880"/>
                </a:cubicBezTo>
                <a:cubicBezTo>
                  <a:pt x="2256262" y="193040"/>
                  <a:pt x="2247897" y="205390"/>
                  <a:pt x="2235942" y="213360"/>
                </a:cubicBezTo>
                <a:cubicBezTo>
                  <a:pt x="2227031" y="219301"/>
                  <a:pt x="2215041" y="218731"/>
                  <a:pt x="2205462" y="223520"/>
                </a:cubicBezTo>
                <a:cubicBezTo>
                  <a:pt x="2108858" y="271822"/>
                  <a:pt x="2271293" y="211736"/>
                  <a:pt x="2114022" y="264160"/>
                </a:cubicBezTo>
                <a:lnTo>
                  <a:pt x="2083542" y="274320"/>
                </a:lnTo>
                <a:lnTo>
                  <a:pt x="1920982" y="264160"/>
                </a:lnTo>
                <a:cubicBezTo>
                  <a:pt x="1860033" y="260575"/>
                  <a:pt x="1798976" y="258683"/>
                  <a:pt x="1738102" y="254000"/>
                </a:cubicBezTo>
                <a:cubicBezTo>
                  <a:pt x="1710878" y="251906"/>
                  <a:pt x="1684032" y="246107"/>
                  <a:pt x="1656822" y="243840"/>
                </a:cubicBezTo>
                <a:cubicBezTo>
                  <a:pt x="1602717" y="239331"/>
                  <a:pt x="1548416" y="237548"/>
                  <a:pt x="1494262" y="233680"/>
                </a:cubicBezTo>
                <a:cubicBezTo>
                  <a:pt x="1453585" y="230774"/>
                  <a:pt x="1412982" y="226907"/>
                  <a:pt x="1372342" y="223520"/>
                </a:cubicBezTo>
                <a:cubicBezTo>
                  <a:pt x="1282914" y="205634"/>
                  <a:pt x="1359641" y="220003"/>
                  <a:pt x="1250422" y="203200"/>
                </a:cubicBezTo>
                <a:cubicBezTo>
                  <a:pt x="1164762" y="190022"/>
                  <a:pt x="1201673" y="192303"/>
                  <a:pt x="1098022" y="182880"/>
                </a:cubicBezTo>
                <a:cubicBezTo>
                  <a:pt x="793434" y="155190"/>
                  <a:pt x="1155560" y="191908"/>
                  <a:pt x="803382" y="162560"/>
                </a:cubicBezTo>
                <a:cubicBezTo>
                  <a:pt x="776172" y="160293"/>
                  <a:pt x="749195" y="155787"/>
                  <a:pt x="722102" y="152400"/>
                </a:cubicBezTo>
                <a:lnTo>
                  <a:pt x="325862" y="162560"/>
                </a:lnTo>
                <a:cubicBezTo>
                  <a:pt x="305282" y="163475"/>
                  <a:pt x="284887" y="167724"/>
                  <a:pt x="264902" y="172720"/>
                </a:cubicBezTo>
                <a:cubicBezTo>
                  <a:pt x="244122" y="177915"/>
                  <a:pt x="223100" y="183461"/>
                  <a:pt x="203942" y="193040"/>
                </a:cubicBezTo>
                <a:cubicBezTo>
                  <a:pt x="152380" y="218821"/>
                  <a:pt x="175904" y="204959"/>
                  <a:pt x="132822" y="233680"/>
                </a:cubicBezTo>
                <a:cubicBezTo>
                  <a:pt x="126049" y="243840"/>
                  <a:pt x="120319" y="254779"/>
                  <a:pt x="112502" y="264160"/>
                </a:cubicBezTo>
                <a:cubicBezTo>
                  <a:pt x="89715" y="291504"/>
                  <a:pt x="76116" y="292687"/>
                  <a:pt x="61702" y="325120"/>
                </a:cubicBezTo>
                <a:cubicBezTo>
                  <a:pt x="42386" y="368580"/>
                  <a:pt x="43043" y="385345"/>
                  <a:pt x="31222" y="426720"/>
                </a:cubicBezTo>
                <a:cubicBezTo>
                  <a:pt x="28280" y="437018"/>
                  <a:pt x="24004" y="446902"/>
                  <a:pt x="21062" y="457200"/>
                </a:cubicBezTo>
                <a:cubicBezTo>
                  <a:pt x="17226" y="470626"/>
                  <a:pt x="14738" y="484414"/>
                  <a:pt x="10902" y="497840"/>
                </a:cubicBezTo>
                <a:cubicBezTo>
                  <a:pt x="7960" y="508138"/>
                  <a:pt x="2503" y="517756"/>
                  <a:pt x="742" y="528320"/>
                </a:cubicBezTo>
                <a:cubicBezTo>
                  <a:pt x="-928" y="538342"/>
                  <a:pt x="742" y="548640"/>
                  <a:pt x="742" y="55880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63F16B5-3747-EC40-AFE5-9BE8044AD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2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2DC0D-076D-C141-8441-B2FFBC3AB65E}"/>
              </a:ext>
            </a:extLst>
          </p:cNvPr>
          <p:cNvSpPr/>
          <p:nvPr/>
        </p:nvSpPr>
        <p:spPr>
          <a:xfrm>
            <a:off x="6231839" y="3010797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03CDC-B7A2-1749-8444-986C34D3868A}"/>
              </a:ext>
            </a:extLst>
          </p:cNvPr>
          <p:cNvSpPr/>
          <p:nvPr/>
        </p:nvSpPr>
        <p:spPr>
          <a:xfrm>
            <a:off x="5290545" y="3010798"/>
            <a:ext cx="931510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DF53F1-5247-D345-9432-D0C3B3A46321}"/>
              </a:ext>
            </a:extLst>
          </p:cNvPr>
          <p:cNvSpPr/>
          <p:nvPr/>
        </p:nvSpPr>
        <p:spPr>
          <a:xfrm>
            <a:off x="669958" y="3010798"/>
            <a:ext cx="74228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9E9D42-48AC-8E4F-8119-9BFA1356BED3}"/>
              </a:ext>
            </a:extLst>
          </p:cNvPr>
          <p:cNvSpPr/>
          <p:nvPr/>
        </p:nvSpPr>
        <p:spPr>
          <a:xfrm>
            <a:off x="1398958" y="3010797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C66C2F-93DF-3147-B197-E1C82ADF29F3}"/>
              </a:ext>
            </a:extLst>
          </p:cNvPr>
          <p:cNvSpPr/>
          <p:nvPr/>
        </p:nvSpPr>
        <p:spPr>
          <a:xfrm>
            <a:off x="2708595" y="2936240"/>
            <a:ext cx="2219006" cy="30105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EE03ED-10D0-0F45-8840-8637889FC684}"/>
              </a:ext>
            </a:extLst>
          </p:cNvPr>
          <p:cNvGrpSpPr/>
          <p:nvPr/>
        </p:nvGrpSpPr>
        <p:grpSpPr>
          <a:xfrm>
            <a:off x="669958" y="2703022"/>
            <a:ext cx="1673792" cy="615555"/>
            <a:chOff x="669958" y="3241502"/>
            <a:chExt cx="1673792" cy="615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86913C-61CD-7A47-8D49-7F75A790A737}"/>
                </a:ext>
              </a:extLst>
            </p:cNvPr>
            <p:cNvSpPr txBox="1"/>
            <p:nvPr/>
          </p:nvSpPr>
          <p:spPr>
            <a:xfrm>
              <a:off x="669958" y="3549280"/>
              <a:ext cx="167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 0, Offset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787B28-3DFD-6142-B4C4-5D3B4436E16E}"/>
                </a:ext>
              </a:extLst>
            </p:cNvPr>
            <p:cNvSpPr txBox="1"/>
            <p:nvPr/>
          </p:nvSpPr>
          <p:spPr>
            <a:xfrm>
              <a:off x="722152" y="3241502"/>
              <a:ext cx="1569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Address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778327-56C7-5344-BDA0-8F6798CE5BF4}"/>
              </a:ext>
            </a:extLst>
          </p:cNvPr>
          <p:cNvGrpSpPr/>
          <p:nvPr/>
        </p:nvGrpSpPr>
        <p:grpSpPr>
          <a:xfrm>
            <a:off x="5290545" y="2703021"/>
            <a:ext cx="1870961" cy="615555"/>
            <a:chOff x="5290545" y="3241501"/>
            <a:chExt cx="1870961" cy="6155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7351D-D276-C846-8422-8B3EEC6C5BE1}"/>
                </a:ext>
              </a:extLst>
            </p:cNvPr>
            <p:cNvSpPr txBox="1"/>
            <p:nvPr/>
          </p:nvSpPr>
          <p:spPr>
            <a:xfrm>
              <a:off x="5290545" y="3549279"/>
              <a:ext cx="1870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 12, Offset 240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2041E2-E9FE-5E47-885F-2BEDE5EFDD40}"/>
                </a:ext>
              </a:extLst>
            </p:cNvPr>
            <p:cNvSpPr txBox="1"/>
            <p:nvPr/>
          </p:nvSpPr>
          <p:spPr>
            <a:xfrm>
              <a:off x="5292243" y="3241501"/>
              <a:ext cx="1670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Physical Address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FC53CE4-146F-2D40-8CB1-BB9A74EA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E4D1622-D4ED-C64B-AE96-17D44DF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E78A3CD-F432-3A44-A12A-CB0AC3B0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</p:spTree>
    <p:extLst>
      <p:ext uri="{BB962C8B-B14F-4D97-AF65-F5344CB8AC3E}">
        <p14:creationId xmlns:p14="http://schemas.microsoft.com/office/powerpoint/2010/main" val="16016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0302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0302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04878-46D2-4441-8960-73862184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FEAF58-7898-7940-9B2B-FE2BE301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DD1E4A-DBBF-264D-AC6F-AE19BDBD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D0D559-552E-F345-8EAD-33A82222D7C9}"/>
              </a:ext>
            </a:extLst>
          </p:cNvPr>
          <p:cNvSpPr/>
          <p:nvPr/>
        </p:nvSpPr>
        <p:spPr>
          <a:xfrm>
            <a:off x="6304916" y="3443068"/>
            <a:ext cx="890243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5F7BAD-3138-4142-817E-E87F30C863C1}"/>
              </a:ext>
            </a:extLst>
          </p:cNvPr>
          <p:cNvSpPr/>
          <p:nvPr/>
        </p:nvSpPr>
        <p:spPr>
          <a:xfrm>
            <a:off x="5311245" y="3435425"/>
            <a:ext cx="993671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2CCFF84-B3D6-7743-A119-ED4C829AD262}"/>
              </a:ext>
            </a:extLst>
          </p:cNvPr>
          <p:cNvSpPr/>
          <p:nvPr/>
        </p:nvSpPr>
        <p:spPr>
          <a:xfrm>
            <a:off x="669957" y="3435425"/>
            <a:ext cx="1003881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6CA5AA0-37C6-9443-8C2C-D9799C921BB6}"/>
              </a:ext>
            </a:extLst>
          </p:cNvPr>
          <p:cNvSpPr/>
          <p:nvPr/>
        </p:nvSpPr>
        <p:spPr>
          <a:xfrm>
            <a:off x="1679957" y="3435425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913C-61CD-7A47-8D49-7F75A790A737}"/>
              </a:ext>
            </a:extLst>
          </p:cNvPr>
          <p:cNvSpPr txBox="1"/>
          <p:nvPr/>
        </p:nvSpPr>
        <p:spPr>
          <a:xfrm>
            <a:off x="669958" y="3010800"/>
            <a:ext cx="1971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7351D-D276-C846-8422-8B3EEC6C5BE1}"/>
              </a:ext>
            </a:extLst>
          </p:cNvPr>
          <p:cNvSpPr txBox="1"/>
          <p:nvPr/>
        </p:nvSpPr>
        <p:spPr>
          <a:xfrm>
            <a:off x="5290545" y="3010799"/>
            <a:ext cx="1970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???, Offset ???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3197A-BF4F-1541-8FB5-72A5184B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320" y="3880609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2DC0D-076D-C141-8441-B2FFBC3AB65E}"/>
              </a:ext>
            </a:extLst>
          </p:cNvPr>
          <p:cNvSpPr/>
          <p:nvPr/>
        </p:nvSpPr>
        <p:spPr>
          <a:xfrm>
            <a:off x="6213476" y="3443068"/>
            <a:ext cx="890243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03CDC-B7A2-1749-8444-986C34D3868A}"/>
              </a:ext>
            </a:extLst>
          </p:cNvPr>
          <p:cNvSpPr/>
          <p:nvPr/>
        </p:nvSpPr>
        <p:spPr>
          <a:xfrm>
            <a:off x="5311245" y="3435425"/>
            <a:ext cx="890243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DF53F1-5247-D345-9432-D0C3B3A46321}"/>
              </a:ext>
            </a:extLst>
          </p:cNvPr>
          <p:cNvSpPr/>
          <p:nvPr/>
        </p:nvSpPr>
        <p:spPr>
          <a:xfrm>
            <a:off x="669957" y="3435425"/>
            <a:ext cx="1003881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9E9D42-48AC-8E4F-8119-9BFA1356BED3}"/>
              </a:ext>
            </a:extLst>
          </p:cNvPr>
          <p:cNvSpPr/>
          <p:nvPr/>
        </p:nvSpPr>
        <p:spPr>
          <a:xfrm>
            <a:off x="1679957" y="3435425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C66C2F-93DF-3147-B197-E1C82ADF29F3}"/>
              </a:ext>
            </a:extLst>
          </p:cNvPr>
          <p:cNvSpPr/>
          <p:nvPr/>
        </p:nvSpPr>
        <p:spPr>
          <a:xfrm>
            <a:off x="2701615" y="4155479"/>
            <a:ext cx="2219006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0302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0302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04878-46D2-4441-8960-73862184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FEAF58-7898-7940-9B2B-FE2BE301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DD1E4A-DBBF-264D-AC6F-AE19BDBD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913C-61CD-7A47-8D49-7F75A790A737}"/>
              </a:ext>
            </a:extLst>
          </p:cNvPr>
          <p:cNvSpPr txBox="1"/>
          <p:nvPr/>
        </p:nvSpPr>
        <p:spPr>
          <a:xfrm>
            <a:off x="669958" y="3010800"/>
            <a:ext cx="1971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7351D-D276-C846-8422-8B3EEC6C5BE1}"/>
              </a:ext>
            </a:extLst>
          </p:cNvPr>
          <p:cNvSpPr txBox="1"/>
          <p:nvPr/>
        </p:nvSpPr>
        <p:spPr>
          <a:xfrm>
            <a:off x="5290545" y="3010799"/>
            <a:ext cx="1870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</p:txBody>
      </p:sp>
    </p:spTree>
    <p:extLst>
      <p:ext uri="{BB962C8B-B14F-4D97-AF65-F5344CB8AC3E}">
        <p14:creationId xmlns:p14="http://schemas.microsoft.com/office/powerpoint/2010/main" val="38934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1FD-4EBD-D94C-9D59-571ED016A0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C04913-3D70-4144-A75D-F6590114A0D8}"/>
              </a:ext>
            </a:extLst>
          </p:cNvPr>
          <p:cNvSpPr/>
          <p:nvPr/>
        </p:nvSpPr>
        <p:spPr>
          <a:xfrm>
            <a:off x="669959" y="4411053"/>
            <a:ext cx="73880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31348A-3E3F-2849-A707-BB6D725E9A59}"/>
              </a:ext>
            </a:extLst>
          </p:cNvPr>
          <p:cNvSpPr/>
          <p:nvPr/>
        </p:nvSpPr>
        <p:spPr>
          <a:xfrm>
            <a:off x="1408760" y="441105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85D86-545D-C14E-B765-EA1EB1C788E9}"/>
              </a:ext>
            </a:extLst>
          </p:cNvPr>
          <p:cNvSpPr txBox="1"/>
          <p:nvPr/>
        </p:nvSpPr>
        <p:spPr>
          <a:xfrm>
            <a:off x="722152" y="324150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7E08-D69F-324D-90B9-0A817B689205}"/>
              </a:ext>
            </a:extLst>
          </p:cNvPr>
          <p:cNvSpPr txBox="1"/>
          <p:nvPr/>
        </p:nvSpPr>
        <p:spPr>
          <a:xfrm>
            <a:off x="5292243" y="324150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F18A8-0078-0E4A-998E-29E113E4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DB013F-2E52-E94D-A814-1ADFFAF6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40FEC8-4E01-E542-964D-BEB08942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6DC3DD6-D496-F542-B96C-9B29B87A101A}"/>
              </a:ext>
            </a:extLst>
          </p:cNvPr>
          <p:cNvSpPr/>
          <p:nvPr/>
        </p:nvSpPr>
        <p:spPr>
          <a:xfrm>
            <a:off x="5330951" y="4385163"/>
            <a:ext cx="97196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2EEE7E5-F5A0-334A-B45B-A78D3B39D856}"/>
              </a:ext>
            </a:extLst>
          </p:cNvPr>
          <p:cNvSpPr/>
          <p:nvPr/>
        </p:nvSpPr>
        <p:spPr>
          <a:xfrm>
            <a:off x="6302913" y="438516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D199-D3F6-A346-9E72-8ADB70FA544F}"/>
              </a:ext>
            </a:extLst>
          </p:cNvPr>
          <p:cNvSpPr txBox="1"/>
          <p:nvPr/>
        </p:nvSpPr>
        <p:spPr>
          <a:xfrm>
            <a:off x="669958" y="3549280"/>
            <a:ext cx="1971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  <a:p>
            <a:endParaRPr lang="en-US" dirty="0"/>
          </a:p>
          <a:p>
            <a:r>
              <a:rPr lang="en-US" dirty="0"/>
              <a:t>Page 2, Offset 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C35D5-8678-C54E-9F85-E9DFB8F22C8B}"/>
              </a:ext>
            </a:extLst>
          </p:cNvPr>
          <p:cNvSpPr txBox="1"/>
          <p:nvPr/>
        </p:nvSpPr>
        <p:spPr>
          <a:xfrm>
            <a:off x="5290545" y="3549279"/>
            <a:ext cx="1970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  <a:p>
            <a:endParaRPr lang="en-US" dirty="0"/>
          </a:p>
          <a:p>
            <a:r>
              <a:rPr lang="en-US" dirty="0"/>
              <a:t>Frame ???, Offset ???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D5967C-6234-6841-B607-8CD232942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93" y="4377473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E8C1-0562-A047-9F03-1EBD26D2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500" y="199308"/>
            <a:ext cx="4944300" cy="645300"/>
          </a:xfrm>
        </p:spPr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AE78-0070-C143-A601-2046D0BB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6854" y="844608"/>
            <a:ext cx="6163945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page fault </a:t>
            </a:r>
            <a:r>
              <a:rPr lang="en-US" sz="2000" dirty="0"/>
              <a:t>is an </a:t>
            </a:r>
            <a:r>
              <a:rPr lang="en-US" sz="2000" i="1" dirty="0"/>
              <a:t>interrupt generated by the MMU …</a:t>
            </a:r>
          </a:p>
          <a:p>
            <a:pPr marL="596900" lvl="1" indent="0">
              <a:buNone/>
            </a:pPr>
            <a:r>
              <a:rPr lang="en-US" sz="1600" dirty="0"/>
              <a:t>… because a program issued a logical address requesting data or an instruction from a page that is not currently loaded into a page frame (i.e. there is no page to frame mapping in the page table).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1FD-4EBD-D94C-9D59-571ED016A0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C04913-3D70-4144-A75D-F6590114A0D8}"/>
              </a:ext>
            </a:extLst>
          </p:cNvPr>
          <p:cNvSpPr/>
          <p:nvPr/>
        </p:nvSpPr>
        <p:spPr>
          <a:xfrm>
            <a:off x="669959" y="4411053"/>
            <a:ext cx="73880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31348A-3E3F-2849-A707-BB6D725E9A59}"/>
              </a:ext>
            </a:extLst>
          </p:cNvPr>
          <p:cNvSpPr/>
          <p:nvPr/>
        </p:nvSpPr>
        <p:spPr>
          <a:xfrm>
            <a:off x="1408760" y="441105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A344B3-28A7-E44E-992B-F3AC1A907742}"/>
              </a:ext>
            </a:extLst>
          </p:cNvPr>
          <p:cNvSpPr/>
          <p:nvPr/>
        </p:nvSpPr>
        <p:spPr>
          <a:xfrm>
            <a:off x="5290545" y="4403409"/>
            <a:ext cx="1120415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3C835E-89F1-A346-B99B-34E73C90606E}"/>
              </a:ext>
            </a:extLst>
          </p:cNvPr>
          <p:cNvSpPr/>
          <p:nvPr/>
        </p:nvSpPr>
        <p:spPr>
          <a:xfrm>
            <a:off x="2712323" y="3429710"/>
            <a:ext cx="2219006" cy="30777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85D86-545D-C14E-B765-EA1EB1C788E9}"/>
              </a:ext>
            </a:extLst>
          </p:cNvPr>
          <p:cNvSpPr txBox="1"/>
          <p:nvPr/>
        </p:nvSpPr>
        <p:spPr>
          <a:xfrm>
            <a:off x="722152" y="324150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7E08-D69F-324D-90B9-0A817B689205}"/>
              </a:ext>
            </a:extLst>
          </p:cNvPr>
          <p:cNvSpPr txBox="1"/>
          <p:nvPr/>
        </p:nvSpPr>
        <p:spPr>
          <a:xfrm>
            <a:off x="5292243" y="324150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D199-D3F6-A346-9E72-8ADB70FA544F}"/>
              </a:ext>
            </a:extLst>
          </p:cNvPr>
          <p:cNvSpPr txBox="1"/>
          <p:nvPr/>
        </p:nvSpPr>
        <p:spPr>
          <a:xfrm>
            <a:off x="669958" y="3549280"/>
            <a:ext cx="1971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  <a:p>
            <a:endParaRPr lang="en-US" dirty="0"/>
          </a:p>
          <a:p>
            <a:r>
              <a:rPr lang="en-US" dirty="0"/>
              <a:t>Page 2, Offset 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C35D5-8678-C54E-9F85-E9DFB8F22C8B}"/>
              </a:ext>
            </a:extLst>
          </p:cNvPr>
          <p:cNvSpPr txBox="1"/>
          <p:nvPr/>
        </p:nvSpPr>
        <p:spPr>
          <a:xfrm>
            <a:off x="5290545" y="3549279"/>
            <a:ext cx="18709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  <a:p>
            <a:endParaRPr lang="en-US" dirty="0"/>
          </a:p>
          <a:p>
            <a:r>
              <a:rPr lang="en-US" b="1" dirty="0"/>
              <a:t>Page Fault!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F18A8-0078-0E4A-998E-29E113E4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2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8DC8BD-B174-4143-BCE3-7D530698D8ED}"/>
              </a:ext>
            </a:extLst>
          </p:cNvPr>
          <p:cNvSpPr/>
          <p:nvPr/>
        </p:nvSpPr>
        <p:spPr>
          <a:xfrm>
            <a:off x="5189514" y="3439870"/>
            <a:ext cx="2219006" cy="30777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4099B-1298-384B-A387-7C5FDCFC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035" y="195368"/>
            <a:ext cx="4944300" cy="645300"/>
          </a:xfrm>
        </p:spPr>
        <p:txBody>
          <a:bodyPr/>
          <a:lstStyle/>
          <a:p>
            <a:r>
              <a:rPr lang="en-US" dirty="0"/>
              <a:t>Handling Page 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A89-11F5-ED4A-BDF5-32FF9E3F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99" y="761714"/>
            <a:ext cx="7596715" cy="1659900"/>
          </a:xfrm>
        </p:spPr>
        <p:txBody>
          <a:bodyPr/>
          <a:lstStyle/>
          <a:p>
            <a:r>
              <a:rPr lang="en-US" sz="2000" dirty="0"/>
              <a:t>When a </a:t>
            </a:r>
            <a:r>
              <a:rPr lang="en-US" sz="2000" b="1" i="1" dirty="0"/>
              <a:t>page fault </a:t>
            </a:r>
            <a:r>
              <a:rPr lang="en-US" sz="2000" dirty="0"/>
              <a:t>occurs, </a:t>
            </a:r>
          </a:p>
          <a:p>
            <a:pPr lvl="1"/>
            <a:r>
              <a:rPr lang="en-US" sz="1800" dirty="0"/>
              <a:t>The MMU generates an interrupt</a:t>
            </a:r>
          </a:p>
          <a:p>
            <a:pPr lvl="1"/>
            <a:r>
              <a:rPr lang="en-US" sz="1800" dirty="0"/>
              <a:t>The Page fault Handler (ISR in the OS) is Invoked</a:t>
            </a:r>
          </a:p>
          <a:p>
            <a:pPr lvl="2"/>
            <a:r>
              <a:rPr lang="en-US" sz="1600" dirty="0"/>
              <a:t>The requested page is copied from disk to a page frame in RAM.</a:t>
            </a:r>
          </a:p>
          <a:p>
            <a:pPr lvl="3"/>
            <a:r>
              <a:rPr lang="en-US" sz="1600" dirty="0"/>
              <a:t>If necessary, a page to be replaced is chosen and copied to disk.</a:t>
            </a:r>
          </a:p>
          <a:p>
            <a:pPr lvl="2"/>
            <a:r>
              <a:rPr lang="en-US" sz="1600" dirty="0"/>
              <a:t>The page table is updated.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016DC-F284-4643-B043-B691C99DDE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7B25A-3AAB-9F4C-AAEE-0997F3320B06}"/>
              </a:ext>
            </a:extLst>
          </p:cNvPr>
          <p:cNvSpPr txBox="1"/>
          <p:nvPr/>
        </p:nvSpPr>
        <p:spPr>
          <a:xfrm>
            <a:off x="1250472" y="271318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41D19-93DD-CD49-A08C-BE8CAD195ECD}"/>
              </a:ext>
            </a:extLst>
          </p:cNvPr>
          <p:cNvSpPr txBox="1"/>
          <p:nvPr/>
        </p:nvSpPr>
        <p:spPr>
          <a:xfrm>
            <a:off x="2994159" y="3020958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D01CA-5C31-5246-9C1B-681EACBF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26" y="3036926"/>
            <a:ext cx="978305" cy="2066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81BF1-91BF-E84D-B412-52C16E16C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445" y="3328735"/>
            <a:ext cx="963822" cy="1483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D6B26-C67C-7D47-8333-7333792C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645" y="2713182"/>
            <a:ext cx="1991690" cy="223495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CEA380D1-CE39-DF4D-9BB0-A53E98EDB194}"/>
              </a:ext>
            </a:extLst>
          </p:cNvPr>
          <p:cNvSpPr/>
          <p:nvPr/>
        </p:nvSpPr>
        <p:spPr>
          <a:xfrm>
            <a:off x="2455775" y="3636512"/>
            <a:ext cx="978305" cy="620528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C44F29-4500-7847-AAB7-FA186E4FCC06}"/>
              </a:ext>
            </a:extLst>
          </p:cNvPr>
          <p:cNvGrpSpPr/>
          <p:nvPr/>
        </p:nvGrpSpPr>
        <p:grpSpPr>
          <a:xfrm>
            <a:off x="383864" y="3512720"/>
            <a:ext cx="1502233" cy="307777"/>
            <a:chOff x="1343322" y="2379521"/>
            <a:chExt cx="1502233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B0DB7-5373-494F-9F76-F3433F118A53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F71060-B021-8E4A-9F4D-F268E6C5DD6E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D44339-E007-9641-BA59-143B9C7B71B9}"/>
              </a:ext>
            </a:extLst>
          </p:cNvPr>
          <p:cNvSpPr txBox="1"/>
          <p:nvPr/>
        </p:nvSpPr>
        <p:spPr>
          <a:xfrm>
            <a:off x="7052763" y="34316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7D1C6E-574B-DD4D-94E1-E305FBF4E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904" y="3586236"/>
            <a:ext cx="529646" cy="1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37 C 0.02448 -0.00987 0.04861 -0.01574 0.06267 -0.00987 C 0.07674 -0.0037 0.07743 0.01358 0.0849 0.03179 C 0.09236 0.05 0.08785 0.08488 0.10712 0.09908 C 0.12639 0.11328 0.16337 0.11513 0.20052 0.11698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AC7A-D7E4-8845-88E5-A31D32B3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40" y="151445"/>
            <a:ext cx="4944300" cy="645300"/>
          </a:xfrm>
        </p:spPr>
        <p:txBody>
          <a:bodyPr/>
          <a:lstStyle/>
          <a:p>
            <a:r>
              <a:rPr lang="en-US" dirty="0"/>
              <a:t>Handling Page 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081A-8A77-D243-9009-BFDC6465E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02" y="2107979"/>
            <a:ext cx="7387738" cy="2536093"/>
          </a:xfrm>
        </p:spPr>
        <p:txBody>
          <a:bodyPr/>
          <a:lstStyle/>
          <a:p>
            <a:r>
              <a:rPr lang="en-US" sz="1800" dirty="0"/>
              <a:t>Page Fault Handler (ISR):</a:t>
            </a:r>
          </a:p>
          <a:p>
            <a:pPr lvl="1"/>
            <a:r>
              <a:rPr lang="en-US" sz="1600" dirty="0"/>
              <a:t>OS saves process context to its PCB</a:t>
            </a:r>
          </a:p>
          <a:p>
            <a:pPr lvl="1"/>
            <a:r>
              <a:rPr lang="en-US" sz="1600" dirty="0"/>
              <a:t>OS moves PCB to the waiting state</a:t>
            </a:r>
          </a:p>
          <a:p>
            <a:pPr lvl="1"/>
            <a:r>
              <a:rPr lang="en-US" sz="1600" dirty="0"/>
              <a:t>OS makes request to disk to read the page</a:t>
            </a:r>
          </a:p>
          <a:p>
            <a:pPr lvl="1"/>
            <a:r>
              <a:rPr lang="en-US" sz="1600" dirty="0"/>
              <a:t>OS invokes scheduler to pick a new process to run.</a:t>
            </a:r>
          </a:p>
          <a:p>
            <a:r>
              <a:rPr lang="en-US" sz="1800" dirty="0"/>
              <a:t>Disk Interrupt Handler (ISR):</a:t>
            </a:r>
          </a:p>
          <a:p>
            <a:pPr lvl="1"/>
            <a:r>
              <a:rPr lang="en-US" sz="1600" dirty="0"/>
              <a:t>OS saves context of running process to its PCB</a:t>
            </a:r>
          </a:p>
          <a:p>
            <a:pPr lvl="1"/>
            <a:r>
              <a:rPr lang="en-US" sz="1600" dirty="0"/>
              <a:t>OS loads page into an available page frame (possibly with replacement)</a:t>
            </a:r>
          </a:p>
          <a:p>
            <a:pPr lvl="1"/>
            <a:r>
              <a:rPr lang="en-US" sz="1600" dirty="0"/>
              <a:t>OS update the process’ page table with new mapping</a:t>
            </a:r>
          </a:p>
          <a:p>
            <a:pPr lvl="1"/>
            <a:r>
              <a:rPr lang="en-US" sz="1600" dirty="0"/>
              <a:t>OS moves process’s PCB to ready state</a:t>
            </a:r>
          </a:p>
          <a:p>
            <a:pPr lvl="1"/>
            <a:r>
              <a:rPr lang="en-US" sz="1600" dirty="0"/>
              <a:t>OS restores context of the running process.</a:t>
            </a:r>
          </a:p>
          <a:p>
            <a:pPr marL="5969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880E-8C8D-AA48-91B9-ACE14B4A04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A3AE08E-AAA0-0F45-8B56-2F52F252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78" y="911052"/>
            <a:ext cx="5725722" cy="25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C58CD-B147-694B-AD00-BB41AAFD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C0A7-ACB7-9E42-90CD-0398545145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97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3932-B88B-7E41-BC39-D03AB72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Recall: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7E15-C090-D944-A712-57A3A68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8079" y="1693147"/>
            <a:ext cx="5659448" cy="3271759"/>
          </a:xfrm>
        </p:spPr>
        <p:txBody>
          <a:bodyPr/>
          <a:lstStyle/>
          <a:p>
            <a:r>
              <a:rPr lang="en-US" sz="2400" b="1" i="1" dirty="0"/>
              <a:t>Logical memory </a:t>
            </a:r>
            <a:r>
              <a:rPr lang="en-US" sz="2400" dirty="0"/>
              <a:t>is an abstraction </a:t>
            </a:r>
            <a:br>
              <a:rPr lang="en-US" sz="2400" dirty="0"/>
            </a:br>
            <a:r>
              <a:rPr lang="en-US" sz="2400" dirty="0"/>
              <a:t>produced by a combination of the </a:t>
            </a:r>
            <a:br>
              <a:rPr lang="en-US" sz="2400" dirty="0"/>
            </a:br>
            <a:r>
              <a:rPr lang="en-US" sz="2400" dirty="0"/>
              <a:t>OS and added hardware support that: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Creates the </a:t>
            </a:r>
            <a:r>
              <a:rPr lang="en-US" sz="2000" i="1" dirty="0"/>
              <a:t>illusion</a:t>
            </a:r>
            <a:r>
              <a:rPr lang="en-US" sz="2000" dirty="0"/>
              <a:t> of:</a:t>
            </a:r>
          </a:p>
          <a:p>
            <a:pPr lvl="2"/>
            <a:r>
              <a:rPr lang="en-US" sz="1800" dirty="0"/>
              <a:t>each process having its </a:t>
            </a:r>
            <a:r>
              <a:rPr lang="en-US" sz="1800" i="1" dirty="0"/>
              <a:t>own memory</a:t>
            </a:r>
            <a:r>
              <a:rPr lang="en-US" sz="1800" dirty="0"/>
              <a:t>, and </a:t>
            </a:r>
          </a:p>
          <a:p>
            <a:pPr lvl="2"/>
            <a:r>
              <a:rPr lang="en-US" sz="1800" dirty="0"/>
              <a:t>its own memory is </a:t>
            </a:r>
            <a:r>
              <a:rPr lang="en-US" sz="1800" i="1" dirty="0"/>
              <a:t>larger</a:t>
            </a:r>
            <a:r>
              <a:rPr lang="en-US" sz="1800" dirty="0"/>
              <a:t> than the </a:t>
            </a:r>
            <a:br>
              <a:rPr lang="en-US" sz="1800" dirty="0"/>
            </a:br>
            <a:r>
              <a:rPr lang="en-US" sz="1800" dirty="0"/>
              <a:t>physical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5B63-9E93-0849-B90A-CB8B330438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7E38-0285-E84B-9141-1E177E99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" y="2987536"/>
            <a:ext cx="2342832" cy="155212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9D854-314E-B945-842F-F7BB3AA9DEB6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12F8C-7D7C-7A4C-BDAB-E9CF9AFE07C4}"/>
              </a:ext>
            </a:extLst>
          </p:cNvPr>
          <p:cNvGrpSpPr/>
          <p:nvPr/>
        </p:nvGrpSpPr>
        <p:grpSpPr>
          <a:xfrm>
            <a:off x="6591467" y="271524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FDCE5A1-0893-9F47-9DA5-757FDA939963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F34E2E2-F67F-9B4D-84EF-7074C8536344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117076-524B-924C-92F6-1FC9A59166AD}"/>
                </a:ext>
              </a:extLst>
            </p:cNvPr>
            <p:cNvSpPr/>
            <p:nvPr/>
          </p:nvSpPr>
          <p:spPr>
            <a:xfrm rot="1024477">
              <a:off x="7409965" y="960691"/>
              <a:ext cx="792491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0118C7-BD82-1C45-9768-3C91AEC8F719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library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Process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B369A-2A02-D74B-B411-788F2A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489964" cy="645300"/>
          </a:xfrm>
        </p:spPr>
        <p:txBody>
          <a:bodyPr/>
          <a:lstStyle/>
          <a:p>
            <a:r>
              <a:rPr lang="en-US" dirty="0"/>
              <a:t>Inside the Logical Memory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6A8A3-CD4A-7549-B332-0EDA4978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870" y="1557337"/>
            <a:ext cx="2823521" cy="3330751"/>
          </a:xfrm>
        </p:spPr>
        <p:txBody>
          <a:bodyPr/>
          <a:lstStyle/>
          <a:p>
            <a:r>
              <a:rPr lang="en-US" dirty="0"/>
              <a:t>Logical Memory:</a:t>
            </a:r>
          </a:p>
          <a:p>
            <a:pPr lvl="1"/>
            <a:r>
              <a:rPr lang="en-US" dirty="0"/>
              <a:t>To big for MM</a:t>
            </a:r>
          </a:p>
          <a:p>
            <a:pPr lvl="1"/>
            <a:r>
              <a:rPr lang="en-US" dirty="0"/>
              <a:t>Typically, also too big for disk</a:t>
            </a:r>
          </a:p>
          <a:p>
            <a:r>
              <a:rPr lang="en-US" dirty="0"/>
              <a:t>“Empty” is typically huge even for large programs!</a:t>
            </a:r>
          </a:p>
          <a:p>
            <a:r>
              <a:rPr lang="en-US" dirty="0"/>
              <a:t>So, </a:t>
            </a:r>
            <a:r>
              <a:rPr lang="en-US" b="1" dirty="0"/>
              <a:t>OS only allocates pages that are not empty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Code (fixed)</a:t>
            </a:r>
          </a:p>
          <a:p>
            <a:pPr lvl="1"/>
            <a:r>
              <a:rPr lang="en-US" dirty="0"/>
              <a:t>Data (fixed)</a:t>
            </a:r>
          </a:p>
          <a:p>
            <a:pPr lvl="1"/>
            <a:r>
              <a:rPr lang="en-US" dirty="0"/>
              <a:t>Small initial Heap</a:t>
            </a:r>
          </a:p>
          <a:p>
            <a:pPr lvl="1"/>
            <a:r>
              <a:rPr lang="en-US" dirty="0"/>
              <a:t>Small initial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0CB68-4DD4-8F49-87D5-84A33971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06" y="2215197"/>
            <a:ext cx="4728821" cy="254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8CF1D-9CF7-9F45-9ED6-67AE477CD364}"/>
              </a:ext>
            </a:extLst>
          </p:cNvPr>
          <p:cNvSpPr txBox="1"/>
          <p:nvPr/>
        </p:nvSpPr>
        <p:spPr>
          <a:xfrm rot="21038607">
            <a:off x="4951064" y="1135294"/>
            <a:ext cx="450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Segoe Print" panose="02000800000000000000" pitchFamily="2" charset="0"/>
              </a:rPr>
              <a:t>For Context: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On 64 bit Linux - m=48.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Each process has 2</a:t>
            </a:r>
            <a:r>
              <a:rPr lang="en-US" sz="1600" baseline="30000" dirty="0">
                <a:latin typeface="Segoe Print" panose="02000800000000000000" pitchFamily="2" charset="0"/>
              </a:rPr>
              <a:t>48</a:t>
            </a:r>
            <a:r>
              <a:rPr lang="en-US" sz="1600" dirty="0">
                <a:latin typeface="Segoe Print" panose="02000800000000000000" pitchFamily="2" charset="0"/>
              </a:rPr>
              <a:t>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Or 256,000 GB!!!</a:t>
            </a:r>
          </a:p>
        </p:txBody>
      </p:sp>
    </p:spTree>
    <p:extLst>
      <p:ext uri="{BB962C8B-B14F-4D97-AF65-F5344CB8AC3E}">
        <p14:creationId xmlns:p14="http://schemas.microsoft.com/office/powerpoint/2010/main" val="16385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610E31-90E7-3948-A5F5-9F8B1964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921167" cy="645300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7DF007-AC1C-4540-A355-8983083A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3536" y="1306397"/>
            <a:ext cx="5839027" cy="3479915"/>
          </a:xfrm>
        </p:spPr>
        <p:txBody>
          <a:bodyPr/>
          <a:lstStyle/>
          <a:p>
            <a:r>
              <a:rPr lang="en-US" sz="2000" dirty="0"/>
              <a:t>Managing Page Allocations (Operating System)</a:t>
            </a:r>
          </a:p>
          <a:p>
            <a:pPr lvl="1"/>
            <a:r>
              <a:rPr lang="en-US" sz="1800" dirty="0"/>
              <a:t>Stack and heap grow and shrink as processes run.</a:t>
            </a:r>
          </a:p>
          <a:p>
            <a:pPr lvl="1"/>
            <a:r>
              <a:rPr lang="en-US" sz="1800" dirty="0"/>
              <a:t>OS must dynamically add pages to and remove pages from the stack and the heap (i.e. fill in the empty).</a:t>
            </a:r>
          </a:p>
          <a:p>
            <a:pPr lvl="1"/>
            <a:endParaRPr lang="en-US" sz="1800" dirty="0"/>
          </a:p>
          <a:p>
            <a:r>
              <a:rPr lang="en-US" sz="2000" dirty="0"/>
              <a:t>Managing Allocated Heap Space (Library Code)</a:t>
            </a:r>
          </a:p>
          <a:p>
            <a:pPr lvl="1"/>
            <a:r>
              <a:rPr lang="en-US" sz="1800" dirty="0"/>
              <a:t>Within the allocated heap pages the library code can make new allocations and free old ones.</a:t>
            </a:r>
          </a:p>
          <a:p>
            <a:pPr lvl="1"/>
            <a:r>
              <a:rPr lang="en-US" sz="1800" dirty="0"/>
              <a:t>Library track used and available space in the already allocated heap pages.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E241-E8FD-DE44-A742-5730B61846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4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C799-911F-1D46-AFF6-557C96AA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Page Allocations (OS)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A6A2-70E1-C74B-B4CE-7005E358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354667"/>
            <a:ext cx="4853710" cy="2747571"/>
          </a:xfrm>
        </p:spPr>
        <p:txBody>
          <a:bodyPr/>
          <a:lstStyle/>
          <a:p>
            <a:r>
              <a:rPr lang="en-US" sz="2000" dirty="0"/>
              <a:t>The page table also contains a </a:t>
            </a:r>
            <a:r>
              <a:rPr lang="en-US" sz="2000" b="1" i="1" dirty="0"/>
              <a:t>valid bit </a:t>
            </a:r>
            <a:r>
              <a:rPr lang="en-US" sz="2000" dirty="0"/>
              <a:t>for each page.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1 – page exists in </a:t>
            </a:r>
            <a:r>
              <a:rPr lang="en-US" sz="1800" i="1" dirty="0"/>
              <a:t>logical memory</a:t>
            </a:r>
            <a:r>
              <a:rPr lang="en-US" sz="1800" dirty="0"/>
              <a:t>.</a:t>
            </a:r>
          </a:p>
          <a:p>
            <a:pPr lvl="2"/>
            <a:r>
              <a:rPr lang="en-US" sz="1600" dirty="0"/>
              <a:t>Access generates a page fault to load the page if it is not in a page frame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0 – page does not exist in logical memory (i.e. empty).</a:t>
            </a:r>
          </a:p>
          <a:p>
            <a:pPr lvl="2"/>
            <a:r>
              <a:rPr lang="en-US" sz="1600" dirty="0"/>
              <a:t>Access will generate a </a:t>
            </a:r>
            <a:r>
              <a:rPr lang="en-US" sz="1600" b="1" i="1" dirty="0"/>
              <a:t>segmentation fault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541D0-FC77-BE4C-882F-DA867BF1EC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C45CD-F1C1-7A47-BE18-AF2ABF7F27D9}"/>
              </a:ext>
            </a:extLst>
          </p:cNvPr>
          <p:cNvSpPr txBox="1"/>
          <p:nvPr/>
        </p:nvSpPr>
        <p:spPr>
          <a:xfrm>
            <a:off x="8309784" y="329193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Empty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2F661B-31A8-EE41-A869-19FD6880AC49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A78015E-5419-5D4C-A042-2E2C1FF1C714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C7FFF-6B7C-3942-939E-E36821A7315C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DC6C10B-2BA3-8F4A-ADD7-C641097BAB88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A02B8A-F224-7845-86EE-4174ED4A5BDD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E5A170B-282C-734C-B5DA-146D0BF283B8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8DD5CD-25C9-E840-89A4-97688AB84277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F4CABE9-02D4-864C-BC46-48E99E72E4FE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0F7E9-8DDB-E646-9FAA-AA0258D91860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67EED228-5798-CD4D-BAAA-46F549117A1C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13AEA2-7B85-794C-8C9B-A21817FEE1AC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1860AB-7BBC-FD46-8865-190CEBE49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165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94FC958-3FAA-C040-BC1E-8CEE24DD0141}"/>
              </a:ext>
            </a:extLst>
          </p:cNvPr>
          <p:cNvSpPr/>
          <p:nvPr/>
        </p:nvSpPr>
        <p:spPr>
          <a:xfrm>
            <a:off x="680083" y="3085288"/>
            <a:ext cx="2076764" cy="67134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F9A9D-E58D-6049-ACFB-096FD07D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21" y="37649"/>
            <a:ext cx="4944300" cy="645300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238DD-8E9E-CB40-AF30-6FB6E8DA0F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C7BC7-A53C-1243-B760-8545C6248857}"/>
              </a:ext>
            </a:extLst>
          </p:cNvPr>
          <p:cNvSpPr txBox="1"/>
          <p:nvPr/>
        </p:nvSpPr>
        <p:spPr>
          <a:xfrm>
            <a:off x="1819573" y="66765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69264-6A07-2442-B7DF-37E602BA2C32}"/>
              </a:ext>
            </a:extLst>
          </p:cNvPr>
          <p:cNvGrpSpPr/>
          <p:nvPr/>
        </p:nvGrpSpPr>
        <p:grpSpPr>
          <a:xfrm>
            <a:off x="6039515" y="980763"/>
            <a:ext cx="2977097" cy="2813934"/>
            <a:chOff x="6376981" y="980763"/>
            <a:chExt cx="2977097" cy="28139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8F7E88-BFD1-0D47-9F86-081BD9F49D0A}"/>
                </a:ext>
              </a:extLst>
            </p:cNvPr>
            <p:cNvSpPr txBox="1"/>
            <p:nvPr/>
          </p:nvSpPr>
          <p:spPr>
            <a:xfrm>
              <a:off x="6376981" y="1325527"/>
              <a:ext cx="2977097" cy="181588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SCR45 {</a:t>
              </a:r>
            </a:p>
            <a:p>
              <a:r>
                <a:rPr lang="en-US" dirty="0">
                  <a:latin typeface="Courier" pitchFamily="2" charset="0"/>
                </a:rPr>
                <a:t>  Add page to process heap</a:t>
              </a:r>
            </a:p>
            <a:p>
              <a:r>
                <a:rPr lang="en-US" dirty="0">
                  <a:latin typeface="Courier" pitchFamily="2" charset="0"/>
                </a:rPr>
                <a:t>  Update OS Data</a:t>
              </a:r>
            </a:p>
            <a:p>
              <a:r>
                <a:rPr lang="en-US" dirty="0">
                  <a:latin typeface="Courier" pitchFamily="2" charset="0"/>
                </a:rPr>
                <a:t>    - PCB</a:t>
              </a:r>
            </a:p>
            <a:p>
              <a:r>
                <a:rPr lang="en-US" dirty="0">
                  <a:latin typeface="Courier" pitchFamily="2" charset="0"/>
                </a:rPr>
                <a:t>    - Page Table</a:t>
              </a:r>
            </a:p>
            <a:p>
              <a:r>
                <a:rPr lang="en-US" dirty="0">
                  <a:latin typeface="Courier" pitchFamily="2" charset="0"/>
                </a:rPr>
                <a:t>    - </a:t>
              </a:r>
              <a:r>
                <a:rPr lang="en-US" dirty="0" err="1">
                  <a:latin typeface="Courier" pitchFamily="2" charset="0"/>
                </a:rPr>
                <a:t>Etc</a:t>
              </a:r>
              <a:endParaRPr lang="en-US" dirty="0">
                <a:latin typeface="Courier" pitchFamily="2" charset="0"/>
              </a:endParaRP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5B2DE6AA-41AD-614D-B255-0EB980954E08}"/>
                </a:ext>
              </a:extLst>
            </p:cNvPr>
            <p:cNvSpPr/>
            <p:nvPr/>
          </p:nvSpPr>
          <p:spPr>
            <a:xfrm rot="10800000">
              <a:off x="7300872" y="3132672"/>
              <a:ext cx="296155" cy="66202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96874A-1A46-5F46-9BE9-69BA39817FEE}"/>
                </a:ext>
              </a:extLst>
            </p:cNvPr>
            <p:cNvSpPr txBox="1"/>
            <p:nvPr/>
          </p:nvSpPr>
          <p:spPr>
            <a:xfrm>
              <a:off x="6502213" y="980763"/>
              <a:ext cx="2117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OS System Call Routine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803338-C601-8B40-99F2-4CDD8A658B48}"/>
                </a:ext>
              </a:extLst>
            </p:cNvPr>
            <p:cNvSpPr txBox="1"/>
            <p:nvPr/>
          </p:nvSpPr>
          <p:spPr>
            <a:xfrm rot="19839739">
              <a:off x="7064067" y="3387675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Jump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5F8226E-A95D-814F-A826-42A58A5BBE7D}"/>
              </a:ext>
            </a:extLst>
          </p:cNvPr>
          <p:cNvSpPr/>
          <p:nvPr/>
        </p:nvSpPr>
        <p:spPr>
          <a:xfrm>
            <a:off x="3380523" y="1422401"/>
            <a:ext cx="2199568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B77D615-80A1-714F-B5E5-069E5511B6E0}"/>
              </a:ext>
            </a:extLst>
          </p:cNvPr>
          <p:cNvSpPr/>
          <p:nvPr/>
        </p:nvSpPr>
        <p:spPr>
          <a:xfrm>
            <a:off x="888426" y="3937615"/>
            <a:ext cx="943139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F0F1D82-4A85-714A-9C09-8095C013EA77}"/>
              </a:ext>
            </a:extLst>
          </p:cNvPr>
          <p:cNvSpPr/>
          <p:nvPr/>
        </p:nvSpPr>
        <p:spPr>
          <a:xfrm>
            <a:off x="3987812" y="4051591"/>
            <a:ext cx="1433525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8B0BE19-146B-CE4A-B753-664803EEAD4A}"/>
              </a:ext>
            </a:extLst>
          </p:cNvPr>
          <p:cNvSpPr/>
          <p:nvPr/>
        </p:nvSpPr>
        <p:spPr>
          <a:xfrm>
            <a:off x="6880264" y="4070509"/>
            <a:ext cx="1830636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14232-5608-0E47-BC08-7EF65FD885C4}"/>
              </a:ext>
            </a:extLst>
          </p:cNvPr>
          <p:cNvSpPr txBox="1"/>
          <p:nvPr/>
        </p:nvSpPr>
        <p:spPr>
          <a:xfrm>
            <a:off x="1732495" y="978367"/>
            <a:ext cx="3836307" cy="138499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stdlib.h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main() {  </a:t>
            </a:r>
          </a:p>
          <a:p>
            <a:r>
              <a:rPr lang="en-US" dirty="0">
                <a:latin typeface="Courier" pitchFamily="2" charset="0"/>
              </a:rPr>
              <a:t>  char *name = (char *)malloc(50);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free(name);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05951F-B04F-0E4F-8D8C-4080D8F48644}"/>
              </a:ext>
            </a:extLst>
          </p:cNvPr>
          <p:cNvGrpSpPr/>
          <p:nvPr/>
        </p:nvGrpSpPr>
        <p:grpSpPr>
          <a:xfrm>
            <a:off x="200111" y="2388610"/>
            <a:ext cx="2887883" cy="2483071"/>
            <a:chOff x="200111" y="2388610"/>
            <a:chExt cx="2887883" cy="2483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6BE2ED-B116-444A-9507-F61212F32531}"/>
                </a:ext>
              </a:extLst>
            </p:cNvPr>
            <p:cNvSpPr txBox="1"/>
            <p:nvPr/>
          </p:nvSpPr>
          <p:spPr>
            <a:xfrm>
              <a:off x="433100" y="2840356"/>
              <a:ext cx="2654894" cy="203132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malloc(b) { </a:t>
              </a:r>
            </a:p>
            <a:p>
              <a:r>
                <a:rPr lang="en-US" dirty="0">
                  <a:latin typeface="Courier" pitchFamily="2" charset="0"/>
                </a:rPr>
                <a:t>  if (space in heap) </a:t>
              </a:r>
            </a:p>
            <a:p>
              <a:r>
                <a:rPr lang="en-US" dirty="0">
                  <a:latin typeface="Courier" pitchFamily="2" charset="0"/>
                </a:rPr>
                <a:t>    make allocation</a:t>
              </a:r>
            </a:p>
            <a:p>
              <a:r>
                <a:rPr lang="en-US" dirty="0">
                  <a:latin typeface="Courier" pitchFamily="2" charset="0"/>
                </a:rPr>
                <a:t>    return address     </a:t>
              </a:r>
            </a:p>
            <a:p>
              <a:r>
                <a:rPr lang="en-US" dirty="0">
                  <a:latin typeface="Courier" pitchFamily="2" charset="0"/>
                </a:rPr>
                <a:t>  else</a:t>
              </a:r>
            </a:p>
            <a:p>
              <a:r>
                <a:rPr lang="en-US" dirty="0">
                  <a:latin typeface="Courier" pitchFamily="2" charset="0"/>
                </a:rPr>
                <a:t>    </a:t>
              </a:r>
              <a:r>
                <a:rPr lang="en-US" dirty="0" err="1">
                  <a:latin typeface="Courier" pitchFamily="2" charset="0"/>
                </a:rPr>
                <a:t>sbrk</a:t>
              </a:r>
              <a:r>
                <a:rPr lang="en-US" dirty="0">
                  <a:latin typeface="Courier" pitchFamily="2" charset="0"/>
                </a:rPr>
                <a:t>(b);</a:t>
              </a:r>
            </a:p>
            <a:p>
              <a:r>
                <a:rPr lang="en-US" dirty="0">
                  <a:latin typeface="Courier" pitchFamily="2" charset="0"/>
                </a:rPr>
                <a:t>    make allocation</a:t>
              </a:r>
            </a:p>
            <a:p>
              <a:r>
                <a:rPr lang="en-US" dirty="0">
                  <a:latin typeface="Courier" pitchFamily="2" charset="0"/>
                </a:rPr>
                <a:t>    return address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C137F-6C0A-A540-A598-883D583A8694}"/>
                </a:ext>
              </a:extLst>
            </p:cNvPr>
            <p:cNvSpPr txBox="1"/>
            <p:nvPr/>
          </p:nvSpPr>
          <p:spPr>
            <a:xfrm>
              <a:off x="200111" y="2513008"/>
              <a:ext cx="1903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stdlib</a:t>
              </a:r>
              <a:r>
                <a:rPr lang="en-US" dirty="0"/>
                <a:t> Library Code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406806DB-5886-474A-BC03-232B82B8F6B4}"/>
                </a:ext>
              </a:extLst>
            </p:cNvPr>
            <p:cNvSpPr/>
            <p:nvPr/>
          </p:nvSpPr>
          <p:spPr>
            <a:xfrm>
              <a:off x="2344717" y="2388610"/>
              <a:ext cx="296155" cy="4404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C7AF3-96FE-284B-8572-65D26CD04469}"/>
                </a:ext>
              </a:extLst>
            </p:cNvPr>
            <p:cNvSpPr txBox="1"/>
            <p:nvPr/>
          </p:nvSpPr>
          <p:spPr>
            <a:xfrm rot="19839739">
              <a:off x="2202365" y="2419351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Call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DCE5EB-B52A-C842-AF77-26B75A1412BA}"/>
              </a:ext>
            </a:extLst>
          </p:cNvPr>
          <p:cNvGrpSpPr/>
          <p:nvPr/>
        </p:nvGrpSpPr>
        <p:grpSpPr>
          <a:xfrm>
            <a:off x="1846942" y="2666896"/>
            <a:ext cx="3826906" cy="2119417"/>
            <a:chOff x="1846942" y="2666896"/>
            <a:chExt cx="3826906" cy="21194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C0221B-6943-C448-87AE-80EE6302677D}"/>
                </a:ext>
              </a:extLst>
            </p:cNvPr>
            <p:cNvSpPr txBox="1"/>
            <p:nvPr/>
          </p:nvSpPr>
          <p:spPr>
            <a:xfrm>
              <a:off x="3849311" y="2970431"/>
              <a:ext cx="1688283" cy="181588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sbrk</a:t>
              </a:r>
              <a:r>
                <a:rPr lang="en-US" dirty="0">
                  <a:latin typeface="Courier" pitchFamily="2" charset="0"/>
                </a:rPr>
                <a:t>(b…) {</a:t>
              </a:r>
            </a:p>
            <a:p>
              <a:r>
                <a:rPr lang="en-US" dirty="0">
                  <a:latin typeface="Courier" pitchFamily="2" charset="0"/>
                </a:rPr>
                <a:t>  … </a:t>
              </a:r>
            </a:p>
            <a:p>
              <a:r>
                <a:rPr lang="en-US" dirty="0">
                  <a:latin typeface="Courier" pitchFamily="2" charset="0"/>
                </a:rPr>
                <a:t>  PUSH b</a:t>
              </a:r>
            </a:p>
            <a:p>
              <a:r>
                <a:rPr lang="en-US" dirty="0">
                  <a:latin typeface="Courier" pitchFamily="2" charset="0"/>
                </a:rPr>
                <a:t>  …</a:t>
              </a:r>
            </a:p>
            <a:p>
              <a:r>
                <a:rPr lang="en-US" dirty="0">
                  <a:latin typeface="Courier" pitchFamily="2" charset="0"/>
                </a:rPr>
                <a:t>  LOAD SCR #45</a:t>
              </a:r>
            </a:p>
            <a:p>
              <a:r>
                <a:rPr lang="en-US" dirty="0">
                  <a:latin typeface="Courier" pitchFamily="2" charset="0"/>
                </a:rPr>
                <a:t>  INT_IRQ #18</a:t>
              </a: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039AC6BD-49BA-2949-AC44-63903B5A6B9A}"/>
                </a:ext>
              </a:extLst>
            </p:cNvPr>
            <p:cNvSpPr/>
            <p:nvPr/>
          </p:nvSpPr>
          <p:spPr>
            <a:xfrm rot="16200000">
              <a:off x="2679261" y="3084299"/>
              <a:ext cx="296155" cy="1960793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35C082-D79E-1446-A5A8-163945FBFCBD}"/>
                </a:ext>
              </a:extLst>
            </p:cNvPr>
            <p:cNvSpPr txBox="1"/>
            <p:nvPr/>
          </p:nvSpPr>
          <p:spPr>
            <a:xfrm>
              <a:off x="3713055" y="2666896"/>
              <a:ext cx="1960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unistd</a:t>
              </a:r>
              <a:r>
                <a:rPr lang="en-US" dirty="0">
                  <a:latin typeface="Courier" pitchFamily="2" charset="0"/>
                </a:rPr>
                <a:t> </a:t>
              </a:r>
              <a:r>
                <a:rPr lang="en-US" dirty="0"/>
                <a:t>Library Code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939DC-AC35-2142-9B4F-7D7341E8E910}"/>
                </a:ext>
              </a:extLst>
            </p:cNvPr>
            <p:cNvSpPr txBox="1"/>
            <p:nvPr/>
          </p:nvSpPr>
          <p:spPr>
            <a:xfrm rot="19839739">
              <a:off x="3074853" y="3917996"/>
              <a:ext cx="562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Call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A465FE-0473-744B-9B89-02324EC30041}"/>
              </a:ext>
            </a:extLst>
          </p:cNvPr>
          <p:cNvGrpSpPr/>
          <p:nvPr/>
        </p:nvGrpSpPr>
        <p:grpSpPr>
          <a:xfrm>
            <a:off x="5501300" y="3818469"/>
            <a:ext cx="3246645" cy="1243921"/>
            <a:chOff x="5501300" y="3818469"/>
            <a:chExt cx="3246645" cy="1243921"/>
          </a:xfrm>
        </p:grpSpPr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105493C8-5732-4042-B487-C6A6E5FD3514}"/>
                </a:ext>
              </a:extLst>
            </p:cNvPr>
            <p:cNvSpPr/>
            <p:nvPr/>
          </p:nvSpPr>
          <p:spPr>
            <a:xfrm rot="16200000">
              <a:off x="5943437" y="3673084"/>
              <a:ext cx="296155" cy="107708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56C8BD-3ACC-3045-8543-E58773068F80}"/>
                </a:ext>
              </a:extLst>
            </p:cNvPr>
            <p:cNvSpPr txBox="1"/>
            <p:nvPr/>
          </p:nvSpPr>
          <p:spPr>
            <a:xfrm>
              <a:off x="6730937" y="4539170"/>
              <a:ext cx="2017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OS Interrupt</a:t>
              </a:r>
            </a:p>
            <a:p>
              <a:pPr algn="ctr"/>
              <a:r>
                <a:rPr lang="en-US" dirty="0">
                  <a:latin typeface="+mn-lt"/>
                </a:rPr>
                <a:t>Service Routine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05449A-0BBB-C14D-BC7B-7F326DFE5AF1}"/>
                </a:ext>
              </a:extLst>
            </p:cNvPr>
            <p:cNvSpPr txBox="1"/>
            <p:nvPr/>
          </p:nvSpPr>
          <p:spPr>
            <a:xfrm rot="19839739">
              <a:off x="5501300" y="4039146"/>
              <a:ext cx="1149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Interrupt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3F16C4-F188-1145-BB4A-12E03A8D51FA}"/>
                </a:ext>
              </a:extLst>
            </p:cNvPr>
            <p:cNvSpPr txBox="1"/>
            <p:nvPr/>
          </p:nvSpPr>
          <p:spPr>
            <a:xfrm>
              <a:off x="6630058" y="3818469"/>
              <a:ext cx="2117887" cy="738664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ISR18 {</a:t>
              </a:r>
            </a:p>
            <a:p>
              <a:r>
                <a:rPr lang="en-US" dirty="0">
                  <a:latin typeface="Courier" pitchFamily="2" charset="0"/>
                </a:rPr>
                <a:t>  jump </a:t>
              </a:r>
              <a:r>
                <a:rPr lang="en-US" dirty="0" err="1">
                  <a:latin typeface="Courier" pitchFamily="2" charset="0"/>
                </a:rPr>
                <a:t>SCVect</a:t>
              </a:r>
              <a:r>
                <a:rPr lang="en-US" dirty="0">
                  <a:latin typeface="Courier" pitchFamily="2" charset="0"/>
                </a:rPr>
                <a:t>[SCR]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29" grpId="0" animBg="1"/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94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A986-6EC9-1547-AFAD-10CCF5B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609765" cy="645300"/>
          </a:xfrm>
        </p:spPr>
        <p:txBody>
          <a:bodyPr/>
          <a:lstStyle/>
          <a:p>
            <a:r>
              <a:rPr lang="en-US" dirty="0"/>
              <a:t>Adding/Removing Stack Pages (OS)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D1FD-72F2-7548-8ABD-B15D6515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732" y="1377244"/>
            <a:ext cx="4474843" cy="2724994"/>
          </a:xfrm>
        </p:spPr>
        <p:txBody>
          <a:bodyPr/>
          <a:lstStyle/>
          <a:p>
            <a:r>
              <a:rPr lang="en-US" sz="2000" dirty="0"/>
              <a:t>If the stack fills its allocation the next </a:t>
            </a:r>
            <a:r>
              <a:rPr lang="en-US" sz="2000" dirty="0">
                <a:latin typeface="Courier" pitchFamily="2" charset="0"/>
              </a:rPr>
              <a:t>push</a:t>
            </a:r>
            <a:r>
              <a:rPr lang="en-US" sz="2000" dirty="0"/>
              <a:t> will generate a segmentation fault.</a:t>
            </a:r>
          </a:p>
          <a:p>
            <a:pPr lvl="1"/>
            <a:endParaRPr lang="en-US" sz="2000" dirty="0"/>
          </a:p>
          <a:p>
            <a:pPr lvl="1"/>
            <a:r>
              <a:rPr lang="en-US" sz="1800" dirty="0"/>
              <a:t>The segmentation fault (i.e. trap) handler in the OS can allocate another page to the stack and load it into a page frame.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B508-E148-954D-91D9-63806DAEB3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73BD77-DDB3-DA4D-BF94-B5D2CB07830D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4F695DBE-847C-4241-BFA3-03927F7C2563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680A01-136F-CC4E-B5D5-CCC82F3DE5B9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D6465E4B-1E3C-DA48-8502-58EAA2329464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B50192-613A-634E-9259-C9268E35B6DE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B078F61C-E491-4342-8DDB-AD655CAD234D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F171B-AA49-B04D-978F-960577B1426A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55CD1D2A-CDA9-8148-A0F5-0E4C21054177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CF027E-79A4-9B47-B8D6-618F151E7A9B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E119C70-4BEF-C646-A129-A8D8C504CCE2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0E0EFD-DFDB-2E40-8EF6-91DD64FD0970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A4F000-B848-5347-B185-E11EE2A9D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31447-0F3F-6B49-94F8-DD438715DE92}"/>
              </a:ext>
            </a:extLst>
          </p:cNvPr>
          <p:cNvSpPr/>
          <p:nvPr/>
        </p:nvSpPr>
        <p:spPr>
          <a:xfrm>
            <a:off x="5981188" y="3520914"/>
            <a:ext cx="2285415" cy="28200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92B94F-E00B-594B-907B-9035FA01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361409" cy="645300"/>
          </a:xfrm>
        </p:spPr>
        <p:txBody>
          <a:bodyPr/>
          <a:lstStyle/>
          <a:p>
            <a:r>
              <a:rPr lang="en-US" dirty="0"/>
              <a:t>Adding/Removing Heap Pages (OS)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1DEBAD-B976-E844-A824-9B7B0C5B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028" y="1324931"/>
            <a:ext cx="4579299" cy="3461381"/>
          </a:xfrm>
        </p:spPr>
        <p:txBody>
          <a:bodyPr/>
          <a:lstStyle/>
          <a:p>
            <a:r>
              <a:rPr lang="en-US" sz="2000" dirty="0"/>
              <a:t>Processes use library calls to:</a:t>
            </a:r>
          </a:p>
          <a:p>
            <a:pPr lvl="1"/>
            <a:r>
              <a:rPr lang="en-US" sz="1800" dirty="0"/>
              <a:t>request space from the heap </a:t>
            </a:r>
            <a:br>
              <a:rPr lang="en-US" sz="1800" dirty="0"/>
            </a:br>
            <a:r>
              <a:rPr lang="en-US" sz="1800" dirty="0"/>
              <a:t>(via </a:t>
            </a:r>
            <a:r>
              <a:rPr lang="en-US" sz="1800" dirty="0">
                <a:latin typeface="Courier" pitchFamily="2" charset="0"/>
              </a:rPr>
              <a:t>malloc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release space to the heap </a:t>
            </a:r>
            <a:br>
              <a:rPr lang="en-US" sz="1800" dirty="0"/>
            </a:br>
            <a:r>
              <a:rPr lang="en-US" sz="1800" dirty="0"/>
              <a:t>(via </a:t>
            </a:r>
            <a:r>
              <a:rPr lang="en-US" sz="1800" dirty="0">
                <a:latin typeface="Courier" pitchFamily="2" charset="0"/>
              </a:rPr>
              <a:t>free</a:t>
            </a:r>
            <a:r>
              <a:rPr lang="en-US" sz="1800" dirty="0"/>
              <a:t>).</a:t>
            </a:r>
          </a:p>
          <a:p>
            <a:pPr lvl="1"/>
            <a:endParaRPr lang="en-US" sz="1800" dirty="0"/>
          </a:p>
          <a:p>
            <a:r>
              <a:rPr lang="en-US" sz="2000" dirty="0"/>
              <a:t>The library calls:</a:t>
            </a:r>
          </a:p>
          <a:p>
            <a:pPr lvl="1"/>
            <a:r>
              <a:rPr lang="en-US" sz="1800" dirty="0"/>
              <a:t>make system calls to ask the OS to allocate additional pages to the heap or remove pages from the heap. 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AEF7-FE48-A445-9F33-E3D57C6E20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B32482-38BF-AA48-AB62-E0B1824F14FA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F100D730-72D3-1B4F-A4F5-AA9B4D70169E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33B22F-B3CF-5845-B8CE-AAB8FE1BC3B3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E850B815-156F-3F44-844F-7CF6AA598A90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2B8594-747B-9C4B-86C5-DB379672C0E4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EB3B01-5442-424E-BA9C-78C0E927A073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5A4747-8E89-7E4C-BB60-163E656F1CF9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EABF3F59-AF81-0E46-B0DB-194138A845C2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D58F11-403C-D045-A798-01C97E17FB02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2D0C84FC-8B1C-2A4C-9BED-17CD4D215FE8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4B8F16-F783-074D-80A2-D30C102EBEE3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B7F909-748A-F647-9AB7-D3175CF04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28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4C27-696E-7F43-BB05-5096FB6A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8589" cy="645300"/>
          </a:xfrm>
        </p:spPr>
        <p:txBody>
          <a:bodyPr/>
          <a:lstStyle/>
          <a:p>
            <a:r>
              <a:rPr lang="en-US" dirty="0"/>
              <a:t>Tracking Allocated Heap Space (Library)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F8A7-A61E-BA46-90C3-0F35F780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375" y="1349683"/>
            <a:ext cx="4467225" cy="1659900"/>
          </a:xfrm>
        </p:spPr>
        <p:txBody>
          <a:bodyPr/>
          <a:lstStyle/>
          <a:p>
            <a:r>
              <a:rPr lang="en-US" sz="2000" dirty="0"/>
              <a:t>It is also necessary to track allocation within the heap pages.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Allows space that has been freed to be reused.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Reduces allocations of new pages to the heap.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1EFE-8D0F-1748-8891-9749F3584FA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634A9D-6D05-2849-BEC7-9741B298E248}"/>
              </a:ext>
            </a:extLst>
          </p:cNvPr>
          <p:cNvSpPr/>
          <p:nvPr/>
        </p:nvSpPr>
        <p:spPr>
          <a:xfrm>
            <a:off x="5868710" y="1875122"/>
            <a:ext cx="1243290" cy="232434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Heap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CC1405-79E4-FD4C-B0F9-4651A3CEC8F8}"/>
              </a:ext>
            </a:extLst>
          </p:cNvPr>
          <p:cNvSpPr/>
          <p:nvPr/>
        </p:nvSpPr>
        <p:spPr>
          <a:xfrm>
            <a:off x="5868710" y="2179633"/>
            <a:ext cx="1243290" cy="209378"/>
          </a:xfrm>
          <a:prstGeom prst="roundRect">
            <a:avLst>
              <a:gd name="adj" fmla="val 511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53B86E-20F7-4E42-856B-22D32859CFB1}"/>
              </a:ext>
            </a:extLst>
          </p:cNvPr>
          <p:cNvSpPr/>
          <p:nvPr/>
        </p:nvSpPr>
        <p:spPr>
          <a:xfrm>
            <a:off x="5868710" y="2397299"/>
            <a:ext cx="1243290" cy="1116872"/>
          </a:xfrm>
          <a:prstGeom prst="roundRect">
            <a:avLst>
              <a:gd name="adj" fmla="val 511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5F62327-3B41-404F-9107-A2BECD6D8BF8}"/>
              </a:ext>
            </a:extLst>
          </p:cNvPr>
          <p:cNvSpPr/>
          <p:nvPr/>
        </p:nvSpPr>
        <p:spPr>
          <a:xfrm>
            <a:off x="5868710" y="3514171"/>
            <a:ext cx="1243290" cy="462846"/>
          </a:xfrm>
          <a:prstGeom prst="roundRect">
            <a:avLst>
              <a:gd name="adj" fmla="val 51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040FAC-9513-A841-BE2D-84D83B225251}"/>
              </a:ext>
            </a:extLst>
          </p:cNvPr>
          <p:cNvSpPr/>
          <p:nvPr/>
        </p:nvSpPr>
        <p:spPr>
          <a:xfrm>
            <a:off x="5868710" y="2389011"/>
            <a:ext cx="1243290" cy="357187"/>
          </a:xfrm>
          <a:prstGeom prst="roundRect">
            <a:avLst>
              <a:gd name="adj" fmla="val 5111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75DDE3-C644-3142-85CB-9C1D60E7D4B4}"/>
              </a:ext>
            </a:extLst>
          </p:cNvPr>
          <p:cNvSpPr/>
          <p:nvPr/>
        </p:nvSpPr>
        <p:spPr>
          <a:xfrm>
            <a:off x="5868710" y="2754486"/>
            <a:ext cx="1243290" cy="318363"/>
          </a:xfrm>
          <a:prstGeom prst="roundRect">
            <a:avLst>
              <a:gd name="adj" fmla="val 511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3EA5-05DB-2740-B23A-38EB0A8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Java?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9515-6BA6-834B-844C-D683D2BB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11351"/>
            <a:ext cx="5596114" cy="3373535"/>
          </a:xfrm>
        </p:spPr>
        <p:txBody>
          <a:bodyPr/>
          <a:lstStyle/>
          <a:p>
            <a:r>
              <a:rPr lang="en-US" sz="2000" dirty="0"/>
              <a:t>Java hides the management of heap space.</a:t>
            </a:r>
          </a:p>
          <a:p>
            <a:pPr lvl="1"/>
            <a:endParaRPr lang="en-US" sz="2000" dirty="0"/>
          </a:p>
          <a:p>
            <a:r>
              <a:rPr lang="en-US" sz="2000" dirty="0"/>
              <a:t>Allocating:</a:t>
            </a:r>
          </a:p>
          <a:p>
            <a:pPr lvl="1"/>
            <a:r>
              <a:rPr lang="en-US" sz="1800" dirty="0">
                <a:latin typeface="Courier" pitchFamily="2" charset="0"/>
              </a:rPr>
              <a:t>new</a:t>
            </a:r>
            <a:r>
              <a:rPr lang="en-US" sz="1800" dirty="0"/>
              <a:t> is similar to a call to </a:t>
            </a:r>
            <a:r>
              <a:rPr lang="en-US" sz="1800" dirty="0">
                <a:latin typeface="Courier" pitchFamily="2" charset="0"/>
              </a:rPr>
              <a:t>malloc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Plus some additional record keeping to support automated freeing (i.e. Garbage Collection).</a:t>
            </a:r>
          </a:p>
          <a:p>
            <a:pPr lvl="1"/>
            <a:endParaRPr lang="en-US" sz="1800" dirty="0"/>
          </a:p>
          <a:p>
            <a:r>
              <a:rPr lang="en-US" sz="2000" dirty="0"/>
              <a:t>Freeing:</a:t>
            </a:r>
          </a:p>
          <a:p>
            <a:pPr lvl="1"/>
            <a:r>
              <a:rPr lang="en-US" sz="1800" dirty="0"/>
              <a:t>The </a:t>
            </a:r>
            <a:r>
              <a:rPr lang="en-US" sz="1800" b="1" i="1" dirty="0"/>
              <a:t>Garbage Collector</a:t>
            </a:r>
            <a:r>
              <a:rPr lang="en-US" sz="1800" i="1" dirty="0"/>
              <a:t> routine </a:t>
            </a:r>
            <a:r>
              <a:rPr lang="en-US" sz="1800" dirty="0"/>
              <a:t>runs periodically, uses the records to detect and free any allocations that are no longer referenced.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E302E-AB7B-BB45-AE4E-F5F8661E03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9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480871" cy="645300"/>
          </a:xfrm>
        </p:spPr>
        <p:txBody>
          <a:bodyPr/>
          <a:lstStyle/>
          <a:p>
            <a:r>
              <a:rPr lang="en-US" dirty="0"/>
              <a:t>Logical Memory to Physical (Main)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63976" y="1512220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20250" y="299038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46A7F-1B31-034C-AAAC-914A7BF54059}"/>
              </a:ext>
            </a:extLst>
          </p:cNvPr>
          <p:cNvGrpSpPr/>
          <p:nvPr/>
        </p:nvGrpSpPr>
        <p:grpSpPr>
          <a:xfrm>
            <a:off x="4786735" y="2259645"/>
            <a:ext cx="1763400" cy="2763087"/>
            <a:chOff x="4175417" y="1864287"/>
            <a:chExt cx="1763400" cy="276308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C3D5B95-6B45-8140-8D33-4D662E4F8B28}"/>
                </a:ext>
              </a:extLst>
            </p:cNvPr>
            <p:cNvSpPr/>
            <p:nvPr/>
          </p:nvSpPr>
          <p:spPr>
            <a:xfrm>
              <a:off x="4175417" y="1873908"/>
              <a:ext cx="1763400" cy="2720153"/>
            </a:xfrm>
            <a:prstGeom prst="roundRect">
              <a:avLst>
                <a:gd name="adj" fmla="val 5935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C417220B-FA8E-D943-BD6B-9AEAA469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569" y="2159967"/>
              <a:ext cx="802758" cy="2467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n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4F665E-E9C8-6C44-B363-74DF5052880A}"/>
                </a:ext>
              </a:extLst>
            </p:cNvPr>
            <p:cNvSpPr txBox="1"/>
            <p:nvPr/>
          </p:nvSpPr>
          <p:spPr>
            <a:xfrm>
              <a:off x="4391697" y="1864287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Main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D313C9-1878-F24A-A9E6-BF63C7ADE4FD}"/>
                </a:ext>
              </a:extLst>
            </p:cNvPr>
            <p:cNvSpPr/>
            <p:nvPr/>
          </p:nvSpPr>
          <p:spPr>
            <a:xfrm>
              <a:off x="4920550" y="2342270"/>
              <a:ext cx="823630" cy="164309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chemeClr val="bg1"/>
              </a:bgClr>
            </a:patt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6DB49C-7565-A44A-8792-306830740761}"/>
                </a:ext>
              </a:extLst>
            </p:cNvPr>
            <p:cNvSpPr/>
            <p:nvPr/>
          </p:nvSpPr>
          <p:spPr>
            <a:xfrm>
              <a:off x="4920551" y="2595028"/>
              <a:ext cx="823630" cy="28413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OS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DE203-B5AA-A34E-BA66-10E5860421C7}"/>
              </a:ext>
            </a:extLst>
          </p:cNvPr>
          <p:cNvGrpSpPr/>
          <p:nvPr/>
        </p:nvGrpSpPr>
        <p:grpSpPr>
          <a:xfrm>
            <a:off x="3891132" y="2430974"/>
            <a:ext cx="3352916" cy="1446550"/>
            <a:chOff x="2995034" y="2197424"/>
            <a:chExt cx="3352916" cy="1446550"/>
          </a:xfrm>
        </p:grpSpPr>
        <p:sp>
          <p:nvSpPr>
            <p:cNvPr id="3" name="Left Arrow 2">
              <a:extLst>
                <a:ext uri="{FF2B5EF4-FFF2-40B4-BE49-F238E27FC236}">
                  <a16:creationId xmlns:a16="http://schemas.microsoft.com/office/drawing/2014/main" id="{F1F1E680-8BEC-5645-9513-632A49A815FB}"/>
                </a:ext>
              </a:extLst>
            </p:cNvPr>
            <p:cNvSpPr/>
            <p:nvPr/>
          </p:nvSpPr>
          <p:spPr>
            <a:xfrm>
              <a:off x="5443976" y="3274703"/>
              <a:ext cx="841237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216F41AC-787C-5E48-B38E-9C4E9519EEC4}"/>
                </a:ext>
              </a:extLst>
            </p:cNvPr>
            <p:cNvSpPr/>
            <p:nvPr/>
          </p:nvSpPr>
          <p:spPr>
            <a:xfrm rot="10800000">
              <a:off x="2995034" y="3272310"/>
              <a:ext cx="1093206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5771C5-B8FA-8347-9CD7-36360B33C75E}"/>
                </a:ext>
              </a:extLst>
            </p:cNvPr>
            <p:cNvSpPr txBox="1"/>
            <p:nvPr/>
          </p:nvSpPr>
          <p:spPr>
            <a:xfrm>
              <a:off x="3057168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337F97D-4BF5-2D44-AAE5-3068911DB8AB}"/>
                </a:ext>
              </a:extLst>
            </p:cNvPr>
            <p:cNvSpPr txBox="1"/>
            <p:nvPr/>
          </p:nvSpPr>
          <p:spPr>
            <a:xfrm>
              <a:off x="5584599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52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Virtual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2A48A-C909-6E45-B2FA-4CACBB1E7A77}"/>
              </a:ext>
            </a:extLst>
          </p:cNvPr>
          <p:cNvSpPr txBox="1"/>
          <p:nvPr/>
        </p:nvSpPr>
        <p:spPr>
          <a:xfrm rot="21171241">
            <a:off x="4943659" y="225514"/>
            <a:ext cx="3852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Big Idea: </a:t>
            </a:r>
            <a:r>
              <a:rPr lang="en-US" sz="1600" dirty="0">
                <a:latin typeface="Segoe Print" panose="02000800000000000000" pitchFamily="2" charset="0"/>
              </a:rPr>
              <a:t>Divide logical memory into </a:t>
            </a:r>
            <a:r>
              <a:rPr lang="en-US" sz="1600" u="sng" dirty="0">
                <a:latin typeface="Segoe Print" panose="02000800000000000000" pitchFamily="2" charset="0"/>
              </a:rPr>
              <a:t>equal size </a:t>
            </a:r>
            <a:r>
              <a:rPr lang="en-US" sz="1600" b="1" dirty="0">
                <a:latin typeface="Segoe Print" panose="02000800000000000000" pitchFamily="2" charset="0"/>
              </a:rPr>
              <a:t>“pages,” </a:t>
            </a:r>
            <a:r>
              <a:rPr lang="en-US" sz="1600" dirty="0">
                <a:latin typeface="Segoe Print" panose="02000800000000000000" pitchFamily="2" charset="0"/>
              </a:rPr>
              <a:t>keep the pages currently in use in 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b="1" dirty="0">
                <a:latin typeface="Segoe Print" panose="02000800000000000000" pitchFamily="2" charset="0"/>
              </a:rPr>
              <a:t>“page frames” </a:t>
            </a:r>
            <a:r>
              <a:rPr lang="en-US" sz="1600" u="sng" dirty="0">
                <a:latin typeface="Segoe Print" panose="02000800000000000000" pitchFamily="2" charset="0"/>
              </a:rPr>
              <a:t>of the same size</a:t>
            </a:r>
            <a:r>
              <a:rPr lang="en-US" sz="1600" b="1" dirty="0">
                <a:latin typeface="Segoe Print" panose="02000800000000000000" pitchFamily="2" charset="0"/>
              </a:rPr>
              <a:t> </a:t>
            </a:r>
            <a:r>
              <a:rPr lang="en-US" sz="1600" dirty="0">
                <a:latin typeface="Segoe Print" panose="02000800000000000000" pitchFamily="2" charset="0"/>
              </a:rPr>
              <a:t>the Main (physical) Memory.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6CB02DE-24E3-EB4C-B08D-4624DEADBF74}"/>
              </a:ext>
            </a:extLst>
          </p:cNvPr>
          <p:cNvSpPr txBox="1"/>
          <p:nvPr/>
        </p:nvSpPr>
        <p:spPr>
          <a:xfrm rot="20945854">
            <a:off x="53079" y="3013382"/>
            <a:ext cx="2142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Pages not in Main Memory are stored on the disk drive (i.e. the </a:t>
            </a:r>
            <a:r>
              <a:rPr lang="en-US" sz="1600" b="1" dirty="0">
                <a:latin typeface="Segoe Print" panose="02000800000000000000" pitchFamily="2" charset="0"/>
              </a:rPr>
              <a:t>“virtual memory”</a:t>
            </a:r>
            <a:r>
              <a:rPr lang="en-US" sz="1600" dirty="0">
                <a:latin typeface="Segoe Print" panose="02000800000000000000" pitchFamily="2" charset="0"/>
              </a:rPr>
              <a:t>) until they are needed.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526621-C214-1544-9B8F-444BF084BA46}"/>
              </a:ext>
            </a:extLst>
          </p:cNvPr>
          <p:cNvGrpSpPr/>
          <p:nvPr/>
        </p:nvGrpSpPr>
        <p:grpSpPr>
          <a:xfrm>
            <a:off x="3891132" y="2430974"/>
            <a:ext cx="3352916" cy="1446550"/>
            <a:chOff x="2995034" y="2197424"/>
            <a:chExt cx="3352916" cy="1446550"/>
          </a:xfrm>
        </p:grpSpPr>
        <p:sp>
          <p:nvSpPr>
            <p:cNvPr id="91" name="Left Arrow 90">
              <a:extLst>
                <a:ext uri="{FF2B5EF4-FFF2-40B4-BE49-F238E27FC236}">
                  <a16:creationId xmlns:a16="http://schemas.microsoft.com/office/drawing/2014/main" id="{C822DA05-94E9-4F44-B3AC-2682D32B127E}"/>
                </a:ext>
              </a:extLst>
            </p:cNvPr>
            <p:cNvSpPr/>
            <p:nvPr/>
          </p:nvSpPr>
          <p:spPr>
            <a:xfrm>
              <a:off x="5443976" y="3274703"/>
              <a:ext cx="841237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D7E7C1DB-DC16-D749-B108-ED2C5252439B}"/>
                </a:ext>
              </a:extLst>
            </p:cNvPr>
            <p:cNvSpPr/>
            <p:nvPr/>
          </p:nvSpPr>
          <p:spPr>
            <a:xfrm rot="10800000">
              <a:off x="2995034" y="3272310"/>
              <a:ext cx="1093206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9C2DBB-230C-B44C-A73C-CBB1C7D6C279}"/>
                </a:ext>
              </a:extLst>
            </p:cNvPr>
            <p:cNvSpPr txBox="1"/>
            <p:nvPr/>
          </p:nvSpPr>
          <p:spPr>
            <a:xfrm>
              <a:off x="3057168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B1B76C-4688-8348-8191-9D2A6839F80E}"/>
                </a:ext>
              </a:extLst>
            </p:cNvPr>
            <p:cNvSpPr txBox="1"/>
            <p:nvPr/>
          </p:nvSpPr>
          <p:spPr>
            <a:xfrm>
              <a:off x="5584599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2A48A-C909-6E45-B2FA-4CACBB1E7A77}"/>
              </a:ext>
            </a:extLst>
          </p:cNvPr>
          <p:cNvSpPr txBox="1"/>
          <p:nvPr/>
        </p:nvSpPr>
        <p:spPr>
          <a:xfrm rot="20936146">
            <a:off x="4401299" y="391127"/>
            <a:ext cx="3847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Page Fault: </a:t>
            </a:r>
            <a:r>
              <a:rPr lang="en-US" sz="1600" dirty="0">
                <a:latin typeface="Segoe Print" panose="02000800000000000000" pitchFamily="2" charset="0"/>
              </a:rPr>
              <a:t>An </a:t>
            </a:r>
            <a:r>
              <a:rPr lang="en-US" sz="1600" i="1" dirty="0">
                <a:latin typeface="Segoe Print" panose="02000800000000000000" pitchFamily="2" charset="0"/>
              </a:rPr>
              <a:t>interrupt</a:t>
            </a:r>
            <a:r>
              <a:rPr lang="en-US" sz="1600" dirty="0">
                <a:latin typeface="Segoe Print" panose="02000800000000000000" pitchFamily="2" charset="0"/>
              </a:rPr>
              <a:t> that occurs when a process uses a logical address that does not currently map to a physical address.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21BF5-545B-774B-B4A8-D197209E14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955" y="2458179"/>
            <a:ext cx="811203" cy="210312"/>
          </a:xfrm>
          <a:prstGeom prst="rect">
            <a:avLst/>
          </a:prstGeom>
        </p:spPr>
      </p:pic>
      <p:sp>
        <p:nvSpPr>
          <p:cNvPr id="91" name="Freeform 90">
            <a:extLst>
              <a:ext uri="{FF2B5EF4-FFF2-40B4-BE49-F238E27FC236}">
                <a16:creationId xmlns:a16="http://schemas.microsoft.com/office/drawing/2014/main" id="{35291525-229B-824B-A10D-88E8F7D9BC3D}"/>
              </a:ext>
            </a:extLst>
          </p:cNvPr>
          <p:cNvSpPr/>
          <p:nvPr/>
        </p:nvSpPr>
        <p:spPr>
          <a:xfrm>
            <a:off x="3667564" y="2571272"/>
            <a:ext cx="1728791" cy="1418392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BB322-43BA-2149-A941-89AF6E8AF1A9}"/>
              </a:ext>
            </a:extLst>
          </p:cNvPr>
          <p:cNvGrpSpPr/>
          <p:nvPr/>
        </p:nvGrpSpPr>
        <p:grpSpPr>
          <a:xfrm>
            <a:off x="1343322" y="2156001"/>
            <a:ext cx="1502233" cy="307777"/>
            <a:chOff x="1343322" y="2379521"/>
            <a:chExt cx="1502233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0E675E-6842-F140-BE16-D31C43C5AC3F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33ADEB-2483-7142-890F-4D0E300F1368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A96F36A-4CFA-DF4A-AFAC-29951DF646F8}"/>
              </a:ext>
            </a:extLst>
          </p:cNvPr>
          <p:cNvSpPr txBox="1"/>
          <p:nvPr/>
        </p:nvSpPr>
        <p:spPr>
          <a:xfrm rot="20936146">
            <a:off x="140677" y="2696202"/>
            <a:ext cx="1960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When a page fault occurs an ISR in the OS runs and loads the needed page from the Virtual Memory (disk) into a page frame.</a:t>
            </a:r>
          </a:p>
        </p:txBody>
      </p:sp>
    </p:spTree>
    <p:extLst>
      <p:ext uri="{BB962C8B-B14F-4D97-AF65-F5344CB8AC3E}">
        <p14:creationId xmlns:p14="http://schemas.microsoft.com/office/powerpoint/2010/main" val="161686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00052 0.052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C 0.04375 0.00926 0.08906 0.02284 0.10746 0.04568 C 0.12587 0.06759 0.11024 0.10278 0.10955 0.13179 C 0.10885 0.16018 0.09635 0.23518 0.12448 0.25494 C 0.15225 0.27562 0.20677 0.25586 0.28298 0.27654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9" y="1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91" grpId="0" animBg="1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4ADE-36EE-CF4D-9BB0-9175F6FD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66" y="368363"/>
            <a:ext cx="4944300" cy="645300"/>
          </a:xfrm>
        </p:spPr>
        <p:txBody>
          <a:bodyPr/>
          <a:lstStyle/>
          <a:p>
            <a:r>
              <a:rPr lang="en-US" dirty="0"/>
              <a:t>Page Replacement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7B7EF-4DB7-CB40-BE0C-657ACCA870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36C6E2-37F7-8C4C-A2A3-87544C2456C3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BB34710-BD93-B741-B133-D36488AE9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83BEBC-72C6-194C-8D55-CF27258853F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AD9C455-634F-EB44-9C8C-4EAB67BEF5FF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2886896-5363-CD41-ABF3-4C00D62AE3A8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5C441008-BB76-5847-9552-829534182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16CA216-F731-DA46-9898-2CDF67E8AF3D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891F4DF-665F-A045-85AE-F6B7ADD77BD6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6215FC-7C97-6A4E-8698-DD31919BD22A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B9D164-322D-DA4E-9DC2-5BF4DD530BB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1F1B500-8BA7-AC46-8FA9-82992138FE0D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B96326-2DBE-1142-B69D-E131C860C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108737-CF3D-144D-92F7-9B0EFAFEB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B3D180-A53A-C544-B2EC-F43C3B67B34B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2714B2-82CD-F34D-80BA-B968DDB58821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447C52-D532-6D43-875B-F86EF606B094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C4F221-4B24-0545-9791-2C2CA3733326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4FF5F2-7CE0-994A-862C-677AA148DFB5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AAF8BD-8226-8F42-BF62-FC2BAA2E2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AD58A44-4779-4A47-B4FD-94AF74210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F98EBD-C7A4-BE4B-89B9-EDDD69C48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BCFD41-4C01-B247-8A9C-CBB7FDDAF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CB3054-9898-2144-B099-7303F5406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7B25D2B-20A8-C143-AEB7-5673965A2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AF0381-81F1-874B-86BD-75CCB3B01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526F99-F890-8846-B767-511FC490B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F5809BE-DF7B-5549-BDE5-05AD646F07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3B7F41-EA00-E147-8F97-49A0F3199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11476B-27E9-8B44-9CB4-3AE6E1D35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BCE650-EE7D-474D-B7C3-30F768116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89C387-AB7A-B345-A9B9-7D4EB6F94A0B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80CE324-1B6E-DF4A-9B85-9543F035832E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CBE3D43-145A-8E41-A6A0-41629EFC681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39" name="Text Box 5">
              <a:extLst>
                <a:ext uri="{FF2B5EF4-FFF2-40B4-BE49-F238E27FC236}">
                  <a16:creationId xmlns:a16="http://schemas.microsoft.com/office/drawing/2014/main" id="{73650D44-EE89-7246-85ED-E791EF826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080A5DA-74A9-B349-A43B-DE874A800959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F54B169-2BC1-8946-B516-AEEAB2DBB157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83F8E34-1C53-9147-8364-FBE1964CA2EA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45BE64-9158-D249-BC4E-13658168ADE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4930635-7771-384C-B0B8-857682420270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6A62AE4-E59C-B740-81D5-E9511C5FE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7834DFD-487D-5C4B-9CA3-61BE2F1AF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52CB5A1-3DFF-EF45-B93B-751CBFD72B27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E6C576-B1CD-1A42-97C2-B50FF23375E0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FC9C0DF-31E6-624C-A7E9-158383E55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825B37D-1C9F-C542-B737-EDA58267A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04093B-F2B4-254D-B5C1-1BE135CFB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249A49-148F-B948-8A6D-5E591F2A68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D7E1CE-02EA-2942-8FE7-E63D82CCF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26B3A9-BC1E-174F-A6B2-32A43DA97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862D05-2A5F-A54E-95CC-A5F8957AD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5056D2-1D93-C042-AB19-E0A3DF9A4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838B13C-03FC-CC45-B051-14469EB70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F69E60-9A35-9742-A2A6-AB09327C3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8678E75-5D02-994B-BD30-58E2DE6F6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420DB4-13ED-A94A-96B2-5B7E30F57C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ACAC802-0189-9649-97A7-F47BCE168D2C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91CDD7-F4A3-0444-873B-6AE13EFD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A9609F-9188-3F45-9F2A-6BFA6CC46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0357DFE-5362-C142-807A-6660B240D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EA15FF5-623E-E14E-AFC1-8B9BB7641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43721C-C78E-714C-B86C-AD8B537C7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878C0A5-F619-6642-A55F-3CC2EA52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2368D6-D3CD-074D-9BC0-AB4B90363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DA9BDA1-2F5A-8A44-B014-D3BC211BB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300A6E-BA41-B142-89EA-416C67AB8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DF06EA2-B925-C84E-9E99-630477DE4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5082BA-1D32-6A47-945A-EA90E85AE384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A6CA874-3AD9-3944-8B18-E9482F764726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9693B1C-7269-7D4E-BCEF-91C70569A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9EB76DF-9B6B-9146-BF38-E017628E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10C08EB-02F2-344C-B402-463F7392536C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DA0C70C-1DBD-C74A-A3B2-D7E6AEFF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8B7D644-58F0-0F4A-A8DA-CB3DE7B0578C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39330D-CB31-CB41-89A3-DA5F45B7E72E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8EBB5BA-6695-FF45-B3B5-E82C0298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F7C2D93-1B73-614F-94C5-14833FA2F0F7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02C7B7F-639E-0449-AA7B-6A116235F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55414F34-1CB0-F742-BF1A-55287FCA8D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31ED269C-C7F3-EE48-B7C0-F2C8E201E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955" y="2458179"/>
            <a:ext cx="811203" cy="210312"/>
          </a:xfrm>
          <a:prstGeom prst="rect">
            <a:avLst/>
          </a:prstGeom>
        </p:spPr>
      </p:pic>
      <p:sp>
        <p:nvSpPr>
          <p:cNvPr id="85" name="Freeform 84">
            <a:extLst>
              <a:ext uri="{FF2B5EF4-FFF2-40B4-BE49-F238E27FC236}">
                <a16:creationId xmlns:a16="http://schemas.microsoft.com/office/drawing/2014/main" id="{BDE07677-3EE2-4D4F-A0C7-75F9D7ACA75F}"/>
              </a:ext>
            </a:extLst>
          </p:cNvPr>
          <p:cNvSpPr/>
          <p:nvPr/>
        </p:nvSpPr>
        <p:spPr>
          <a:xfrm>
            <a:off x="3667564" y="2571272"/>
            <a:ext cx="1728791" cy="1418392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80AB4F2-AC4A-E844-AC97-01BC8FEEA6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2160" y="3855522"/>
            <a:ext cx="811203" cy="21031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9A59817-A46E-6042-A8AA-4DFDB8217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388" y="2327134"/>
            <a:ext cx="649191" cy="682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761E6-3800-4F4E-B5F0-F2272420C437}"/>
              </a:ext>
            </a:extLst>
          </p:cNvPr>
          <p:cNvSpPr txBox="1"/>
          <p:nvPr/>
        </p:nvSpPr>
        <p:spPr>
          <a:xfrm>
            <a:off x="168195" y="3070438"/>
            <a:ext cx="1773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What do we do if there is a page fault and there are no free page frames?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9E26DE7-B270-634C-81E2-7F19769C6E30}"/>
              </a:ext>
            </a:extLst>
          </p:cNvPr>
          <p:cNvGrpSpPr/>
          <p:nvPr/>
        </p:nvGrpSpPr>
        <p:grpSpPr>
          <a:xfrm>
            <a:off x="1343322" y="1946678"/>
            <a:ext cx="1502233" cy="307777"/>
            <a:chOff x="1343322" y="2379521"/>
            <a:chExt cx="1502233" cy="30777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7C4653E-4C3E-544D-8D2B-1F68ADC22E05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53AA9E6-D315-3646-86AB-77DBA11BB7CD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F6DD7269-D530-A74A-8030-4DA221E9D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C58CD-B147-694B-AD00-BB41AAFD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Paged Virtual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C0A7-ACB7-9E42-90CD-0398545145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18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8D7C-3126-634E-B9C5-1A1D4C5D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154" y="370847"/>
            <a:ext cx="4944300" cy="645300"/>
          </a:xfrm>
        </p:spPr>
        <p:txBody>
          <a:bodyPr/>
          <a:lstStyle/>
          <a:p>
            <a:r>
              <a:rPr lang="en-US" dirty="0"/>
              <a:t>Translating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4E5F2-9729-2545-BBD2-482F022A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910" y="1152843"/>
            <a:ext cx="6324180" cy="2662286"/>
          </a:xfrm>
        </p:spPr>
        <p:txBody>
          <a:bodyPr/>
          <a:lstStyle/>
          <a:p>
            <a:r>
              <a:rPr lang="en-US" sz="2000" dirty="0"/>
              <a:t>Processes use </a:t>
            </a:r>
            <a:r>
              <a:rPr lang="en-US" sz="2000" b="1" i="1" dirty="0"/>
              <a:t>logical addresses</a:t>
            </a:r>
          </a:p>
          <a:p>
            <a:r>
              <a:rPr lang="en-US" sz="2000" dirty="0"/>
              <a:t>Data and instructions can only be loaded or fetched from </a:t>
            </a:r>
            <a:r>
              <a:rPr lang="en-US" sz="2000" b="1" i="1" dirty="0"/>
              <a:t>physical addresses</a:t>
            </a:r>
            <a:r>
              <a:rPr lang="en-US" sz="2000" i="1" dirty="0"/>
              <a:t>.</a:t>
            </a:r>
            <a:endParaRPr lang="en-US" sz="2000" b="1" i="1" dirty="0"/>
          </a:p>
          <a:p>
            <a:r>
              <a:rPr lang="en-US" sz="2000" dirty="0"/>
              <a:t>The </a:t>
            </a:r>
            <a:r>
              <a:rPr lang="en-US" sz="2000" b="1" i="1" dirty="0"/>
              <a:t>Memory Management Unit (MMU)</a:t>
            </a:r>
            <a:r>
              <a:rPr lang="en-US" sz="2000" b="1" dirty="0"/>
              <a:t> </a:t>
            </a:r>
            <a:r>
              <a:rPr lang="en-US" sz="2000" dirty="0"/>
              <a:t>is </a:t>
            </a:r>
            <a:r>
              <a:rPr lang="en-US" sz="2000" i="1" dirty="0"/>
              <a:t>hardware configured by the OS</a:t>
            </a:r>
            <a:r>
              <a:rPr lang="en-US" sz="2000" dirty="0"/>
              <a:t> that </a:t>
            </a:r>
            <a:r>
              <a:rPr lang="en-US" sz="2000" b="1" i="1" dirty="0"/>
              <a:t>translates logical addresses into corresponding physical addresses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954F-B1E4-494D-93EE-1137280DB5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263C9-5B47-AB4E-84F1-9F96BF58C8CD}"/>
              </a:ext>
            </a:extLst>
          </p:cNvPr>
          <p:cNvGrpSpPr/>
          <p:nvPr/>
        </p:nvGrpSpPr>
        <p:grpSpPr>
          <a:xfrm>
            <a:off x="1099687" y="3533888"/>
            <a:ext cx="6210326" cy="1359898"/>
            <a:chOff x="901674" y="3681002"/>
            <a:chExt cx="6210326" cy="13598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D32826-A788-6A4D-B64C-209B06D6E8F5}"/>
                </a:ext>
              </a:extLst>
            </p:cNvPr>
            <p:cNvGrpSpPr/>
            <p:nvPr/>
          </p:nvGrpSpPr>
          <p:grpSpPr>
            <a:xfrm>
              <a:off x="1249680" y="3681002"/>
              <a:ext cx="5862320" cy="1188720"/>
              <a:chOff x="1513840" y="3127282"/>
              <a:chExt cx="5862320" cy="1188720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2724706-ED74-5742-818E-B9B586C325E3}"/>
                  </a:ext>
                </a:extLst>
              </p:cNvPr>
              <p:cNvSpPr/>
              <p:nvPr/>
            </p:nvSpPr>
            <p:spPr>
              <a:xfrm>
                <a:off x="3799840" y="3127282"/>
                <a:ext cx="1280160" cy="11887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MMU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1631B3-8D5F-F140-A4B6-AF605F9DA65E}"/>
                  </a:ext>
                </a:extLst>
              </p:cNvPr>
              <p:cNvSpPr/>
              <p:nvPr/>
            </p:nvSpPr>
            <p:spPr>
              <a:xfrm>
                <a:off x="1513840" y="3556000"/>
                <a:ext cx="1717040" cy="3383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Logical Address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70082FB1-8C4B-5144-8C76-55E4C473EDDA}"/>
                  </a:ext>
                </a:extLst>
              </p:cNvPr>
              <p:cNvSpPr/>
              <p:nvPr/>
            </p:nvSpPr>
            <p:spPr>
              <a:xfrm>
                <a:off x="3241040" y="3596640"/>
                <a:ext cx="558800" cy="257082"/>
              </a:xfrm>
              <a:prstGeom prst="rightArrow">
                <a:avLst>
                  <a:gd name="adj1" fmla="val 34192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>
                <a:extLst>
                  <a:ext uri="{FF2B5EF4-FFF2-40B4-BE49-F238E27FC236}">
                    <a16:creationId xmlns:a16="http://schemas.microsoft.com/office/drawing/2014/main" id="{2D4DB5A5-7BD8-7445-B63F-7F6EC7780FD7}"/>
                  </a:ext>
                </a:extLst>
              </p:cNvPr>
              <p:cNvSpPr/>
              <p:nvPr/>
            </p:nvSpPr>
            <p:spPr>
              <a:xfrm>
                <a:off x="5080000" y="3596640"/>
                <a:ext cx="558800" cy="257082"/>
              </a:xfrm>
              <a:prstGeom prst="rightArrow">
                <a:avLst>
                  <a:gd name="adj1" fmla="val 34192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1189A9-D608-7F41-8160-D26AA8369D34}"/>
                  </a:ext>
                </a:extLst>
              </p:cNvPr>
              <p:cNvSpPr/>
              <p:nvPr/>
            </p:nvSpPr>
            <p:spPr>
              <a:xfrm>
                <a:off x="5659120" y="3547260"/>
                <a:ext cx="1717040" cy="33836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 Address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2E5963-EC82-BD47-97D0-9E6DBA7D8E20}"/>
                </a:ext>
              </a:extLst>
            </p:cNvPr>
            <p:cNvSpPr/>
            <p:nvPr/>
          </p:nvSpPr>
          <p:spPr>
            <a:xfrm>
              <a:off x="5505519" y="4517680"/>
              <a:ext cx="14959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latin typeface="Segoe Print" panose="02000800000000000000" pitchFamily="2" charset="0"/>
                </a:rPr>
                <a:t>Main Memory:</a:t>
              </a:r>
            </a:p>
            <a:p>
              <a:pPr algn="ctr"/>
              <a:r>
                <a:rPr lang="en-US" i="1" dirty="0">
                  <a:latin typeface="Segoe Print" panose="02000800000000000000" pitchFamily="2" charset="0"/>
                </a:rPr>
                <a:t>0x239493</a:t>
              </a:r>
              <a:endParaRPr lang="en-US" dirty="0">
                <a:latin typeface="Segoe Print" panose="020008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C4ABE6-F887-8743-8CB8-1424DFC8A278}"/>
                </a:ext>
              </a:extLst>
            </p:cNvPr>
            <p:cNvSpPr txBox="1"/>
            <p:nvPr/>
          </p:nvSpPr>
          <p:spPr>
            <a:xfrm>
              <a:off x="901674" y="4515692"/>
              <a:ext cx="2481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Segoe Print" panose="02000800000000000000" pitchFamily="2" charset="0"/>
                </a:rPr>
                <a:t>Program: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LOAD R0 </a:t>
              </a:r>
              <a:r>
                <a:rPr lang="en-US" i="1" dirty="0">
                  <a:latin typeface="Segoe Print" panose="02000800000000000000" pitchFamily="2" charset="0"/>
                </a:rPr>
                <a:t>0xAC789493</a:t>
              </a:r>
              <a:r>
                <a:rPr lang="en-US" dirty="0">
                  <a:latin typeface="Segoe Print" panose="02000800000000000000" pitchFamily="2" charset="0"/>
                </a:rPr>
                <a:t>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5F0958-E662-F846-AAB3-DD5D4AE5B3D9}"/>
              </a:ext>
            </a:extLst>
          </p:cNvPr>
          <p:cNvSpPr txBox="1"/>
          <p:nvPr/>
        </p:nvSpPr>
        <p:spPr>
          <a:xfrm rot="20936146">
            <a:off x="6555379" y="194320"/>
            <a:ext cx="2486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MMU generates a </a:t>
            </a:r>
            <a:r>
              <a:rPr lang="en-US" sz="1600" i="1" dirty="0">
                <a:latin typeface="Segoe Print" panose="02000800000000000000" pitchFamily="2" charset="0"/>
              </a:rPr>
              <a:t>page fault </a:t>
            </a:r>
            <a:r>
              <a:rPr lang="en-US" sz="1600" dirty="0">
                <a:latin typeface="Segoe Print" panose="02000800000000000000" pitchFamily="2" charset="0"/>
              </a:rPr>
              <a:t>if there is currently no corresponding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23760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2805B8-A3F8-0A4A-BDBA-5F848DE7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51" y="20385"/>
            <a:ext cx="4944300" cy="645300"/>
          </a:xfrm>
        </p:spPr>
        <p:txBody>
          <a:bodyPr/>
          <a:lstStyle/>
          <a:p>
            <a:r>
              <a:rPr lang="en-US" dirty="0"/>
              <a:t>Deconstructing Addresses: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39D8-F0AE-0E48-AEE8-1058D7E1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7775" y="665685"/>
            <a:ext cx="5860786" cy="4220437"/>
          </a:xfrm>
        </p:spPr>
        <p:txBody>
          <a:bodyPr/>
          <a:lstStyle/>
          <a:p>
            <a:r>
              <a:rPr lang="en-US" sz="2000" dirty="0"/>
              <a:t>Pages (and page frames) for a system are a fixed size defined by the designer.</a:t>
            </a:r>
          </a:p>
          <a:p>
            <a:pPr lvl="1"/>
            <a:r>
              <a:rPr lang="en-US" sz="1800" dirty="0"/>
              <a:t>512 to 8kb (8192 bytes)</a:t>
            </a:r>
          </a:p>
          <a:p>
            <a:pPr lvl="2"/>
            <a:r>
              <a:rPr lang="en-US" sz="1600" dirty="0"/>
              <a:t>Often 4kb (4096 bytes) in practice</a:t>
            </a:r>
          </a:p>
          <a:p>
            <a:pPr lvl="1"/>
            <a:endParaRPr lang="en-US" sz="1800" dirty="0"/>
          </a:p>
          <a:p>
            <a:r>
              <a:rPr lang="en-US" sz="2000" dirty="0"/>
              <a:t>A logical address can be divided into a </a:t>
            </a:r>
            <a:br>
              <a:rPr lang="en-US" sz="2000" dirty="0"/>
            </a:br>
            <a:r>
              <a:rPr lang="en-US" sz="2000" b="1" i="1" dirty="0"/>
              <a:t>page number</a:t>
            </a:r>
            <a:r>
              <a:rPr lang="en-US" sz="2000" i="1" dirty="0"/>
              <a:t> </a:t>
            </a:r>
            <a:r>
              <a:rPr lang="en-US" sz="2000" dirty="0"/>
              <a:t>and an </a:t>
            </a:r>
            <a:r>
              <a:rPr lang="en-US" sz="2000" b="1" i="1" dirty="0"/>
              <a:t>offset</a:t>
            </a:r>
            <a:r>
              <a:rPr lang="en-US" sz="2000" dirty="0"/>
              <a:t> into that page.</a:t>
            </a:r>
          </a:p>
          <a:p>
            <a:pPr lvl="1"/>
            <a:r>
              <a:rPr lang="en-US" sz="2000" dirty="0"/>
              <a:t>Example:  1kb pages → 1024 bytes/page</a:t>
            </a:r>
            <a:endParaRPr lang="en-US" sz="1000" dirty="0"/>
          </a:p>
          <a:p>
            <a:pPr lvl="1"/>
            <a:endParaRPr lang="en-US" sz="1000" dirty="0"/>
          </a:p>
          <a:p>
            <a:pPr lvl="2"/>
            <a:r>
              <a:rPr lang="en-US" sz="1800" dirty="0">
                <a:latin typeface="Courier" pitchFamily="2" charset="0"/>
              </a:rPr>
              <a:t>500  →  Page 0, Offset  500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1023 →  Page 0, Offset 1023</a:t>
            </a:r>
          </a:p>
          <a:p>
            <a:pPr lvl="2"/>
            <a:r>
              <a:rPr lang="en-US" sz="1800" dirty="0">
                <a:latin typeface="Courier" pitchFamily="2" charset="0"/>
              </a:rPr>
              <a:t>1024 →</a:t>
            </a:r>
          </a:p>
          <a:p>
            <a:pPr lvl="2"/>
            <a:r>
              <a:rPr lang="en-US" sz="1800" dirty="0">
                <a:latin typeface="Courier" pitchFamily="2" charset="0"/>
              </a:rPr>
              <a:t>1048 →</a:t>
            </a:r>
          </a:p>
          <a:p>
            <a:pPr lvl="2"/>
            <a:r>
              <a:rPr lang="en-US" sz="1800" dirty="0">
                <a:latin typeface="Courier" pitchFamily="2" charset="0"/>
              </a:rPr>
              <a:t>2048 →  </a:t>
            </a:r>
          </a:p>
          <a:p>
            <a:pPr lvl="2"/>
            <a:r>
              <a:rPr lang="en-US" sz="1800" dirty="0">
                <a:latin typeface="Courier" pitchFamily="2" charset="0"/>
              </a:rPr>
              <a:t>2548 →</a:t>
            </a:r>
          </a:p>
          <a:p>
            <a:pPr lvl="2"/>
            <a:endParaRPr lang="en-US" sz="1800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68F3-3D5B-6E40-A800-16D15DD3F8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469F3-5FAB-204C-A7F7-9182139F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20" y="1749340"/>
            <a:ext cx="1367560" cy="2889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AC05E-065A-C742-B70D-9658DFE5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53" y="4136458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3028</TotalTime>
  <Words>4396</Words>
  <Application>Microsoft Macintosh PowerPoint</Application>
  <PresentationFormat>On-screen Show (16:9)</PresentationFormat>
  <Paragraphs>848</Paragraphs>
  <Slides>29</Slides>
  <Notes>27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Courier</vt:lpstr>
      <vt:lpstr>Helvetica Neue</vt:lpstr>
      <vt:lpstr>Muli</vt:lpstr>
      <vt:lpstr>Nixie One</vt:lpstr>
      <vt:lpstr>Segoe Print</vt:lpstr>
      <vt:lpstr>Stencil</vt:lpstr>
      <vt:lpstr>Imogen template</vt:lpstr>
      <vt:lpstr>OSA5 – Paged Virtual Memory</vt:lpstr>
      <vt:lpstr>Recall: Logical Memory</vt:lpstr>
      <vt:lpstr>Logical Memory to Physical (Main) Memory</vt:lpstr>
      <vt:lpstr>Paged Virtual Memory</vt:lpstr>
      <vt:lpstr>Demand Paging</vt:lpstr>
      <vt:lpstr>Page Replacement</vt:lpstr>
      <vt:lpstr>Implementing Paged Virtual Memory</vt:lpstr>
      <vt:lpstr>Translating Addresses</vt:lpstr>
      <vt:lpstr>Deconstructing Addresses:</vt:lpstr>
      <vt:lpstr>Deconstructing Addresses:</vt:lpstr>
      <vt:lpstr>Page Table</vt:lpstr>
      <vt:lpstr>Page Table</vt:lpstr>
      <vt:lpstr>Page Table</vt:lpstr>
      <vt:lpstr>Page Table</vt:lpstr>
      <vt:lpstr>Page Table</vt:lpstr>
      <vt:lpstr>Page Fault</vt:lpstr>
      <vt:lpstr>Handling Page Faults</vt:lpstr>
      <vt:lpstr>Handling Page Faults</vt:lpstr>
      <vt:lpstr>Memory Management</vt:lpstr>
      <vt:lpstr>Inside the Logical Memory Abstraction</vt:lpstr>
      <vt:lpstr>Memory Management</vt:lpstr>
      <vt:lpstr>Managing Page Allocations (OS)</vt:lpstr>
      <vt:lpstr>Putting it All Together</vt:lpstr>
      <vt:lpstr>Acknowledgments</vt:lpstr>
      <vt:lpstr>PowerPoint Presentation</vt:lpstr>
      <vt:lpstr>Adding/Removing Stack Pages (OS)</vt:lpstr>
      <vt:lpstr>Adding/Removing Heap Pages (OS)</vt:lpstr>
      <vt:lpstr>Tracking Allocated Heap Space (Library)</vt:lpstr>
      <vt:lpstr>What about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– Virtual Memory</dc:title>
  <dc:creator>Braught, Grant</dc:creator>
  <cp:lastModifiedBy>Braught, Grant</cp:lastModifiedBy>
  <cp:revision>191</cp:revision>
  <dcterms:created xsi:type="dcterms:W3CDTF">2020-10-26T11:53:49Z</dcterms:created>
  <dcterms:modified xsi:type="dcterms:W3CDTF">2023-03-19T23:19:20Z</dcterms:modified>
</cp:coreProperties>
</file>