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93" r:id="rId3"/>
    <p:sldId id="288" r:id="rId4"/>
    <p:sldId id="290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14" r:id="rId14"/>
    <p:sldId id="304" r:id="rId15"/>
    <p:sldId id="305" r:id="rId16"/>
    <p:sldId id="306" r:id="rId17"/>
    <p:sldId id="307" r:id="rId18"/>
    <p:sldId id="313" r:id="rId19"/>
    <p:sldId id="303" r:id="rId20"/>
    <p:sldId id="310" r:id="rId21"/>
    <p:sldId id="316" r:id="rId22"/>
    <p:sldId id="318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/>
    <p:restoredTop sz="78367"/>
  </p:normalViewPr>
  <p:slideViewPr>
    <p:cSldViewPr snapToGrid="0" snapToObjects="1">
      <p:cViewPr varScale="1">
        <p:scale>
          <a:sx n="132" d="100"/>
          <a:sy n="132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 we saw that there were 3 different approaches to running HLL programs </a:t>
            </a:r>
          </a:p>
          <a:p>
            <a:r>
              <a:rPr lang="en-US" dirty="0"/>
              <a:t>We discussed translation, interpretation and a hybrid approach.</a:t>
            </a:r>
          </a:p>
          <a:p>
            <a:endParaRPr lang="en-US" dirty="0"/>
          </a:p>
          <a:p>
            <a:r>
              <a:rPr lang="en-US" dirty="0"/>
              <a:t>You’ll be getting some more experience with interpretation </a:t>
            </a:r>
          </a:p>
          <a:p>
            <a:r>
              <a:rPr lang="en-US" dirty="0"/>
              <a:t>  - by writing an interpreter for a simple HLL in an upcoming lab.</a:t>
            </a:r>
          </a:p>
          <a:p>
            <a:endParaRPr lang="en-US" dirty="0"/>
          </a:p>
          <a:p>
            <a:r>
              <a:rPr lang="en-US" dirty="0"/>
              <a:t>For the rest of this topic in class </a:t>
            </a:r>
          </a:p>
          <a:p>
            <a:r>
              <a:rPr lang="en-US" dirty="0"/>
              <a:t>  - we’ll turn our attention to the translation process.</a:t>
            </a:r>
          </a:p>
          <a:p>
            <a:r>
              <a:rPr lang="en-US" dirty="0"/>
              <a:t>  - by learning more about translation and interpretation you’ll better understand the hybrid approach</a:t>
            </a:r>
          </a:p>
          <a:p>
            <a:r>
              <a:rPr lang="en-US" dirty="0"/>
              <a:t>  - we will not be spending much time on it directly.</a:t>
            </a:r>
          </a:p>
          <a:p>
            <a:r>
              <a:rPr lang="en-US" dirty="0"/>
              <a:t>    - but feel free to ask questions about it at any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38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value in R1 to the value in R2 and put the result in R3.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7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the value in R3 into MM[C]</a:t>
            </a:r>
          </a:p>
          <a:p>
            <a:r>
              <a:rPr lang="en-US" dirty="0"/>
              <a:t>  So put the value 30 into memory location 52.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3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permitting… </a:t>
            </a:r>
          </a:p>
          <a:p>
            <a:r>
              <a:rPr lang="en-US" dirty="0"/>
              <a:t>  - Details are also in screen casts that are linked in the activities</a:t>
            </a:r>
          </a:p>
          <a:p>
            <a:r>
              <a:rPr lang="en-US" dirty="0"/>
              <a:t>  - So you don’t have to memorize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19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directive… allocates space for a word (32-bits)</a:t>
            </a:r>
          </a:p>
          <a:p>
            <a:r>
              <a:rPr lang="en-US" dirty="0"/>
              <a:t>  - others for bytes and half words</a:t>
            </a:r>
          </a:p>
          <a:p>
            <a:endParaRPr lang="en-US" dirty="0"/>
          </a:p>
          <a:p>
            <a:r>
              <a:rPr lang="en-US" dirty="0"/>
              <a:t>Instructions, like when we discussed ML also have</a:t>
            </a:r>
          </a:p>
          <a:p>
            <a:r>
              <a:rPr lang="en-US" dirty="0"/>
              <a:t>  Opcodes – tells what operation to perform</a:t>
            </a:r>
          </a:p>
          <a:p>
            <a:r>
              <a:rPr lang="en-US" dirty="0"/>
              <a:t>  Operands – tells what the operation will be performed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81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going to talk about all of these.  </a:t>
            </a:r>
          </a:p>
          <a:p>
            <a:r>
              <a:rPr lang="en-US" dirty="0"/>
              <a:t>What I want is for you to understand how to read this reference.</a:t>
            </a:r>
          </a:p>
          <a:p>
            <a:r>
              <a:rPr lang="en-US" dirty="0"/>
              <a:t>A full reference will be given in the activities.</a:t>
            </a:r>
          </a:p>
          <a:p>
            <a:endParaRPr lang="en-US" dirty="0"/>
          </a:p>
          <a:p>
            <a:r>
              <a:rPr lang="en-US" dirty="0"/>
              <a:t>Register to Register Instructions.</a:t>
            </a:r>
          </a:p>
          <a:p>
            <a:r>
              <a:rPr lang="en-US" dirty="0"/>
              <a:t>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ADD that we saw in the example is an example of a Register to Register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- Just like any other language there are rules about what you are allowed to write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Each instruction has a format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here the operands must be registers (Typically R0-R11)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Might be tempted to put in a number in place of R2 or R3.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Will not work.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We will see how to do that in a moment.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Requires a different type of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    - The order in which they appear is critical as given by the meaning</a:t>
            </a:r>
          </a:p>
          <a:p>
            <a:endParaRPr lang="en-US" dirty="0"/>
          </a:p>
          <a:p>
            <a:r>
              <a:rPr lang="en-US" dirty="0"/>
              <a:t>SUB, AND, OR are similar to K&amp;S.</a:t>
            </a:r>
          </a:p>
          <a:p>
            <a:r>
              <a:rPr lang="en-US" dirty="0"/>
              <a:t>  - This machine has a more sophisticated ALU </a:t>
            </a:r>
          </a:p>
          <a:p>
            <a:r>
              <a:rPr lang="en-US" dirty="0"/>
              <a:t>  - So it can perform more operations</a:t>
            </a:r>
          </a:p>
          <a:p>
            <a:r>
              <a:rPr lang="en-US" dirty="0"/>
              <a:t>  - You’ll get experience with the others in the activities.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69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LOAD and STORE that we have used are examples of direct addressing mode instructions.</a:t>
            </a:r>
          </a:p>
          <a:p>
            <a:endParaRPr lang="en-US" dirty="0"/>
          </a:p>
          <a:p>
            <a:r>
              <a:rPr lang="en-US" dirty="0"/>
              <a:t>LOAD:</a:t>
            </a:r>
          </a:p>
          <a:p>
            <a:r>
              <a:rPr lang="en-US" dirty="0"/>
              <a:t>  - Moves a value from MM to a register</a:t>
            </a:r>
          </a:p>
          <a:p>
            <a:r>
              <a:rPr lang="en-US" dirty="0"/>
              <a:t>  - Operands must be a register (typically R0-R11) followed by a label.</a:t>
            </a:r>
          </a:p>
          <a:p>
            <a:r>
              <a:rPr lang="en-US" dirty="0"/>
              <a:t>    - will not work the other way around,</a:t>
            </a:r>
          </a:p>
          <a:p>
            <a:r>
              <a:rPr lang="en-US" dirty="0"/>
              <a:t>    - Similar to register to register you may be tempted to put in a number instead of the label.</a:t>
            </a:r>
          </a:p>
          <a:p>
            <a:r>
              <a:rPr lang="en-US" dirty="0"/>
              <a:t>      - will not work</a:t>
            </a:r>
          </a:p>
          <a:p>
            <a:r>
              <a:rPr lang="en-US" dirty="0"/>
              <a:t>      - We will see how to do that in a moment.</a:t>
            </a:r>
          </a:p>
          <a:p>
            <a:endParaRPr lang="en-US" dirty="0"/>
          </a:p>
          <a:p>
            <a:r>
              <a:rPr lang="en-US" dirty="0"/>
              <a:t>STORE</a:t>
            </a:r>
          </a:p>
          <a:p>
            <a:r>
              <a:rPr lang="en-US" dirty="0"/>
              <a:t>  - Same format</a:t>
            </a:r>
          </a:p>
          <a:p>
            <a:r>
              <a:rPr lang="en-US" dirty="0"/>
              <a:t>    - Operands must be a register (typically R0-R11) followed by a label.</a:t>
            </a:r>
          </a:p>
          <a:p>
            <a:r>
              <a:rPr lang="en-US" dirty="0"/>
              <a:t>  - Moves a value from a register to MM.</a:t>
            </a:r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0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said we can’t use specific numbers with the Register to Register or Direct Addressing Mode instructions.</a:t>
            </a:r>
          </a:p>
          <a:p>
            <a:r>
              <a:rPr lang="en-US" dirty="0"/>
              <a:t>If you want to use a specific value:</a:t>
            </a:r>
          </a:p>
          <a:p>
            <a:r>
              <a:rPr lang="en-US" dirty="0"/>
              <a:t>  - Add 231 </a:t>
            </a:r>
          </a:p>
          <a:p>
            <a:r>
              <a:rPr lang="en-US" dirty="0"/>
              <a:t>  - Subtract 1</a:t>
            </a:r>
          </a:p>
          <a:p>
            <a:r>
              <a:rPr lang="en-US" dirty="0"/>
              <a:t>  - Put 27 into a register</a:t>
            </a:r>
          </a:p>
          <a:p>
            <a:r>
              <a:rPr lang="en-US" dirty="0"/>
              <a:t>Then you need to use an Immediate Addressing Mode Instruction.</a:t>
            </a:r>
          </a:p>
          <a:p>
            <a:endParaRPr lang="en-US" dirty="0"/>
          </a:p>
          <a:p>
            <a:r>
              <a:rPr lang="en-US" dirty="0"/>
              <a:t>We haven’t seen an example of these yet</a:t>
            </a:r>
          </a:p>
          <a:p>
            <a:r>
              <a:rPr lang="en-US" dirty="0"/>
              <a:t>  - but they aren’t too hard to get your head around.</a:t>
            </a:r>
          </a:p>
          <a:p>
            <a:r>
              <a:rPr lang="en-US" dirty="0"/>
              <a:t>  - They just allow the final operand to be a literal value instead of a register.</a:t>
            </a:r>
          </a:p>
          <a:p>
            <a:r>
              <a:rPr lang="en-US" dirty="0"/>
              <a:t>  - But you must use the # symbol</a:t>
            </a:r>
          </a:p>
          <a:p>
            <a:r>
              <a:rPr lang="en-US" dirty="0"/>
              <a:t>  - And only the final operand is allowed to be a number.</a:t>
            </a:r>
          </a:p>
          <a:p>
            <a:endParaRPr lang="en-US" dirty="0"/>
          </a:p>
          <a:p>
            <a:r>
              <a:rPr lang="en-US" dirty="0"/>
              <a:t>You’ll get some practice with these in the Activities.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69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6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will be focusing on translation:</a:t>
            </a:r>
          </a:p>
          <a:p>
            <a:endParaRPr lang="en-US" dirty="0"/>
          </a:p>
          <a:p>
            <a:r>
              <a:rPr lang="en-US" dirty="0"/>
              <a:t>  - We will do this by playing the role of the compiler</a:t>
            </a:r>
          </a:p>
          <a:p>
            <a:r>
              <a:rPr lang="en-US" dirty="0"/>
              <a:t>    - We’ll look at HLL code</a:t>
            </a:r>
          </a:p>
          <a:p>
            <a:r>
              <a:rPr lang="en-US" dirty="0"/>
              <a:t>    - We will translate it into assembly language</a:t>
            </a:r>
          </a:p>
          <a:p>
            <a:r>
              <a:rPr lang="en-US" dirty="0"/>
              <a:t>    - We will see how many of the things we do in HLL are done in assembly language</a:t>
            </a:r>
          </a:p>
          <a:p>
            <a:r>
              <a:rPr lang="en-US" dirty="0"/>
              <a:t>      - if/for/while/arrays/objects/functions/recursion</a:t>
            </a:r>
          </a:p>
          <a:p>
            <a:endParaRPr lang="en-US" dirty="0"/>
          </a:p>
          <a:p>
            <a:r>
              <a:rPr lang="en-US" dirty="0"/>
              <a:t>  - Once we’ve “compiled” the HLL code into Assembly Language</a:t>
            </a:r>
          </a:p>
          <a:p>
            <a:r>
              <a:rPr lang="en-US" dirty="0"/>
              <a:t>    - We’ll use an assembler </a:t>
            </a:r>
          </a:p>
          <a:p>
            <a:r>
              <a:rPr lang="en-US" dirty="0"/>
              <a:t>      - The assembler will read our assembly language source code program as input</a:t>
            </a:r>
          </a:p>
          <a:p>
            <a:r>
              <a:rPr lang="en-US" dirty="0"/>
              <a:t>      - and turn it into an executable  machine language program</a:t>
            </a:r>
          </a:p>
          <a:p>
            <a:r>
              <a:rPr lang="en-US" dirty="0"/>
              <a:t>    - We will then use a machine simulator (like the K&amp;S) to execute the ML programs.</a:t>
            </a:r>
          </a:p>
          <a:p>
            <a:endParaRPr lang="en-US" dirty="0"/>
          </a:p>
          <a:p>
            <a:r>
              <a:rPr lang="en-US" dirty="0"/>
              <a:t>In a later lab you’ll learn how an assembler works by writing your own.</a:t>
            </a:r>
          </a:p>
          <a:p>
            <a:r>
              <a:rPr lang="en-US" dirty="0"/>
              <a:t>  - it will translate a simple assembly language</a:t>
            </a:r>
          </a:p>
          <a:p>
            <a:r>
              <a:rPr lang="en-US" dirty="0"/>
              <a:t>  - into machine language that will run on the K&amp;S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3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begin: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 thought from  John Moore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	CS Prof at the </a:t>
            </a:r>
            <a:r>
              <a:rPr lang="en-US" dirty="0" err="1"/>
              <a:t>Citidel</a:t>
            </a:r>
            <a:r>
              <a:rPr lang="en-US" dirty="0"/>
              <a:t> and author of a textbook on compiler design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	So someone that clearly works with assembly language…</a:t>
            </a:r>
          </a:p>
          <a:p>
            <a:endParaRPr lang="en-US" dirty="0"/>
          </a:p>
          <a:p>
            <a:r>
              <a:rPr lang="en-US" dirty="0"/>
              <a:t>That said, I kind of enjoy assembly language programming… </a:t>
            </a:r>
          </a:p>
          <a:p>
            <a:r>
              <a:rPr lang="en-US" dirty="0"/>
              <a:t>  - so I’m not sure what that says about me.</a:t>
            </a:r>
          </a:p>
          <a:p>
            <a:r>
              <a:rPr lang="en-US" dirty="0"/>
              <a:t>  - But I find the simplicity of the instructions and  the more direct connection to the machine appealing and fun.</a:t>
            </a:r>
          </a:p>
          <a:p>
            <a:r>
              <a:rPr lang="en-US" dirty="0"/>
              <a:t>  - So, if you find you enjoy it too, do what I do and just ignore this guy!</a:t>
            </a:r>
          </a:p>
          <a:p>
            <a:r>
              <a:rPr lang="en-US" dirty="0"/>
              <a:t>  - And if you don’t necessarily enjoy it then know that you won’t need to do it for long</a:t>
            </a:r>
          </a:p>
          <a:p>
            <a:r>
              <a:rPr lang="en-US" dirty="0"/>
              <a:t>    - but that it is a good learning exercise and will give you important perspective as a computer scientist.</a:t>
            </a:r>
          </a:p>
        </p:txBody>
      </p:sp>
    </p:spTree>
    <p:extLst>
      <p:ext uri="{BB962C8B-B14F-4D97-AF65-F5344CB8AC3E}">
        <p14:creationId xmlns:p14="http://schemas.microsoft.com/office/powerpoint/2010/main" val="216550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MIPS commercial processor architecture through mid 20-teens.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Highly influential on the design of other processors.</a:t>
            </a:r>
          </a:p>
          <a:p>
            <a:r>
              <a:rPr lang="en-US" dirty="0"/>
              <a:t>  - Has evolved, but principles remain the same in newer processors.</a:t>
            </a:r>
          </a:p>
          <a:p>
            <a:endParaRPr lang="en-US" dirty="0"/>
          </a:p>
          <a:p>
            <a:r>
              <a:rPr lang="en-US" dirty="0"/>
              <a:t>Main differences from Knob and Switch</a:t>
            </a:r>
          </a:p>
          <a:p>
            <a:r>
              <a:rPr lang="en-US" dirty="0"/>
              <a:t>  - more registers</a:t>
            </a:r>
          </a:p>
          <a:p>
            <a:r>
              <a:rPr lang="en-US" dirty="0"/>
              <a:t>    - each holds 32 bits – recall that is the “word size” </a:t>
            </a:r>
          </a:p>
          <a:p>
            <a:r>
              <a:rPr lang="en-US" dirty="0"/>
              <a:t>    - R0-11 – General Purpose Registers </a:t>
            </a:r>
          </a:p>
          <a:p>
            <a:r>
              <a:rPr lang="en-US" dirty="0"/>
              <a:t>      - You can use these however you want</a:t>
            </a:r>
          </a:p>
          <a:p>
            <a:r>
              <a:rPr lang="en-US" dirty="0"/>
              <a:t>      - They are just like R0-R3 in the Knob and Switch computer.</a:t>
            </a:r>
          </a:p>
          <a:p>
            <a:r>
              <a:rPr lang="en-US" dirty="0"/>
              <a:t>    - R12-15 – Reserved Registers </a:t>
            </a:r>
          </a:p>
          <a:p>
            <a:r>
              <a:rPr lang="en-US" dirty="0"/>
              <a:t>      - Each of these will have a special purpose</a:t>
            </a:r>
          </a:p>
          <a:p>
            <a:r>
              <a:rPr lang="en-US" dirty="0"/>
              <a:t>      - We will get to them soon.</a:t>
            </a:r>
          </a:p>
          <a:p>
            <a:r>
              <a:rPr lang="en-US" dirty="0"/>
              <a:t>      - For now, you won’t use any of them in your computations.</a:t>
            </a:r>
          </a:p>
          <a:p>
            <a:endParaRPr lang="en-US" dirty="0"/>
          </a:p>
          <a:p>
            <a:r>
              <a:rPr lang="en-US" dirty="0"/>
              <a:t>Lots of Main Memory:</a:t>
            </a:r>
          </a:p>
          <a:p>
            <a:r>
              <a:rPr lang="en-US" dirty="0"/>
              <a:t>  - Each byte has an address</a:t>
            </a:r>
          </a:p>
          <a:p>
            <a:r>
              <a:rPr lang="en-US" dirty="0"/>
              <a:t>  - We’ll be working with words (i.e. 32 bits or four bytes at a time.)</a:t>
            </a:r>
          </a:p>
          <a:p>
            <a:r>
              <a:rPr lang="en-US" dirty="0"/>
              <a:t>  - So, the addresses are 0, 4, 8, 12 instead of 0, 1, 2, 3 which refer to the individual bytes)</a:t>
            </a:r>
          </a:p>
          <a:p>
            <a:endParaRPr lang="en-US" dirty="0"/>
          </a:p>
          <a:p>
            <a:r>
              <a:rPr lang="en-US" dirty="0"/>
              <a:t>This machine has a rudimentary ability to read input from the user and print output</a:t>
            </a:r>
          </a:p>
          <a:p>
            <a:r>
              <a:rPr lang="en-US" dirty="0"/>
              <a:t>  - Memory mapped Input/Output </a:t>
            </a:r>
          </a:p>
          <a:p>
            <a:r>
              <a:rPr lang="en-US" dirty="0"/>
              <a:t>    - We will do input/output by by accessing designated memory locations</a:t>
            </a:r>
          </a:p>
          <a:p>
            <a:r>
              <a:rPr lang="en-US" dirty="0"/>
              <a:t>    - The machine hardware then intercepts those accesses and directs them to the right I/O device.</a:t>
            </a:r>
          </a:p>
          <a:p>
            <a:r>
              <a:rPr lang="en-US" dirty="0"/>
              <a:t>    - More on this in the activities.</a:t>
            </a:r>
          </a:p>
        </p:txBody>
      </p:sp>
    </p:spTree>
    <p:extLst>
      <p:ext uri="{BB962C8B-B14F-4D97-AF65-F5344CB8AC3E}">
        <p14:creationId xmlns:p14="http://schemas.microsoft.com/office/powerpoint/2010/main" val="116229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example</a:t>
            </a:r>
          </a:p>
          <a:p>
            <a:r>
              <a:rPr lang="en-US" dirty="0"/>
              <a:t>  - Examples will often be setup like this.</a:t>
            </a:r>
          </a:p>
          <a:p>
            <a:r>
              <a:rPr lang="en-US" dirty="0"/>
              <a:t>  - We’ll have a HLL program on the left</a:t>
            </a:r>
          </a:p>
          <a:p>
            <a:r>
              <a:rPr lang="en-US" dirty="0"/>
              <a:t>  - and then we’ll translate it into assembly language on the right.</a:t>
            </a:r>
          </a:p>
          <a:p>
            <a:r>
              <a:rPr lang="en-US" dirty="0"/>
              <a:t>  - I.e. We are playing the role of the compiler.</a:t>
            </a:r>
          </a:p>
          <a:p>
            <a:endParaRPr lang="en-US" dirty="0"/>
          </a:p>
          <a:p>
            <a:r>
              <a:rPr lang="en-US" dirty="0"/>
              <a:t>I’ll give you a quick, high-level overview of the assembly here</a:t>
            </a:r>
          </a:p>
          <a:p>
            <a:r>
              <a:rPr lang="en-US" dirty="0"/>
              <a:t>Then we’ll pick that apart and get all of the details on the next few slides.</a:t>
            </a:r>
          </a:p>
          <a:p>
            <a:endParaRPr lang="en-US" dirty="0"/>
          </a:p>
          <a:p>
            <a:r>
              <a:rPr lang="en-US" dirty="0"/>
              <a:t>The big features:</a:t>
            </a:r>
          </a:p>
          <a:p>
            <a:r>
              <a:rPr lang="en-US" dirty="0"/>
              <a:t>  - comments start with *</a:t>
            </a:r>
          </a:p>
          <a:p>
            <a:endParaRPr lang="en-US" dirty="0"/>
          </a:p>
          <a:p>
            <a:r>
              <a:rPr lang="en-US" dirty="0"/>
              <a:t>  - variable declarations A:, B:, C:</a:t>
            </a:r>
          </a:p>
          <a:p>
            <a:r>
              <a:rPr lang="en-US" dirty="0"/>
              <a:t>    - correspond to global variables in the HLL.</a:t>
            </a:r>
          </a:p>
          <a:p>
            <a:r>
              <a:rPr lang="en-US" dirty="0"/>
              <a:t>    - set aside 1 word (4 bytes, 32 bits) for each value.</a:t>
            </a:r>
          </a:p>
          <a:p>
            <a:r>
              <a:rPr lang="en-US" dirty="0"/>
              <a:t>    - The comments use our shorthand notation to describe what the ASM does in terms of the machine.</a:t>
            </a:r>
          </a:p>
          <a:p>
            <a:r>
              <a:rPr lang="en-US" dirty="0"/>
              <a:t>      - These are here to help you learn </a:t>
            </a:r>
          </a:p>
          <a:p>
            <a:r>
              <a:rPr lang="en-US" dirty="0"/>
              <a:t>      - but are not typical of useful comments for anyone who knows assembly language programming.</a:t>
            </a:r>
          </a:p>
          <a:p>
            <a:endParaRPr lang="en-US" dirty="0"/>
          </a:p>
          <a:p>
            <a:r>
              <a:rPr lang="en-US" dirty="0"/>
              <a:t>  - program code</a:t>
            </a:r>
          </a:p>
          <a:p>
            <a:r>
              <a:rPr lang="en-US" dirty="0"/>
              <a:t>    - Move the values from main memory at A and B to registers 1 and 2</a:t>
            </a:r>
          </a:p>
          <a:p>
            <a:r>
              <a:rPr lang="en-US" dirty="0"/>
              <a:t>    - Add those together and put the result in R3.</a:t>
            </a:r>
          </a:p>
          <a:p>
            <a:r>
              <a:rPr lang="en-US" dirty="0"/>
              <a:t>    - Put that result back into main memory at C</a:t>
            </a:r>
          </a:p>
          <a:p>
            <a:r>
              <a:rPr lang="en-US" dirty="0"/>
              <a:t>    - STOP</a:t>
            </a:r>
          </a:p>
          <a:p>
            <a:endParaRPr lang="en-US" dirty="0"/>
          </a:p>
          <a:p>
            <a:r>
              <a:rPr lang="en-US" dirty="0"/>
              <a:t>The Assembly language instructions share similarities to ML instructions.</a:t>
            </a:r>
          </a:p>
          <a:p>
            <a:r>
              <a:rPr lang="en-US" dirty="0"/>
              <a:t>  - They have an </a:t>
            </a:r>
            <a:r>
              <a:rPr lang="en-US" dirty="0" err="1"/>
              <a:t>OpCode</a:t>
            </a:r>
            <a:r>
              <a:rPr lang="en-US" dirty="0"/>
              <a:t> </a:t>
            </a:r>
          </a:p>
          <a:p>
            <a:r>
              <a:rPr lang="en-US" dirty="0"/>
              <a:t>    - We just use a word instead of bits.</a:t>
            </a:r>
          </a:p>
          <a:p>
            <a:r>
              <a:rPr lang="en-US" dirty="0"/>
              <a:t>       - E.g. LOAD or ADD or STORE</a:t>
            </a:r>
          </a:p>
          <a:p>
            <a:r>
              <a:rPr lang="en-US" dirty="0"/>
              <a:t>  - They have operands</a:t>
            </a:r>
          </a:p>
          <a:p>
            <a:r>
              <a:rPr lang="en-US" dirty="0"/>
              <a:t>    - We just use registers and names instead of bits</a:t>
            </a:r>
          </a:p>
          <a:p>
            <a:r>
              <a:rPr lang="en-US" dirty="0"/>
              <a:t>      - E.g. R1, R2, A, B, 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9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more closely at what is happening.</a:t>
            </a:r>
          </a:p>
          <a:p>
            <a:endParaRPr lang="en-US" dirty="0"/>
          </a:p>
          <a:p>
            <a:r>
              <a:rPr lang="en-US" dirty="0"/>
              <a:t>To run an assembly program </a:t>
            </a:r>
          </a:p>
          <a:p>
            <a:r>
              <a:rPr lang="en-US" dirty="0"/>
              <a:t>  - it has to be translated into ML by an assembler.</a:t>
            </a:r>
          </a:p>
          <a:p>
            <a:r>
              <a:rPr lang="en-US" dirty="0"/>
              <a:t>  - and then loaded into the main memory.</a:t>
            </a:r>
          </a:p>
          <a:p>
            <a:endParaRPr lang="en-US" dirty="0"/>
          </a:p>
          <a:p>
            <a:r>
              <a:rPr lang="en-US" dirty="0"/>
              <a:t>When an assembler does the translation</a:t>
            </a:r>
          </a:p>
          <a:p>
            <a:r>
              <a:rPr lang="en-US" dirty="0"/>
              <a:t>  - it creates an executable ML file.</a:t>
            </a:r>
          </a:p>
          <a:p>
            <a:r>
              <a:rPr lang="en-US" dirty="0"/>
              <a:t>  - the exact format of that file depends on the operating system being used.</a:t>
            </a:r>
          </a:p>
          <a:p>
            <a:r>
              <a:rPr lang="en-US" dirty="0"/>
              <a:t>  - but typically…</a:t>
            </a:r>
          </a:p>
          <a:p>
            <a:r>
              <a:rPr lang="en-US" dirty="0"/>
              <a:t>    - The machine language instructions come first</a:t>
            </a:r>
          </a:p>
          <a:p>
            <a:r>
              <a:rPr lang="en-US" dirty="0"/>
              <a:t>    - They are then followed by the global data for the program.</a:t>
            </a:r>
          </a:p>
          <a:p>
            <a:endParaRPr lang="en-US" dirty="0"/>
          </a:p>
          <a:p>
            <a:r>
              <a:rPr lang="en-US" dirty="0"/>
              <a:t>This is consistent with the way we worked with the K&amp;S.</a:t>
            </a:r>
          </a:p>
          <a:p>
            <a:r>
              <a:rPr lang="en-US" dirty="0"/>
              <a:t>  - The ML program instructions were placed into memory at address 0</a:t>
            </a:r>
          </a:p>
          <a:p>
            <a:r>
              <a:rPr lang="en-US" dirty="0"/>
              <a:t>  - Then we put the data later in the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3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 </a:t>
            </a:r>
          </a:p>
          <a:p>
            <a:r>
              <a:rPr lang="en-US" dirty="0"/>
              <a:t>  - The value 10 is stored at address 44</a:t>
            </a:r>
          </a:p>
          <a:p>
            <a:r>
              <a:rPr lang="en-US" dirty="0"/>
              <a:t>    - Just because the program needs 44 bytes for its instructions.</a:t>
            </a:r>
          </a:p>
          <a:p>
            <a:r>
              <a:rPr lang="en-US" dirty="0"/>
              <a:t>    - If it had needed 60 then 10 would have been stored at </a:t>
            </a:r>
            <a:r>
              <a:rPr lang="en-US" dirty="0" err="1"/>
              <a:t>addrss</a:t>
            </a:r>
            <a:r>
              <a:rPr lang="en-US" dirty="0"/>
              <a:t> 60.</a:t>
            </a:r>
          </a:p>
          <a:p>
            <a:r>
              <a:rPr lang="en-US" dirty="0"/>
              <a:t>  - The value 20 is stored at address 48</a:t>
            </a:r>
          </a:p>
          <a:p>
            <a:r>
              <a:rPr lang="en-US" dirty="0"/>
              <a:t>  - The value 0 is stored at address 52.</a:t>
            </a:r>
          </a:p>
          <a:p>
            <a:endParaRPr lang="en-US" dirty="0"/>
          </a:p>
          <a:p>
            <a:r>
              <a:rPr lang="en-US" dirty="0"/>
              <a:t>********* Super Important ***********</a:t>
            </a:r>
          </a:p>
          <a:p>
            <a:endParaRPr lang="en-US" dirty="0"/>
          </a:p>
          <a:p>
            <a:r>
              <a:rPr lang="en-US" dirty="0"/>
              <a:t>in HLL we often think of 10 as being stored in the variable A</a:t>
            </a:r>
          </a:p>
          <a:p>
            <a:r>
              <a:rPr lang="en-US" dirty="0"/>
              <a:t>In assembly we have to think about this a little differently.</a:t>
            </a:r>
          </a:p>
          <a:p>
            <a:endParaRPr lang="en-US" dirty="0"/>
          </a:p>
          <a:p>
            <a:r>
              <a:rPr lang="en-US" dirty="0"/>
              <a:t>A, B, C are called Labels</a:t>
            </a:r>
          </a:p>
          <a:p>
            <a:endParaRPr lang="en-US" dirty="0"/>
          </a:p>
          <a:p>
            <a:r>
              <a:rPr lang="en-US" dirty="0"/>
              <a:t>A label is a **** memory address ****</a:t>
            </a:r>
          </a:p>
          <a:p>
            <a:r>
              <a:rPr lang="en-US" dirty="0"/>
              <a:t>  - So A is the memory address 44</a:t>
            </a:r>
          </a:p>
          <a:p>
            <a:r>
              <a:rPr lang="en-US" dirty="0"/>
              <a:t>  - The value “10 is stored at memory address A” or 44.</a:t>
            </a:r>
          </a:p>
          <a:p>
            <a:endParaRPr lang="en-US" dirty="0"/>
          </a:p>
          <a:p>
            <a:r>
              <a:rPr lang="en-US" dirty="0"/>
              <a:t>Similarly:</a:t>
            </a:r>
          </a:p>
          <a:p>
            <a:r>
              <a:rPr lang="en-US" dirty="0"/>
              <a:t>  B is the memory address 48 and the value 20 is stored there.</a:t>
            </a:r>
          </a:p>
          <a:p>
            <a:r>
              <a:rPr lang="en-US" dirty="0"/>
              <a:t>  C is the memory address 52 and the value 0 is stored there.</a:t>
            </a:r>
          </a:p>
          <a:p>
            <a:endParaRPr lang="en-US" dirty="0"/>
          </a:p>
          <a:p>
            <a:r>
              <a:rPr lang="en-US" dirty="0"/>
              <a:t>The shorthand in the comments emphasizes this.</a:t>
            </a:r>
          </a:p>
          <a:p>
            <a:r>
              <a:rPr lang="en-US" dirty="0"/>
              <a:t>  10 is not in A but is in MM[A].</a:t>
            </a:r>
          </a:p>
          <a:p>
            <a:endParaRPr lang="en-US" dirty="0"/>
          </a:p>
          <a:p>
            <a:r>
              <a:rPr lang="en-US" dirty="0"/>
              <a:t>May just seem confusing now.</a:t>
            </a:r>
          </a:p>
          <a:p>
            <a:r>
              <a:rPr lang="en-US" dirty="0"/>
              <a:t>  - But training yourself to think this way now will make things easier later later.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I will be using specific locations for MM[A] – e.g. 44</a:t>
            </a:r>
          </a:p>
          <a:p>
            <a:r>
              <a:rPr lang="en-US" dirty="0"/>
              <a:t>    - but this is just to make things concrete in the illustrations</a:t>
            </a:r>
          </a:p>
          <a:p>
            <a:r>
              <a:rPr lang="en-US" dirty="0"/>
              <a:t>    - When writing the program we’ll never actually need to know that A is address 44</a:t>
            </a:r>
          </a:p>
          <a:p>
            <a:r>
              <a:rPr lang="en-US" dirty="0"/>
              <a:t>      - We will just know that it is stored at address A.</a:t>
            </a:r>
          </a:p>
          <a:p>
            <a:r>
              <a:rPr lang="en-US" dirty="0"/>
              <a:t>    - The concrete values just make easier to see it and think about how it is actually working.</a:t>
            </a:r>
          </a:p>
          <a:p>
            <a:r>
              <a:rPr lang="en-US" dirty="0"/>
              <a:t>  - In fact, not needing to know those addresses is one of the things that the Assembly Language abstraction hides from us that the ML abstraction did not.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at how this program will execute</a:t>
            </a:r>
          </a:p>
          <a:p>
            <a:endParaRPr lang="en-US" dirty="0"/>
          </a:p>
          <a:p>
            <a:r>
              <a:rPr lang="en-US" dirty="0"/>
              <a:t>Load the value from MM[A] into R1.</a:t>
            </a:r>
          </a:p>
          <a:p>
            <a:r>
              <a:rPr lang="en-US" dirty="0"/>
              <a:t>  Go to memory address 44, get the value 10, put it into R1.</a:t>
            </a:r>
          </a:p>
          <a:p>
            <a:endParaRPr lang="en-US" dirty="0"/>
          </a:p>
          <a:p>
            <a:r>
              <a:rPr lang="en-US" dirty="0"/>
              <a:t>Really the same type of thing our ML did, but now </a:t>
            </a:r>
          </a:p>
          <a:p>
            <a:r>
              <a:rPr lang="en-US" dirty="0"/>
              <a:t>  - instead of writing 1’s and 0’s</a:t>
            </a:r>
          </a:p>
          <a:p>
            <a:r>
              <a:rPr lang="en-US" dirty="0"/>
              <a:t>  - we can write what we mean … </a:t>
            </a:r>
          </a:p>
          <a:p>
            <a:r>
              <a:rPr lang="en-US" dirty="0"/>
              <a:t>    - Load the value from memory address A into R1.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9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the value from MM[B] into R2.</a:t>
            </a:r>
          </a:p>
          <a:p>
            <a:r>
              <a:rPr lang="en-US" dirty="0"/>
              <a:t>  Go to memory address 48, get the value 20, put it into R2.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3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2.tiff"/><Relationship Id="rId4" Type="http://schemas.openxmlformats.org/officeDocument/2006/relationships/hyperlink" Target="https://creativecommons.org/licenses/by/4.0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ckinson-comp256/AsmMachine/raw/main/Machine/bin/Machine.jar" TargetMode="External"/><Relationship Id="rId2" Type="http://schemas.openxmlformats.org/officeDocument/2006/relationships/hyperlink" Target="https://github.com/dickinson-comp256/AsmMachine/raw/main/Assembler/bin/Assembler.jar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A6CE48-2C76-9648-9462-DE7D5108A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15 – Assembly Language Programs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7368EF-14CE-8041-95EE-30B21EFEE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590222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CB5CEF8-0414-5140-8F0F-B952790CEB78}"/>
              </a:ext>
            </a:extLst>
          </p:cNvPr>
          <p:cNvSpPr/>
          <p:nvPr/>
        </p:nvSpPr>
        <p:spPr>
          <a:xfrm>
            <a:off x="7405067" y="1681439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A60A05-FE82-5E43-A07E-531AB86FE39D}"/>
              </a:ext>
            </a:extLst>
          </p:cNvPr>
          <p:cNvSpPr/>
          <p:nvPr/>
        </p:nvSpPr>
        <p:spPr>
          <a:xfrm>
            <a:off x="7405067" y="3336305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2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965602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30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DB937-816B-004B-B4FB-E75B687DB1C4}"/>
              </a:ext>
            </a:extLst>
          </p:cNvPr>
          <p:cNvSpPr/>
          <p:nvPr/>
        </p:nvSpPr>
        <p:spPr>
          <a:xfrm>
            <a:off x="7384614" y="3137836"/>
            <a:ext cx="1648748" cy="641229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7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4369863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30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3512A-2D71-FD45-AC6D-83372EC46020}"/>
              </a:ext>
            </a:extLst>
          </p:cNvPr>
          <p:cNvSpPr/>
          <p:nvPr/>
        </p:nvSpPr>
        <p:spPr>
          <a:xfrm>
            <a:off x="7405067" y="1873946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C16A65-25E5-8243-97DB-741E3CDAE0C2}"/>
              </a:ext>
            </a:extLst>
          </p:cNvPr>
          <p:cNvSpPr/>
          <p:nvPr/>
        </p:nvSpPr>
        <p:spPr>
          <a:xfrm>
            <a:off x="7405067" y="3538411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0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DBB0C4-01DE-6740-A66C-F00BBC18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1094">
            <a:off x="-190611" y="690845"/>
            <a:ext cx="4543838" cy="410081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C0D8C4-CC99-6943-A6AE-E9BD7EE8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719" y="98342"/>
            <a:ext cx="5900134" cy="645300"/>
          </a:xfrm>
        </p:spPr>
        <p:txBody>
          <a:bodyPr/>
          <a:lstStyle/>
          <a:p>
            <a:r>
              <a:rPr lang="en-US" dirty="0"/>
              <a:t>Editor, Assembler and Machine 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1B30-0674-3441-9C02-54C2F92DE2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79F67-B9D8-194D-B132-23B0B45CF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3334">
            <a:off x="3775099" y="905845"/>
            <a:ext cx="4443132" cy="3707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2DCAA-48E4-8047-9C1E-E873EBB70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1455">
            <a:off x="952980" y="3721005"/>
            <a:ext cx="6895992" cy="1055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293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D56EED5-87B5-A748-A21F-9726498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717" y="23641"/>
            <a:ext cx="4944300" cy="645300"/>
          </a:xfrm>
        </p:spPr>
        <p:txBody>
          <a:bodyPr/>
          <a:lstStyle/>
          <a:p>
            <a:r>
              <a:rPr lang="en-US" dirty="0"/>
              <a:t>Assembly Language Terminology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1CFC-19DE-4840-A699-DDAF0A5E9B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69112BD-E58A-7F44-8EFD-0262A95C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22" y="789272"/>
            <a:ext cx="6278601" cy="42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3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EC4794-52ED-5446-93DE-9C7F254F73B7}"/>
              </a:ext>
            </a:extLst>
          </p:cNvPr>
          <p:cNvSpPr/>
          <p:nvPr/>
        </p:nvSpPr>
        <p:spPr>
          <a:xfrm>
            <a:off x="388719" y="2321086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2A3FA-CCA0-7649-BDE2-273E1A6F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233" y="0"/>
            <a:ext cx="4944300" cy="645300"/>
          </a:xfrm>
        </p:spPr>
        <p:txBody>
          <a:bodyPr/>
          <a:lstStyle/>
          <a:p>
            <a:r>
              <a:rPr lang="en-US" dirty="0"/>
              <a:t>Register to Register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C4F4-4153-DF40-9D2E-F082220A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7336" y="741553"/>
            <a:ext cx="6305754" cy="1101088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register to register instruction </a:t>
            </a:r>
            <a:r>
              <a:rPr lang="en-US" sz="1800" dirty="0"/>
              <a:t>operates on values in the registers and stores the result in a register.</a:t>
            </a:r>
          </a:p>
          <a:p>
            <a:pPr marL="1397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55D7B-2561-3C4A-BE41-C28E2A8D83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8FD55-9940-B143-B7B7-EA711D072F83}"/>
              </a:ext>
            </a:extLst>
          </p:cNvPr>
          <p:cNvSpPr txBox="1"/>
          <p:nvPr/>
        </p:nvSpPr>
        <p:spPr>
          <a:xfrm>
            <a:off x="660148" y="1842641"/>
            <a:ext cx="10608630" cy="312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ADD R R R      ADD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+ R3</a:t>
            </a:r>
          </a:p>
          <a:p>
            <a:r>
              <a:rPr lang="en-US" sz="1600" dirty="0">
                <a:latin typeface="Courier" pitchFamily="-111" charset="0"/>
              </a:rPr>
              <a:t>SUB R R R      SUB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R2 - R3      </a:t>
            </a:r>
          </a:p>
          <a:p>
            <a:r>
              <a:rPr lang="en-US" sz="1600" dirty="0">
                <a:latin typeface="Courier" pitchFamily="-111" charset="0"/>
              </a:rPr>
              <a:t>AND R R R      AND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&amp; R3      Bitwise AND</a:t>
            </a:r>
          </a:p>
          <a:p>
            <a:r>
              <a:rPr lang="en-US" sz="1600" dirty="0">
                <a:latin typeface="Courier" pitchFamily="-111" charset="0"/>
              </a:rPr>
              <a:t>OR R R R       OR R1 R2 R3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| R3      Bitwise OR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NOT R R        NOT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~R2          Bitwise NOT</a:t>
            </a:r>
          </a:p>
          <a:p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SHL R R        SHL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&lt;&lt; 1      </a:t>
            </a:r>
            <a:r>
              <a:rPr lang="en-US" sz="1600" dirty="0" err="1">
                <a:latin typeface="Courier" pitchFamily="-111" charset="0"/>
              </a:rPr>
              <a:t>LSb</a:t>
            </a:r>
            <a:r>
              <a:rPr lang="en-US" sz="1600" dirty="0">
                <a:latin typeface="Courier" pitchFamily="-111" charset="0"/>
              </a:rPr>
              <a:t> = 0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SHR R R        SHR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&gt;&gt;&gt; 1     </a:t>
            </a:r>
            <a:r>
              <a:rPr lang="en-US" sz="1600" dirty="0" err="1">
                <a:latin typeface="Courier" pitchFamily="-111" charset="0"/>
              </a:rPr>
              <a:t>MSb</a:t>
            </a:r>
            <a:r>
              <a:rPr lang="en-US" sz="1600" dirty="0">
                <a:latin typeface="Courier" pitchFamily="-111" charset="0"/>
              </a:rPr>
              <a:t> = 0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MOV R R        MOV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          Copy</a:t>
            </a:r>
            <a:endParaRPr lang="en-US" sz="900" dirty="0">
              <a:latin typeface="Courier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343070-04E4-EE4B-892D-695B78264F90}"/>
              </a:ext>
            </a:extLst>
          </p:cNvPr>
          <p:cNvSpPr/>
          <p:nvPr/>
        </p:nvSpPr>
        <p:spPr>
          <a:xfrm>
            <a:off x="128836" y="3747533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EC4794-52ED-5446-93DE-9C7F254F73B7}"/>
              </a:ext>
            </a:extLst>
          </p:cNvPr>
          <p:cNvSpPr/>
          <p:nvPr/>
        </p:nvSpPr>
        <p:spPr>
          <a:xfrm>
            <a:off x="128837" y="3329939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2A3FA-CCA0-7649-BDE2-273E1A6F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190251" cy="645300"/>
          </a:xfrm>
        </p:spPr>
        <p:txBody>
          <a:bodyPr/>
          <a:lstStyle/>
          <a:p>
            <a:r>
              <a:rPr lang="en-US" dirty="0"/>
              <a:t>Direct Addressing Mode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C4F4-4153-DF40-9D2E-F082220A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5959245" cy="1033663"/>
          </a:xfrm>
        </p:spPr>
        <p:txBody>
          <a:bodyPr/>
          <a:lstStyle/>
          <a:p>
            <a:r>
              <a:rPr lang="en-US" sz="1800" dirty="0"/>
              <a:t>In a </a:t>
            </a:r>
            <a:r>
              <a:rPr lang="en-US" sz="1800" b="1" i="1" dirty="0"/>
              <a:t>direct addressing mode </a:t>
            </a:r>
            <a:r>
              <a:rPr lang="en-US" sz="1800" dirty="0"/>
              <a:t>instruction, the label is used (directly) as a memory address.</a:t>
            </a:r>
          </a:p>
          <a:p>
            <a:pPr marL="1397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55D7B-2561-3C4A-BE41-C28E2A8D83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6D0AD-5C5B-BC43-900E-3AE6251F5141}"/>
              </a:ext>
            </a:extLst>
          </p:cNvPr>
          <p:cNvSpPr txBox="1"/>
          <p:nvPr/>
        </p:nvSpPr>
        <p:spPr>
          <a:xfrm>
            <a:off x="288131" y="2845636"/>
            <a:ext cx="10678800" cy="120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LOAD R L       LOAD R1 X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MM[X]        Direct Mode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STORE R L      STORE R1 X         MM[X]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R1        Direct Mode</a:t>
            </a:r>
          </a:p>
        </p:txBody>
      </p:sp>
    </p:spTree>
    <p:extLst>
      <p:ext uri="{BB962C8B-B14F-4D97-AF65-F5344CB8AC3E}">
        <p14:creationId xmlns:p14="http://schemas.microsoft.com/office/powerpoint/2010/main" val="5138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1FA1CE-B362-9342-A077-E8B89A87B15F}"/>
              </a:ext>
            </a:extLst>
          </p:cNvPr>
          <p:cNvSpPr/>
          <p:nvPr/>
        </p:nvSpPr>
        <p:spPr>
          <a:xfrm>
            <a:off x="128837" y="3166310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1FB1F-6372-8D4B-B31A-6675DD19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814866" cy="645300"/>
          </a:xfrm>
        </p:spPr>
        <p:txBody>
          <a:bodyPr/>
          <a:lstStyle/>
          <a:p>
            <a:r>
              <a:rPr lang="en-US" dirty="0"/>
              <a:t>Immediate Addressing Mode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9D534-4549-9F48-80FE-E390F3E8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2" y="1348686"/>
            <a:ext cx="5814865" cy="1349491"/>
          </a:xfrm>
        </p:spPr>
        <p:txBody>
          <a:bodyPr/>
          <a:lstStyle/>
          <a:p>
            <a:r>
              <a:rPr lang="en-US" sz="1800" dirty="0"/>
              <a:t>In an </a:t>
            </a:r>
            <a:r>
              <a:rPr lang="en-US" sz="1800" b="1" i="1" dirty="0"/>
              <a:t>immediate addressing mode </a:t>
            </a:r>
            <a:r>
              <a:rPr lang="en-US" sz="1800" dirty="0"/>
              <a:t>instruction, the value of the </a:t>
            </a:r>
            <a:r>
              <a:rPr lang="en-US" sz="1800" u="sng" dirty="0"/>
              <a:t>final operand </a:t>
            </a:r>
            <a:r>
              <a:rPr lang="en-US" sz="1800" dirty="0"/>
              <a:t>is preceded by a # and is used as a </a:t>
            </a:r>
            <a:r>
              <a:rPr lang="en-US" sz="1800" i="1" dirty="0"/>
              <a:t>literal value </a:t>
            </a:r>
            <a:r>
              <a:rPr lang="en-US" sz="1800" dirty="0"/>
              <a:t>(i.e. “immediately”).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9B74-8557-5B45-832B-28A23D93B2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36A7-82A4-F540-A4E9-B6F412407970}"/>
              </a:ext>
            </a:extLst>
          </p:cNvPr>
          <p:cNvSpPr txBox="1"/>
          <p:nvPr/>
        </p:nvSpPr>
        <p:spPr>
          <a:xfrm>
            <a:off x="288131" y="2698177"/>
            <a:ext cx="10678800" cy="208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ADD R R #      ADD R1 R2 #231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+ 231     Immediate Mode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SUB R R #      SUB R1 R2 #1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R2 - 1       Immediate Mode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AND R R #      AND R1 R2 #0xF00F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&amp; 0xF00F  Immediate Mode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OR R R #       OR R1 R2 #b1001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| b1001   Immediate Mode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LOAD R #       LOAD R1 #27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27           Immediate Mode</a:t>
            </a:r>
          </a:p>
        </p:txBody>
      </p:sp>
    </p:spTree>
    <p:extLst>
      <p:ext uri="{BB962C8B-B14F-4D97-AF65-F5344CB8AC3E}">
        <p14:creationId xmlns:p14="http://schemas.microsoft.com/office/powerpoint/2010/main" val="15607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Google Shape;4809;p42">
            <a:hlinkClick r:id="rId2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62E4-8D05-7F48-93D9-AE30D224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9840-CCA0-E842-9E0B-E9EDF587E1B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AB6BC11-F739-024D-8096-6AE7D980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597" y="2077746"/>
            <a:ext cx="5516254" cy="404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2000" dirty="0">
                <a:latin typeface="Courier" pitchFamily="-111" charset="0"/>
              </a:rPr>
              <a:t>10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MM[A]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2000" dirty="0">
                <a:latin typeface="Courier" pitchFamily="-111" charset="0"/>
              </a:rPr>
              <a:t>20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MM[B]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</a:t>
            </a:r>
            <a:r>
              <a:rPr lang="en-US" sz="2000" dirty="0">
                <a:latin typeface="Courier" pitchFamily="-111" charset="0"/>
              </a:rPr>
              <a:t>	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MM[C]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2000" dirty="0">
                <a:latin typeface="Courier" pitchFamily="-111" charset="0"/>
              </a:rPr>
              <a:t>   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2000" dirty="0">
                <a:latin typeface="Courier" pitchFamily="-111" charset="0"/>
              </a:rPr>
              <a:t> 	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2000" dirty="0">
                <a:latin typeface="Courier" pitchFamily="-111" charset="0"/>
              </a:rPr>
              <a:t>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2000" dirty="0">
                <a:latin typeface="Courier" pitchFamily="-111" charset="0"/>
              </a:rPr>
              <a:t>  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16DFA26-872B-1144-83E5-4E9B79FB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653" y="2077746"/>
            <a:ext cx="1723549" cy="232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ourier" pitchFamily="-111" charset="0"/>
              </a:rPr>
              <a:t>int</a:t>
            </a:r>
            <a:r>
              <a:rPr lang="en-US" sz="20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ourier" pitchFamily="-111" charset="0"/>
              </a:rPr>
              <a:t>int</a:t>
            </a:r>
            <a:r>
              <a:rPr lang="en-US" sz="20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426AC79-464F-314C-848A-A9A2B5CA5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809" y="2053554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6393A-C70B-A945-B0EB-620AB81116BD}"/>
              </a:ext>
            </a:extLst>
          </p:cNvPr>
          <p:cNvSpPr/>
          <p:nvPr/>
        </p:nvSpPr>
        <p:spPr>
          <a:xfrm>
            <a:off x="4377212" y="2500138"/>
            <a:ext cx="2504039" cy="941930"/>
          </a:xfrm>
          <a:prstGeom prst="rect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09CCC-CD8A-7E42-8F74-F253C8FCD2A3}"/>
              </a:ext>
            </a:extLst>
          </p:cNvPr>
          <p:cNvSpPr txBox="1"/>
          <p:nvPr/>
        </p:nvSpPr>
        <p:spPr>
          <a:xfrm>
            <a:off x="2449428" y="4864725"/>
            <a:ext cx="137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Variable</a:t>
            </a:r>
          </a:p>
          <a:p>
            <a:r>
              <a:rPr lang="en-US" b="1" dirty="0"/>
              <a:t>Declarations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75AA4EF-915A-D24C-87FA-33A2557E7C2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25574" y="3420064"/>
            <a:ext cx="686451" cy="1767827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A581F-DB7A-2947-906B-EC83A1032FD5}"/>
              </a:ext>
            </a:extLst>
          </p:cNvPr>
          <p:cNvSpPr/>
          <p:nvPr/>
        </p:nvSpPr>
        <p:spPr>
          <a:xfrm>
            <a:off x="7552201" y="2588216"/>
            <a:ext cx="2414650" cy="3057571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EE251-C5AF-5044-A0DF-EB4339310B1D}"/>
              </a:ext>
            </a:extLst>
          </p:cNvPr>
          <p:cNvSpPr txBox="1"/>
          <p:nvPr/>
        </p:nvSpPr>
        <p:spPr>
          <a:xfrm>
            <a:off x="9086640" y="147857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FB658C2-58A7-FA42-A8C5-E2087D2F3D20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8828723" y="1778705"/>
            <a:ext cx="740314" cy="878708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0ADED0-7B0D-004B-9F7E-57B309DE004F}"/>
              </a:ext>
            </a:extLst>
          </p:cNvPr>
          <p:cNvSpPr/>
          <p:nvPr/>
        </p:nvSpPr>
        <p:spPr>
          <a:xfrm>
            <a:off x="5264894" y="3831238"/>
            <a:ext cx="2189790" cy="2284037"/>
          </a:xfrm>
          <a:prstGeom prst="rect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20DD6-B293-4A41-A1C1-2BC8616FD46A}"/>
              </a:ext>
            </a:extLst>
          </p:cNvPr>
          <p:cNvSpPr txBox="1"/>
          <p:nvPr/>
        </p:nvSpPr>
        <p:spPr>
          <a:xfrm>
            <a:off x="2501306" y="5638478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</a:t>
            </a:r>
          </a:p>
          <a:p>
            <a:r>
              <a:rPr lang="en-US" b="1" dirty="0"/>
              <a:t>Instructions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933B935-2E5A-B24A-8DAA-7C7700F41D2D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3771205" y="4973257"/>
            <a:ext cx="1493689" cy="988387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391CE2C5-0DE2-874B-BF6F-5DFE16A8504B}"/>
              </a:ext>
            </a:extLst>
          </p:cNvPr>
          <p:cNvSpPr/>
          <p:nvPr/>
        </p:nvSpPr>
        <p:spPr>
          <a:xfrm>
            <a:off x="5362414" y="3952065"/>
            <a:ext cx="976393" cy="2074190"/>
          </a:xfrm>
          <a:custGeom>
            <a:avLst/>
            <a:gdLst>
              <a:gd name="connsiteX0" fmla="*/ 0 w 976393"/>
              <a:gd name="connsiteY0" fmla="*/ 46495 h 1952786"/>
              <a:gd name="connsiteX1" fmla="*/ 30996 w 976393"/>
              <a:gd name="connsiteY1" fmla="*/ 1952786 h 1952786"/>
              <a:gd name="connsiteX2" fmla="*/ 976393 w 976393"/>
              <a:gd name="connsiteY2" fmla="*/ 1952786 h 1952786"/>
              <a:gd name="connsiteX3" fmla="*/ 960894 w 976393"/>
              <a:gd name="connsiteY3" fmla="*/ 1162373 h 1952786"/>
              <a:gd name="connsiteX4" fmla="*/ 588935 w 976393"/>
              <a:gd name="connsiteY4" fmla="*/ 1115878 h 1952786"/>
              <a:gd name="connsiteX5" fmla="*/ 604433 w 976393"/>
              <a:gd name="connsiteY5" fmla="*/ 681925 h 1952786"/>
              <a:gd name="connsiteX6" fmla="*/ 774915 w 976393"/>
              <a:gd name="connsiteY6" fmla="*/ 542440 h 1952786"/>
              <a:gd name="connsiteX7" fmla="*/ 774915 w 976393"/>
              <a:gd name="connsiteY7" fmla="*/ 0 h 1952786"/>
              <a:gd name="connsiteX8" fmla="*/ 0 w 976393"/>
              <a:gd name="connsiteY8" fmla="*/ 46495 h 195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6393" h="1952786">
                <a:moveTo>
                  <a:pt x="0" y="46495"/>
                </a:moveTo>
                <a:lnTo>
                  <a:pt x="30996" y="1952786"/>
                </a:lnTo>
                <a:lnTo>
                  <a:pt x="976393" y="1952786"/>
                </a:lnTo>
                <a:lnTo>
                  <a:pt x="960894" y="1162373"/>
                </a:lnTo>
                <a:lnTo>
                  <a:pt x="588935" y="1115878"/>
                </a:lnTo>
                <a:lnTo>
                  <a:pt x="604433" y="681925"/>
                </a:lnTo>
                <a:lnTo>
                  <a:pt x="774915" y="542440"/>
                </a:lnTo>
                <a:lnTo>
                  <a:pt x="774915" y="0"/>
                </a:lnTo>
                <a:lnTo>
                  <a:pt x="0" y="46495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0D266-8EF8-8C42-AB8B-53226F1647B8}"/>
              </a:ext>
            </a:extLst>
          </p:cNvPr>
          <p:cNvSpPr txBox="1"/>
          <p:nvPr/>
        </p:nvSpPr>
        <p:spPr>
          <a:xfrm>
            <a:off x="4656930" y="640248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OpCodes</a:t>
            </a:r>
            <a:endParaRPr lang="en-US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AD16C78-9A68-3B47-95C5-78521BAF3FE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720042" y="5961644"/>
            <a:ext cx="265035" cy="625502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C8572C0B-D9BF-CE44-90F1-C6D40CFBB7DF}"/>
              </a:ext>
            </a:extLst>
          </p:cNvPr>
          <p:cNvSpPr/>
          <p:nvPr/>
        </p:nvSpPr>
        <p:spPr>
          <a:xfrm>
            <a:off x="6013343" y="3983060"/>
            <a:ext cx="1332854" cy="1689315"/>
          </a:xfrm>
          <a:custGeom>
            <a:avLst/>
            <a:gdLst>
              <a:gd name="connsiteX0" fmla="*/ 170481 w 1332854"/>
              <a:gd name="connsiteY0" fmla="*/ 0 h 1689315"/>
              <a:gd name="connsiteX1" fmla="*/ 185979 w 1332854"/>
              <a:gd name="connsiteY1" fmla="*/ 681925 h 1689315"/>
              <a:gd name="connsiteX2" fmla="*/ 0 w 1332854"/>
              <a:gd name="connsiteY2" fmla="*/ 805912 h 1689315"/>
              <a:gd name="connsiteX3" fmla="*/ 46495 w 1332854"/>
              <a:gd name="connsiteY3" fmla="*/ 1053885 h 1689315"/>
              <a:gd name="connsiteX4" fmla="*/ 371959 w 1332854"/>
              <a:gd name="connsiteY4" fmla="*/ 1162373 h 1689315"/>
              <a:gd name="connsiteX5" fmla="*/ 371959 w 1332854"/>
              <a:gd name="connsiteY5" fmla="*/ 1689315 h 1689315"/>
              <a:gd name="connsiteX6" fmla="*/ 1332854 w 1332854"/>
              <a:gd name="connsiteY6" fmla="*/ 1689315 h 1689315"/>
              <a:gd name="connsiteX7" fmla="*/ 1332854 w 1332854"/>
              <a:gd name="connsiteY7" fmla="*/ 46495 h 1689315"/>
              <a:gd name="connsiteX8" fmla="*/ 170481 w 1332854"/>
              <a:gd name="connsiteY8" fmla="*/ 0 h 16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854" h="1689315">
                <a:moveTo>
                  <a:pt x="170481" y="0"/>
                </a:moveTo>
                <a:lnTo>
                  <a:pt x="185979" y="681925"/>
                </a:lnTo>
                <a:lnTo>
                  <a:pt x="0" y="805912"/>
                </a:lnTo>
                <a:lnTo>
                  <a:pt x="46495" y="1053885"/>
                </a:lnTo>
                <a:lnTo>
                  <a:pt x="371959" y="1162373"/>
                </a:lnTo>
                <a:lnTo>
                  <a:pt x="371959" y="1689315"/>
                </a:lnTo>
                <a:lnTo>
                  <a:pt x="1332854" y="1689315"/>
                </a:lnTo>
                <a:lnTo>
                  <a:pt x="1332854" y="46495"/>
                </a:lnTo>
                <a:lnTo>
                  <a:pt x="170481" y="0"/>
                </a:lnTo>
                <a:close/>
              </a:path>
            </a:pathLst>
          </a:custGeom>
          <a:solidFill>
            <a:srgbClr val="00B0F0">
              <a:alpha val="2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89E797-AB82-A94E-8DAA-DD389CE46585}"/>
              </a:ext>
            </a:extLst>
          </p:cNvPr>
          <p:cNvSpPr txBox="1"/>
          <p:nvPr/>
        </p:nvSpPr>
        <p:spPr>
          <a:xfrm>
            <a:off x="6970509" y="6371678"/>
            <a:ext cx="11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Operands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1B210AA-0F4B-8D4E-BBF3-9A2BA6FE72D5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6793955" y="5672376"/>
            <a:ext cx="176554" cy="883969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4B321F-D937-894C-B77C-4D27F8EEDB96}"/>
              </a:ext>
            </a:extLst>
          </p:cNvPr>
          <p:cNvSpPr/>
          <p:nvPr/>
        </p:nvSpPr>
        <p:spPr>
          <a:xfrm>
            <a:off x="4450596" y="2582083"/>
            <a:ext cx="434591" cy="765552"/>
          </a:xfrm>
          <a:prstGeom prst="roundRect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BC754F-E784-8743-81E4-42037F207A5A}"/>
              </a:ext>
            </a:extLst>
          </p:cNvPr>
          <p:cNvSpPr txBox="1"/>
          <p:nvPr/>
        </p:nvSpPr>
        <p:spPr>
          <a:xfrm>
            <a:off x="3697065" y="1522445"/>
            <a:ext cx="980516" cy="36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454FB76-44F9-2849-B3DD-001BBE069865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16200000" flipH="1">
            <a:off x="4081483" y="1995674"/>
            <a:ext cx="692248" cy="480569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82FE898-83C1-AC45-8716-64497FAC82B9}"/>
              </a:ext>
            </a:extLst>
          </p:cNvPr>
          <p:cNvSpPr/>
          <p:nvPr/>
        </p:nvSpPr>
        <p:spPr>
          <a:xfrm>
            <a:off x="5353688" y="2567988"/>
            <a:ext cx="914750" cy="765552"/>
          </a:xfrm>
          <a:prstGeom prst="roundRect">
            <a:avLst/>
          </a:prstGeom>
          <a:solidFill>
            <a:srgbClr val="00206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D9645-FA1C-D347-BDBA-60D05FED5B16}"/>
              </a:ext>
            </a:extLst>
          </p:cNvPr>
          <p:cNvSpPr txBox="1"/>
          <p:nvPr/>
        </p:nvSpPr>
        <p:spPr>
          <a:xfrm>
            <a:off x="5197830" y="1188487"/>
            <a:ext cx="175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Directive</a:t>
            </a:r>
          </a:p>
          <a:p>
            <a:pPr algn="ctr"/>
            <a:r>
              <a:rPr lang="en-US" dirty="0"/>
              <a:t>(32 bit word)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5E38DCCE-D38B-8B4E-83CE-9C106EF710D4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5575711" y="2070171"/>
            <a:ext cx="733170" cy="262465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55A583D-04D7-E943-AA10-000B5821CEFA}"/>
              </a:ext>
            </a:extLst>
          </p:cNvPr>
          <p:cNvSpPr/>
          <p:nvPr/>
        </p:nvSpPr>
        <p:spPr>
          <a:xfrm>
            <a:off x="6313608" y="2567988"/>
            <a:ext cx="434591" cy="765552"/>
          </a:xfrm>
          <a:prstGeom prst="roundRect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736629-02AB-E649-9DAA-2FF7F0B512C5}"/>
              </a:ext>
            </a:extLst>
          </p:cNvPr>
          <p:cNvSpPr txBox="1"/>
          <p:nvPr/>
        </p:nvSpPr>
        <p:spPr>
          <a:xfrm>
            <a:off x="6970509" y="1107839"/>
            <a:ext cx="144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</a:p>
          <a:p>
            <a:pPr algn="ctr"/>
            <a:r>
              <a:rPr lang="en-US" dirty="0"/>
              <a:t>Values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99115EB1-326E-8A4B-ADAE-D64E5D0FBE41}"/>
              </a:ext>
            </a:extLst>
          </p:cNvPr>
          <p:cNvCxnSpPr>
            <a:cxnSpLocks/>
            <a:stCxn id="32" idx="2"/>
            <a:endCxn id="31" idx="3"/>
          </p:cNvCxnSpPr>
          <p:nvPr/>
        </p:nvCxnSpPr>
        <p:spPr>
          <a:xfrm rot="5400000">
            <a:off x="6621149" y="1881221"/>
            <a:ext cx="1196594" cy="942493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2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BF0DE12-FAFB-774B-9C7F-7E231898BFFC}"/>
              </a:ext>
            </a:extLst>
          </p:cNvPr>
          <p:cNvSpPr/>
          <p:nvPr/>
        </p:nvSpPr>
        <p:spPr>
          <a:xfrm>
            <a:off x="1613665" y="2530116"/>
            <a:ext cx="1872019" cy="1964770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C599E-4AED-5447-A19F-C65D7A5F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344" y="36038"/>
            <a:ext cx="4944300" cy="645300"/>
          </a:xfrm>
        </p:spPr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5C5A705-D320-BC4D-8A72-AFD403A5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8344" y="540700"/>
            <a:ext cx="6628299" cy="1243039"/>
          </a:xfrm>
        </p:spPr>
        <p:txBody>
          <a:bodyPr/>
          <a:lstStyle/>
          <a:p>
            <a:r>
              <a:rPr lang="en-US" sz="2000" dirty="0"/>
              <a:t>Huge Idea: Use programs to convert instructions for high-level language machines into machine language instructions.</a:t>
            </a:r>
          </a:p>
          <a:p>
            <a:pPr lvl="1"/>
            <a:r>
              <a:rPr lang="en-US" sz="1600" dirty="0"/>
              <a:t>Compiler, Assembler, Interpreter, Virtual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B9C9-254B-3041-867B-73629352CB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E6F54A-B6F9-F041-9B98-81762233C231}"/>
              </a:ext>
            </a:extLst>
          </p:cNvPr>
          <p:cNvGrpSpPr/>
          <p:nvPr/>
        </p:nvGrpSpPr>
        <p:grpSpPr>
          <a:xfrm>
            <a:off x="678546" y="4591112"/>
            <a:ext cx="8328585" cy="390401"/>
            <a:chOff x="655891" y="3352395"/>
            <a:chExt cx="8328585" cy="3904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74BE33-815C-4244-A295-250EF476A2EA}"/>
                </a:ext>
              </a:extLst>
            </p:cNvPr>
            <p:cNvSpPr txBox="1"/>
            <p:nvPr/>
          </p:nvSpPr>
          <p:spPr>
            <a:xfrm>
              <a:off x="655891" y="3393707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R0 ← R1 + R2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B4E146C-AD05-304C-8AAC-A74D7EE9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1409" y="3352395"/>
              <a:ext cx="2533067" cy="39040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520C394-2C6B-1F44-B0D4-EC2A8EFC6B00}"/>
                </a:ext>
              </a:extLst>
            </p:cNvPr>
            <p:cNvSpPr/>
            <p:nvPr/>
          </p:nvSpPr>
          <p:spPr>
            <a:xfrm>
              <a:off x="2333904" y="3352395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Machine Language Machine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68EE5C-DC92-924A-A255-7B9A2FD2D746}"/>
              </a:ext>
            </a:extLst>
          </p:cNvPr>
          <p:cNvGrpSpPr/>
          <p:nvPr/>
        </p:nvGrpSpPr>
        <p:grpSpPr>
          <a:xfrm>
            <a:off x="222571" y="2070863"/>
            <a:ext cx="8270876" cy="390401"/>
            <a:chOff x="191020" y="2139829"/>
            <a:chExt cx="8270876" cy="39040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FD4E1E5-5F74-204F-9F2E-93BE53E0DEBD}"/>
                </a:ext>
              </a:extLst>
            </p:cNvPr>
            <p:cNvSpPr/>
            <p:nvPr/>
          </p:nvSpPr>
          <p:spPr>
            <a:xfrm>
              <a:off x="2333904" y="2139829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High-Level Language Machine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E9A82D-E0E8-1740-925A-FD7B70214DD0}"/>
                </a:ext>
              </a:extLst>
            </p:cNvPr>
            <p:cNvSpPr txBox="1"/>
            <p:nvPr/>
          </p:nvSpPr>
          <p:spPr>
            <a:xfrm>
              <a:off x="6451409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EA89-870C-F34E-9C88-F3DFF53052F5}"/>
                </a:ext>
              </a:extLst>
            </p:cNvPr>
            <p:cNvSpPr txBox="1"/>
            <p:nvPr/>
          </p:nvSpPr>
          <p:spPr>
            <a:xfrm>
              <a:off x="191020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3FD59F-A954-C94F-9133-042B56E07FA0}"/>
              </a:ext>
            </a:extLst>
          </p:cNvPr>
          <p:cNvSpPr/>
          <p:nvPr/>
        </p:nvSpPr>
        <p:spPr>
          <a:xfrm>
            <a:off x="3774665" y="3209686"/>
            <a:ext cx="1147665" cy="6158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26FE7C-6427-C24E-AD6C-5647814669A7}"/>
              </a:ext>
            </a:extLst>
          </p:cNvPr>
          <p:cNvSpPr txBox="1"/>
          <p:nvPr/>
        </p:nvSpPr>
        <p:spPr>
          <a:xfrm rot="19601011">
            <a:off x="3227299" y="3283656"/>
            <a:ext cx="2388795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Interpretation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3E366C-2390-1742-97A0-561A67BD7ACD}"/>
              </a:ext>
            </a:extLst>
          </p:cNvPr>
          <p:cNvGrpSpPr/>
          <p:nvPr/>
        </p:nvGrpSpPr>
        <p:grpSpPr>
          <a:xfrm>
            <a:off x="1960830" y="2687163"/>
            <a:ext cx="1181339" cy="1670184"/>
            <a:chOff x="1942168" y="2771142"/>
            <a:chExt cx="1181339" cy="167018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C71D055-515F-AD41-A5B6-C12E395951C6}"/>
                </a:ext>
              </a:extLst>
            </p:cNvPr>
            <p:cNvSpPr/>
            <p:nvPr/>
          </p:nvSpPr>
          <p:spPr>
            <a:xfrm>
              <a:off x="1975842" y="2771142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0D2D398-A496-BB44-9D46-035519F2934D}"/>
                </a:ext>
              </a:extLst>
            </p:cNvPr>
            <p:cNvSpPr/>
            <p:nvPr/>
          </p:nvSpPr>
          <p:spPr>
            <a:xfrm>
              <a:off x="1942168" y="3825506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5A7CE5B-5E75-8A44-AC03-17E7BDF2CD2E}"/>
                </a:ext>
              </a:extLst>
            </p:cNvPr>
            <p:cNvSpPr/>
            <p:nvPr/>
          </p:nvSpPr>
          <p:spPr>
            <a:xfrm>
              <a:off x="2107756" y="3422628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ASM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AF71B3-B33E-154E-9758-773FC79CBB72}"/>
              </a:ext>
            </a:extLst>
          </p:cNvPr>
          <p:cNvSpPr txBox="1"/>
          <p:nvPr/>
        </p:nvSpPr>
        <p:spPr>
          <a:xfrm rot="19601011">
            <a:off x="1581300" y="3283655"/>
            <a:ext cx="1936749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Translation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4AFE70-383B-EC49-AD55-2DBC5F7D6762}"/>
              </a:ext>
            </a:extLst>
          </p:cNvPr>
          <p:cNvGrpSpPr/>
          <p:nvPr/>
        </p:nvGrpSpPr>
        <p:grpSpPr>
          <a:xfrm>
            <a:off x="5573488" y="2724488"/>
            <a:ext cx="1147665" cy="1660860"/>
            <a:chOff x="5573488" y="2724488"/>
            <a:chExt cx="1147665" cy="166086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6EAF210-15CB-4048-B564-C8E44FC1EEAC}"/>
                </a:ext>
              </a:extLst>
            </p:cNvPr>
            <p:cNvSpPr/>
            <p:nvPr/>
          </p:nvSpPr>
          <p:spPr>
            <a:xfrm>
              <a:off x="5573488" y="272448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15F8CBE-AC3E-B54A-8A29-68F954B515E6}"/>
                </a:ext>
              </a:extLst>
            </p:cNvPr>
            <p:cNvSpPr/>
            <p:nvPr/>
          </p:nvSpPr>
          <p:spPr>
            <a:xfrm>
              <a:off x="5573488" y="376952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Machine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3A344B9-2360-EC43-8B74-C76D6E78DAB8}"/>
                </a:ext>
              </a:extLst>
            </p:cNvPr>
            <p:cNvSpPr/>
            <p:nvPr/>
          </p:nvSpPr>
          <p:spPr>
            <a:xfrm>
              <a:off x="5710338" y="3373595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Byte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Code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01BDC7-1563-614E-B38A-F68094D3BF64}"/>
              </a:ext>
            </a:extLst>
          </p:cNvPr>
          <p:cNvSpPr txBox="1"/>
          <p:nvPr/>
        </p:nvSpPr>
        <p:spPr>
          <a:xfrm rot="19601011">
            <a:off x="4813545" y="3314826"/>
            <a:ext cx="2853666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Hybrid Approach</a:t>
            </a:r>
          </a:p>
        </p:txBody>
      </p:sp>
    </p:spTree>
    <p:extLst>
      <p:ext uri="{BB962C8B-B14F-4D97-AF65-F5344CB8AC3E}">
        <p14:creationId xmlns:p14="http://schemas.microsoft.com/office/powerpoint/2010/main" val="4219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B7A-24A1-854F-8D8A-AA47A15D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43B1-DAD7-2045-9AE2-34EE620972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2476FFF-283B-314B-8BE5-33E12B090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943" y="1501225"/>
            <a:ext cx="5474934" cy="345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Z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</a:t>
            </a: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STDIN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MM[STDIN]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   * MM[X]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R1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	ADD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2* R1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SUB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 R2 </a:t>
            </a:r>
            <a:r>
              <a:rPr lang="en-US" sz="1600" dirty="0">
                <a:latin typeface="Courier" pitchFamily="-111" charset="0"/>
              </a:rPr>
              <a:t>#1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R2 - 1</a:t>
            </a: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Z</a:t>
            </a:r>
            <a:r>
              <a:rPr lang="en-US" sz="1600" dirty="0">
                <a:latin typeface="Courier" pitchFamily="-111" charset="0"/>
              </a:rPr>
              <a:t>  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MM[Z]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* MM[STDOUT]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3013D19-716B-1545-906D-B3B10212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394" y="1498626"/>
            <a:ext cx="1723549" cy="305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X;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Z;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Read X;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Z = 2*X-1;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Print Z;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D533523-461C-B848-BE42-1AA1481D52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5740" y="1435856"/>
            <a:ext cx="4430" cy="3452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7663B6-FA60-D044-A96E-C0577072B05E}"/>
              </a:ext>
            </a:extLst>
          </p:cNvPr>
          <p:cNvGrpSpPr/>
          <p:nvPr/>
        </p:nvGrpSpPr>
        <p:grpSpPr>
          <a:xfrm>
            <a:off x="1408026" y="2841049"/>
            <a:ext cx="4540388" cy="508543"/>
            <a:chOff x="1408026" y="2841049"/>
            <a:chExt cx="4540388" cy="50854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2C7197E-08B5-A545-A59C-B4790FE85F3F}"/>
                </a:ext>
              </a:extLst>
            </p:cNvPr>
            <p:cNvSpPr/>
            <p:nvPr/>
          </p:nvSpPr>
          <p:spPr>
            <a:xfrm>
              <a:off x="3994485" y="2841049"/>
              <a:ext cx="1953929" cy="508543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19528CD7-3C72-6B4F-90D0-DBAD862CD671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>
              <a:off x="2672946" y="3001526"/>
              <a:ext cx="1321539" cy="93795"/>
            </a:xfrm>
            <a:prstGeom prst="curvedConnector3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8ECE61B-8ED6-A048-B4DF-8A8F1354DA08}"/>
                </a:ext>
              </a:extLst>
            </p:cNvPr>
            <p:cNvSpPr/>
            <p:nvPr/>
          </p:nvSpPr>
          <p:spPr>
            <a:xfrm>
              <a:off x="1408026" y="2841049"/>
              <a:ext cx="1264920" cy="320953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DD5DF1-484A-E144-830A-F84522DF48D1}"/>
              </a:ext>
            </a:extLst>
          </p:cNvPr>
          <p:cNvGrpSpPr/>
          <p:nvPr/>
        </p:nvGrpSpPr>
        <p:grpSpPr>
          <a:xfrm>
            <a:off x="1408026" y="4147316"/>
            <a:ext cx="4750379" cy="428793"/>
            <a:chOff x="1408026" y="4147316"/>
            <a:chExt cx="4750379" cy="42879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614A864-F3EE-544C-9FD7-9A1683E72451}"/>
                </a:ext>
              </a:extLst>
            </p:cNvPr>
            <p:cNvSpPr/>
            <p:nvPr/>
          </p:nvSpPr>
          <p:spPr>
            <a:xfrm>
              <a:off x="3994485" y="4147316"/>
              <a:ext cx="2163920" cy="42879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0DFD5A60-AFF2-9A4E-BDEA-71BF7BBC8C6F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 flipV="1">
              <a:off x="2672946" y="4361713"/>
              <a:ext cx="1321539" cy="1"/>
            </a:xfrm>
            <a:prstGeom prst="curvedConnector3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1C1922-B83D-5D43-9D04-5EE97752881A}"/>
                </a:ext>
              </a:extLst>
            </p:cNvPr>
            <p:cNvSpPr/>
            <p:nvPr/>
          </p:nvSpPr>
          <p:spPr>
            <a:xfrm>
              <a:off x="1408026" y="4201237"/>
              <a:ext cx="1264920" cy="32095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00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5D7D-8F95-E549-BEFF-E72E9A79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795" y="-298383"/>
            <a:ext cx="6343049" cy="1624523"/>
          </a:xfrm>
        </p:spPr>
        <p:txBody>
          <a:bodyPr/>
          <a:lstStyle/>
          <a:p>
            <a:pPr algn="ctr"/>
            <a:r>
              <a:rPr lang="en-US" sz="3200" dirty="0"/>
              <a:t>Download the Assembler </a:t>
            </a:r>
            <a:br>
              <a:rPr lang="en-US" sz="3200" dirty="0"/>
            </a:br>
            <a:r>
              <a:rPr lang="en-US" sz="3200" dirty="0"/>
              <a:t>and Machine Simulator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58903E-9375-164A-95BF-2D49C82F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750" y="1652917"/>
            <a:ext cx="6936089" cy="3490583"/>
          </a:xfrm>
        </p:spPr>
        <p:txBody>
          <a:bodyPr/>
          <a:lstStyle/>
          <a:p>
            <a:r>
              <a:rPr lang="en-US" sz="2000" dirty="0"/>
              <a:t>Make a folder COMP256ASM in your Documents folder.</a:t>
            </a:r>
          </a:p>
          <a:p>
            <a:r>
              <a:rPr lang="en-US" sz="2000" dirty="0"/>
              <a:t>Download the following files into your COMP256ASM folder:</a:t>
            </a:r>
          </a:p>
          <a:p>
            <a:pPr lvl="1"/>
            <a:r>
              <a:rPr lang="en-US" sz="2000" b="1" dirty="0"/>
              <a:t>The Assembler: </a:t>
            </a:r>
          </a:p>
          <a:p>
            <a:pPr lvl="2"/>
            <a:r>
              <a:rPr lang="en-US" sz="1600" dirty="0">
                <a:hlinkClick r:id="rId2"/>
              </a:rPr>
              <a:t>https://github.com/dickinson-comp256/AsmMachine/raw/main/Assembler/bin/Assembler.jar</a:t>
            </a:r>
            <a:r>
              <a:rPr lang="en-US" sz="1600" dirty="0"/>
              <a:t> </a:t>
            </a:r>
          </a:p>
          <a:p>
            <a:pPr lvl="1"/>
            <a:r>
              <a:rPr lang="en-US" sz="2000" b="1" dirty="0"/>
              <a:t>The Machine Simulator:</a:t>
            </a:r>
          </a:p>
          <a:p>
            <a:pPr lvl="2"/>
            <a:r>
              <a:rPr lang="en-US" sz="1600" dirty="0">
                <a:hlinkClick r:id="rId3"/>
              </a:rPr>
              <a:t>https://github.com/dickinson-comp256/AsmMachine/raw/main/Machine/bin/Machine.jar</a:t>
            </a:r>
            <a:r>
              <a:rPr lang="en-US" sz="1600" dirty="0"/>
              <a:t> 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D814-8F89-D746-A41F-5270D2C9F06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69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5D7D-8F95-E549-BEFF-E72E9A79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180" y="-327259"/>
            <a:ext cx="6343049" cy="1624523"/>
          </a:xfrm>
        </p:spPr>
        <p:txBody>
          <a:bodyPr/>
          <a:lstStyle/>
          <a:p>
            <a:pPr algn="ctr"/>
            <a:r>
              <a:rPr lang="en-US" sz="3200" dirty="0"/>
              <a:t>Run the Assembler </a:t>
            </a:r>
            <a:br>
              <a:rPr lang="en-US" sz="3200" dirty="0"/>
            </a:br>
            <a:r>
              <a:rPr lang="en-US" sz="3200" dirty="0"/>
              <a:t>and Machine Simulator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58903E-9375-164A-95BF-2D49C82F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384" y="1373784"/>
            <a:ext cx="6936089" cy="3490583"/>
          </a:xfrm>
        </p:spPr>
        <p:txBody>
          <a:bodyPr/>
          <a:lstStyle/>
          <a:p>
            <a:r>
              <a:rPr lang="en-US" sz="2000" dirty="0"/>
              <a:t>Open a command line interface:</a:t>
            </a:r>
          </a:p>
          <a:p>
            <a:pPr lvl="1"/>
            <a:r>
              <a:rPr lang="en-US" sz="1800" dirty="0"/>
              <a:t>Mac: Applications ➔ Utilities ➔ </a:t>
            </a:r>
            <a:r>
              <a:rPr lang="en-US" sz="1800" dirty="0" err="1"/>
              <a:t>Terminal.app</a:t>
            </a:r>
            <a:endParaRPr lang="en-US" sz="1800" dirty="0"/>
          </a:p>
          <a:p>
            <a:pPr lvl="1"/>
            <a:r>
              <a:rPr lang="en-US" sz="1800" dirty="0"/>
              <a:t>Win: Press Win + X (or right-click the Start button) and choose Command Prompt from the menu.</a:t>
            </a:r>
          </a:p>
          <a:p>
            <a:r>
              <a:rPr lang="en-US" sz="2000" dirty="0"/>
              <a:t>Change to your COMP256ASM folder:</a:t>
            </a:r>
          </a:p>
          <a:p>
            <a:pPr lvl="1"/>
            <a:r>
              <a:rPr lang="en-US" sz="1800" dirty="0"/>
              <a:t>Mac: cd Documents/COMP256ASM </a:t>
            </a:r>
          </a:p>
          <a:p>
            <a:pPr lvl="1"/>
            <a:r>
              <a:rPr lang="en-US" sz="1800" dirty="0"/>
              <a:t>Win: cd My Documents/COMP256ASM</a:t>
            </a:r>
          </a:p>
          <a:p>
            <a:r>
              <a:rPr lang="en-US" sz="2000" dirty="0"/>
              <a:t>Run the Assembler:</a:t>
            </a:r>
          </a:p>
          <a:p>
            <a:pPr lvl="1"/>
            <a:r>
              <a:rPr lang="en-US" sz="1800" dirty="0"/>
              <a:t>java –jar </a:t>
            </a:r>
            <a:r>
              <a:rPr lang="en-US" sz="1800" dirty="0" err="1"/>
              <a:t>assembler.jar</a:t>
            </a:r>
            <a:endParaRPr lang="en-US" sz="1800" dirty="0"/>
          </a:p>
          <a:p>
            <a:r>
              <a:rPr lang="en-US" sz="2000" dirty="0"/>
              <a:t>Run the Machine Simulator:</a:t>
            </a:r>
          </a:p>
          <a:p>
            <a:pPr lvl="1"/>
            <a:r>
              <a:rPr lang="en-US" sz="1800" dirty="0"/>
              <a:t>java –jar </a:t>
            </a:r>
            <a:r>
              <a:rPr lang="en-US" sz="1800" dirty="0" err="1"/>
              <a:t>machine.jar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D814-8F89-D746-A41F-5270D2C9F06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38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B4B8B5F-2463-ED4E-9D40-A16293FA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589" y="0"/>
            <a:ext cx="4944300" cy="645300"/>
          </a:xfrm>
        </p:spPr>
        <p:txBody>
          <a:bodyPr/>
          <a:lstStyle/>
          <a:p>
            <a:r>
              <a:rPr lang="en-US" dirty="0"/>
              <a:t>Language Translation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1F7246-AD02-1F40-80F9-CADE1C95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4914" y="794456"/>
            <a:ext cx="7485607" cy="1115895"/>
          </a:xfrm>
        </p:spPr>
        <p:txBody>
          <a:bodyPr/>
          <a:lstStyle/>
          <a:p>
            <a:r>
              <a:rPr lang="en-US" sz="2000" dirty="0"/>
              <a:t>In our translation model a </a:t>
            </a:r>
            <a:r>
              <a:rPr lang="en-US" sz="2000" b="1" i="1" dirty="0"/>
              <a:t>compiler</a:t>
            </a:r>
            <a:r>
              <a:rPr lang="en-US" sz="2000" i="1" dirty="0"/>
              <a:t> </a:t>
            </a:r>
            <a:r>
              <a:rPr lang="en-US" sz="2000" dirty="0"/>
              <a:t>translates high-level language programs to assembly language.  An </a:t>
            </a:r>
            <a:r>
              <a:rPr lang="en-US" sz="2000" b="1" i="1" dirty="0"/>
              <a:t>assembler</a:t>
            </a:r>
            <a:r>
              <a:rPr lang="en-US" sz="2000" dirty="0"/>
              <a:t> then converts that assembly language to machine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3B725-8F2E-D64A-88FC-467EDDFFCDD9}"/>
              </a:ext>
            </a:extLst>
          </p:cNvPr>
          <p:cNvSpPr txBox="1"/>
          <p:nvPr/>
        </p:nvSpPr>
        <p:spPr>
          <a:xfrm>
            <a:off x="298399" y="4928056"/>
            <a:ext cx="6335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Images from: </a:t>
            </a:r>
            <a:r>
              <a:rPr lang="en-US" sz="800" dirty="0" err="1"/>
              <a:t>computerhope.com</a:t>
            </a:r>
            <a:r>
              <a:rPr lang="en-US" sz="800" dirty="0"/>
              <a:t> and https://www.hackster.io/LiLShReDdeR/introduction-to-assembly-language-with-freescale-451d29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C826AF8-2FC3-F949-BC93-95A38F0AB0F2}"/>
              </a:ext>
            </a:extLst>
          </p:cNvPr>
          <p:cNvSpPr/>
          <p:nvPr/>
        </p:nvSpPr>
        <p:spPr>
          <a:xfrm>
            <a:off x="399172" y="4162577"/>
            <a:ext cx="1589665" cy="7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High-Level Language Machine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BDEA55E-5EDE-0F4D-AF29-3F62B13B8583}"/>
              </a:ext>
            </a:extLst>
          </p:cNvPr>
          <p:cNvSpPr/>
          <p:nvPr/>
        </p:nvSpPr>
        <p:spPr>
          <a:xfrm>
            <a:off x="3926452" y="4158321"/>
            <a:ext cx="1613190" cy="728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Assembly Language Machine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23A1BF-AB63-A843-B541-E506A3DE754B}"/>
              </a:ext>
            </a:extLst>
          </p:cNvPr>
          <p:cNvSpPr/>
          <p:nvPr/>
        </p:nvSpPr>
        <p:spPr>
          <a:xfrm>
            <a:off x="7291662" y="4158321"/>
            <a:ext cx="1608860" cy="7243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800000000000000" pitchFamily="2" charset="0"/>
              </a:rPr>
              <a:t>Machine Language Machine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1B52EA-E680-1B45-A4BF-6C4512FF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89" y="2694057"/>
            <a:ext cx="1482409" cy="148240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0AF3CB-BBBB-3743-9DF0-D10E7DFB2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06" y="2694057"/>
            <a:ext cx="1905000" cy="1397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5697B5-A93C-B044-A2BD-79C4A6D62515}"/>
              </a:ext>
            </a:extLst>
          </p:cNvPr>
          <p:cNvSpPr txBox="1"/>
          <p:nvPr/>
        </p:nvSpPr>
        <p:spPr>
          <a:xfrm>
            <a:off x="139646" y="2207548"/>
            <a:ext cx="210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High-Level Language</a:t>
            </a:r>
          </a:p>
          <a:p>
            <a:pPr algn="ctr"/>
            <a:r>
              <a:rPr lang="en-US" b="1" dirty="0"/>
              <a:t>Source Code </a:t>
            </a:r>
            <a:r>
              <a:rPr lang="en-US" dirty="0"/>
              <a:t>Program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2F2917-2079-B548-8062-7564F2962F38}"/>
              </a:ext>
            </a:extLst>
          </p:cNvPr>
          <p:cNvSpPr txBox="1"/>
          <p:nvPr/>
        </p:nvSpPr>
        <p:spPr>
          <a:xfrm>
            <a:off x="7041733" y="2207548"/>
            <a:ext cx="210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Language </a:t>
            </a:r>
            <a:r>
              <a:rPr lang="en-US" b="1" dirty="0"/>
              <a:t>Executable Program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272361-18C9-F845-932D-E859C8B2A2A9}"/>
              </a:ext>
            </a:extLst>
          </p:cNvPr>
          <p:cNvGrpSpPr/>
          <p:nvPr/>
        </p:nvGrpSpPr>
        <p:grpSpPr>
          <a:xfrm>
            <a:off x="2108558" y="3006053"/>
            <a:ext cx="1483882" cy="615820"/>
            <a:chOff x="2108558" y="3496940"/>
            <a:chExt cx="1483882" cy="61582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A569DB9-A7B4-AB48-92C4-18A09EB6BF9A}"/>
                </a:ext>
              </a:extLst>
            </p:cNvPr>
            <p:cNvSpPr/>
            <p:nvPr/>
          </p:nvSpPr>
          <p:spPr>
            <a:xfrm>
              <a:off x="2444775" y="3496940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3FD0AB9A-B0D3-CE4A-BFA9-380D5211DEA1}"/>
                </a:ext>
              </a:extLst>
            </p:cNvPr>
            <p:cNvSpPr/>
            <p:nvPr/>
          </p:nvSpPr>
          <p:spPr>
            <a:xfrm>
              <a:off x="2108558" y="3612705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0C63F7-958F-E24A-9274-4D90FF226C96}"/>
              </a:ext>
            </a:extLst>
          </p:cNvPr>
          <p:cNvGrpSpPr/>
          <p:nvPr/>
        </p:nvGrpSpPr>
        <p:grpSpPr>
          <a:xfrm>
            <a:off x="3554801" y="1998225"/>
            <a:ext cx="2409635" cy="1934973"/>
            <a:chOff x="3554801" y="2489112"/>
            <a:chExt cx="2409635" cy="1934973"/>
          </a:xfrm>
        </p:grpSpPr>
        <p:pic>
          <p:nvPicPr>
            <p:cNvPr id="32" name="Picture 4" descr="Introduction to Assembly Language with Freescale ">
              <a:extLst>
                <a:ext uri="{FF2B5EF4-FFF2-40B4-BE49-F238E27FC236}">
                  <a16:creationId xmlns:a16="http://schemas.microsoft.com/office/drawing/2014/main" id="{03F8C73F-5E1A-E44C-9E01-F19CE1113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65" y="3184944"/>
              <a:ext cx="1654165" cy="123914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D95F9E-98D4-4648-99B4-C1B2511DF36A}"/>
                </a:ext>
              </a:extLst>
            </p:cNvPr>
            <p:cNvSpPr txBox="1"/>
            <p:nvPr/>
          </p:nvSpPr>
          <p:spPr>
            <a:xfrm>
              <a:off x="3554801" y="2489112"/>
              <a:ext cx="24096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Assembly (ASM) Language </a:t>
              </a:r>
            </a:p>
            <a:p>
              <a:pPr algn="ctr"/>
              <a:r>
                <a:rPr lang="en-US" dirty="0"/>
                <a:t>(or </a:t>
              </a:r>
              <a:r>
                <a:rPr lang="en-US" b="1" dirty="0"/>
                <a:t>intermediate language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Source Code Program</a:t>
              </a: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D6A18E96-41D8-EC4A-B7CD-328B67860AE9}"/>
                </a:ext>
              </a:extLst>
            </p:cNvPr>
            <p:cNvSpPr/>
            <p:nvPr/>
          </p:nvSpPr>
          <p:spPr>
            <a:xfrm>
              <a:off x="3598948" y="3610665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46C92C-428F-B441-A7AB-F904A77A4996}"/>
              </a:ext>
            </a:extLst>
          </p:cNvPr>
          <p:cNvGrpSpPr/>
          <p:nvPr/>
        </p:nvGrpSpPr>
        <p:grpSpPr>
          <a:xfrm>
            <a:off x="5530930" y="3006053"/>
            <a:ext cx="1516678" cy="615820"/>
            <a:chOff x="5530930" y="3496940"/>
            <a:chExt cx="1516678" cy="61582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F8C14F4-D34B-ED42-B9C4-6D7765421F9B}"/>
                </a:ext>
              </a:extLst>
            </p:cNvPr>
            <p:cNvSpPr/>
            <p:nvPr/>
          </p:nvSpPr>
          <p:spPr>
            <a:xfrm>
              <a:off x="5899943" y="3496940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4DA2A9E4-3155-EA44-824F-E056145477D8}"/>
                </a:ext>
              </a:extLst>
            </p:cNvPr>
            <p:cNvSpPr/>
            <p:nvPr/>
          </p:nvSpPr>
          <p:spPr>
            <a:xfrm>
              <a:off x="5530930" y="3610664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8594829-C366-224B-977F-916EDDDAD02D}"/>
              </a:ext>
            </a:extLst>
          </p:cNvPr>
          <p:cNvSpPr/>
          <p:nvPr/>
        </p:nvSpPr>
        <p:spPr>
          <a:xfrm>
            <a:off x="7055267" y="3119777"/>
            <a:ext cx="336217" cy="379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6162-B3AB-C544-900F-726841E6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C6670B-76D1-6F4D-A7DE-ECB7ED8C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659" y="1514554"/>
            <a:ext cx="6689558" cy="1659900"/>
          </a:xfrm>
        </p:spPr>
        <p:txBody>
          <a:bodyPr/>
          <a:lstStyle/>
          <a:p>
            <a:r>
              <a:rPr lang="en-US" sz="2000" dirty="0"/>
              <a:t>"He who hasn't hacked assembly language as a youth has no heart. He who does as an adult has no brain." </a:t>
            </a:r>
            <a:br>
              <a:rPr lang="en-US" sz="2000" dirty="0"/>
            </a:br>
            <a:r>
              <a:rPr lang="en-US" sz="2000" dirty="0"/>
              <a:t>	John Moore </a:t>
            </a:r>
          </a:p>
          <a:p>
            <a:endParaRPr lang="en-US" sz="2000" dirty="0"/>
          </a:p>
          <a:p>
            <a:r>
              <a:rPr lang="en-US" sz="2000" dirty="0"/>
              <a:t>Uses:</a:t>
            </a:r>
          </a:p>
          <a:p>
            <a:pPr lvl="1"/>
            <a:r>
              <a:rPr lang="en-US" sz="1800" dirty="0"/>
              <a:t>Precise control of the system</a:t>
            </a:r>
          </a:p>
          <a:p>
            <a:pPr lvl="1"/>
            <a:r>
              <a:rPr lang="en-US" sz="1800" dirty="0"/>
              <a:t>Highly optimized performance</a:t>
            </a:r>
          </a:p>
          <a:p>
            <a:pPr lvl="2"/>
            <a:r>
              <a:rPr lang="en-US" sz="1800" dirty="0"/>
              <a:t>E.g. Operating systems, device drivers, </a:t>
            </a:r>
            <a:br>
              <a:rPr lang="en-US" sz="1800" dirty="0"/>
            </a:br>
            <a:r>
              <a:rPr lang="en-US" sz="1800" dirty="0"/>
              <a:t>real-time control systems, game engines</a:t>
            </a:r>
          </a:p>
          <a:p>
            <a:pPr lvl="1"/>
            <a:r>
              <a:rPr lang="en-US" sz="1800" dirty="0"/>
              <a:t>Reinforce our understanding how computers really work</a:t>
            </a:r>
          </a:p>
          <a:p>
            <a:pPr marL="596900" lvl="1" indent="0">
              <a:buNone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39477-30B3-CD45-B126-B1A6163630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38FC-233C-9846-9F20-F5D7950D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92" y="41482"/>
            <a:ext cx="4944300" cy="645300"/>
          </a:xfrm>
        </p:spPr>
        <p:txBody>
          <a:bodyPr/>
          <a:lstStyle/>
          <a:p>
            <a:r>
              <a:rPr lang="en-US" sz="3600" dirty="0"/>
              <a:t>The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A0BF-14E8-E64A-A8F7-1351DF9F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427" y="676538"/>
            <a:ext cx="6738430" cy="1369954"/>
          </a:xfrm>
        </p:spPr>
        <p:txBody>
          <a:bodyPr/>
          <a:lstStyle/>
          <a:p>
            <a:r>
              <a:rPr lang="en-US" sz="2400" dirty="0"/>
              <a:t>Expanded Knob &amp; Switch … a simplified MIPS machine and assembly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E27CA-1B42-4046-8EC9-C165AB68FDC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52661-0915-8049-ADB0-442E5752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83" y="2242907"/>
            <a:ext cx="5733203" cy="221381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1D502FC-BE1D-9448-8005-354624CE1044}"/>
              </a:ext>
            </a:extLst>
          </p:cNvPr>
          <p:cNvGrpSpPr/>
          <p:nvPr/>
        </p:nvGrpSpPr>
        <p:grpSpPr>
          <a:xfrm>
            <a:off x="73214" y="2444816"/>
            <a:ext cx="2756613" cy="1737963"/>
            <a:chOff x="73214" y="2444816"/>
            <a:chExt cx="2756613" cy="173796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117F16F-A5F0-0246-8990-AA0B3D802A02}"/>
                </a:ext>
              </a:extLst>
            </p:cNvPr>
            <p:cNvSpPr/>
            <p:nvPr/>
          </p:nvSpPr>
          <p:spPr>
            <a:xfrm>
              <a:off x="2384892" y="2444816"/>
              <a:ext cx="444935" cy="126091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AEF4BC-750B-6F4F-87E0-4B816C4DD258}"/>
                </a:ext>
              </a:extLst>
            </p:cNvPr>
            <p:cNvSpPr txBox="1"/>
            <p:nvPr/>
          </p:nvSpPr>
          <p:spPr>
            <a:xfrm rot="20939582">
              <a:off x="73214" y="3228672"/>
              <a:ext cx="19426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Registers</a:t>
              </a:r>
            </a:p>
            <a:p>
              <a:r>
                <a:rPr lang="en-US" dirty="0"/>
                <a:t>  32-bit word size</a:t>
              </a:r>
            </a:p>
            <a:p>
              <a:r>
                <a:rPr lang="en-US" dirty="0"/>
                <a:t>  R0-R11 General Use</a:t>
              </a:r>
            </a:p>
            <a:p>
              <a:r>
                <a:rPr lang="en-US" dirty="0"/>
                <a:t>  R12-R15 Reserved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4D341157-09B1-BE43-821C-4E39597DE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4282" y="2571751"/>
              <a:ext cx="1210610" cy="778061"/>
            </a:xfrm>
            <a:prstGeom prst="curvedConnector3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9E2F96-B5D5-214A-8210-13E418A71847}"/>
              </a:ext>
            </a:extLst>
          </p:cNvPr>
          <p:cNvGrpSpPr/>
          <p:nvPr/>
        </p:nvGrpSpPr>
        <p:grpSpPr>
          <a:xfrm>
            <a:off x="7215171" y="1526285"/>
            <a:ext cx="1753694" cy="1948435"/>
            <a:chOff x="7215171" y="1526285"/>
            <a:chExt cx="1753694" cy="194843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B77CCC9-4952-AC48-A117-44F94F29D0BB}"/>
                </a:ext>
              </a:extLst>
            </p:cNvPr>
            <p:cNvSpPr/>
            <p:nvPr/>
          </p:nvSpPr>
          <p:spPr>
            <a:xfrm>
              <a:off x="7215171" y="2571750"/>
              <a:ext cx="444935" cy="90297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0FBD0-9070-B745-8498-8E2C50FB62E9}"/>
                </a:ext>
              </a:extLst>
            </p:cNvPr>
            <p:cNvSpPr txBox="1"/>
            <p:nvPr/>
          </p:nvSpPr>
          <p:spPr>
            <a:xfrm rot="522121">
              <a:off x="7700569" y="1526285"/>
              <a:ext cx="12682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Larger</a:t>
              </a:r>
            </a:p>
            <a:p>
              <a:pPr algn="ctr"/>
              <a:r>
                <a:rPr lang="en-US" dirty="0"/>
                <a:t>Main Memory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ACCB6704-79F1-BB44-A3EA-1E92FC563212}"/>
                </a:ext>
              </a:extLst>
            </p:cNvPr>
            <p:cNvCxnSpPr>
              <a:cxnSpLocks/>
              <a:stCxn id="20" idx="2"/>
              <a:endCxn id="19" idx="0"/>
            </p:cNvCxnSpPr>
            <p:nvPr/>
          </p:nvCxnSpPr>
          <p:spPr>
            <a:xfrm rot="5400000">
              <a:off x="7603760" y="1880372"/>
              <a:ext cx="525257" cy="85749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5CFA7D-7B90-9B47-B78F-B6F741C26E33}"/>
              </a:ext>
            </a:extLst>
          </p:cNvPr>
          <p:cNvGrpSpPr/>
          <p:nvPr/>
        </p:nvGrpSpPr>
        <p:grpSpPr>
          <a:xfrm>
            <a:off x="6477803" y="3455469"/>
            <a:ext cx="2739479" cy="1318325"/>
            <a:chOff x="5735816" y="2657694"/>
            <a:chExt cx="2739479" cy="1318325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B57E765-E095-7A45-8FFA-CC3237FAAD51}"/>
                </a:ext>
              </a:extLst>
            </p:cNvPr>
            <p:cNvSpPr/>
            <p:nvPr/>
          </p:nvSpPr>
          <p:spPr>
            <a:xfrm>
              <a:off x="5735816" y="2657694"/>
              <a:ext cx="1421604" cy="38177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C22FA2-0567-D544-BA9D-6F001DDF8851}"/>
                </a:ext>
              </a:extLst>
            </p:cNvPr>
            <p:cNvSpPr txBox="1"/>
            <p:nvPr/>
          </p:nvSpPr>
          <p:spPr>
            <a:xfrm rot="20403645">
              <a:off x="6948915" y="3452799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Memory Mapped</a:t>
              </a:r>
            </a:p>
            <a:p>
              <a:pPr algn="ctr"/>
              <a:r>
                <a:rPr lang="en-US" dirty="0"/>
                <a:t>Input/Output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2AA7409-C00D-B447-9B2F-05B5ACE9A4A8}"/>
                </a:ext>
              </a:extLst>
            </p:cNvPr>
            <p:cNvCxnSpPr>
              <a:cxnSpLocks/>
              <a:stCxn id="27" idx="0"/>
              <a:endCxn id="26" idx="3"/>
            </p:cNvCxnSpPr>
            <p:nvPr/>
          </p:nvCxnSpPr>
          <p:spPr>
            <a:xfrm rot="16200000" flipV="1">
              <a:off x="7080206" y="2925797"/>
              <a:ext cx="619899" cy="465470"/>
            </a:xfrm>
            <a:prstGeom prst="curvedConnector2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39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37" y="572422"/>
            <a:ext cx="5622361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642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A7611B-DFDF-9642-8B0D-A1D56DDAC02E}"/>
              </a:ext>
            </a:extLst>
          </p:cNvPr>
          <p:cNvSpPr/>
          <p:nvPr/>
        </p:nvSpPr>
        <p:spPr>
          <a:xfrm>
            <a:off x="7405068" y="227715"/>
            <a:ext cx="1648748" cy="2344036"/>
          </a:xfrm>
          <a:prstGeom prst="roundRect">
            <a:avLst>
              <a:gd name="adj" fmla="val 5935"/>
            </a:avLst>
          </a:prstGeom>
          <a:solidFill>
            <a:schemeClr val="accent5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ACE5D-1711-634C-A5D7-076848F07E1C}"/>
              </a:ext>
            </a:extLst>
          </p:cNvPr>
          <p:cNvSpPr txBox="1"/>
          <p:nvPr/>
        </p:nvSpPr>
        <p:spPr>
          <a:xfrm>
            <a:off x="7535595" y="196676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74AA5A1-0002-D449-B8A7-59E6C1F24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613" y="498297"/>
            <a:ext cx="1154722" cy="207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…: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36: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48: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52: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56: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…: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ACA6F2-382B-564F-AB5F-7A410E25FB15}"/>
              </a:ext>
            </a:extLst>
          </p:cNvPr>
          <p:cNvSpPr/>
          <p:nvPr/>
        </p:nvSpPr>
        <p:spPr>
          <a:xfrm>
            <a:off x="7863841" y="507921"/>
            <a:ext cx="1147792" cy="981011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ML </a:t>
            </a:r>
          </a:p>
          <a:p>
            <a:pPr algn="ctr"/>
            <a:r>
              <a:rPr lang="en-US" sz="1200" dirty="0"/>
              <a:t>Program Instructions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C4CA061-C806-8D4B-8DDE-4474D9D277C0}"/>
              </a:ext>
            </a:extLst>
          </p:cNvPr>
          <p:cNvSpPr/>
          <p:nvPr/>
        </p:nvSpPr>
        <p:spPr>
          <a:xfrm>
            <a:off x="7863841" y="1500720"/>
            <a:ext cx="1147792" cy="618999"/>
          </a:xfrm>
          <a:prstGeom prst="roundRect">
            <a:avLst>
              <a:gd name="adj" fmla="val 511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484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2194562"/>
            <a:ext cx="4766680" cy="645300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C6076-252D-AE4D-B278-A585D7157975}"/>
              </a:ext>
            </a:extLst>
          </p:cNvPr>
          <p:cNvSpPr/>
          <p:nvPr/>
        </p:nvSpPr>
        <p:spPr>
          <a:xfrm>
            <a:off x="7405067" y="1498557"/>
            <a:ext cx="1648748" cy="60937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B0D8FC-5DB4-514C-A5CA-89E5D5F7798B}"/>
              </a:ext>
            </a:extLst>
          </p:cNvPr>
          <p:cNvGrpSpPr/>
          <p:nvPr/>
        </p:nvGrpSpPr>
        <p:grpSpPr>
          <a:xfrm>
            <a:off x="1364268" y="1168899"/>
            <a:ext cx="1237937" cy="1712378"/>
            <a:chOff x="1364268" y="1168899"/>
            <a:chExt cx="1237937" cy="1712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753D426-A528-7A42-B555-CE478208205C}"/>
                </a:ext>
              </a:extLst>
            </p:cNvPr>
            <p:cNvSpPr/>
            <p:nvPr/>
          </p:nvSpPr>
          <p:spPr>
            <a:xfrm>
              <a:off x="2167614" y="2115725"/>
              <a:ext cx="434591" cy="765552"/>
            </a:xfrm>
            <a:prstGeom prst="roundRect">
              <a:avLst/>
            </a:prstGeom>
            <a:solidFill>
              <a:srgbClr val="7030A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B738D-49ED-F147-9A53-B587A9751F0D}"/>
                </a:ext>
              </a:extLst>
            </p:cNvPr>
            <p:cNvSpPr txBox="1"/>
            <p:nvPr/>
          </p:nvSpPr>
          <p:spPr>
            <a:xfrm rot="20619223">
              <a:off x="1364268" y="1168899"/>
              <a:ext cx="1197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Labels</a:t>
              </a: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83D68266-4685-224D-A0AD-322914F60BC2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 rot="16200000" flipH="1">
              <a:off x="1959118" y="1689933"/>
              <a:ext cx="494492" cy="357092"/>
            </a:xfrm>
            <a:prstGeom prst="curvedConnector3">
              <a:avLst>
                <a:gd name="adj1" fmla="val 50000"/>
              </a:avLst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8462A0-5930-2243-86DD-9EDC488C65AC}"/>
              </a:ext>
            </a:extLst>
          </p:cNvPr>
          <p:cNvSpPr txBox="1"/>
          <p:nvPr/>
        </p:nvSpPr>
        <p:spPr>
          <a:xfrm rot="20995114">
            <a:off x="6946799" y="2979246"/>
            <a:ext cx="20432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A label is a memory address!</a:t>
            </a:r>
          </a:p>
          <a:p>
            <a:pPr algn="ctr"/>
            <a:endParaRPr lang="en-US" sz="2000" dirty="0">
              <a:solidFill>
                <a:srgbClr val="FF0000"/>
              </a:solidFill>
              <a:latin typeface="Segoe Print" panose="02000800000000000000" pitchFamily="2" charset="0"/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A is 44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MM[A] is 10</a:t>
            </a:r>
          </a:p>
        </p:txBody>
      </p:sp>
    </p:spTree>
    <p:extLst>
      <p:ext uri="{BB962C8B-B14F-4D97-AF65-F5344CB8AC3E}">
        <p14:creationId xmlns:p14="http://schemas.microsoft.com/office/powerpoint/2010/main" val="32790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388093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chemeClr val="accent5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C6076-252D-AE4D-B278-A585D7157975}"/>
              </a:ext>
            </a:extLst>
          </p:cNvPr>
          <p:cNvSpPr/>
          <p:nvPr/>
        </p:nvSpPr>
        <p:spPr>
          <a:xfrm>
            <a:off x="7405067" y="1498557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292A4A6-1FCE-7141-BF44-6284568C95E3}"/>
              </a:ext>
            </a:extLst>
          </p:cNvPr>
          <p:cNvSpPr/>
          <p:nvPr/>
        </p:nvSpPr>
        <p:spPr>
          <a:xfrm>
            <a:off x="7405067" y="3141652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3919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3533</TotalTime>
  <Words>4305</Words>
  <Application>Microsoft Macintosh PowerPoint</Application>
  <PresentationFormat>On-screen Show (16:9)</PresentationFormat>
  <Paragraphs>712</Paragraphs>
  <Slides>22</Slides>
  <Notes>17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Muli</vt:lpstr>
      <vt:lpstr>Nixie One</vt:lpstr>
      <vt:lpstr>Arial</vt:lpstr>
      <vt:lpstr>Courier</vt:lpstr>
      <vt:lpstr>Helvetica Neue</vt:lpstr>
      <vt:lpstr>Segoe Print</vt:lpstr>
      <vt:lpstr>Wingdings</vt:lpstr>
      <vt:lpstr>Imogen template</vt:lpstr>
      <vt:lpstr>15 – Assembly Language Programs</vt:lpstr>
      <vt:lpstr>Program Execution</vt:lpstr>
      <vt:lpstr>Language Translation</vt:lpstr>
      <vt:lpstr>Assembly Language Programming</vt:lpstr>
      <vt:lpstr>The Machine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Editor, Assembler and Machine Demo</vt:lpstr>
      <vt:lpstr>Assembly Language Terminology</vt:lpstr>
      <vt:lpstr>Register to Register Instructions</vt:lpstr>
      <vt:lpstr>Direct Addressing Mode Instructions</vt:lpstr>
      <vt:lpstr>Immediate Addressing Mode Instructions</vt:lpstr>
      <vt:lpstr>Acknowledgments</vt:lpstr>
      <vt:lpstr>PowerPoint Presentation</vt:lpstr>
      <vt:lpstr>Input and Output</vt:lpstr>
      <vt:lpstr>Download the Assembler  and Machine Simulator</vt:lpstr>
      <vt:lpstr>Run the Assembler  and Machine 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– Assembly Language Programs</dc:title>
  <dc:creator>Braught, Grant</dc:creator>
  <cp:lastModifiedBy>Braught, Grant</cp:lastModifiedBy>
  <cp:revision>133</cp:revision>
  <dcterms:created xsi:type="dcterms:W3CDTF">2020-09-21T18:32:45Z</dcterms:created>
  <dcterms:modified xsi:type="dcterms:W3CDTF">2022-02-24T22:22:29Z</dcterms:modified>
</cp:coreProperties>
</file>