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26"/>
  </p:notesMasterIdLst>
  <p:sldIdLst>
    <p:sldId id="256" r:id="rId2"/>
    <p:sldId id="289" r:id="rId3"/>
    <p:sldId id="290" r:id="rId4"/>
    <p:sldId id="314" r:id="rId5"/>
    <p:sldId id="291" r:id="rId6"/>
    <p:sldId id="292" r:id="rId7"/>
    <p:sldId id="293" r:id="rId8"/>
    <p:sldId id="319" r:id="rId9"/>
    <p:sldId id="323" r:id="rId10"/>
    <p:sldId id="298" r:id="rId11"/>
    <p:sldId id="300" r:id="rId12"/>
    <p:sldId id="325" r:id="rId13"/>
    <p:sldId id="326" r:id="rId14"/>
    <p:sldId id="313" r:id="rId15"/>
    <p:sldId id="288" r:id="rId16"/>
    <p:sldId id="297" r:id="rId17"/>
    <p:sldId id="302" r:id="rId18"/>
    <p:sldId id="294" r:id="rId19"/>
    <p:sldId id="296" r:id="rId20"/>
    <p:sldId id="299" r:id="rId21"/>
    <p:sldId id="301" r:id="rId22"/>
    <p:sldId id="320" r:id="rId23"/>
    <p:sldId id="321" r:id="rId24"/>
    <p:sldId id="322" r:id="rId25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9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F129D1-CFC4-4525-B9B3-FEDFE205BFE7}">
  <a:tblStyle styleId="{9CF129D1-CFC4-4525-B9B3-FEDFE205B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10"/>
    <p:restoredTop sz="66990"/>
  </p:normalViewPr>
  <p:slideViewPr>
    <p:cSldViewPr snapToGrid="0" snapToObjects="1">
      <p:cViewPr varScale="1">
        <p:scale>
          <a:sx n="109" d="100"/>
          <a:sy n="109" d="100"/>
        </p:scale>
        <p:origin x="400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3;n">
            <a:extLst>
              <a:ext uri="{FF2B5EF4-FFF2-40B4-BE49-F238E27FC236}">
                <a16:creationId xmlns:a16="http://schemas.microsoft.com/office/drawing/2014/main" id="{457E33E3-1131-7943-ACA3-ED5E978759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Google Shape;4;n">
            <a:extLst>
              <a:ext uri="{FF2B5EF4-FFF2-40B4-BE49-F238E27FC236}">
                <a16:creationId xmlns:a16="http://schemas.microsoft.com/office/drawing/2014/main" id="{FA42C5B4-DB87-0B40-BC40-E3BE2A2D9A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 class we looked at the memory hierarchy</a:t>
            </a:r>
          </a:p>
          <a:p>
            <a:endParaRPr lang="en-US" dirty="0"/>
          </a:p>
          <a:p>
            <a:r>
              <a:rPr lang="en-US" dirty="0"/>
              <a:t>That included large, slower, cheaper storage on I/O devices</a:t>
            </a:r>
          </a:p>
          <a:p>
            <a:r>
              <a:rPr lang="en-US" dirty="0"/>
              <a:t>  - Solid State Drives (SSD)</a:t>
            </a:r>
          </a:p>
          <a:p>
            <a:r>
              <a:rPr lang="en-US" dirty="0"/>
              <a:t>  - Hard Disk Drive (HDD)</a:t>
            </a:r>
          </a:p>
          <a:p>
            <a:r>
              <a:rPr lang="en-US" dirty="0"/>
              <a:t>  - Optical Drives</a:t>
            </a:r>
          </a:p>
          <a:p>
            <a:r>
              <a:rPr lang="en-US" dirty="0"/>
              <a:t>  - Tape backup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It also included smaller, faster more expensive memories</a:t>
            </a:r>
          </a:p>
          <a:p>
            <a:r>
              <a:rPr lang="en-US" dirty="0"/>
              <a:t>  - Main memory (DRAM)</a:t>
            </a:r>
          </a:p>
          <a:p>
            <a:r>
              <a:rPr lang="en-US" dirty="0"/>
              <a:t>  - Cache and CPU Registers (SRAM)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12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6419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Multi-Level cache works in stages:</a:t>
            </a:r>
          </a:p>
          <a:p>
            <a:r>
              <a:rPr lang="en-US" dirty="0"/>
              <a:t>  - Check the appropriate L1 cache for the data or instruction.</a:t>
            </a:r>
          </a:p>
          <a:p>
            <a:r>
              <a:rPr lang="en-US" dirty="0"/>
              <a:t>    - If there is a hit use the returned value.</a:t>
            </a:r>
          </a:p>
          <a:p>
            <a:r>
              <a:rPr lang="en-US" dirty="0"/>
              <a:t>    - done</a:t>
            </a:r>
          </a:p>
          <a:p>
            <a:r>
              <a:rPr lang="en-US" dirty="0"/>
              <a:t>  - If not then check the L2 cache</a:t>
            </a:r>
          </a:p>
          <a:p>
            <a:r>
              <a:rPr lang="en-US" dirty="0"/>
              <a:t>    - If there is a hit use the returned value</a:t>
            </a:r>
          </a:p>
          <a:p>
            <a:r>
              <a:rPr lang="en-US" dirty="0"/>
              <a:t>    - and copy it and the nearby stuff to the L1 cache.</a:t>
            </a:r>
          </a:p>
          <a:p>
            <a:r>
              <a:rPr lang="en-US" dirty="0"/>
              <a:t>    - done</a:t>
            </a:r>
          </a:p>
          <a:p>
            <a:r>
              <a:rPr lang="en-US" dirty="0"/>
              <a:t>  - If not then check the L3 cache</a:t>
            </a:r>
          </a:p>
          <a:p>
            <a:r>
              <a:rPr lang="en-US" dirty="0"/>
              <a:t>    - If there is a hit then use the returned value</a:t>
            </a:r>
          </a:p>
          <a:p>
            <a:r>
              <a:rPr lang="en-US" dirty="0"/>
              <a:t>    - and copy it and the nearby stuff to the L2 and L1 caches.</a:t>
            </a:r>
          </a:p>
          <a:p>
            <a:r>
              <a:rPr lang="en-US" dirty="0"/>
              <a:t>    - done</a:t>
            </a:r>
          </a:p>
          <a:p>
            <a:r>
              <a:rPr lang="en-US" dirty="0"/>
              <a:t>  - If not then retrieve the data or instruction from main memory</a:t>
            </a:r>
          </a:p>
          <a:p>
            <a:r>
              <a:rPr lang="en-US" dirty="0"/>
              <a:t>    - Use the returned value</a:t>
            </a:r>
          </a:p>
          <a:p>
            <a:r>
              <a:rPr lang="en-US" dirty="0"/>
              <a:t>    - and copy it and the nearby stuff to the L3, L2 and L1 caches.</a:t>
            </a:r>
          </a:p>
          <a:p>
            <a:r>
              <a:rPr lang="en-US" dirty="0"/>
              <a:t>    - done</a:t>
            </a:r>
          </a:p>
          <a:p>
            <a:endParaRPr lang="en-US" dirty="0"/>
          </a:p>
          <a:p>
            <a:r>
              <a:rPr lang="en-US" dirty="0"/>
              <a:t>- One optimization that can be made</a:t>
            </a:r>
          </a:p>
          <a:p>
            <a:r>
              <a:rPr lang="en-US" dirty="0"/>
              <a:t>  - Issue the request for the data to all cache levels and MM at the same time.</a:t>
            </a:r>
          </a:p>
          <a:p>
            <a:r>
              <a:rPr lang="en-US" dirty="0"/>
              <a:t>  - Then if there is a hit, cancel the request at any of the slower levels.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8422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2490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Note: Individual images may be covered by their own licensing agreements and were incorporated here under fair use.  </a:t>
            </a:r>
            <a:r>
              <a:rPr lang="en-US"/>
              <a:t>Their use in this slide deck does not change or alter their licensing.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5277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Because each step uses distinct hardware (Washer, Dryer, Folding Area)</a:t>
            </a:r>
          </a:p>
          <a:p>
            <a:r>
              <a:rPr lang="en-US" dirty="0"/>
              <a:t>  - we can overlap them in time.</a:t>
            </a:r>
          </a:p>
          <a:p>
            <a:r>
              <a:rPr lang="en-US" dirty="0"/>
              <a:t>  - While drying the first load, we can wash the second load.</a:t>
            </a:r>
          </a:p>
          <a:p>
            <a:r>
              <a:rPr lang="en-US" dirty="0"/>
              <a:t>  - While folding the first load, we can dry the second and wash the third.</a:t>
            </a:r>
          </a:p>
          <a:p>
            <a:r>
              <a:rPr lang="en-US" dirty="0"/>
              <a:t>  - Or in terms of an instruction, we execute the first one, while decoding the second one, while fetching the first one.</a:t>
            </a:r>
          </a:p>
          <a:p>
            <a:r>
              <a:rPr lang="en-US" dirty="0"/>
              <a:t>Finish in half the time.</a:t>
            </a:r>
          </a:p>
          <a:p>
            <a:endParaRPr lang="en-US" dirty="0"/>
          </a:p>
          <a:p>
            <a:r>
              <a:rPr lang="en-US" dirty="0"/>
              <a:t>Important piece is that at any given time we are using a piece of hardware for only one thing.</a:t>
            </a:r>
          </a:p>
          <a:p>
            <a:r>
              <a:rPr lang="en-US" dirty="0"/>
              <a:t> - Washer, dryer, folding table.</a:t>
            </a:r>
          </a:p>
          <a:p>
            <a:r>
              <a:rPr lang="en-US" dirty="0"/>
              <a:t> - Not trying to use the same washer for two different loads at the same time.</a:t>
            </a:r>
          </a:p>
          <a:p>
            <a:r>
              <a:rPr lang="en-US" dirty="0"/>
              <a:t>   - Colors bleed and whites turn pink.</a:t>
            </a:r>
          </a:p>
          <a:p>
            <a:r>
              <a:rPr lang="en-US" dirty="0"/>
              <a:t>   - Or instructions and data get corrupted.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1391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have a pipelined instruction cycle</a:t>
            </a:r>
          </a:p>
          <a:p>
            <a:r>
              <a:rPr lang="en-US" dirty="0"/>
              <a:t>  - Fetch the first instruction</a:t>
            </a:r>
          </a:p>
          <a:p>
            <a:r>
              <a:rPr lang="en-US" dirty="0"/>
              <a:t>  - Decode it while fetching the second instruction</a:t>
            </a:r>
          </a:p>
          <a:p>
            <a:r>
              <a:rPr lang="en-US" dirty="0"/>
              <a:t>  - Execute it while decoding the second instruction and fetching the third instruction</a:t>
            </a:r>
          </a:p>
          <a:p>
            <a:r>
              <a:rPr lang="en-US" dirty="0"/>
              <a:t>  - And so on…</a:t>
            </a:r>
          </a:p>
          <a:p>
            <a:endParaRPr lang="en-US" dirty="0"/>
          </a:p>
          <a:p>
            <a:r>
              <a:rPr lang="en-US" dirty="0"/>
              <a:t>Let’s imagine that first instruction moves a value from MM to a register</a:t>
            </a:r>
          </a:p>
          <a:p>
            <a:r>
              <a:rPr lang="en-US" dirty="0"/>
              <a:t>  - R0 &lt;- MM[25]</a:t>
            </a:r>
          </a:p>
          <a:p>
            <a:endParaRPr lang="en-US" dirty="0"/>
          </a:p>
          <a:p>
            <a:r>
              <a:rPr lang="en-US" dirty="0"/>
              <a:t>But then notice that fetching the 3</a:t>
            </a:r>
            <a:r>
              <a:rPr lang="en-US" baseline="30000" dirty="0"/>
              <a:t>rd</a:t>
            </a:r>
            <a:r>
              <a:rPr lang="en-US" dirty="0"/>
              <a:t> instruction requires the use of MM also!</a:t>
            </a:r>
          </a:p>
          <a:p>
            <a:r>
              <a:rPr lang="en-US" dirty="0"/>
              <a:t>  - IR &lt;- MM[PC]</a:t>
            </a:r>
          </a:p>
          <a:p>
            <a:endParaRPr lang="en-US" dirty="0"/>
          </a:p>
          <a:p>
            <a:r>
              <a:rPr lang="en-US" dirty="0"/>
              <a:t>This is a resource hazard</a:t>
            </a:r>
          </a:p>
          <a:p>
            <a:r>
              <a:rPr lang="en-US" dirty="0"/>
              <a:t>  - The execute and the fetch both need to use MM at the same time.</a:t>
            </a:r>
          </a:p>
          <a:p>
            <a:r>
              <a:rPr lang="en-US" dirty="0"/>
              <a:t>  - But just like we can’t wash colored clothes and white clothes in the same machine at the same time</a:t>
            </a:r>
          </a:p>
          <a:p>
            <a:r>
              <a:rPr lang="en-US" dirty="0"/>
              <a:t>  - We can’t access MM[25] and MM[PC] at the same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4979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one way to deal with hazards is to insert a bubble.</a:t>
            </a:r>
          </a:p>
          <a:p>
            <a:r>
              <a:rPr lang="en-US" dirty="0"/>
              <a:t>For example</a:t>
            </a:r>
          </a:p>
          <a:p>
            <a:r>
              <a:rPr lang="en-US" dirty="0"/>
              <a:t>  - We insert a bubble where we would have fetched the third instruction.</a:t>
            </a:r>
          </a:p>
          <a:p>
            <a:r>
              <a:rPr lang="en-US" dirty="0"/>
              <a:t>  - The bubble is essentially a NOP instruction that does nothing (uses no hardware)</a:t>
            </a:r>
          </a:p>
          <a:p>
            <a:r>
              <a:rPr lang="en-US" dirty="0"/>
              <a:t>  -The conflicting fetch is then shifted one time slot to the right</a:t>
            </a:r>
          </a:p>
          <a:p>
            <a:r>
              <a:rPr lang="en-US" dirty="0"/>
              <a:t>    - Thus, it no longer conflicts with the execution of the first instruction.</a:t>
            </a:r>
          </a:p>
          <a:p>
            <a:r>
              <a:rPr lang="en-US" dirty="0"/>
              <a:t>  - So, as long as the execution of the second instruction doesn’t use MM everything is okay.</a:t>
            </a:r>
          </a:p>
          <a:p>
            <a:r>
              <a:rPr lang="en-US" dirty="0"/>
              <a:t>    - E.g. it could add two registers.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793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 PC = 14 then the next instruction is fetched from MM[14]</a:t>
            </a:r>
          </a:p>
          <a:p>
            <a:endParaRPr lang="en-US" dirty="0"/>
          </a:p>
          <a:p>
            <a:r>
              <a:rPr lang="en-US" dirty="0"/>
              <a:t>It is then decoded</a:t>
            </a:r>
          </a:p>
          <a:p>
            <a:r>
              <a:rPr lang="en-US" dirty="0"/>
              <a:t>  - imagine it is an unconditional branch to address 7</a:t>
            </a:r>
          </a:p>
          <a:p>
            <a:r>
              <a:rPr lang="en-US" dirty="0"/>
              <a:t>  - while that is being decoded the next instruction is being fetched</a:t>
            </a:r>
          </a:p>
          <a:p>
            <a:r>
              <a:rPr lang="en-US" dirty="0"/>
              <a:t>    - From address 15</a:t>
            </a:r>
          </a:p>
          <a:p>
            <a:r>
              <a:rPr lang="en-US" dirty="0"/>
              <a:t>    - We know that isn’t right, but the computer doesn’t yet</a:t>
            </a:r>
          </a:p>
          <a:p>
            <a:r>
              <a:rPr lang="en-US" dirty="0"/>
              <a:t>    - Because it hasn’t been decoded, yet alone executed.</a:t>
            </a:r>
          </a:p>
          <a:p>
            <a:r>
              <a:rPr lang="en-US" dirty="0"/>
              <a:t>    - So it just carries on as if the the next instruction would be at address 15.</a:t>
            </a:r>
          </a:p>
          <a:p>
            <a:endParaRPr lang="en-US" dirty="0"/>
          </a:p>
          <a:p>
            <a:r>
              <a:rPr lang="en-US" dirty="0"/>
              <a:t>Then the branch is executed and the PC is changed to 7.</a:t>
            </a:r>
          </a:p>
          <a:p>
            <a:r>
              <a:rPr lang="en-US" dirty="0"/>
              <a:t>  - but in the meantime the control unit has</a:t>
            </a:r>
          </a:p>
          <a:p>
            <a:r>
              <a:rPr lang="en-US" dirty="0"/>
              <a:t>    - decoded the instruction at MM[15]</a:t>
            </a:r>
          </a:p>
          <a:p>
            <a:r>
              <a:rPr lang="en-US" dirty="0"/>
              <a:t>    - fetched the instruction at MM[16]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020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once the machine hardware recognizes that</a:t>
            </a:r>
          </a:p>
          <a:p>
            <a:r>
              <a:rPr lang="en-US" dirty="0"/>
              <a:t> - It has fetched and decoded incorrect instructions</a:t>
            </a:r>
          </a:p>
          <a:p>
            <a:r>
              <a:rPr lang="en-US" dirty="0"/>
              <a:t> - it cancels further processing of them.</a:t>
            </a:r>
          </a:p>
          <a:p>
            <a:endParaRPr lang="en-US" dirty="0"/>
          </a:p>
          <a:p>
            <a:r>
              <a:rPr lang="en-US" dirty="0"/>
              <a:t>Then the next fetch</a:t>
            </a:r>
          </a:p>
          <a:p>
            <a:r>
              <a:rPr lang="en-US" dirty="0"/>
              <a:t>  - Comes from the correct location MM[7] because the branch has executed</a:t>
            </a:r>
          </a:p>
          <a:p>
            <a:r>
              <a:rPr lang="en-US" dirty="0"/>
              <a:t>    - The PC has been changed.</a:t>
            </a:r>
          </a:p>
          <a:p>
            <a:endParaRPr lang="en-US" dirty="0"/>
          </a:p>
          <a:p>
            <a:r>
              <a:rPr lang="en-US" dirty="0"/>
              <a:t>[Maybe mention depending upon time]</a:t>
            </a:r>
          </a:p>
          <a:p>
            <a:r>
              <a:rPr lang="en-US" dirty="0"/>
              <a:t>Because nothing in the incorrect instructions has been executed</a:t>
            </a:r>
          </a:p>
          <a:p>
            <a:r>
              <a:rPr lang="en-US" dirty="0"/>
              <a:t>  - There is no issue once they are canceled.</a:t>
            </a:r>
          </a:p>
          <a:p>
            <a:r>
              <a:rPr lang="en-US" dirty="0"/>
              <a:t>  - In more complex pipelines, sometimes these instructions will have changed something before they are canceled.</a:t>
            </a:r>
          </a:p>
          <a:p>
            <a:r>
              <a:rPr lang="en-US" dirty="0"/>
              <a:t>  - In that case, in addition to canceling further processing</a:t>
            </a:r>
          </a:p>
          <a:p>
            <a:r>
              <a:rPr lang="en-US" dirty="0"/>
              <a:t>    - anything that has been done has to be undone.</a:t>
            </a:r>
          </a:p>
          <a:p>
            <a:r>
              <a:rPr lang="en-US" dirty="0"/>
              <a:t>    - More complex, but overall still an improvement in performance.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559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Hints: </a:t>
            </a:r>
          </a:p>
          <a:p>
            <a:r>
              <a:rPr lang="en-US" dirty="0"/>
              <a:t>  - Locality of references</a:t>
            </a:r>
          </a:p>
          <a:p>
            <a:r>
              <a:rPr lang="en-US" dirty="0"/>
              <a:t>  - Resource hazards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747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caching was about getting information to the processor with less delay</a:t>
            </a:r>
          </a:p>
          <a:p>
            <a:r>
              <a:rPr lang="en-US" dirty="0"/>
              <a:t>Recall that processors got faster more quickly than did memory</a:t>
            </a:r>
          </a:p>
          <a:p>
            <a:r>
              <a:rPr lang="en-US" dirty="0"/>
              <a:t>So CPU would have been sitting idle waiting for data.</a:t>
            </a:r>
          </a:p>
          <a:p>
            <a:r>
              <a:rPr lang="en-US" dirty="0"/>
              <a:t>Cache memory makes it possible to get data to the CPU faster at a reasonable cost.</a:t>
            </a:r>
          </a:p>
          <a:p>
            <a:endParaRPr lang="en-US" dirty="0"/>
          </a:p>
          <a:p>
            <a:r>
              <a:rPr lang="en-US" dirty="0"/>
              <a:t>Today’s topic…</a:t>
            </a:r>
          </a:p>
          <a:p>
            <a:endParaRPr lang="en-US" dirty="0"/>
          </a:p>
          <a:p>
            <a:r>
              <a:rPr lang="en-US" dirty="0"/>
              <a:t>Pipelining and Parallelism are both about making the processor even faster</a:t>
            </a:r>
          </a:p>
          <a:p>
            <a:r>
              <a:rPr lang="en-US" dirty="0"/>
              <a:t>  - Well really more about having it do multiple things at the same time</a:t>
            </a:r>
          </a:p>
          <a:p>
            <a:r>
              <a:rPr lang="en-US" dirty="0"/>
              <a:t>  - Thus, getting more done per unit of time </a:t>
            </a:r>
          </a:p>
          <a:p>
            <a:r>
              <a:rPr lang="en-US" dirty="0"/>
              <a:t>  - Even if none of those individual things are any faster.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8295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Hint:</a:t>
            </a:r>
          </a:p>
          <a:p>
            <a:r>
              <a:rPr lang="en-US" dirty="0"/>
              <a:t>  - There may be multiple copies of the data.</a:t>
            </a:r>
          </a:p>
          <a:p>
            <a:r>
              <a:rPr lang="en-US" dirty="0"/>
              <a:t>  - Which get’s updated?</a:t>
            </a:r>
          </a:p>
          <a:p>
            <a:r>
              <a:rPr lang="en-US" dirty="0"/>
              <a:t>    - What would be fastest?</a:t>
            </a:r>
          </a:p>
          <a:p>
            <a:r>
              <a:rPr lang="en-US" dirty="0"/>
              <a:t>    - What problems might arise?</a:t>
            </a:r>
          </a:p>
          <a:p>
            <a:endParaRPr lang="en-US" dirty="0"/>
          </a:p>
          <a:p>
            <a:r>
              <a:rPr lang="en-US" dirty="0"/>
              <a:t>Any ideas on how that issue could be addressed?</a:t>
            </a:r>
          </a:p>
        </p:txBody>
      </p:sp>
    </p:spTree>
    <p:extLst>
      <p:ext uri="{BB962C8B-B14F-4D97-AF65-F5344CB8AC3E}">
        <p14:creationId xmlns:p14="http://schemas.microsoft.com/office/powerpoint/2010/main" val="23888949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example:</a:t>
            </a:r>
          </a:p>
          <a:p>
            <a:r>
              <a:rPr lang="en-US" dirty="0"/>
              <a:t>  - if the time taken for the improved version is ½ the original </a:t>
            </a:r>
          </a:p>
          <a:p>
            <a:r>
              <a:rPr lang="en-US" dirty="0"/>
              <a:t>  - then the speedup S = 2.</a:t>
            </a:r>
          </a:p>
          <a:p>
            <a:endParaRPr lang="en-US" dirty="0"/>
          </a:p>
          <a:p>
            <a:r>
              <a:rPr lang="en-US" dirty="0"/>
              <a:t>Hints:</a:t>
            </a:r>
          </a:p>
          <a:p>
            <a:r>
              <a:rPr lang="en-US" dirty="0"/>
              <a:t>  - Assume each stage takes 1 time unit.</a:t>
            </a:r>
          </a:p>
          <a:p>
            <a:r>
              <a:rPr lang="en-US" dirty="0"/>
              <a:t>  - Write an expression for the time to complete n instructions without overlapping the stages.</a:t>
            </a:r>
          </a:p>
          <a:p>
            <a:r>
              <a:rPr lang="en-US" dirty="0"/>
              <a:t>    - I.e. doing your wash the slow way.</a:t>
            </a:r>
          </a:p>
          <a:p>
            <a:r>
              <a:rPr lang="en-US" dirty="0"/>
              <a:t>    - That is Time Original</a:t>
            </a:r>
          </a:p>
          <a:p>
            <a:r>
              <a:rPr lang="en-US" dirty="0"/>
              <a:t>  - Write an expression for the time to complete n instructions with overlapping (i.e. pipelining).</a:t>
            </a:r>
          </a:p>
          <a:p>
            <a:r>
              <a:rPr lang="en-US" dirty="0"/>
              <a:t>    - I.e. doing your wash the fast way.</a:t>
            </a:r>
          </a:p>
          <a:p>
            <a:r>
              <a:rPr lang="en-US" dirty="0"/>
              <a:t>    - That is Time Improved.</a:t>
            </a:r>
          </a:p>
          <a:p>
            <a:endParaRPr lang="en-US" dirty="0"/>
          </a:p>
          <a:p>
            <a:r>
              <a:rPr lang="en-US" dirty="0"/>
              <a:t>Hints:</a:t>
            </a:r>
          </a:p>
          <a:p>
            <a:r>
              <a:rPr lang="en-US" dirty="0"/>
              <a:t>  - Figure it out Time original and Time improved for the wash example.</a:t>
            </a:r>
          </a:p>
          <a:p>
            <a:r>
              <a:rPr lang="en-US" dirty="0"/>
              <a:t>  - Does your formula give the same result?</a:t>
            </a:r>
          </a:p>
          <a:p>
            <a:endParaRPr lang="en-US" dirty="0"/>
          </a:p>
          <a:p>
            <a:r>
              <a:rPr lang="en-US" dirty="0"/>
              <a:t>Now, can you simplify your formula if you assume the number of instructions is very large?</a:t>
            </a:r>
          </a:p>
        </p:txBody>
      </p:sp>
    </p:spTree>
    <p:extLst>
      <p:ext uri="{BB962C8B-B14F-4D97-AF65-F5344CB8AC3E}">
        <p14:creationId xmlns:p14="http://schemas.microsoft.com/office/powerpoint/2010/main" val="4246262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know how college is… </a:t>
            </a:r>
          </a:p>
          <a:p>
            <a:r>
              <a:rPr lang="en-US" dirty="0"/>
              <a:t>  - This is a public service announcement… ;)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097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Here’ we will use another metaphor…</a:t>
            </a:r>
          </a:p>
          <a:p>
            <a:endParaRPr lang="en-US" dirty="0"/>
          </a:p>
          <a:p>
            <a:r>
              <a:rPr lang="en-US" dirty="0"/>
              <a:t>Imagine you have 4 loads of laundry to do.</a:t>
            </a:r>
          </a:p>
          <a:p>
            <a:r>
              <a:rPr lang="en-US" dirty="0"/>
              <a:t>  - Starting with load A, </a:t>
            </a:r>
          </a:p>
          <a:p>
            <a:r>
              <a:rPr lang="en-US" dirty="0"/>
              <a:t>    - wash (20 minutes)</a:t>
            </a:r>
          </a:p>
          <a:p>
            <a:r>
              <a:rPr lang="en-US" dirty="0"/>
              <a:t>    - dry (20 minutes)</a:t>
            </a:r>
          </a:p>
          <a:p>
            <a:r>
              <a:rPr lang="en-US" dirty="0"/>
              <a:t>    - fold (20 minutes)</a:t>
            </a:r>
          </a:p>
          <a:p>
            <a:endParaRPr lang="en-US" dirty="0"/>
          </a:p>
          <a:p>
            <a:r>
              <a:rPr lang="en-US" dirty="0"/>
              <a:t>  - Then we could do load B</a:t>
            </a:r>
          </a:p>
          <a:p>
            <a:r>
              <a:rPr lang="en-US" dirty="0"/>
              <a:t>  - Then C and D and by Midnight you’d be finished with your laundry.</a:t>
            </a:r>
          </a:p>
          <a:p>
            <a:r>
              <a:rPr lang="en-US" dirty="0"/>
              <a:t>    - Of course that’s not how you would do your laundry right?</a:t>
            </a:r>
          </a:p>
          <a:p>
            <a:endParaRPr lang="en-US" dirty="0"/>
          </a:p>
          <a:p>
            <a:r>
              <a:rPr lang="en-US" dirty="0"/>
              <a:t>But that it is exactly the way we have been talking about the instruction cycle of the computer</a:t>
            </a:r>
          </a:p>
          <a:p>
            <a:r>
              <a:rPr lang="en-US" dirty="0"/>
              <a:t>  - Replace WDF with FDE and we have the instruction cycle.</a:t>
            </a:r>
          </a:p>
          <a:p>
            <a:r>
              <a:rPr lang="en-US" dirty="0"/>
              <a:t>  - Just like it doesn’t make sense to let the washer sit there doing nothing while we were drying and folding</a:t>
            </a:r>
          </a:p>
          <a:p>
            <a:r>
              <a:rPr lang="en-US" dirty="0"/>
              <a:t>  - It doesn’t make sense to let the hardware for Fetch just sit there while we decode and execute.</a:t>
            </a:r>
          </a:p>
          <a:p>
            <a:endParaRPr lang="en-US" dirty="0"/>
          </a:p>
          <a:p>
            <a:r>
              <a:rPr lang="en-US" dirty="0"/>
              <a:t>So, let’s do with the instruction cycle what you do with your laundry.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995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Because each step uses distinct hardware (Washer, Dryer, Folding Area)</a:t>
            </a:r>
          </a:p>
          <a:p>
            <a:r>
              <a:rPr lang="en-US" dirty="0"/>
              <a:t>  - we can overlap them in time.</a:t>
            </a:r>
          </a:p>
          <a:p>
            <a:r>
              <a:rPr lang="en-US" dirty="0"/>
              <a:t>  - While drying the first load, we can wash the second load.</a:t>
            </a:r>
          </a:p>
          <a:p>
            <a:r>
              <a:rPr lang="en-US" dirty="0"/>
              <a:t>  - While folding the first load, we can dry the second and wash the third.</a:t>
            </a:r>
          </a:p>
          <a:p>
            <a:r>
              <a:rPr lang="en-US" dirty="0"/>
              <a:t>  - Or in terms of an instruction, we execute the first one, while decoding the second one, while fetching the first one.</a:t>
            </a:r>
          </a:p>
          <a:p>
            <a:endParaRPr lang="en-US" dirty="0"/>
          </a:p>
          <a:p>
            <a:r>
              <a:rPr lang="en-US" dirty="0"/>
              <a:t>We finish in half the time!  </a:t>
            </a:r>
          </a:p>
          <a:p>
            <a:endParaRPr lang="en-US" dirty="0"/>
          </a:p>
          <a:p>
            <a:r>
              <a:rPr lang="en-US" dirty="0"/>
              <a:t>So even though none of the pieces got any faster, we got more done per unit of time</a:t>
            </a:r>
          </a:p>
          <a:p>
            <a:r>
              <a:rPr lang="en-US" dirty="0"/>
              <a:t>So, if someone is just looking at how long it takes to do laundry </a:t>
            </a:r>
          </a:p>
          <a:p>
            <a:r>
              <a:rPr lang="en-US" dirty="0"/>
              <a:t>  - It seems like the ”Laundry doing machine” is now twice as fast as it was.</a:t>
            </a:r>
          </a:p>
          <a:p>
            <a:r>
              <a:rPr lang="en-US" dirty="0"/>
              <a:t>  - We can imagine a laundry service here as an abstraction…</a:t>
            </a:r>
          </a:p>
          <a:p>
            <a:r>
              <a:rPr lang="en-US" dirty="0"/>
              <a:t>    - You hand off your clothes and pay (relevant detail)</a:t>
            </a:r>
          </a:p>
          <a:p>
            <a:r>
              <a:rPr lang="en-US" dirty="0"/>
              <a:t>    - They come back clean, dry and folded (relevant detail)</a:t>
            </a:r>
          </a:p>
          <a:p>
            <a:r>
              <a:rPr lang="en-US" dirty="0"/>
              <a:t>    - Doesn’t matter which process they use internally to get that done (hidden detail)</a:t>
            </a:r>
          </a:p>
          <a:p>
            <a:r>
              <a:rPr lang="en-US" dirty="0"/>
              <a:t>  - We can do the same with our processor…</a:t>
            </a:r>
          </a:p>
          <a:p>
            <a:r>
              <a:rPr lang="en-US" dirty="0"/>
              <a:t>    - We give it a list of instructions to execute</a:t>
            </a:r>
          </a:p>
          <a:p>
            <a:r>
              <a:rPr lang="en-US" dirty="0"/>
              <a:t>    - It gives us back the result</a:t>
            </a:r>
          </a:p>
          <a:p>
            <a:r>
              <a:rPr lang="en-US" dirty="0"/>
              <a:t>    - We don’t care how it does it</a:t>
            </a:r>
          </a:p>
          <a:p>
            <a:r>
              <a:rPr lang="en-US" dirty="0"/>
              <a:t>      - so the processor provides an abstraction</a:t>
            </a:r>
          </a:p>
          <a:p>
            <a:r>
              <a:rPr lang="en-US" dirty="0"/>
              <a:t>      - that may be hiding pipelining </a:t>
            </a:r>
          </a:p>
          <a:p>
            <a:r>
              <a:rPr lang="en-US" dirty="0"/>
              <a:t>      - which allows it to do its job much faster without us worrying about it at all.</a:t>
            </a:r>
          </a:p>
          <a:p>
            <a:endParaRPr lang="en-US" dirty="0"/>
          </a:p>
          <a:p>
            <a:r>
              <a:rPr lang="en-US" dirty="0"/>
              <a:t>One critical point </a:t>
            </a:r>
          </a:p>
          <a:p>
            <a:r>
              <a:rPr lang="en-US" dirty="0"/>
              <a:t>  - At any given time we are using a piece of hardware for only one thing.</a:t>
            </a:r>
          </a:p>
          <a:p>
            <a:r>
              <a:rPr lang="en-US" dirty="0"/>
              <a:t> - Washer, dryer, folding table.</a:t>
            </a:r>
          </a:p>
          <a:p>
            <a:r>
              <a:rPr lang="en-US" dirty="0"/>
              <a:t> - Not trying to use the same washer for two different loads at the same time.</a:t>
            </a:r>
          </a:p>
          <a:p>
            <a:r>
              <a:rPr lang="en-US" dirty="0"/>
              <a:t>   - Colors bleed and whites turn pink.</a:t>
            </a:r>
          </a:p>
          <a:p>
            <a:r>
              <a:rPr lang="en-US" dirty="0"/>
              <a:t>   - Or instructions and data get corrupted.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794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a definition of pipelined instruction cycle.</a:t>
            </a:r>
          </a:p>
          <a:p>
            <a:r>
              <a:rPr lang="en-US" dirty="0"/>
              <a:t>  - Worth note that the cycle is typically broken into more stages in practice.</a:t>
            </a:r>
          </a:p>
          <a:p>
            <a:r>
              <a:rPr lang="en-US" dirty="0"/>
              <a:t>    - Pentium 4 had 20 stages</a:t>
            </a:r>
          </a:p>
          <a:p>
            <a:r>
              <a:rPr lang="en-US" dirty="0"/>
              <a:t>    - Newer </a:t>
            </a:r>
            <a:r>
              <a:rPr lang="en-US" dirty="0" err="1"/>
              <a:t>pentium</a:t>
            </a:r>
            <a:r>
              <a:rPr lang="en-US" dirty="0"/>
              <a:t> processors up to 31 stages </a:t>
            </a:r>
          </a:p>
          <a:p>
            <a:r>
              <a:rPr lang="en-US" dirty="0"/>
              <a:t>  - Just break it down into smaller and smaller stages</a:t>
            </a:r>
          </a:p>
          <a:p>
            <a:r>
              <a:rPr lang="en-US" dirty="0"/>
              <a:t>    - Fetch: might become request, retrieve, store</a:t>
            </a:r>
          </a:p>
          <a:p>
            <a:r>
              <a:rPr lang="en-US" dirty="0"/>
              <a:t>    - Decode: might have multiple steps</a:t>
            </a:r>
          </a:p>
          <a:p>
            <a:r>
              <a:rPr lang="en-US" dirty="0"/>
              <a:t>    - Execute: might become </a:t>
            </a:r>
          </a:p>
          <a:p>
            <a:r>
              <a:rPr lang="en-US" dirty="0"/>
              <a:t>      - get data from registers</a:t>
            </a:r>
          </a:p>
          <a:p>
            <a:r>
              <a:rPr lang="en-US" dirty="0"/>
              <a:t>      - do the </a:t>
            </a:r>
            <a:r>
              <a:rPr lang="en-US" dirty="0" err="1"/>
              <a:t>alu</a:t>
            </a:r>
            <a:r>
              <a:rPr lang="en-US" dirty="0"/>
              <a:t> op</a:t>
            </a:r>
          </a:p>
          <a:p>
            <a:r>
              <a:rPr lang="en-US" dirty="0"/>
              <a:t>      - store result back to registers</a:t>
            </a:r>
          </a:p>
          <a:p>
            <a:endParaRPr lang="en-US" dirty="0"/>
          </a:p>
          <a:p>
            <a:r>
              <a:rPr lang="en-US" dirty="0"/>
              <a:t>Pipeline hazards are things that come up that cause things to not work perfectly.</a:t>
            </a:r>
          </a:p>
          <a:p>
            <a:r>
              <a:rPr lang="en-US" dirty="0"/>
              <a:t>  - Painted kind of a rosy picture of FDE all nicely overlapped.</a:t>
            </a:r>
          </a:p>
          <a:p>
            <a:r>
              <a:rPr lang="en-US" dirty="0"/>
              <a:t>  - Turns out there are some things that will mess that up.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317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have a pipelined instruction cycle</a:t>
            </a:r>
          </a:p>
          <a:p>
            <a:r>
              <a:rPr lang="en-US" dirty="0"/>
              <a:t>  - Fetch the first instruction</a:t>
            </a:r>
          </a:p>
          <a:p>
            <a:r>
              <a:rPr lang="en-US" dirty="0"/>
              <a:t>  - Decode it while fetching the second instruction</a:t>
            </a:r>
          </a:p>
          <a:p>
            <a:r>
              <a:rPr lang="en-US" dirty="0"/>
              <a:t>  - Execute it while decoding the second instruction and fetching the third instruction</a:t>
            </a:r>
          </a:p>
          <a:p>
            <a:r>
              <a:rPr lang="en-US" dirty="0"/>
              <a:t>  - And so on…</a:t>
            </a:r>
          </a:p>
          <a:p>
            <a:endParaRPr lang="en-US" dirty="0"/>
          </a:p>
          <a:p>
            <a:r>
              <a:rPr lang="en-US" dirty="0"/>
              <a:t>Let’s imagine that first instruction moves a value from MM to a register</a:t>
            </a:r>
          </a:p>
          <a:p>
            <a:r>
              <a:rPr lang="en-US" dirty="0"/>
              <a:t>  - R0 &lt;- MM[25]</a:t>
            </a:r>
          </a:p>
          <a:p>
            <a:endParaRPr lang="en-US" dirty="0"/>
          </a:p>
          <a:p>
            <a:r>
              <a:rPr lang="en-US" dirty="0"/>
              <a:t>But then notice that fetching the 3</a:t>
            </a:r>
            <a:r>
              <a:rPr lang="en-US" baseline="30000" dirty="0"/>
              <a:t>rd</a:t>
            </a:r>
            <a:r>
              <a:rPr lang="en-US" dirty="0"/>
              <a:t> instruction requires the use of MM also!</a:t>
            </a:r>
          </a:p>
          <a:p>
            <a:r>
              <a:rPr lang="en-US" dirty="0"/>
              <a:t>  - IR &lt;- MM[PC]</a:t>
            </a:r>
          </a:p>
          <a:p>
            <a:endParaRPr lang="en-US" dirty="0"/>
          </a:p>
          <a:p>
            <a:r>
              <a:rPr lang="en-US" dirty="0"/>
              <a:t>This is called a resource hazard</a:t>
            </a:r>
          </a:p>
          <a:p>
            <a:r>
              <a:rPr lang="en-US" dirty="0"/>
              <a:t>  - The execute and the fetch both need to use MM at the same time.</a:t>
            </a:r>
          </a:p>
          <a:p>
            <a:r>
              <a:rPr lang="en-US" dirty="0"/>
              <a:t>  - But just like we can’t wash colored clothes and white clothes in the same machine at the same time</a:t>
            </a:r>
          </a:p>
          <a:p>
            <a:r>
              <a:rPr lang="en-US" dirty="0"/>
              <a:t>  - We can’t access MM[25] and MM[PC] at the same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294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Develop an analogy using laundry for each of these!</a:t>
            </a:r>
          </a:p>
          <a:p>
            <a:endParaRPr lang="en-US" sz="2400" dirty="0"/>
          </a:p>
          <a:p>
            <a:r>
              <a:rPr lang="en-US" sz="2400" dirty="0"/>
              <a:t>  - Resource Hazard:</a:t>
            </a:r>
          </a:p>
          <a:p>
            <a:r>
              <a:rPr lang="en-US" sz="2400" dirty="0"/>
              <a:t>    - We saw this on the previous slide.</a:t>
            </a:r>
          </a:p>
          <a:p>
            <a:r>
              <a:rPr lang="en-US" sz="2400" dirty="0"/>
              <a:t>    - The main memory was needed simultaneously</a:t>
            </a:r>
          </a:p>
          <a:p>
            <a:r>
              <a:rPr lang="en-US" sz="2400" dirty="0"/>
              <a:t>      - To fetch an instruction</a:t>
            </a:r>
          </a:p>
          <a:p>
            <a:r>
              <a:rPr lang="en-US" sz="2400" dirty="0"/>
              <a:t>      - To store a value into main memory.</a:t>
            </a:r>
          </a:p>
          <a:p>
            <a:endParaRPr lang="en-US" sz="2400" dirty="0"/>
          </a:p>
          <a:p>
            <a:r>
              <a:rPr lang="en-US" sz="2400" dirty="0"/>
              <a:t>  - Control Hazard:</a:t>
            </a:r>
          </a:p>
          <a:p>
            <a:r>
              <a:rPr lang="en-US" sz="2400" dirty="0"/>
              <a:t>    - ??? Start washing underwear, but then get a delivery from home with new ones</a:t>
            </a:r>
          </a:p>
          <a:p>
            <a:r>
              <a:rPr lang="en-US" sz="2400" dirty="0"/>
              <a:t>    - Like a branch – didn’t need to wash those… should have started the bright colors instead.</a:t>
            </a:r>
          </a:p>
          <a:p>
            <a:r>
              <a:rPr lang="en-US" sz="2400" dirty="0"/>
              <a:t>    - Have to clean up</a:t>
            </a:r>
          </a:p>
          <a:p>
            <a:endParaRPr lang="en-US" sz="2400" dirty="0"/>
          </a:p>
          <a:p>
            <a:r>
              <a:rPr lang="en-US" sz="2400" dirty="0"/>
              <a:t>  - Data Hazard</a:t>
            </a:r>
          </a:p>
          <a:p>
            <a:r>
              <a:rPr lang="en-US" sz="2400" dirty="0"/>
              <a:t>    - ????</a:t>
            </a:r>
          </a:p>
          <a:p>
            <a:endParaRPr lang="en-US" sz="2400" dirty="0"/>
          </a:p>
          <a:p>
            <a:r>
              <a:rPr lang="en-US" sz="2400" dirty="0"/>
              <a:t>There are a variety of strategies that are used to resolve pipeline hazards.</a:t>
            </a:r>
          </a:p>
          <a:p>
            <a:r>
              <a:rPr lang="en-US" sz="2400" dirty="0"/>
              <a:t>  - That is beyond the scope of this course.</a:t>
            </a:r>
          </a:p>
          <a:p>
            <a:r>
              <a:rPr lang="en-US" sz="2400" dirty="0"/>
              <a:t>  - It would be a topic for an advanced Computer Architecture course.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6608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of those 4-billion transistors are used to build more ALU’s</a:t>
            </a:r>
          </a:p>
          <a:p>
            <a:r>
              <a:rPr lang="en-US" dirty="0"/>
              <a:t>  - Like adding more washing machines and more dryers.</a:t>
            </a:r>
          </a:p>
          <a:p>
            <a:endParaRPr lang="en-US" dirty="0"/>
          </a:p>
          <a:p>
            <a:r>
              <a:rPr lang="en-US" dirty="0"/>
              <a:t>Because each functional unit can execute an instruction</a:t>
            </a:r>
          </a:p>
          <a:p>
            <a:r>
              <a:rPr lang="en-US" dirty="0"/>
              <a:t>  - We will need multiple instructions for each execute phase.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Fetch: </a:t>
            </a:r>
          </a:p>
          <a:p>
            <a:r>
              <a:rPr lang="en-US" dirty="0"/>
              <a:t>  - Build the hardware so that it fetches multiple Instructions at at time.</a:t>
            </a:r>
          </a:p>
          <a:p>
            <a:r>
              <a:rPr lang="en-US" dirty="0"/>
              <a:t>  - Uses multiple instruction registers (IR)</a:t>
            </a:r>
          </a:p>
          <a:p>
            <a:r>
              <a:rPr lang="en-US" dirty="0"/>
              <a:t>  - Also possibly multiple program counters (PC)</a:t>
            </a:r>
          </a:p>
          <a:p>
            <a:r>
              <a:rPr lang="en-US" dirty="0"/>
              <a:t>    - So instructions may even come from different programs.</a:t>
            </a:r>
          </a:p>
          <a:p>
            <a:endParaRPr lang="en-US" dirty="0"/>
          </a:p>
          <a:p>
            <a:r>
              <a:rPr lang="en-US" dirty="0"/>
              <a:t>Decode:</a:t>
            </a:r>
          </a:p>
          <a:p>
            <a:r>
              <a:rPr lang="en-US" dirty="0"/>
              <a:t>  - The machine figures out what each instruction is</a:t>
            </a:r>
          </a:p>
          <a:p>
            <a:r>
              <a:rPr lang="en-US" dirty="0"/>
              <a:t>  - Matches each instruction to an appropriate functional unit</a:t>
            </a:r>
          </a:p>
          <a:p>
            <a:r>
              <a:rPr lang="en-US" dirty="0"/>
              <a:t>    - imagine small and large washing machines for small and large loads</a:t>
            </a:r>
          </a:p>
          <a:p>
            <a:endParaRPr lang="en-US" dirty="0"/>
          </a:p>
          <a:p>
            <a:r>
              <a:rPr lang="en-US" dirty="0"/>
              <a:t>Execute:</a:t>
            </a:r>
          </a:p>
          <a:p>
            <a:r>
              <a:rPr lang="en-US" dirty="0"/>
              <a:t>  - Each functional unit processes its instruction in parallel with the others</a:t>
            </a:r>
          </a:p>
          <a:p>
            <a:r>
              <a:rPr lang="en-US" dirty="0"/>
              <a:t>    - all washers (small and large) work at the same time.</a:t>
            </a:r>
          </a:p>
          <a:p>
            <a:endParaRPr lang="en-US" dirty="0"/>
          </a:p>
          <a:p>
            <a:r>
              <a:rPr lang="en-US" dirty="0"/>
              <a:t>Commit:</a:t>
            </a:r>
          </a:p>
          <a:p>
            <a:r>
              <a:rPr lang="en-US" dirty="0"/>
              <a:t>  - Reorder the results so that they are back in the correct order.</a:t>
            </a:r>
          </a:p>
          <a:p>
            <a:r>
              <a:rPr lang="en-US" dirty="0"/>
              <a:t>    - hides the fact that they were done all at the same time.</a:t>
            </a:r>
          </a:p>
          <a:p>
            <a:r>
              <a:rPr lang="en-US" dirty="0"/>
              <a:t>  - All the wash gets folded and put back in the right drawers</a:t>
            </a:r>
          </a:p>
          <a:p>
            <a:endParaRPr lang="en-US" dirty="0"/>
          </a:p>
          <a:p>
            <a:r>
              <a:rPr lang="en-US" dirty="0"/>
              <a:t>Like with pipelining</a:t>
            </a:r>
          </a:p>
          <a:p>
            <a:r>
              <a:rPr lang="en-US" dirty="0"/>
              <a:t>  - There can be dependency issues that limit the maximum benefit.</a:t>
            </a:r>
          </a:p>
          <a:p>
            <a:r>
              <a:rPr lang="en-US" dirty="0"/>
              <a:t>  - For example:</a:t>
            </a:r>
          </a:p>
          <a:p>
            <a:r>
              <a:rPr lang="en-US" dirty="0"/>
              <a:t>    - x = y + 2</a:t>
            </a:r>
          </a:p>
          <a:p>
            <a:r>
              <a:rPr lang="en-US" dirty="0"/>
              <a:t>    - y = x +4.5</a:t>
            </a:r>
          </a:p>
          <a:p>
            <a:r>
              <a:rPr lang="en-US" dirty="0"/>
              <a:t>    - We could not do these two operations in parallel.</a:t>
            </a:r>
          </a:p>
          <a:p>
            <a:r>
              <a:rPr lang="en-US" dirty="0"/>
              <a:t>      - Why not?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774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60727CCB-102B-3F40-ACD5-F81E91D98C77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919538" y="3976688"/>
            <a:ext cx="1303337" cy="1128712"/>
          </a:xfrm>
          <a:custGeom>
            <a:avLst/>
            <a:gdLst>
              <a:gd name="T0" fmla="*/ 325834 w 120000"/>
              <a:gd name="T1" fmla="*/ 0 h 120000"/>
              <a:gd name="T2" fmla="*/ 0 w 120000"/>
              <a:gd name="T3" fmla="*/ 564300 h 120000"/>
              <a:gd name="T4" fmla="*/ 325834 w 120000"/>
              <a:gd name="T5" fmla="*/ 1128712 h 120000"/>
              <a:gd name="T6" fmla="*/ 977503 w 120000"/>
              <a:gd name="T7" fmla="*/ 1128712 h 120000"/>
              <a:gd name="T8" fmla="*/ 1303337 w 120000"/>
              <a:gd name="T9" fmla="*/ 564300 h 120000"/>
              <a:gd name="T10" fmla="*/ 977503 w 120000"/>
              <a:gd name="T11" fmla="*/ 0 h 120000"/>
              <a:gd name="T12" fmla="*/ 325834 w 120000"/>
              <a:gd name="T13" fmla="*/ 0 h 120000"/>
              <a:gd name="T14" fmla="*/ 417904 w 120000"/>
              <a:gd name="T15" fmla="*/ 159431 h 120000"/>
              <a:gd name="T16" fmla="*/ 885422 w 120000"/>
              <a:gd name="T17" fmla="*/ 159431 h 120000"/>
              <a:gd name="T18" fmla="*/ 1119056 w 120000"/>
              <a:gd name="T19" fmla="*/ 564300 h 120000"/>
              <a:gd name="T20" fmla="*/ 885422 w 120000"/>
              <a:gd name="T21" fmla="*/ 969169 h 120000"/>
              <a:gd name="T22" fmla="*/ 417904 w 120000"/>
              <a:gd name="T23" fmla="*/ 969169 h 120000"/>
              <a:gd name="T24" fmla="*/ 184151 w 120000"/>
              <a:gd name="T25" fmla="*/ 564300 h 120000"/>
              <a:gd name="T26" fmla="*/ 417904 w 120000"/>
              <a:gd name="T27" fmla="*/ 159431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CF8E66DE-864C-8648-B9BD-C1618A08E9CE}"/>
              </a:ext>
            </a:extLst>
          </p:cNvPr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13;p2">
            <a:extLst>
              <a:ext uri="{FF2B5EF4-FFF2-40B4-BE49-F238E27FC236}">
                <a16:creationId xmlns:a16="http://schemas.microsoft.com/office/drawing/2014/main" id="{E622547A-1090-B841-AB8A-0F2EC9F31993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809875" y="-173038"/>
            <a:ext cx="1111250" cy="962026"/>
          </a:xfrm>
          <a:prstGeom prst="hexagon">
            <a:avLst>
              <a:gd name="adj" fmla="val 28685"/>
              <a:gd name="vf" fmla="val 115470"/>
            </a:avLst>
          </a:prstGeom>
          <a:noFill/>
          <a:ln w="19050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F2DFB12E-8AA2-BF4B-ABBE-84712DD2F12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602038" y="1360488"/>
            <a:ext cx="493712" cy="427037"/>
          </a:xfrm>
          <a:prstGeom prst="hexagon">
            <a:avLst>
              <a:gd name="adj" fmla="val 28705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5;p2">
            <a:extLst>
              <a:ext uri="{FF2B5EF4-FFF2-40B4-BE49-F238E27FC236}">
                <a16:creationId xmlns:a16="http://schemas.microsoft.com/office/drawing/2014/main" id="{1EA83F08-1F96-5640-8C79-897DD94794F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278438" y="855663"/>
            <a:ext cx="944562" cy="817562"/>
          </a:xfrm>
          <a:prstGeom prst="hexagon">
            <a:avLst>
              <a:gd name="adj" fmla="val 2869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6;p2">
            <a:extLst>
              <a:ext uri="{FF2B5EF4-FFF2-40B4-BE49-F238E27FC236}">
                <a16:creationId xmlns:a16="http://schemas.microsoft.com/office/drawing/2014/main" id="{C5E0530D-1E01-3143-AE7E-3F283001644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365750" y="352425"/>
            <a:ext cx="493713" cy="427038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17;p2">
            <a:extLst>
              <a:ext uri="{FF2B5EF4-FFF2-40B4-BE49-F238E27FC236}">
                <a16:creationId xmlns:a16="http://schemas.microsoft.com/office/drawing/2014/main" id="{EEAA92A2-DBEA-AE45-8867-6616C2B3D40E}"/>
              </a:ext>
            </a:extLst>
          </p:cNvPr>
          <p:cNvGrpSpPr>
            <a:grpSpLocks/>
          </p:cNvGrpSpPr>
          <p:nvPr/>
        </p:nvGrpSpPr>
        <p:grpSpPr bwMode="auto">
          <a:xfrm>
            <a:off x="5549900" y="1030288"/>
            <a:ext cx="403225" cy="373062"/>
            <a:chOff x="5975075" y="2327500"/>
            <a:chExt cx="420100" cy="388350"/>
          </a:xfrm>
        </p:grpSpPr>
        <p:sp>
          <p:nvSpPr>
            <p:cNvPr id="10" name="Google Shape;18;p2">
              <a:extLst>
                <a:ext uri="{FF2B5EF4-FFF2-40B4-BE49-F238E27FC236}">
                  <a16:creationId xmlns:a16="http://schemas.microsoft.com/office/drawing/2014/main" id="{9CBA48E3-29BF-0147-AEFB-2CBC66375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9;p2">
              <a:extLst>
                <a:ext uri="{FF2B5EF4-FFF2-40B4-BE49-F238E27FC236}">
                  <a16:creationId xmlns:a16="http://schemas.microsoft.com/office/drawing/2014/main" id="{F6C424FA-39CC-F14C-9BF9-A74DD31A7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20;p2">
            <a:extLst>
              <a:ext uri="{FF2B5EF4-FFF2-40B4-BE49-F238E27FC236}">
                <a16:creationId xmlns:a16="http://schemas.microsoft.com/office/drawing/2014/main" id="{4D5597ED-C176-9745-9829-F0E8275DB536}"/>
              </a:ext>
            </a:extLst>
          </p:cNvPr>
          <p:cNvSpPr>
            <a:spLocks/>
          </p:cNvSpPr>
          <p:nvPr/>
        </p:nvSpPr>
        <p:spPr bwMode="auto">
          <a:xfrm>
            <a:off x="3252788" y="112713"/>
            <a:ext cx="225425" cy="390525"/>
          </a:xfrm>
          <a:custGeom>
            <a:avLst/>
            <a:gdLst>
              <a:gd name="T0" fmla="*/ 121980 w 11870"/>
              <a:gd name="T1" fmla="*/ 19028 h 20565"/>
              <a:gd name="T2" fmla="*/ 124772 w 11870"/>
              <a:gd name="T3" fmla="*/ 21800 h 20565"/>
              <a:gd name="T4" fmla="*/ 124772 w 11870"/>
              <a:gd name="T5" fmla="*/ 25978 h 20565"/>
              <a:gd name="T6" fmla="*/ 121980 w 11870"/>
              <a:gd name="T7" fmla="*/ 28770 h 20565"/>
              <a:gd name="T8" fmla="*/ 105762 w 11870"/>
              <a:gd name="T9" fmla="*/ 29225 h 20565"/>
              <a:gd name="T10" fmla="*/ 102039 w 11870"/>
              <a:gd name="T11" fmla="*/ 27839 h 20565"/>
              <a:gd name="T12" fmla="*/ 100197 w 11870"/>
              <a:gd name="T13" fmla="*/ 24117 h 20565"/>
              <a:gd name="T14" fmla="*/ 102039 w 11870"/>
              <a:gd name="T15" fmla="*/ 20414 h 20565"/>
              <a:gd name="T16" fmla="*/ 105762 w 11870"/>
              <a:gd name="T17" fmla="*/ 18553 h 20565"/>
              <a:gd name="T18" fmla="*/ 200831 w 11870"/>
              <a:gd name="T19" fmla="*/ 48709 h 20565"/>
              <a:gd name="T20" fmla="*/ 24594 w 11870"/>
              <a:gd name="T21" fmla="*/ 317243 h 20565"/>
              <a:gd name="T22" fmla="*/ 200831 w 11870"/>
              <a:gd name="T23" fmla="*/ 48709 h 20565"/>
              <a:gd name="T24" fmla="*/ 115960 w 11870"/>
              <a:gd name="T25" fmla="*/ 338113 h 20565"/>
              <a:gd name="T26" fmla="*/ 121980 w 11870"/>
              <a:gd name="T27" fmla="*/ 340430 h 20565"/>
              <a:gd name="T28" fmla="*/ 126158 w 11870"/>
              <a:gd name="T29" fmla="*/ 344608 h 20565"/>
              <a:gd name="T30" fmla="*/ 128475 w 11870"/>
              <a:gd name="T31" fmla="*/ 350627 h 20565"/>
              <a:gd name="T32" fmla="*/ 128475 w 11870"/>
              <a:gd name="T33" fmla="*/ 357122 h 20565"/>
              <a:gd name="T34" fmla="*/ 126158 w 11870"/>
              <a:gd name="T35" fmla="*/ 363161 h 20565"/>
              <a:gd name="T36" fmla="*/ 121980 w 11870"/>
              <a:gd name="T37" fmla="*/ 367319 h 20565"/>
              <a:gd name="T38" fmla="*/ 115960 w 11870"/>
              <a:gd name="T39" fmla="*/ 369636 h 20565"/>
              <a:gd name="T40" fmla="*/ 109465 w 11870"/>
              <a:gd name="T41" fmla="*/ 369636 h 20565"/>
              <a:gd name="T42" fmla="*/ 103426 w 11870"/>
              <a:gd name="T43" fmla="*/ 367319 h 20565"/>
              <a:gd name="T44" fmla="*/ 99267 w 11870"/>
              <a:gd name="T45" fmla="*/ 363161 h 20565"/>
              <a:gd name="T46" fmla="*/ 96950 w 11870"/>
              <a:gd name="T47" fmla="*/ 357122 h 20565"/>
              <a:gd name="T48" fmla="*/ 96950 w 11870"/>
              <a:gd name="T49" fmla="*/ 350627 h 20565"/>
              <a:gd name="T50" fmla="*/ 99267 w 11870"/>
              <a:gd name="T51" fmla="*/ 344608 h 20565"/>
              <a:gd name="T52" fmla="*/ 103426 w 11870"/>
              <a:gd name="T53" fmla="*/ 340430 h 20565"/>
              <a:gd name="T54" fmla="*/ 109465 w 11870"/>
              <a:gd name="T55" fmla="*/ 338113 h 20565"/>
              <a:gd name="T56" fmla="*/ 24594 w 11870"/>
              <a:gd name="T57" fmla="*/ 0 h 20565"/>
              <a:gd name="T58" fmla="*/ 14851 w 11870"/>
              <a:gd name="T59" fmla="*/ 1861 h 20565"/>
              <a:gd name="T60" fmla="*/ 6951 w 11870"/>
              <a:gd name="T61" fmla="*/ 6969 h 20565"/>
              <a:gd name="T62" fmla="*/ 1861 w 11870"/>
              <a:gd name="T63" fmla="*/ 14850 h 20565"/>
              <a:gd name="T64" fmla="*/ 0 w 11870"/>
              <a:gd name="T65" fmla="*/ 24592 h 20565"/>
              <a:gd name="T66" fmla="*/ 475 w 11870"/>
              <a:gd name="T67" fmla="*/ 371041 h 20565"/>
              <a:gd name="T68" fmla="*/ 4178 w 11870"/>
              <a:gd name="T69" fmla="*/ 379853 h 20565"/>
              <a:gd name="T70" fmla="*/ 10673 w 11870"/>
              <a:gd name="T71" fmla="*/ 386347 h 20565"/>
              <a:gd name="T72" fmla="*/ 19485 w 11870"/>
              <a:gd name="T73" fmla="*/ 390050 h 20565"/>
              <a:gd name="T74" fmla="*/ 200831 w 11870"/>
              <a:gd name="T75" fmla="*/ 390525 h 20565"/>
              <a:gd name="T76" fmla="*/ 210574 w 11870"/>
              <a:gd name="T77" fmla="*/ 388664 h 20565"/>
              <a:gd name="T78" fmla="*/ 218455 w 11870"/>
              <a:gd name="T79" fmla="*/ 383556 h 20565"/>
              <a:gd name="T80" fmla="*/ 223564 w 11870"/>
              <a:gd name="T81" fmla="*/ 375675 h 20565"/>
              <a:gd name="T82" fmla="*/ 225425 w 11870"/>
              <a:gd name="T83" fmla="*/ 365933 h 20565"/>
              <a:gd name="T84" fmla="*/ 224950 w 11870"/>
              <a:gd name="T85" fmla="*/ 19484 h 20565"/>
              <a:gd name="T86" fmla="*/ 221247 w 11870"/>
              <a:gd name="T87" fmla="*/ 10672 h 20565"/>
              <a:gd name="T88" fmla="*/ 214752 w 11870"/>
              <a:gd name="T89" fmla="*/ 4178 h 20565"/>
              <a:gd name="T90" fmla="*/ 205940 w 11870"/>
              <a:gd name="T91" fmla="*/ 475 h 20565"/>
              <a:gd name="T92" fmla="*/ 24594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21;p2">
            <a:extLst>
              <a:ext uri="{FF2B5EF4-FFF2-40B4-BE49-F238E27FC236}">
                <a16:creationId xmlns:a16="http://schemas.microsoft.com/office/drawing/2014/main" id="{4D46AF19-06DA-DF4D-B0DC-265936F03667}"/>
              </a:ext>
            </a:extLst>
          </p:cNvPr>
          <p:cNvGrpSpPr>
            <a:grpSpLocks/>
          </p:cNvGrpSpPr>
          <p:nvPr/>
        </p:nvGrpSpPr>
        <p:grpSpPr bwMode="auto">
          <a:xfrm>
            <a:off x="4379913" y="515938"/>
            <a:ext cx="384175" cy="606425"/>
            <a:chOff x="6718575" y="2318625"/>
            <a:chExt cx="256950" cy="407375"/>
          </a:xfrm>
        </p:grpSpPr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09293F25-EEE9-1E45-81D5-D3E35922F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A90A21C-3E1F-9849-AAC5-6382E0457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5FBCC6AE-F0FA-8F46-A330-39D13B5E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C4CED80E-426C-9640-8711-D7B36582A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6796E0B2-DE56-E446-87EB-E696889E5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E0539098-0DE1-A748-82D0-4E9989C05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16042DF6-80E4-7948-A1A2-5DF1B3E84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7DA3AA4E-9EEF-A841-87A3-C49FA29D8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30;p2">
            <a:extLst>
              <a:ext uri="{FF2B5EF4-FFF2-40B4-BE49-F238E27FC236}">
                <a16:creationId xmlns:a16="http://schemas.microsoft.com/office/drawing/2014/main" id="{2A701169-05FE-8E4B-A308-6F2D21DF370D}"/>
              </a:ext>
            </a:extLst>
          </p:cNvPr>
          <p:cNvGrpSpPr>
            <a:grpSpLocks/>
          </p:cNvGrpSpPr>
          <p:nvPr/>
        </p:nvGrpSpPr>
        <p:grpSpPr bwMode="auto">
          <a:xfrm>
            <a:off x="3198813" y="903288"/>
            <a:ext cx="395287" cy="403225"/>
            <a:chOff x="3951850" y="2985350"/>
            <a:chExt cx="407950" cy="416500"/>
          </a:xfrm>
        </p:grpSpPr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4BBACD5C-2134-AB44-868C-BBEF9BDA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24CDF919-AD4F-E144-9113-1AD4553EB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78110A61-1E7B-5545-9458-D0C51B1BA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A0B6F020-F50A-0044-8DDC-F00D1EF51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35;p2">
            <a:extLst>
              <a:ext uri="{FF2B5EF4-FFF2-40B4-BE49-F238E27FC236}">
                <a16:creationId xmlns:a16="http://schemas.microsoft.com/office/drawing/2014/main" id="{C53E4FF9-2747-984E-BBF5-011305C92C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10150" y="4576763"/>
            <a:ext cx="1033463" cy="893762"/>
          </a:xfrm>
          <a:prstGeom prst="hexagon">
            <a:avLst>
              <a:gd name="adj" fmla="val 28720"/>
              <a:gd name="vf" fmla="val 115470"/>
            </a:avLst>
          </a:prstGeom>
          <a:noFill/>
          <a:ln w="19050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36;p2">
            <a:extLst>
              <a:ext uri="{FF2B5EF4-FFF2-40B4-BE49-F238E27FC236}">
                <a16:creationId xmlns:a16="http://schemas.microsoft.com/office/drawing/2014/main" id="{B73AF107-DCD0-EB42-90E2-E92DF65FEBD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133975" y="4056063"/>
            <a:ext cx="539750" cy="468312"/>
          </a:xfrm>
          <a:prstGeom prst="hexagon">
            <a:avLst>
              <a:gd name="adj" fmla="val 28611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37;p2">
            <a:extLst>
              <a:ext uri="{FF2B5EF4-FFF2-40B4-BE49-F238E27FC236}">
                <a16:creationId xmlns:a16="http://schemas.microsoft.com/office/drawing/2014/main" id="{918CC986-2E9C-7A47-9233-E294A05E179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101975" y="3629025"/>
            <a:ext cx="1031875" cy="895350"/>
          </a:xfrm>
          <a:prstGeom prst="hexagon">
            <a:avLst>
              <a:gd name="adj" fmla="val 28604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38;p2">
            <a:extLst>
              <a:ext uri="{FF2B5EF4-FFF2-40B4-BE49-F238E27FC236}">
                <a16:creationId xmlns:a16="http://schemas.microsoft.com/office/drawing/2014/main" id="{F1169CD8-998F-0F40-9331-B0DDACD201B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530600" y="4576763"/>
            <a:ext cx="452438" cy="390525"/>
          </a:xfrm>
          <a:prstGeom prst="hexagon">
            <a:avLst>
              <a:gd name="adj" fmla="val 2874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39;p2">
            <a:extLst>
              <a:ext uri="{FF2B5EF4-FFF2-40B4-BE49-F238E27FC236}">
                <a16:creationId xmlns:a16="http://schemas.microsoft.com/office/drawing/2014/main" id="{06C503BB-E4EE-F745-AC0B-FC99DD411289}"/>
              </a:ext>
            </a:extLst>
          </p:cNvPr>
          <p:cNvSpPr>
            <a:spLocks/>
          </p:cNvSpPr>
          <p:nvPr/>
        </p:nvSpPr>
        <p:spPr bwMode="auto">
          <a:xfrm>
            <a:off x="5370513" y="4867275"/>
            <a:ext cx="312737" cy="312738"/>
          </a:xfrm>
          <a:custGeom>
            <a:avLst/>
            <a:gdLst>
              <a:gd name="T0" fmla="*/ 175685 w 17000"/>
              <a:gd name="T1" fmla="*/ 109189 h 16999"/>
              <a:gd name="T2" fmla="*/ 192315 w 17000"/>
              <a:gd name="T3" fmla="*/ 120430 h 16999"/>
              <a:gd name="T4" fmla="*/ 203537 w 17000"/>
              <a:gd name="T5" fmla="*/ 137042 h 16999"/>
              <a:gd name="T6" fmla="*/ 207142 w 17000"/>
              <a:gd name="T7" fmla="*/ 156360 h 16999"/>
              <a:gd name="T8" fmla="*/ 203537 w 17000"/>
              <a:gd name="T9" fmla="*/ 175696 h 16999"/>
              <a:gd name="T10" fmla="*/ 192315 w 17000"/>
              <a:gd name="T11" fmla="*/ 192308 h 16999"/>
              <a:gd name="T12" fmla="*/ 175685 w 17000"/>
              <a:gd name="T13" fmla="*/ 203549 h 16999"/>
              <a:gd name="T14" fmla="*/ 151420 w 17000"/>
              <a:gd name="T15" fmla="*/ 207137 h 16999"/>
              <a:gd name="T16" fmla="*/ 132564 w 17000"/>
              <a:gd name="T17" fmla="*/ 201305 h 16999"/>
              <a:gd name="T18" fmla="*/ 116835 w 17000"/>
              <a:gd name="T19" fmla="*/ 188261 h 16999"/>
              <a:gd name="T20" fmla="*/ 107839 w 17000"/>
              <a:gd name="T21" fmla="*/ 170747 h 16999"/>
              <a:gd name="T22" fmla="*/ 105595 w 17000"/>
              <a:gd name="T23" fmla="*/ 151429 h 16999"/>
              <a:gd name="T24" fmla="*/ 111445 w 17000"/>
              <a:gd name="T25" fmla="*/ 132554 h 16999"/>
              <a:gd name="T26" fmla="*/ 124469 w 17000"/>
              <a:gd name="T27" fmla="*/ 116824 h 16999"/>
              <a:gd name="T28" fmla="*/ 142001 w 17000"/>
              <a:gd name="T29" fmla="*/ 107846 h 16999"/>
              <a:gd name="T30" fmla="*/ 145588 w 17000"/>
              <a:gd name="T31" fmla="*/ 0 h 16999"/>
              <a:gd name="T32" fmla="*/ 134808 w 17000"/>
              <a:gd name="T33" fmla="*/ 4489 h 16999"/>
              <a:gd name="T34" fmla="*/ 129418 w 17000"/>
              <a:gd name="T35" fmla="*/ 14387 h 16999"/>
              <a:gd name="T36" fmla="*/ 106496 w 17000"/>
              <a:gd name="T37" fmla="*/ 53923 h 16999"/>
              <a:gd name="T38" fmla="*/ 69648 w 17000"/>
              <a:gd name="T39" fmla="*/ 34606 h 16999"/>
              <a:gd name="T40" fmla="*/ 58427 w 17000"/>
              <a:gd name="T41" fmla="*/ 35047 h 16999"/>
              <a:gd name="T42" fmla="*/ 36406 w 17000"/>
              <a:gd name="T43" fmla="*/ 55726 h 16999"/>
              <a:gd name="T44" fmla="*/ 33720 w 17000"/>
              <a:gd name="T45" fmla="*/ 66948 h 16999"/>
              <a:gd name="T46" fmla="*/ 57084 w 17000"/>
              <a:gd name="T47" fmla="*/ 100211 h 16999"/>
              <a:gd name="T48" fmla="*/ 46745 w 17000"/>
              <a:gd name="T49" fmla="*/ 125820 h 16999"/>
              <a:gd name="T50" fmla="*/ 6310 w 17000"/>
              <a:gd name="T51" fmla="*/ 132995 h 16999"/>
              <a:gd name="T52" fmla="*/ 460 w 17000"/>
              <a:gd name="T53" fmla="*/ 142433 h 16999"/>
              <a:gd name="T54" fmla="*/ 1361 w 17000"/>
              <a:gd name="T55" fmla="*/ 172991 h 16999"/>
              <a:gd name="T56" fmla="*/ 8996 w 17000"/>
              <a:gd name="T57" fmla="*/ 181527 h 16999"/>
              <a:gd name="T58" fmla="*/ 48548 w 17000"/>
              <a:gd name="T59" fmla="*/ 193210 h 16999"/>
              <a:gd name="T60" fmla="*/ 37308 w 17000"/>
              <a:gd name="T61" fmla="*/ 237695 h 16999"/>
              <a:gd name="T62" fmla="*/ 33720 w 17000"/>
              <a:gd name="T63" fmla="*/ 248476 h 16999"/>
              <a:gd name="T64" fmla="*/ 38209 w 17000"/>
              <a:gd name="T65" fmla="*/ 259257 h 16999"/>
              <a:gd name="T66" fmla="*/ 61112 w 17000"/>
              <a:gd name="T67" fmla="*/ 278574 h 16999"/>
              <a:gd name="T68" fmla="*/ 72353 w 17000"/>
              <a:gd name="T69" fmla="*/ 277231 h 16999"/>
              <a:gd name="T70" fmla="*/ 112788 w 17000"/>
              <a:gd name="T71" fmla="*/ 261501 h 16999"/>
              <a:gd name="T72" fmla="*/ 130319 w 17000"/>
              <a:gd name="T73" fmla="*/ 301056 h 16999"/>
              <a:gd name="T74" fmla="*/ 137494 w 17000"/>
              <a:gd name="T75" fmla="*/ 310034 h 16999"/>
              <a:gd name="T76" fmla="*/ 167149 w 17000"/>
              <a:gd name="T77" fmla="*/ 312738 h 16999"/>
              <a:gd name="T78" fmla="*/ 177929 w 17000"/>
              <a:gd name="T79" fmla="*/ 308231 h 16999"/>
              <a:gd name="T80" fmla="*/ 183319 w 17000"/>
              <a:gd name="T81" fmla="*/ 298351 h 16999"/>
              <a:gd name="T82" fmla="*/ 206241 w 17000"/>
              <a:gd name="T83" fmla="*/ 258815 h 16999"/>
              <a:gd name="T84" fmla="*/ 243089 w 17000"/>
              <a:gd name="T85" fmla="*/ 278132 h 16999"/>
              <a:gd name="T86" fmla="*/ 254310 w 17000"/>
              <a:gd name="T87" fmla="*/ 277691 h 16999"/>
              <a:gd name="T88" fmla="*/ 276331 w 17000"/>
              <a:gd name="T89" fmla="*/ 257012 h 16999"/>
              <a:gd name="T90" fmla="*/ 279035 w 17000"/>
              <a:gd name="T91" fmla="*/ 245790 h 16999"/>
              <a:gd name="T92" fmla="*/ 255672 w 17000"/>
              <a:gd name="T93" fmla="*/ 212527 h 16999"/>
              <a:gd name="T94" fmla="*/ 265992 w 17000"/>
              <a:gd name="T95" fmla="*/ 186918 h 16999"/>
              <a:gd name="T96" fmla="*/ 306427 w 17000"/>
              <a:gd name="T97" fmla="*/ 179725 h 16999"/>
              <a:gd name="T98" fmla="*/ 312277 w 17000"/>
              <a:gd name="T99" fmla="*/ 170305 h 16999"/>
              <a:gd name="T100" fmla="*/ 311376 w 17000"/>
              <a:gd name="T101" fmla="*/ 139747 h 16999"/>
              <a:gd name="T102" fmla="*/ 303741 w 17000"/>
              <a:gd name="T103" fmla="*/ 131211 h 16999"/>
              <a:gd name="T104" fmla="*/ 264208 w 17000"/>
              <a:gd name="T105" fmla="*/ 119528 h 16999"/>
              <a:gd name="T106" fmla="*/ 275889 w 17000"/>
              <a:gd name="T107" fmla="*/ 75043 h 16999"/>
              <a:gd name="T108" fmla="*/ 279035 w 17000"/>
              <a:gd name="T109" fmla="*/ 64262 h 16999"/>
              <a:gd name="T110" fmla="*/ 274528 w 17000"/>
              <a:gd name="T111" fmla="*/ 53481 h 16999"/>
              <a:gd name="T112" fmla="*/ 251625 w 17000"/>
              <a:gd name="T113" fmla="*/ 34146 h 16999"/>
              <a:gd name="T114" fmla="*/ 240384 w 17000"/>
              <a:gd name="T115" fmla="*/ 35507 h 16999"/>
              <a:gd name="T116" fmla="*/ 199949 w 17000"/>
              <a:gd name="T117" fmla="*/ 51218 h 16999"/>
              <a:gd name="T118" fmla="*/ 182436 w 17000"/>
              <a:gd name="T119" fmla="*/ 11682 h 16999"/>
              <a:gd name="T120" fmla="*/ 175243 w 17000"/>
              <a:gd name="T121" fmla="*/ 2704 h 16999"/>
              <a:gd name="T122" fmla="*/ 1455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40;p2">
            <a:extLst>
              <a:ext uri="{FF2B5EF4-FFF2-40B4-BE49-F238E27FC236}">
                <a16:creationId xmlns:a16="http://schemas.microsoft.com/office/drawing/2014/main" id="{2C8F7C47-A10B-8E4B-B8ED-AA48737145C7}"/>
              </a:ext>
            </a:extLst>
          </p:cNvPr>
          <p:cNvGrpSpPr>
            <a:grpSpLocks/>
          </p:cNvGrpSpPr>
          <p:nvPr/>
        </p:nvGrpSpPr>
        <p:grpSpPr bwMode="auto">
          <a:xfrm>
            <a:off x="5772150" y="4056063"/>
            <a:ext cx="573088" cy="550862"/>
            <a:chOff x="5241175" y="4959100"/>
            <a:chExt cx="539775" cy="517775"/>
          </a:xfrm>
        </p:grpSpPr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CE1E2B9B-100E-A84F-A645-5E508BFF2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58C64EDD-0DC8-BE46-9B5B-937161401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86AC3430-B501-1746-8474-6055C3DB1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16F0C11-5D8E-5D46-8CC6-44A1FA9A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D0D248E9-32B7-9643-9051-B21C6D275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64D11B8F-611B-F94E-BB6D-72E467960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47;p2">
            <a:extLst>
              <a:ext uri="{FF2B5EF4-FFF2-40B4-BE49-F238E27FC236}">
                <a16:creationId xmlns:a16="http://schemas.microsoft.com/office/drawing/2014/main" id="{C45F07DC-E7B1-5C47-AD9B-4A1FE832D4EB}"/>
              </a:ext>
            </a:extLst>
          </p:cNvPr>
          <p:cNvSpPr>
            <a:spLocks/>
          </p:cNvSpPr>
          <p:nvPr/>
        </p:nvSpPr>
        <p:spPr bwMode="auto">
          <a:xfrm>
            <a:off x="3429000" y="3905250"/>
            <a:ext cx="377825" cy="342900"/>
          </a:xfrm>
          <a:custGeom>
            <a:avLst/>
            <a:gdLst>
              <a:gd name="T0" fmla="*/ 159885 w 16218"/>
              <a:gd name="T1" fmla="*/ 1720 h 14752"/>
              <a:gd name="T2" fmla="*/ 132581 w 16218"/>
              <a:gd name="T3" fmla="*/ 6811 h 14752"/>
              <a:gd name="T4" fmla="*/ 106978 w 16218"/>
              <a:gd name="T5" fmla="*/ 15341 h 14752"/>
              <a:gd name="T6" fmla="*/ 83076 w 16218"/>
              <a:gd name="T7" fmla="*/ 27266 h 14752"/>
              <a:gd name="T8" fmla="*/ 62039 w 16218"/>
              <a:gd name="T9" fmla="*/ 41445 h 14752"/>
              <a:gd name="T10" fmla="*/ 43262 w 16218"/>
              <a:gd name="T11" fmla="*/ 57925 h 14752"/>
              <a:gd name="T12" fmla="*/ 27327 w 16218"/>
              <a:gd name="T13" fmla="*/ 76660 h 14752"/>
              <a:gd name="T14" fmla="*/ 14817 w 16218"/>
              <a:gd name="T15" fmla="*/ 97649 h 14752"/>
              <a:gd name="T16" fmla="*/ 5708 w 16218"/>
              <a:gd name="T17" fmla="*/ 119801 h 14752"/>
              <a:gd name="T18" fmla="*/ 1142 w 16218"/>
              <a:gd name="T19" fmla="*/ 143627 h 14752"/>
              <a:gd name="T20" fmla="*/ 23 w 16218"/>
              <a:gd name="T21" fmla="*/ 168614 h 14752"/>
              <a:gd name="T22" fmla="*/ 4566 w 16218"/>
              <a:gd name="T23" fmla="*/ 194160 h 14752"/>
              <a:gd name="T24" fmla="*/ 13093 w 16218"/>
              <a:gd name="T25" fmla="*/ 218566 h 14752"/>
              <a:gd name="T26" fmla="*/ 25626 w 16218"/>
              <a:gd name="T27" fmla="*/ 240718 h 14752"/>
              <a:gd name="T28" fmla="*/ 42679 w 16218"/>
              <a:gd name="T29" fmla="*/ 261150 h 14752"/>
              <a:gd name="T30" fmla="*/ 62598 w 16218"/>
              <a:gd name="T31" fmla="*/ 279327 h 14752"/>
              <a:gd name="T32" fmla="*/ 47246 w 16218"/>
              <a:gd name="T33" fmla="*/ 305430 h 14752"/>
              <a:gd name="T34" fmla="*/ 27327 w 16218"/>
              <a:gd name="T35" fmla="*/ 326443 h 14752"/>
              <a:gd name="T36" fmla="*/ 11951 w 16218"/>
              <a:gd name="T37" fmla="*/ 336647 h 14752"/>
              <a:gd name="T38" fmla="*/ 2865 w 16218"/>
              <a:gd name="T39" fmla="*/ 341761 h 14752"/>
              <a:gd name="T40" fmla="*/ 39837 w 16218"/>
              <a:gd name="T41" fmla="*/ 342342 h 14752"/>
              <a:gd name="T42" fmla="*/ 67723 w 16218"/>
              <a:gd name="T43" fmla="*/ 336089 h 14752"/>
              <a:gd name="T44" fmla="*/ 97310 w 16218"/>
              <a:gd name="T45" fmla="*/ 322468 h 14752"/>
              <a:gd name="T46" fmla="*/ 124614 w 16218"/>
              <a:gd name="T47" fmla="*/ 310544 h 14752"/>
              <a:gd name="T48" fmla="*/ 151358 w 16218"/>
              <a:gd name="T49" fmla="*/ 316773 h 14752"/>
              <a:gd name="T50" fmla="*/ 179244 w 16218"/>
              <a:gd name="T51" fmla="*/ 320190 h 14752"/>
              <a:gd name="T52" fmla="*/ 217940 w 16218"/>
              <a:gd name="T53" fmla="*/ 318493 h 14752"/>
              <a:gd name="T54" fmla="*/ 245244 w 16218"/>
              <a:gd name="T55" fmla="*/ 312822 h 14752"/>
              <a:gd name="T56" fmla="*/ 270847 w 16218"/>
              <a:gd name="T57" fmla="*/ 304291 h 14752"/>
              <a:gd name="T58" fmla="*/ 294749 w 16218"/>
              <a:gd name="T59" fmla="*/ 292948 h 14752"/>
              <a:gd name="T60" fmla="*/ 315786 w 16218"/>
              <a:gd name="T61" fmla="*/ 278746 h 14752"/>
              <a:gd name="T62" fmla="*/ 334563 w 16218"/>
              <a:gd name="T63" fmla="*/ 261708 h 14752"/>
              <a:gd name="T64" fmla="*/ 350498 w 16218"/>
              <a:gd name="T65" fmla="*/ 242973 h 14752"/>
              <a:gd name="T66" fmla="*/ 363008 w 16218"/>
              <a:gd name="T67" fmla="*/ 222541 h 14752"/>
              <a:gd name="T68" fmla="*/ 372117 w 16218"/>
              <a:gd name="T69" fmla="*/ 199831 h 14752"/>
              <a:gd name="T70" fmla="*/ 376683 w 16218"/>
              <a:gd name="T71" fmla="*/ 176564 h 14752"/>
              <a:gd name="T72" fmla="*/ 377802 w 16218"/>
              <a:gd name="T73" fmla="*/ 151576 h 14752"/>
              <a:gd name="T74" fmla="*/ 373841 w 16218"/>
              <a:gd name="T75" fmla="*/ 127751 h 14752"/>
              <a:gd name="T76" fmla="*/ 366433 w 16218"/>
              <a:gd name="T77" fmla="*/ 105041 h 14752"/>
              <a:gd name="T78" fmla="*/ 355064 w 16218"/>
              <a:gd name="T79" fmla="*/ 83470 h 14752"/>
              <a:gd name="T80" fmla="*/ 340271 w 16218"/>
              <a:gd name="T81" fmla="*/ 64154 h 14752"/>
              <a:gd name="T82" fmla="*/ 322612 w 16218"/>
              <a:gd name="T83" fmla="*/ 46558 h 14752"/>
              <a:gd name="T84" fmla="*/ 302134 w 16218"/>
              <a:gd name="T85" fmla="*/ 31798 h 14752"/>
              <a:gd name="T86" fmla="*/ 278814 w 16218"/>
              <a:gd name="T87" fmla="*/ 19316 h 14752"/>
              <a:gd name="T88" fmla="*/ 253770 w 16218"/>
              <a:gd name="T89" fmla="*/ 9670 h 14752"/>
              <a:gd name="T90" fmla="*/ 227026 w 16218"/>
              <a:gd name="T91" fmla="*/ 2859 h 14752"/>
              <a:gd name="T92" fmla="*/ 198581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93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;p3">
            <a:extLst>
              <a:ext uri="{FF2B5EF4-FFF2-40B4-BE49-F238E27FC236}">
                <a16:creationId xmlns:a16="http://schemas.microsoft.com/office/drawing/2014/main" id="{63FAED0F-BFBA-6446-8C8F-70EA814D60C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303213"/>
            <a:ext cx="1035050" cy="896937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8424 h 120000"/>
              <a:gd name="T4" fmla="*/ 258763 w 120000"/>
              <a:gd name="T5" fmla="*/ 896937 h 120000"/>
              <a:gd name="T6" fmla="*/ 776288 w 120000"/>
              <a:gd name="T7" fmla="*/ 896937 h 120000"/>
              <a:gd name="T8" fmla="*/ 1035050 w 120000"/>
              <a:gd name="T9" fmla="*/ 448424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692 h 120000"/>
              <a:gd name="T16" fmla="*/ 703161 w 120000"/>
              <a:gd name="T17" fmla="*/ 126692 h 120000"/>
              <a:gd name="T18" fmla="*/ 888703 w 120000"/>
              <a:gd name="T19" fmla="*/ 448424 h 120000"/>
              <a:gd name="T20" fmla="*/ 703161 w 120000"/>
              <a:gd name="T21" fmla="*/ 770155 h 120000"/>
              <a:gd name="T22" fmla="*/ 331880 w 120000"/>
              <a:gd name="T23" fmla="*/ 770155 h 120000"/>
              <a:gd name="T24" fmla="*/ 146244 w 120000"/>
              <a:gd name="T25" fmla="*/ 448424 h 120000"/>
              <a:gd name="T26" fmla="*/ 331880 w 120000"/>
              <a:gd name="T27" fmla="*/ 126692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50;p3">
            <a:extLst>
              <a:ext uri="{FF2B5EF4-FFF2-40B4-BE49-F238E27FC236}">
                <a16:creationId xmlns:a16="http://schemas.microsoft.com/office/drawing/2014/main" id="{C6BF3513-64D6-014E-8675-3F7F609E9287}"/>
              </a:ext>
            </a:extLst>
          </p:cNvPr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53;p3">
            <a:extLst>
              <a:ext uri="{FF2B5EF4-FFF2-40B4-BE49-F238E27FC236}">
                <a16:creationId xmlns:a16="http://schemas.microsoft.com/office/drawing/2014/main" id="{31788CE2-AF7A-B147-B2EF-8C3EEE8590B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6675" y="313531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54;p3">
            <a:extLst>
              <a:ext uri="{FF2B5EF4-FFF2-40B4-BE49-F238E27FC236}">
                <a16:creationId xmlns:a16="http://schemas.microsoft.com/office/drawing/2014/main" id="{C6C350DC-3D9B-D044-AF9E-ED93F931241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28675" y="351631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55;p3">
            <a:extLst>
              <a:ext uri="{FF2B5EF4-FFF2-40B4-BE49-F238E27FC236}">
                <a16:creationId xmlns:a16="http://schemas.microsoft.com/office/drawing/2014/main" id="{74E59A7A-CCBB-354A-B354-C49F85E39BE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62000" y="8778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56;p3">
            <a:extLst>
              <a:ext uri="{FF2B5EF4-FFF2-40B4-BE49-F238E27FC236}">
                <a16:creationId xmlns:a16="http://schemas.microsoft.com/office/drawing/2014/main" id="{94A3A0B3-002B-5248-940C-3C34B5A6FBD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93750" y="4692650"/>
            <a:ext cx="517525" cy="447675"/>
          </a:xfrm>
          <a:prstGeom prst="hexagon">
            <a:avLst>
              <a:gd name="adj" fmla="val 28692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0" name="Google Shape;57;p3">
            <a:extLst>
              <a:ext uri="{FF2B5EF4-FFF2-40B4-BE49-F238E27FC236}">
                <a16:creationId xmlns:a16="http://schemas.microsoft.com/office/drawing/2014/main" id="{83C96C60-A3F9-0D48-8A0E-203569D43348}"/>
              </a:ext>
            </a:extLst>
          </p:cNvPr>
          <p:cNvGrpSpPr>
            <a:grpSpLocks/>
          </p:cNvGrpSpPr>
          <p:nvPr/>
        </p:nvGrpSpPr>
        <p:grpSpPr bwMode="auto">
          <a:xfrm>
            <a:off x="996950" y="1069975"/>
            <a:ext cx="350838" cy="325438"/>
            <a:chOff x="5975075" y="2327500"/>
            <a:chExt cx="420100" cy="388350"/>
          </a:xfrm>
        </p:grpSpPr>
        <p:sp>
          <p:nvSpPr>
            <p:cNvPr id="11" name="Google Shape;58;p3">
              <a:extLst>
                <a:ext uri="{FF2B5EF4-FFF2-40B4-BE49-F238E27FC236}">
                  <a16:creationId xmlns:a16="http://schemas.microsoft.com/office/drawing/2014/main" id="{B177654B-B654-964F-99C1-1BEE7E7D8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59;p3">
              <a:extLst>
                <a:ext uri="{FF2B5EF4-FFF2-40B4-BE49-F238E27FC236}">
                  <a16:creationId xmlns:a16="http://schemas.microsoft.com/office/drawing/2014/main" id="{1A90B194-B7EA-3843-B682-0428B0574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60;p3">
            <a:extLst>
              <a:ext uri="{FF2B5EF4-FFF2-40B4-BE49-F238E27FC236}">
                <a16:creationId xmlns:a16="http://schemas.microsoft.com/office/drawing/2014/main" id="{33943DDB-19C4-E747-AD52-5BB2FA916AF3}"/>
              </a:ext>
            </a:extLst>
          </p:cNvPr>
          <p:cNvSpPr>
            <a:spLocks/>
          </p:cNvSpPr>
          <p:nvPr/>
        </p:nvSpPr>
        <p:spPr bwMode="auto">
          <a:xfrm>
            <a:off x="393700" y="334645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61;p3">
            <a:extLst>
              <a:ext uri="{FF2B5EF4-FFF2-40B4-BE49-F238E27FC236}">
                <a16:creationId xmlns:a16="http://schemas.microsoft.com/office/drawing/2014/main" id="{739B3339-684B-4D4B-A41A-5BBAE1008AA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54038"/>
            <a:ext cx="247650" cy="392112"/>
            <a:chOff x="6718575" y="2318625"/>
            <a:chExt cx="256950" cy="407375"/>
          </a:xfrm>
        </p:grpSpPr>
        <p:sp>
          <p:nvSpPr>
            <p:cNvPr id="15" name="Google Shape;62;p3">
              <a:extLst>
                <a:ext uri="{FF2B5EF4-FFF2-40B4-BE49-F238E27FC236}">
                  <a16:creationId xmlns:a16="http://schemas.microsoft.com/office/drawing/2014/main" id="{B98E537E-B4EB-2D4E-B88B-CCDDE6166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63;p3">
              <a:extLst>
                <a:ext uri="{FF2B5EF4-FFF2-40B4-BE49-F238E27FC236}">
                  <a16:creationId xmlns:a16="http://schemas.microsoft.com/office/drawing/2014/main" id="{606B88A0-4941-B84E-8D09-75962485D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64;p3">
              <a:extLst>
                <a:ext uri="{FF2B5EF4-FFF2-40B4-BE49-F238E27FC236}">
                  <a16:creationId xmlns:a16="http://schemas.microsoft.com/office/drawing/2014/main" id="{5D8B30C6-E2BA-1E4C-8105-BFAEE61E8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65;p3">
              <a:extLst>
                <a:ext uri="{FF2B5EF4-FFF2-40B4-BE49-F238E27FC236}">
                  <a16:creationId xmlns:a16="http://schemas.microsoft.com/office/drawing/2014/main" id="{4FE54731-C96C-4349-8DE2-16CB990E4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66;p3">
              <a:extLst>
                <a:ext uri="{FF2B5EF4-FFF2-40B4-BE49-F238E27FC236}">
                  <a16:creationId xmlns:a16="http://schemas.microsoft.com/office/drawing/2014/main" id="{8E68C6BB-A536-5A41-8589-4FBF29AFE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67;p3">
              <a:extLst>
                <a:ext uri="{FF2B5EF4-FFF2-40B4-BE49-F238E27FC236}">
                  <a16:creationId xmlns:a16="http://schemas.microsoft.com/office/drawing/2014/main" id="{1FCC49C8-440B-9D48-BB52-E0F8898E0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68;p3">
              <a:extLst>
                <a:ext uri="{FF2B5EF4-FFF2-40B4-BE49-F238E27FC236}">
                  <a16:creationId xmlns:a16="http://schemas.microsoft.com/office/drawing/2014/main" id="{129B83E2-ED69-0440-84D5-D367D53F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69;p3">
              <a:extLst>
                <a:ext uri="{FF2B5EF4-FFF2-40B4-BE49-F238E27FC236}">
                  <a16:creationId xmlns:a16="http://schemas.microsoft.com/office/drawing/2014/main" id="{0C17AE8F-9A8E-0C43-8BCE-D82ED34C3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70;p3">
            <a:extLst>
              <a:ext uri="{FF2B5EF4-FFF2-40B4-BE49-F238E27FC236}">
                <a16:creationId xmlns:a16="http://schemas.microsoft.com/office/drawing/2014/main" id="{A13221CC-DD94-FD4F-B11A-7EF02A65F246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3633788"/>
            <a:ext cx="342900" cy="350837"/>
            <a:chOff x="3951850" y="2985350"/>
            <a:chExt cx="407950" cy="416500"/>
          </a:xfrm>
        </p:grpSpPr>
        <p:sp>
          <p:nvSpPr>
            <p:cNvPr id="24" name="Google Shape;71;p3">
              <a:extLst>
                <a:ext uri="{FF2B5EF4-FFF2-40B4-BE49-F238E27FC236}">
                  <a16:creationId xmlns:a16="http://schemas.microsoft.com/office/drawing/2014/main" id="{82446C50-89B5-B842-9574-06E84E2A9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72;p3">
              <a:extLst>
                <a:ext uri="{FF2B5EF4-FFF2-40B4-BE49-F238E27FC236}">
                  <a16:creationId xmlns:a16="http://schemas.microsoft.com/office/drawing/2014/main" id="{10B58278-DA7D-8043-A110-77936901E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73;p3">
              <a:extLst>
                <a:ext uri="{FF2B5EF4-FFF2-40B4-BE49-F238E27FC236}">
                  <a16:creationId xmlns:a16="http://schemas.microsoft.com/office/drawing/2014/main" id="{9296A2D0-A145-B949-A35D-78D4350A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74;p3">
              <a:extLst>
                <a:ext uri="{FF2B5EF4-FFF2-40B4-BE49-F238E27FC236}">
                  <a16:creationId xmlns:a16="http://schemas.microsoft.com/office/drawing/2014/main" id="{D21B4EB4-E4E8-3749-893D-BA810C641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75;p3">
            <a:extLst>
              <a:ext uri="{FF2B5EF4-FFF2-40B4-BE49-F238E27FC236}">
                <a16:creationId xmlns:a16="http://schemas.microsoft.com/office/drawing/2014/main" id="{C4815A2C-74C4-3D4F-8198-AC4F91221E5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3425" y="393541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76;p3">
            <a:extLst>
              <a:ext uri="{FF2B5EF4-FFF2-40B4-BE49-F238E27FC236}">
                <a16:creationId xmlns:a16="http://schemas.microsoft.com/office/drawing/2014/main" id="{91900D5D-34C1-9C49-A5D4-4639F7BA87F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8188" y="10160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77;p3">
            <a:extLst>
              <a:ext uri="{FF2B5EF4-FFF2-40B4-BE49-F238E27FC236}">
                <a16:creationId xmlns:a16="http://schemas.microsoft.com/office/drawing/2014/main" id="{EA3D30AE-2B93-6D4D-BA50-34DE83FC8AE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292100" y="4148138"/>
            <a:ext cx="1182688" cy="1023937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78;p3">
            <a:extLst>
              <a:ext uri="{FF2B5EF4-FFF2-40B4-BE49-F238E27FC236}">
                <a16:creationId xmlns:a16="http://schemas.microsoft.com/office/drawing/2014/main" id="{358FBDEE-E0BC-844D-8145-CBD6CAF593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20688" y="-65088"/>
            <a:ext cx="358775" cy="311151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79;p3">
            <a:extLst>
              <a:ext uri="{FF2B5EF4-FFF2-40B4-BE49-F238E27FC236}">
                <a16:creationId xmlns:a16="http://schemas.microsoft.com/office/drawing/2014/main" id="{50E75B8A-3FBD-E040-BD5D-7DDD724E61E1}"/>
              </a:ext>
            </a:extLst>
          </p:cNvPr>
          <p:cNvSpPr>
            <a:spLocks/>
          </p:cNvSpPr>
          <p:nvPr/>
        </p:nvSpPr>
        <p:spPr bwMode="auto">
          <a:xfrm>
            <a:off x="1019175" y="416718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80;p3">
            <a:extLst>
              <a:ext uri="{FF2B5EF4-FFF2-40B4-BE49-F238E27FC236}">
                <a16:creationId xmlns:a16="http://schemas.microsoft.com/office/drawing/2014/main" id="{BE3FC6EC-8EB1-D242-92B5-AD2D68072BBA}"/>
              </a:ext>
            </a:extLst>
          </p:cNvPr>
          <p:cNvGrpSpPr>
            <a:grpSpLocks/>
          </p:cNvGrpSpPr>
          <p:nvPr/>
        </p:nvGrpSpPr>
        <p:grpSpPr bwMode="auto">
          <a:xfrm>
            <a:off x="-50800" y="1452563"/>
            <a:ext cx="625475" cy="600075"/>
            <a:chOff x="5241175" y="4959100"/>
            <a:chExt cx="539775" cy="517775"/>
          </a:xfrm>
        </p:grpSpPr>
        <p:sp>
          <p:nvSpPr>
            <p:cNvPr id="34" name="Google Shape;81;p3">
              <a:extLst>
                <a:ext uri="{FF2B5EF4-FFF2-40B4-BE49-F238E27FC236}">
                  <a16:creationId xmlns:a16="http://schemas.microsoft.com/office/drawing/2014/main" id="{8885B91F-6792-CF45-8920-A387A63E6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82;p3">
              <a:extLst>
                <a:ext uri="{FF2B5EF4-FFF2-40B4-BE49-F238E27FC236}">
                  <a16:creationId xmlns:a16="http://schemas.microsoft.com/office/drawing/2014/main" id="{93B6FDE9-0E01-124C-AD8E-723ACD242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83;p3">
              <a:extLst>
                <a:ext uri="{FF2B5EF4-FFF2-40B4-BE49-F238E27FC236}">
                  <a16:creationId xmlns:a16="http://schemas.microsoft.com/office/drawing/2014/main" id="{1FB42A04-06B5-DF40-9F0D-ADD09D09E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84;p3">
              <a:extLst>
                <a:ext uri="{FF2B5EF4-FFF2-40B4-BE49-F238E27FC236}">
                  <a16:creationId xmlns:a16="http://schemas.microsoft.com/office/drawing/2014/main" id="{40100457-0408-DC47-B90A-61AE6E6E1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85;p3">
              <a:extLst>
                <a:ext uri="{FF2B5EF4-FFF2-40B4-BE49-F238E27FC236}">
                  <a16:creationId xmlns:a16="http://schemas.microsoft.com/office/drawing/2014/main" id="{97BD9868-2161-DB46-AB41-7D1C23CBF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86;p3">
              <a:extLst>
                <a:ext uri="{FF2B5EF4-FFF2-40B4-BE49-F238E27FC236}">
                  <a16:creationId xmlns:a16="http://schemas.microsoft.com/office/drawing/2014/main" id="{D9D8D024-5021-6446-A410-BBA87A7AD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87;p3">
            <a:extLst>
              <a:ext uri="{FF2B5EF4-FFF2-40B4-BE49-F238E27FC236}">
                <a16:creationId xmlns:a16="http://schemas.microsoft.com/office/drawing/2014/main" id="{4EFED662-B718-DA47-A651-B6AFBBA2DEBB}"/>
              </a:ext>
            </a:extLst>
          </p:cNvPr>
          <p:cNvSpPr>
            <a:spLocks/>
          </p:cNvSpPr>
          <p:nvPr/>
        </p:nvSpPr>
        <p:spPr bwMode="auto">
          <a:xfrm>
            <a:off x="47625" y="4430713"/>
            <a:ext cx="504825" cy="458787"/>
          </a:xfrm>
          <a:custGeom>
            <a:avLst/>
            <a:gdLst>
              <a:gd name="T0" fmla="*/ 213628 w 16218"/>
              <a:gd name="T1" fmla="*/ 2301 h 14752"/>
              <a:gd name="T2" fmla="*/ 177146 w 16218"/>
              <a:gd name="T3" fmla="*/ 9112 h 14752"/>
              <a:gd name="T4" fmla="*/ 142937 w 16218"/>
              <a:gd name="T5" fmla="*/ 20526 h 14752"/>
              <a:gd name="T6" fmla="*/ 111000 w 16218"/>
              <a:gd name="T7" fmla="*/ 36480 h 14752"/>
              <a:gd name="T8" fmla="*/ 82892 w 16218"/>
              <a:gd name="T9" fmla="*/ 55451 h 14752"/>
              <a:gd name="T10" fmla="*/ 57804 w 16218"/>
              <a:gd name="T11" fmla="*/ 77501 h 14752"/>
              <a:gd name="T12" fmla="*/ 36513 w 16218"/>
              <a:gd name="T13" fmla="*/ 102568 h 14752"/>
              <a:gd name="T14" fmla="*/ 19797 w 16218"/>
              <a:gd name="T15" fmla="*/ 130651 h 14752"/>
              <a:gd name="T16" fmla="*/ 7626 w 16218"/>
              <a:gd name="T17" fmla="*/ 160289 h 14752"/>
              <a:gd name="T18" fmla="*/ 1525 w 16218"/>
              <a:gd name="T19" fmla="*/ 192167 h 14752"/>
              <a:gd name="T20" fmla="*/ 31 w 16218"/>
              <a:gd name="T21" fmla="*/ 225599 h 14752"/>
              <a:gd name="T22" fmla="*/ 6101 w 16218"/>
              <a:gd name="T23" fmla="*/ 259778 h 14752"/>
              <a:gd name="T24" fmla="*/ 17494 w 16218"/>
              <a:gd name="T25" fmla="*/ 292433 h 14752"/>
              <a:gd name="T26" fmla="*/ 34240 w 16218"/>
              <a:gd name="T27" fmla="*/ 322071 h 14752"/>
              <a:gd name="T28" fmla="*/ 57025 w 16218"/>
              <a:gd name="T29" fmla="*/ 349408 h 14752"/>
              <a:gd name="T30" fmla="*/ 83639 w 16218"/>
              <a:gd name="T31" fmla="*/ 373729 h 14752"/>
              <a:gd name="T32" fmla="*/ 63126 w 16218"/>
              <a:gd name="T33" fmla="*/ 408654 h 14752"/>
              <a:gd name="T34" fmla="*/ 36513 w 16218"/>
              <a:gd name="T35" fmla="*/ 436768 h 14752"/>
              <a:gd name="T36" fmla="*/ 15968 w 16218"/>
              <a:gd name="T37" fmla="*/ 450421 h 14752"/>
              <a:gd name="T38" fmla="*/ 3829 w 16218"/>
              <a:gd name="T39" fmla="*/ 457263 h 14752"/>
              <a:gd name="T40" fmla="*/ 53228 w 16218"/>
              <a:gd name="T41" fmla="*/ 458041 h 14752"/>
              <a:gd name="T42" fmla="*/ 90488 w 16218"/>
              <a:gd name="T43" fmla="*/ 449675 h 14752"/>
              <a:gd name="T44" fmla="*/ 130019 w 16218"/>
              <a:gd name="T45" fmla="*/ 431450 h 14752"/>
              <a:gd name="T46" fmla="*/ 166501 w 16218"/>
              <a:gd name="T47" fmla="*/ 415496 h 14752"/>
              <a:gd name="T48" fmla="*/ 202235 w 16218"/>
              <a:gd name="T49" fmla="*/ 423831 h 14752"/>
              <a:gd name="T50" fmla="*/ 239495 w 16218"/>
              <a:gd name="T51" fmla="*/ 428402 h 14752"/>
              <a:gd name="T52" fmla="*/ 291197 w 16218"/>
              <a:gd name="T53" fmla="*/ 426132 h 14752"/>
              <a:gd name="T54" fmla="*/ 327679 w 16218"/>
              <a:gd name="T55" fmla="*/ 418544 h 14752"/>
              <a:gd name="T56" fmla="*/ 361888 w 16218"/>
              <a:gd name="T57" fmla="*/ 407130 h 14752"/>
              <a:gd name="T58" fmla="*/ 393825 w 16218"/>
              <a:gd name="T59" fmla="*/ 391953 h 14752"/>
              <a:gd name="T60" fmla="*/ 421933 w 16218"/>
              <a:gd name="T61" fmla="*/ 372951 h 14752"/>
              <a:gd name="T62" fmla="*/ 447021 w 16218"/>
              <a:gd name="T63" fmla="*/ 350155 h 14752"/>
              <a:gd name="T64" fmla="*/ 468313 w 16218"/>
              <a:gd name="T65" fmla="*/ 325088 h 14752"/>
              <a:gd name="T66" fmla="*/ 485028 w 16218"/>
              <a:gd name="T67" fmla="*/ 297751 h 14752"/>
              <a:gd name="T68" fmla="*/ 497199 w 16218"/>
              <a:gd name="T69" fmla="*/ 267367 h 14752"/>
              <a:gd name="T70" fmla="*/ 503300 w 16218"/>
              <a:gd name="T71" fmla="*/ 236235 h 14752"/>
              <a:gd name="T72" fmla="*/ 504794 w 16218"/>
              <a:gd name="T73" fmla="*/ 202803 h 14752"/>
              <a:gd name="T74" fmla="*/ 499502 w 16218"/>
              <a:gd name="T75" fmla="*/ 170926 h 14752"/>
              <a:gd name="T76" fmla="*/ 489604 w 16218"/>
              <a:gd name="T77" fmla="*/ 140541 h 14752"/>
              <a:gd name="T78" fmla="*/ 474413 w 16218"/>
              <a:gd name="T79" fmla="*/ 111680 h 14752"/>
              <a:gd name="T80" fmla="*/ 454648 w 16218"/>
              <a:gd name="T81" fmla="*/ 85836 h 14752"/>
              <a:gd name="T82" fmla="*/ 431053 w 16218"/>
              <a:gd name="T83" fmla="*/ 62293 h 14752"/>
              <a:gd name="T84" fmla="*/ 403692 w 16218"/>
              <a:gd name="T85" fmla="*/ 42545 h 14752"/>
              <a:gd name="T86" fmla="*/ 372533 w 16218"/>
              <a:gd name="T87" fmla="*/ 25844 h 14752"/>
              <a:gd name="T88" fmla="*/ 339071 w 16218"/>
              <a:gd name="T89" fmla="*/ 12938 h 14752"/>
              <a:gd name="T90" fmla="*/ 303337 w 16218"/>
              <a:gd name="T91" fmla="*/ 3825 h 14752"/>
              <a:gd name="T92" fmla="*/ 265330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2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9;p4">
            <a:extLst>
              <a:ext uri="{FF2B5EF4-FFF2-40B4-BE49-F238E27FC236}">
                <a16:creationId xmlns:a16="http://schemas.microsoft.com/office/drawing/2014/main" id="{2E8019C9-DE0F-6742-8092-9B9BD31E06B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619125"/>
            <a:ext cx="1035050" cy="895350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7630 h 120000"/>
              <a:gd name="T4" fmla="*/ 258763 w 120000"/>
              <a:gd name="T5" fmla="*/ 895350 h 120000"/>
              <a:gd name="T6" fmla="*/ 776288 w 120000"/>
              <a:gd name="T7" fmla="*/ 895350 h 120000"/>
              <a:gd name="T8" fmla="*/ 1035050 w 120000"/>
              <a:gd name="T9" fmla="*/ 447630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468 h 120000"/>
              <a:gd name="T16" fmla="*/ 703161 w 120000"/>
              <a:gd name="T17" fmla="*/ 126468 h 120000"/>
              <a:gd name="T18" fmla="*/ 888703 w 120000"/>
              <a:gd name="T19" fmla="*/ 447630 h 120000"/>
              <a:gd name="T20" fmla="*/ 703161 w 120000"/>
              <a:gd name="T21" fmla="*/ 768792 h 120000"/>
              <a:gd name="T22" fmla="*/ 331880 w 120000"/>
              <a:gd name="T23" fmla="*/ 768792 h 120000"/>
              <a:gd name="T24" fmla="*/ 146244 w 120000"/>
              <a:gd name="T25" fmla="*/ 447630 h 120000"/>
              <a:gd name="T26" fmla="*/ 331880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90;p4">
            <a:extLst>
              <a:ext uri="{FF2B5EF4-FFF2-40B4-BE49-F238E27FC236}">
                <a16:creationId xmlns:a16="http://schemas.microsoft.com/office/drawing/2014/main" id="{7D1E37B6-FF9B-5F4E-BDD2-8B1C76B31BC0}"/>
              </a:ext>
            </a:extLst>
          </p:cNvPr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92;p4">
            <a:extLst>
              <a:ext uri="{FF2B5EF4-FFF2-40B4-BE49-F238E27FC236}">
                <a16:creationId xmlns:a16="http://schemas.microsoft.com/office/drawing/2014/main" id="{C909E8C6-A491-B84D-8E78-845DCE42ED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28114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93;p4">
            <a:extLst>
              <a:ext uri="{FF2B5EF4-FFF2-40B4-BE49-F238E27FC236}">
                <a16:creationId xmlns:a16="http://schemas.microsoft.com/office/drawing/2014/main" id="{437F65A0-FB2C-F04C-B8BC-FB560CD4F3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31924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94;p4">
            <a:extLst>
              <a:ext uri="{FF2B5EF4-FFF2-40B4-BE49-F238E27FC236}">
                <a16:creationId xmlns:a16="http://schemas.microsoft.com/office/drawing/2014/main" id="{A110A027-3BDB-9342-BA94-8183DA287F1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52475" y="120173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95;p4">
            <a:extLst>
              <a:ext uri="{FF2B5EF4-FFF2-40B4-BE49-F238E27FC236}">
                <a16:creationId xmlns:a16="http://schemas.microsoft.com/office/drawing/2014/main" id="{9A9F0E7D-6A66-6944-8B8B-9FB30C5904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57225" y="437991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96;p4">
            <a:extLst>
              <a:ext uri="{FF2B5EF4-FFF2-40B4-BE49-F238E27FC236}">
                <a16:creationId xmlns:a16="http://schemas.microsoft.com/office/drawing/2014/main" id="{84402BD7-62E9-2946-967A-D7D9514584DC}"/>
              </a:ext>
            </a:extLst>
          </p:cNvPr>
          <p:cNvGrpSpPr>
            <a:grpSpLocks/>
          </p:cNvGrpSpPr>
          <p:nvPr/>
        </p:nvGrpSpPr>
        <p:grpSpPr bwMode="auto">
          <a:xfrm>
            <a:off x="987425" y="1393825"/>
            <a:ext cx="350838" cy="325438"/>
            <a:chOff x="5975075" y="2327500"/>
            <a:chExt cx="420100" cy="388350"/>
          </a:xfrm>
        </p:grpSpPr>
        <p:sp>
          <p:nvSpPr>
            <p:cNvPr id="10" name="Google Shape;97;p4">
              <a:extLst>
                <a:ext uri="{FF2B5EF4-FFF2-40B4-BE49-F238E27FC236}">
                  <a16:creationId xmlns:a16="http://schemas.microsoft.com/office/drawing/2014/main" id="{2CEA84DD-049E-E24B-8941-AFF17260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98;p4">
              <a:extLst>
                <a:ext uri="{FF2B5EF4-FFF2-40B4-BE49-F238E27FC236}">
                  <a16:creationId xmlns:a16="http://schemas.microsoft.com/office/drawing/2014/main" id="{BD730A36-64D8-D846-9D6A-6E39A2ADD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99;p4">
            <a:extLst>
              <a:ext uri="{FF2B5EF4-FFF2-40B4-BE49-F238E27FC236}">
                <a16:creationId xmlns:a16="http://schemas.microsoft.com/office/drawing/2014/main" id="{06190CE0-1EEB-1E41-BC9A-E82C8A411F0E}"/>
              </a:ext>
            </a:extLst>
          </p:cNvPr>
          <p:cNvSpPr>
            <a:spLocks/>
          </p:cNvSpPr>
          <p:nvPr/>
        </p:nvSpPr>
        <p:spPr bwMode="auto">
          <a:xfrm>
            <a:off x="203200" y="30226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100;p4">
            <a:extLst>
              <a:ext uri="{FF2B5EF4-FFF2-40B4-BE49-F238E27FC236}">
                <a16:creationId xmlns:a16="http://schemas.microsoft.com/office/drawing/2014/main" id="{D2D61DDA-D5C9-F74C-BAD7-E2987A861F57}"/>
              </a:ext>
            </a:extLst>
          </p:cNvPr>
          <p:cNvGrpSpPr>
            <a:grpSpLocks/>
          </p:cNvGrpSpPr>
          <p:nvPr/>
        </p:nvGrpSpPr>
        <p:grpSpPr bwMode="auto">
          <a:xfrm>
            <a:off x="295275" y="877888"/>
            <a:ext cx="247650" cy="392112"/>
            <a:chOff x="6718575" y="2318625"/>
            <a:chExt cx="256950" cy="407375"/>
          </a:xfrm>
        </p:grpSpPr>
        <p:sp>
          <p:nvSpPr>
            <p:cNvPr id="14" name="Google Shape;101;p4">
              <a:extLst>
                <a:ext uri="{FF2B5EF4-FFF2-40B4-BE49-F238E27FC236}">
                  <a16:creationId xmlns:a16="http://schemas.microsoft.com/office/drawing/2014/main" id="{EB3E2D28-89D3-354F-A7C3-FF3516E77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102;p4">
              <a:extLst>
                <a:ext uri="{FF2B5EF4-FFF2-40B4-BE49-F238E27FC236}">
                  <a16:creationId xmlns:a16="http://schemas.microsoft.com/office/drawing/2014/main" id="{CB75F2F0-68DE-874A-B1D3-3B90409B5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03;p4">
              <a:extLst>
                <a:ext uri="{FF2B5EF4-FFF2-40B4-BE49-F238E27FC236}">
                  <a16:creationId xmlns:a16="http://schemas.microsoft.com/office/drawing/2014/main" id="{73419E0A-6717-914B-B8C5-187B04718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04;p4">
              <a:extLst>
                <a:ext uri="{FF2B5EF4-FFF2-40B4-BE49-F238E27FC236}">
                  <a16:creationId xmlns:a16="http://schemas.microsoft.com/office/drawing/2014/main" id="{C2C07200-9F06-A14C-AFBD-6B881D45C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05;p4">
              <a:extLst>
                <a:ext uri="{FF2B5EF4-FFF2-40B4-BE49-F238E27FC236}">
                  <a16:creationId xmlns:a16="http://schemas.microsoft.com/office/drawing/2014/main" id="{3D9B6E77-2BF5-C642-9E89-F3A0EF30E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06;p4">
              <a:extLst>
                <a:ext uri="{FF2B5EF4-FFF2-40B4-BE49-F238E27FC236}">
                  <a16:creationId xmlns:a16="http://schemas.microsoft.com/office/drawing/2014/main" id="{7DE06728-8817-C443-A22F-F0315559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07;p4">
              <a:extLst>
                <a:ext uri="{FF2B5EF4-FFF2-40B4-BE49-F238E27FC236}">
                  <a16:creationId xmlns:a16="http://schemas.microsoft.com/office/drawing/2014/main" id="{516CDA08-B330-CA43-81CB-CE4D13138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08;p4">
              <a:extLst>
                <a:ext uri="{FF2B5EF4-FFF2-40B4-BE49-F238E27FC236}">
                  <a16:creationId xmlns:a16="http://schemas.microsoft.com/office/drawing/2014/main" id="{F0995704-E8A7-7D48-A1B3-DB0549F9B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109;p4">
            <a:extLst>
              <a:ext uri="{FF2B5EF4-FFF2-40B4-BE49-F238E27FC236}">
                <a16:creationId xmlns:a16="http://schemas.microsoft.com/office/drawing/2014/main" id="{223B306B-EC86-4F42-BEB1-F9DED792458F}"/>
              </a:ext>
            </a:extLst>
          </p:cNvPr>
          <p:cNvGrpSpPr>
            <a:grpSpLocks/>
          </p:cNvGrpSpPr>
          <p:nvPr/>
        </p:nvGrpSpPr>
        <p:grpSpPr bwMode="auto">
          <a:xfrm>
            <a:off x="1228725" y="3309938"/>
            <a:ext cx="342900" cy="350837"/>
            <a:chOff x="3951850" y="2985350"/>
            <a:chExt cx="407950" cy="416500"/>
          </a:xfrm>
        </p:grpSpPr>
        <p:sp>
          <p:nvSpPr>
            <p:cNvPr id="23" name="Google Shape;110;p4">
              <a:extLst>
                <a:ext uri="{FF2B5EF4-FFF2-40B4-BE49-F238E27FC236}">
                  <a16:creationId xmlns:a16="http://schemas.microsoft.com/office/drawing/2014/main" id="{FDA37CB9-81FD-4545-83D7-781CE01D4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11;p4">
              <a:extLst>
                <a:ext uri="{FF2B5EF4-FFF2-40B4-BE49-F238E27FC236}">
                  <a16:creationId xmlns:a16="http://schemas.microsoft.com/office/drawing/2014/main" id="{8FA52EC9-1F25-C947-8D51-B5E404AC7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12;p4">
              <a:extLst>
                <a:ext uri="{FF2B5EF4-FFF2-40B4-BE49-F238E27FC236}">
                  <a16:creationId xmlns:a16="http://schemas.microsoft.com/office/drawing/2014/main" id="{2660826D-AB85-DF43-B183-0A5A6D588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13;p4">
              <a:extLst>
                <a:ext uri="{FF2B5EF4-FFF2-40B4-BE49-F238E27FC236}">
                  <a16:creationId xmlns:a16="http://schemas.microsoft.com/office/drawing/2014/main" id="{DB12CFE3-91AC-2849-8E43-73A00A39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114;p4">
            <a:extLst>
              <a:ext uri="{FF2B5EF4-FFF2-40B4-BE49-F238E27FC236}">
                <a16:creationId xmlns:a16="http://schemas.microsoft.com/office/drawing/2014/main" id="{C0520FE8-680D-644B-B500-3A33DC077FB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42925" y="361156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115;p4">
            <a:extLst>
              <a:ext uri="{FF2B5EF4-FFF2-40B4-BE49-F238E27FC236}">
                <a16:creationId xmlns:a16="http://schemas.microsoft.com/office/drawing/2014/main" id="{47F76EFA-32C1-204D-8C22-4C520636664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28663" y="425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116;p4">
            <a:extLst>
              <a:ext uri="{FF2B5EF4-FFF2-40B4-BE49-F238E27FC236}">
                <a16:creationId xmlns:a16="http://schemas.microsoft.com/office/drawing/2014/main" id="{2FDEC08A-E1DB-FE43-A1C5-6E06BC45DAB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14300" y="399573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17;p4">
            <a:extLst>
              <a:ext uri="{FF2B5EF4-FFF2-40B4-BE49-F238E27FC236}">
                <a16:creationId xmlns:a16="http://schemas.microsoft.com/office/drawing/2014/main" id="{5200EEBC-A9BF-674B-854C-0B2F7E38CF5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11163" y="25876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118;p4">
            <a:extLst>
              <a:ext uri="{FF2B5EF4-FFF2-40B4-BE49-F238E27FC236}">
                <a16:creationId xmlns:a16="http://schemas.microsoft.com/office/drawing/2014/main" id="{11977D38-7906-3040-AC9D-22BFB4D388F0}"/>
              </a:ext>
            </a:extLst>
          </p:cNvPr>
          <p:cNvSpPr>
            <a:spLocks/>
          </p:cNvSpPr>
          <p:nvPr/>
        </p:nvSpPr>
        <p:spPr bwMode="auto">
          <a:xfrm>
            <a:off x="828675" y="384333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119;p4">
            <a:extLst>
              <a:ext uri="{FF2B5EF4-FFF2-40B4-BE49-F238E27FC236}">
                <a16:creationId xmlns:a16="http://schemas.microsoft.com/office/drawing/2014/main" id="{3AAF827F-80A9-1345-97FA-BD81FCD98071}"/>
              </a:ext>
            </a:extLst>
          </p:cNvPr>
          <p:cNvGrpSpPr>
            <a:grpSpLocks/>
          </p:cNvGrpSpPr>
          <p:nvPr/>
        </p:nvGrpSpPr>
        <p:grpSpPr bwMode="auto">
          <a:xfrm>
            <a:off x="66675" y="1681163"/>
            <a:ext cx="455613" cy="438150"/>
            <a:chOff x="5241175" y="4959100"/>
            <a:chExt cx="539775" cy="517775"/>
          </a:xfrm>
        </p:grpSpPr>
        <p:sp>
          <p:nvSpPr>
            <p:cNvPr id="33" name="Google Shape;120;p4">
              <a:extLst>
                <a:ext uri="{FF2B5EF4-FFF2-40B4-BE49-F238E27FC236}">
                  <a16:creationId xmlns:a16="http://schemas.microsoft.com/office/drawing/2014/main" id="{AD039315-0874-8342-93BA-1DB1F5B13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21;p4">
              <a:extLst>
                <a:ext uri="{FF2B5EF4-FFF2-40B4-BE49-F238E27FC236}">
                  <a16:creationId xmlns:a16="http://schemas.microsoft.com/office/drawing/2014/main" id="{4CE6B304-C172-9348-8796-D55ECE3D9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22;p4">
              <a:extLst>
                <a:ext uri="{FF2B5EF4-FFF2-40B4-BE49-F238E27FC236}">
                  <a16:creationId xmlns:a16="http://schemas.microsoft.com/office/drawing/2014/main" id="{C7BCD061-4C13-CC4F-B0F9-448569899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123;p4">
              <a:extLst>
                <a:ext uri="{FF2B5EF4-FFF2-40B4-BE49-F238E27FC236}">
                  <a16:creationId xmlns:a16="http://schemas.microsoft.com/office/drawing/2014/main" id="{6FEC970D-D9C7-DE4D-B0F6-08076DB56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124;p4">
              <a:extLst>
                <a:ext uri="{FF2B5EF4-FFF2-40B4-BE49-F238E27FC236}">
                  <a16:creationId xmlns:a16="http://schemas.microsoft.com/office/drawing/2014/main" id="{A741BC31-82B6-004B-A1C4-845AC328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25;p4">
              <a:extLst>
                <a:ext uri="{FF2B5EF4-FFF2-40B4-BE49-F238E27FC236}">
                  <a16:creationId xmlns:a16="http://schemas.microsoft.com/office/drawing/2014/main" id="{A178CE14-BB07-994A-9048-AC86C1E3E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126;p4">
            <a:extLst>
              <a:ext uri="{FF2B5EF4-FFF2-40B4-BE49-F238E27FC236}">
                <a16:creationId xmlns:a16="http://schemas.microsoft.com/office/drawing/2014/main" id="{09C25C82-1442-6C4C-806E-5FD8CDAB1A7E}"/>
              </a:ext>
            </a:extLst>
          </p:cNvPr>
          <p:cNvSpPr>
            <a:spLocks/>
          </p:cNvSpPr>
          <p:nvPr/>
        </p:nvSpPr>
        <p:spPr bwMode="auto">
          <a:xfrm>
            <a:off x="144463" y="421481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40" name="Google Shape;127;p4">
            <a:extLst>
              <a:ext uri="{FF2B5EF4-FFF2-40B4-BE49-F238E27FC236}">
                <a16:creationId xmlns:a16="http://schemas.microsoft.com/office/drawing/2014/main" id="{E61A99BD-CEC8-774E-B730-39BDCCCD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1928813"/>
            <a:ext cx="195738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solidFill>
                  <a:srgbClr val="11C4E0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28;p4">
            <a:extLst>
              <a:ext uri="{FF2B5EF4-FFF2-40B4-BE49-F238E27FC236}">
                <a16:creationId xmlns:a16="http://schemas.microsoft.com/office/drawing/2014/main" id="{7DDD4768-8517-5F4E-9971-D79888A0F73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4A71E-E29C-734B-8AB2-92C1C2300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5">
            <a:extLst>
              <a:ext uri="{FF2B5EF4-FFF2-40B4-BE49-F238E27FC236}">
                <a16:creationId xmlns:a16="http://schemas.microsoft.com/office/drawing/2014/main" id="{E138CCDD-622E-6F49-A718-3E60A7BEEBF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131;p5">
            <a:extLst>
              <a:ext uri="{FF2B5EF4-FFF2-40B4-BE49-F238E27FC236}">
                <a16:creationId xmlns:a16="http://schemas.microsoft.com/office/drawing/2014/main" id="{F61A6DB7-CD64-5545-9D7E-76C8AC0594D3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134;p5">
            <a:extLst>
              <a:ext uri="{FF2B5EF4-FFF2-40B4-BE49-F238E27FC236}">
                <a16:creationId xmlns:a16="http://schemas.microsoft.com/office/drawing/2014/main" id="{F21E8834-1FF3-3D4A-B66B-E1BBD95D74E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35;p5">
            <a:extLst>
              <a:ext uri="{FF2B5EF4-FFF2-40B4-BE49-F238E27FC236}">
                <a16:creationId xmlns:a16="http://schemas.microsoft.com/office/drawing/2014/main" id="{088DCDE9-C5E5-654D-AFA3-F3E1DFABDA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36;p5">
            <a:extLst>
              <a:ext uri="{FF2B5EF4-FFF2-40B4-BE49-F238E27FC236}">
                <a16:creationId xmlns:a16="http://schemas.microsoft.com/office/drawing/2014/main" id="{6166E8FA-F3E2-E34D-811E-4C1275F52E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37;p5">
            <a:extLst>
              <a:ext uri="{FF2B5EF4-FFF2-40B4-BE49-F238E27FC236}">
                <a16:creationId xmlns:a16="http://schemas.microsoft.com/office/drawing/2014/main" id="{DD8135D1-D22C-5C42-B56D-D73826871F0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38;p5">
            <a:extLst>
              <a:ext uri="{FF2B5EF4-FFF2-40B4-BE49-F238E27FC236}">
                <a16:creationId xmlns:a16="http://schemas.microsoft.com/office/drawing/2014/main" id="{92CC7D71-97DE-7748-9644-D84CA1F249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139;p5">
            <a:extLst>
              <a:ext uri="{FF2B5EF4-FFF2-40B4-BE49-F238E27FC236}">
                <a16:creationId xmlns:a16="http://schemas.microsoft.com/office/drawing/2014/main" id="{8A284FEC-244D-C84C-8A97-078B9E406A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140;p5">
            <a:extLst>
              <a:ext uri="{FF2B5EF4-FFF2-40B4-BE49-F238E27FC236}">
                <a16:creationId xmlns:a16="http://schemas.microsoft.com/office/drawing/2014/main" id="{86B705AE-E604-3743-9CF7-023CC2059E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3" name="Google Shape;141;p5">
            <a:extLst>
              <a:ext uri="{FF2B5EF4-FFF2-40B4-BE49-F238E27FC236}">
                <a16:creationId xmlns:a16="http://schemas.microsoft.com/office/drawing/2014/main" id="{0F83C6C6-94B0-1E44-8323-B2656B43AF9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4" name="Google Shape;142;p5">
            <a:extLst>
              <a:ext uri="{FF2B5EF4-FFF2-40B4-BE49-F238E27FC236}">
                <a16:creationId xmlns:a16="http://schemas.microsoft.com/office/drawing/2014/main" id="{BD59EEB3-7759-8442-8B54-99C75D3BA757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5" name="Google Shape;143;p5">
              <a:extLst>
                <a:ext uri="{FF2B5EF4-FFF2-40B4-BE49-F238E27FC236}">
                  <a16:creationId xmlns:a16="http://schemas.microsoft.com/office/drawing/2014/main" id="{B1B8054E-EB06-FC47-A5CD-4CAFB59FA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44;p5">
              <a:extLst>
                <a:ext uri="{FF2B5EF4-FFF2-40B4-BE49-F238E27FC236}">
                  <a16:creationId xmlns:a16="http://schemas.microsoft.com/office/drawing/2014/main" id="{DA4FBC33-2833-A541-827C-81571BE44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7" name="Google Shape;145;p5">
            <a:extLst>
              <a:ext uri="{FF2B5EF4-FFF2-40B4-BE49-F238E27FC236}">
                <a16:creationId xmlns:a16="http://schemas.microsoft.com/office/drawing/2014/main" id="{90CEE7A3-EBF9-A54A-B5EF-F2B961A2791E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8" name="Google Shape;146;p5">
            <a:extLst>
              <a:ext uri="{FF2B5EF4-FFF2-40B4-BE49-F238E27FC236}">
                <a16:creationId xmlns:a16="http://schemas.microsoft.com/office/drawing/2014/main" id="{D17FD528-C895-904C-8E4E-443D158EFC0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9" name="Google Shape;147;p5">
            <a:extLst>
              <a:ext uri="{FF2B5EF4-FFF2-40B4-BE49-F238E27FC236}">
                <a16:creationId xmlns:a16="http://schemas.microsoft.com/office/drawing/2014/main" id="{A7B3AB7E-2F7E-C749-9381-43638B9395AC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20" name="Google Shape;148;p5">
              <a:extLst>
                <a:ext uri="{FF2B5EF4-FFF2-40B4-BE49-F238E27FC236}">
                  <a16:creationId xmlns:a16="http://schemas.microsoft.com/office/drawing/2014/main" id="{CADF9D52-4D31-6942-AAAB-C84735E5C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49;p5">
              <a:extLst>
                <a:ext uri="{FF2B5EF4-FFF2-40B4-BE49-F238E27FC236}">
                  <a16:creationId xmlns:a16="http://schemas.microsoft.com/office/drawing/2014/main" id="{E48FE929-F7BD-BC4A-8705-F5D5F0AA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50;p5">
              <a:extLst>
                <a:ext uri="{FF2B5EF4-FFF2-40B4-BE49-F238E27FC236}">
                  <a16:creationId xmlns:a16="http://schemas.microsoft.com/office/drawing/2014/main" id="{AAB9F4F3-FD97-9E4D-955D-2A1EB3A2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51;p5">
              <a:extLst>
                <a:ext uri="{FF2B5EF4-FFF2-40B4-BE49-F238E27FC236}">
                  <a16:creationId xmlns:a16="http://schemas.microsoft.com/office/drawing/2014/main" id="{7584F21B-E7F7-5240-9394-6DC34AFC2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52;p5">
              <a:extLst>
                <a:ext uri="{FF2B5EF4-FFF2-40B4-BE49-F238E27FC236}">
                  <a16:creationId xmlns:a16="http://schemas.microsoft.com/office/drawing/2014/main" id="{38ED85CA-C344-E943-BC3C-28343B051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53;p5">
              <a:extLst>
                <a:ext uri="{FF2B5EF4-FFF2-40B4-BE49-F238E27FC236}">
                  <a16:creationId xmlns:a16="http://schemas.microsoft.com/office/drawing/2014/main" id="{25DEAB65-AAE2-0A4D-A603-E3821DAE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" name="Google Shape;154;p5">
            <a:extLst>
              <a:ext uri="{FF2B5EF4-FFF2-40B4-BE49-F238E27FC236}">
                <a16:creationId xmlns:a16="http://schemas.microsoft.com/office/drawing/2014/main" id="{51744B1D-0863-0A48-8AEE-38F807B0D43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27" name="Google Shape;155;p5">
            <a:extLst>
              <a:ext uri="{FF2B5EF4-FFF2-40B4-BE49-F238E27FC236}">
                <a16:creationId xmlns:a16="http://schemas.microsoft.com/office/drawing/2014/main" id="{3C630643-4A3F-FE47-B1C5-31CDBA305796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28" name="Google Shape;156;p5">
              <a:extLst>
                <a:ext uri="{FF2B5EF4-FFF2-40B4-BE49-F238E27FC236}">
                  <a16:creationId xmlns:a16="http://schemas.microsoft.com/office/drawing/2014/main" id="{19E06585-DFBA-B949-B603-BD18E5F7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157;p5">
              <a:extLst>
                <a:ext uri="{FF2B5EF4-FFF2-40B4-BE49-F238E27FC236}">
                  <a16:creationId xmlns:a16="http://schemas.microsoft.com/office/drawing/2014/main" id="{214BCC4C-B95C-7B4A-AE4D-CE76ED657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158;p5">
              <a:extLst>
                <a:ext uri="{FF2B5EF4-FFF2-40B4-BE49-F238E27FC236}">
                  <a16:creationId xmlns:a16="http://schemas.microsoft.com/office/drawing/2014/main" id="{5A8745BF-D8B1-FC4B-9023-3AFEF6ECB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159;p5">
              <a:extLst>
                <a:ext uri="{FF2B5EF4-FFF2-40B4-BE49-F238E27FC236}">
                  <a16:creationId xmlns:a16="http://schemas.microsoft.com/office/drawing/2014/main" id="{1B81B533-275D-B847-B7A4-88758B314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160;p5">
              <a:extLst>
                <a:ext uri="{FF2B5EF4-FFF2-40B4-BE49-F238E27FC236}">
                  <a16:creationId xmlns:a16="http://schemas.microsoft.com/office/drawing/2014/main" id="{2B9D134F-CBD0-324B-B9A8-44770E214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161;p5">
              <a:extLst>
                <a:ext uri="{FF2B5EF4-FFF2-40B4-BE49-F238E27FC236}">
                  <a16:creationId xmlns:a16="http://schemas.microsoft.com/office/drawing/2014/main" id="{C5CF4CCA-148A-E74B-A430-150C5992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62;p5">
              <a:extLst>
                <a:ext uri="{FF2B5EF4-FFF2-40B4-BE49-F238E27FC236}">
                  <a16:creationId xmlns:a16="http://schemas.microsoft.com/office/drawing/2014/main" id="{CA91C147-65F5-7F4F-89BB-421D458D2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63;p5">
              <a:extLst>
                <a:ext uri="{FF2B5EF4-FFF2-40B4-BE49-F238E27FC236}">
                  <a16:creationId xmlns:a16="http://schemas.microsoft.com/office/drawing/2014/main" id="{E422F8CB-176F-F64E-8EF3-25A00AD59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36" name="Google Shape;164;p5">
            <a:extLst>
              <a:ext uri="{FF2B5EF4-FFF2-40B4-BE49-F238E27FC236}">
                <a16:creationId xmlns:a16="http://schemas.microsoft.com/office/drawing/2014/main" id="{4A401D47-2187-2D40-81B3-C221A3E3DB7A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37" name="Google Shape;165;p5">
              <a:extLst>
                <a:ext uri="{FF2B5EF4-FFF2-40B4-BE49-F238E27FC236}">
                  <a16:creationId xmlns:a16="http://schemas.microsoft.com/office/drawing/2014/main" id="{E5DA9913-58D5-2E44-8961-244E47FD4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66;p5">
              <a:extLst>
                <a:ext uri="{FF2B5EF4-FFF2-40B4-BE49-F238E27FC236}">
                  <a16:creationId xmlns:a16="http://schemas.microsoft.com/office/drawing/2014/main" id="{AB7B6A8D-A48D-0345-9EE0-F5C8D1E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167;p5">
              <a:extLst>
                <a:ext uri="{FF2B5EF4-FFF2-40B4-BE49-F238E27FC236}">
                  <a16:creationId xmlns:a16="http://schemas.microsoft.com/office/drawing/2014/main" id="{12AE713A-B8C1-B540-A673-F749C2539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168;p5">
              <a:extLst>
                <a:ext uri="{FF2B5EF4-FFF2-40B4-BE49-F238E27FC236}">
                  <a16:creationId xmlns:a16="http://schemas.microsoft.com/office/drawing/2014/main" id="{DEA808F0-840B-D24C-BD1B-6220C201B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603838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0375" y="1514554"/>
            <a:ext cx="4944300" cy="1659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69;p5">
            <a:extLst>
              <a:ext uri="{FF2B5EF4-FFF2-40B4-BE49-F238E27FC236}">
                <a16:creationId xmlns:a16="http://schemas.microsoft.com/office/drawing/2014/main" id="{B618F67C-3C9B-2D47-95AC-C6DD6C0CAFC2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4D74D-04A3-DC41-85BE-66EE1B054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210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1;p6">
            <a:extLst>
              <a:ext uri="{FF2B5EF4-FFF2-40B4-BE49-F238E27FC236}">
                <a16:creationId xmlns:a16="http://schemas.microsoft.com/office/drawing/2014/main" id="{41FFB75B-0288-7944-A69A-A872576314B0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6" name="Google Shape;172;p6">
            <a:extLst>
              <a:ext uri="{FF2B5EF4-FFF2-40B4-BE49-F238E27FC236}">
                <a16:creationId xmlns:a16="http://schemas.microsoft.com/office/drawing/2014/main" id="{A76C9EB9-855A-6140-B1B7-68938BB904EB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176;p6">
            <a:extLst>
              <a:ext uri="{FF2B5EF4-FFF2-40B4-BE49-F238E27FC236}">
                <a16:creationId xmlns:a16="http://schemas.microsoft.com/office/drawing/2014/main" id="{59FF74E1-BBBD-F94E-89CE-0D559C37E4B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77;p6">
            <a:extLst>
              <a:ext uri="{FF2B5EF4-FFF2-40B4-BE49-F238E27FC236}">
                <a16:creationId xmlns:a16="http://schemas.microsoft.com/office/drawing/2014/main" id="{5BF7A06D-D3E2-474C-AD0A-135426980E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78;p6">
            <a:extLst>
              <a:ext uri="{FF2B5EF4-FFF2-40B4-BE49-F238E27FC236}">
                <a16:creationId xmlns:a16="http://schemas.microsoft.com/office/drawing/2014/main" id="{0FEFEA74-45EE-884C-86C5-61E606E1E73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79;p6">
            <a:extLst>
              <a:ext uri="{FF2B5EF4-FFF2-40B4-BE49-F238E27FC236}">
                <a16:creationId xmlns:a16="http://schemas.microsoft.com/office/drawing/2014/main" id="{5195C50E-0A63-B544-945B-C349BF200C7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180;p6">
            <a:extLst>
              <a:ext uri="{FF2B5EF4-FFF2-40B4-BE49-F238E27FC236}">
                <a16:creationId xmlns:a16="http://schemas.microsoft.com/office/drawing/2014/main" id="{FCD86709-C7B2-DA4C-98F0-856FD2680D69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181;p6">
              <a:extLst>
                <a:ext uri="{FF2B5EF4-FFF2-40B4-BE49-F238E27FC236}">
                  <a16:creationId xmlns:a16="http://schemas.microsoft.com/office/drawing/2014/main" id="{A520AE85-A00A-F949-A3F7-D8F06013E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182;p6">
              <a:extLst>
                <a:ext uri="{FF2B5EF4-FFF2-40B4-BE49-F238E27FC236}">
                  <a16:creationId xmlns:a16="http://schemas.microsoft.com/office/drawing/2014/main" id="{37D7FFFF-CAEF-8F48-98B6-D6120CFE1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183;p6">
            <a:extLst>
              <a:ext uri="{FF2B5EF4-FFF2-40B4-BE49-F238E27FC236}">
                <a16:creationId xmlns:a16="http://schemas.microsoft.com/office/drawing/2014/main" id="{D74738A2-3316-584C-BA7E-00924349A3E0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184;p6">
            <a:extLst>
              <a:ext uri="{FF2B5EF4-FFF2-40B4-BE49-F238E27FC236}">
                <a16:creationId xmlns:a16="http://schemas.microsoft.com/office/drawing/2014/main" id="{C34516DD-DC5D-F94F-A328-3FDDF810F209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185;p6">
              <a:extLst>
                <a:ext uri="{FF2B5EF4-FFF2-40B4-BE49-F238E27FC236}">
                  <a16:creationId xmlns:a16="http://schemas.microsoft.com/office/drawing/2014/main" id="{7EDBA505-3DE9-D84B-9DDF-784B8CB12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86;p6">
              <a:extLst>
                <a:ext uri="{FF2B5EF4-FFF2-40B4-BE49-F238E27FC236}">
                  <a16:creationId xmlns:a16="http://schemas.microsoft.com/office/drawing/2014/main" id="{01594426-1512-0E4F-A7B7-384C05871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87;p6">
              <a:extLst>
                <a:ext uri="{FF2B5EF4-FFF2-40B4-BE49-F238E27FC236}">
                  <a16:creationId xmlns:a16="http://schemas.microsoft.com/office/drawing/2014/main" id="{BE08217E-91F8-BF40-9B06-9FD16F7A9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88;p6">
              <a:extLst>
                <a:ext uri="{FF2B5EF4-FFF2-40B4-BE49-F238E27FC236}">
                  <a16:creationId xmlns:a16="http://schemas.microsoft.com/office/drawing/2014/main" id="{6F76AFAA-3B6B-034C-9EB0-A8B216B2D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89;p6">
              <a:extLst>
                <a:ext uri="{FF2B5EF4-FFF2-40B4-BE49-F238E27FC236}">
                  <a16:creationId xmlns:a16="http://schemas.microsoft.com/office/drawing/2014/main" id="{EB8D9BA0-0AE1-7346-9CB0-D427D4E41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90;p6">
              <a:extLst>
                <a:ext uri="{FF2B5EF4-FFF2-40B4-BE49-F238E27FC236}">
                  <a16:creationId xmlns:a16="http://schemas.microsoft.com/office/drawing/2014/main" id="{0863FB54-08EA-DA4D-AFA2-A09BE67E8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91;p6">
              <a:extLst>
                <a:ext uri="{FF2B5EF4-FFF2-40B4-BE49-F238E27FC236}">
                  <a16:creationId xmlns:a16="http://schemas.microsoft.com/office/drawing/2014/main" id="{E1B87A8C-3CBB-7A43-8E71-85AB2DC45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92;p6">
              <a:extLst>
                <a:ext uri="{FF2B5EF4-FFF2-40B4-BE49-F238E27FC236}">
                  <a16:creationId xmlns:a16="http://schemas.microsoft.com/office/drawing/2014/main" id="{2BD41041-73A5-B646-96D6-DF2169E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193;p6">
            <a:extLst>
              <a:ext uri="{FF2B5EF4-FFF2-40B4-BE49-F238E27FC236}">
                <a16:creationId xmlns:a16="http://schemas.microsoft.com/office/drawing/2014/main" id="{B8547634-4148-BE40-8F97-36D29E72311E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194;p6">
              <a:extLst>
                <a:ext uri="{FF2B5EF4-FFF2-40B4-BE49-F238E27FC236}">
                  <a16:creationId xmlns:a16="http://schemas.microsoft.com/office/drawing/2014/main" id="{E3C4887A-5FA7-A44C-AA79-EBD3427FF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95;p6">
              <a:extLst>
                <a:ext uri="{FF2B5EF4-FFF2-40B4-BE49-F238E27FC236}">
                  <a16:creationId xmlns:a16="http://schemas.microsoft.com/office/drawing/2014/main" id="{B6CE96BD-878D-AA48-9965-44E0C5DF8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196;p6">
              <a:extLst>
                <a:ext uri="{FF2B5EF4-FFF2-40B4-BE49-F238E27FC236}">
                  <a16:creationId xmlns:a16="http://schemas.microsoft.com/office/drawing/2014/main" id="{926802AE-E5EC-FC43-B67D-B30716264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197;p6">
              <a:extLst>
                <a:ext uri="{FF2B5EF4-FFF2-40B4-BE49-F238E27FC236}">
                  <a16:creationId xmlns:a16="http://schemas.microsoft.com/office/drawing/2014/main" id="{9318849E-3FE9-1B48-94BB-317C7708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9" name="Google Shape;198;p6">
            <a:extLst>
              <a:ext uri="{FF2B5EF4-FFF2-40B4-BE49-F238E27FC236}">
                <a16:creationId xmlns:a16="http://schemas.microsoft.com/office/drawing/2014/main" id="{CA619073-D9BA-3043-A4D7-68B6FADFBFA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99;p6">
            <a:extLst>
              <a:ext uri="{FF2B5EF4-FFF2-40B4-BE49-F238E27FC236}">
                <a16:creationId xmlns:a16="http://schemas.microsoft.com/office/drawing/2014/main" id="{59E9083F-9F5F-C046-9D6B-FA074C1E737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00;p6">
            <a:extLst>
              <a:ext uri="{FF2B5EF4-FFF2-40B4-BE49-F238E27FC236}">
                <a16:creationId xmlns:a16="http://schemas.microsoft.com/office/drawing/2014/main" id="{8985A702-8E12-6042-8DE5-FADC1144194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201;p6">
            <a:extLst>
              <a:ext uri="{FF2B5EF4-FFF2-40B4-BE49-F238E27FC236}">
                <a16:creationId xmlns:a16="http://schemas.microsoft.com/office/drawing/2014/main" id="{4246E0C7-73FC-3845-9CDE-508EFDE02FD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3" name="Google Shape;202;p6">
            <a:extLst>
              <a:ext uri="{FF2B5EF4-FFF2-40B4-BE49-F238E27FC236}">
                <a16:creationId xmlns:a16="http://schemas.microsoft.com/office/drawing/2014/main" id="{B16DDA5F-397D-2D41-8311-CC97086697A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4" name="Google Shape;203;p6">
            <a:extLst>
              <a:ext uri="{FF2B5EF4-FFF2-40B4-BE49-F238E27FC236}">
                <a16:creationId xmlns:a16="http://schemas.microsoft.com/office/drawing/2014/main" id="{A8F8A72D-323D-3246-834C-9D018639C85D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5" name="Google Shape;204;p6">
              <a:extLst>
                <a:ext uri="{FF2B5EF4-FFF2-40B4-BE49-F238E27FC236}">
                  <a16:creationId xmlns:a16="http://schemas.microsoft.com/office/drawing/2014/main" id="{098340F6-0179-4644-88F3-F097EDD33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05;p6">
              <a:extLst>
                <a:ext uri="{FF2B5EF4-FFF2-40B4-BE49-F238E27FC236}">
                  <a16:creationId xmlns:a16="http://schemas.microsoft.com/office/drawing/2014/main" id="{A6969CD1-2A7E-FE4E-8CEB-940B079D8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06;p6">
              <a:extLst>
                <a:ext uri="{FF2B5EF4-FFF2-40B4-BE49-F238E27FC236}">
                  <a16:creationId xmlns:a16="http://schemas.microsoft.com/office/drawing/2014/main" id="{FE2FC84A-B9C6-6641-87B0-BB6073DC4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07;p6">
              <a:extLst>
                <a:ext uri="{FF2B5EF4-FFF2-40B4-BE49-F238E27FC236}">
                  <a16:creationId xmlns:a16="http://schemas.microsoft.com/office/drawing/2014/main" id="{CE589205-A533-5A4A-9C75-F4D2DEBC4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208;p6">
              <a:extLst>
                <a:ext uri="{FF2B5EF4-FFF2-40B4-BE49-F238E27FC236}">
                  <a16:creationId xmlns:a16="http://schemas.microsoft.com/office/drawing/2014/main" id="{78C1A089-2D51-8045-A557-ED83654A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209;p6">
              <a:extLst>
                <a:ext uri="{FF2B5EF4-FFF2-40B4-BE49-F238E27FC236}">
                  <a16:creationId xmlns:a16="http://schemas.microsoft.com/office/drawing/2014/main" id="{66E2E594-E8B3-8844-8BA8-16463989E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1" name="Google Shape;210;p6">
            <a:extLst>
              <a:ext uri="{FF2B5EF4-FFF2-40B4-BE49-F238E27FC236}">
                <a16:creationId xmlns:a16="http://schemas.microsoft.com/office/drawing/2014/main" id="{F5856D91-ADC3-DB4B-ABD1-3A86438B819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0375" y="624700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5678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10432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211;p6">
            <a:extLst>
              <a:ext uri="{FF2B5EF4-FFF2-40B4-BE49-F238E27FC236}">
                <a16:creationId xmlns:a16="http://schemas.microsoft.com/office/drawing/2014/main" id="{057DDF5C-6FBB-E14E-8F66-64C7B96F5BC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6DA9-326F-DA42-8C35-93160561F8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6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3;p7">
            <a:extLst>
              <a:ext uri="{FF2B5EF4-FFF2-40B4-BE49-F238E27FC236}">
                <a16:creationId xmlns:a16="http://schemas.microsoft.com/office/drawing/2014/main" id="{EC0FAA73-E2CF-E941-B338-4A52A67CE681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218;p7">
            <a:extLst>
              <a:ext uri="{FF2B5EF4-FFF2-40B4-BE49-F238E27FC236}">
                <a16:creationId xmlns:a16="http://schemas.microsoft.com/office/drawing/2014/main" id="{A3AB5E0F-89DB-0940-865B-6FC8B7B7B9D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19;p7">
            <a:extLst>
              <a:ext uri="{FF2B5EF4-FFF2-40B4-BE49-F238E27FC236}">
                <a16:creationId xmlns:a16="http://schemas.microsoft.com/office/drawing/2014/main" id="{D4BA95E3-205A-4640-96E7-540BFE262A4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220;p7">
            <a:extLst>
              <a:ext uri="{FF2B5EF4-FFF2-40B4-BE49-F238E27FC236}">
                <a16:creationId xmlns:a16="http://schemas.microsoft.com/office/drawing/2014/main" id="{1241BE87-D898-234B-9FA7-8D623C57529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221;p7">
            <a:extLst>
              <a:ext uri="{FF2B5EF4-FFF2-40B4-BE49-F238E27FC236}">
                <a16:creationId xmlns:a16="http://schemas.microsoft.com/office/drawing/2014/main" id="{82A27554-C51A-B44F-A635-B6FE7B49D0E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222;p7">
            <a:extLst>
              <a:ext uri="{FF2B5EF4-FFF2-40B4-BE49-F238E27FC236}">
                <a16:creationId xmlns:a16="http://schemas.microsoft.com/office/drawing/2014/main" id="{CF3C6D39-EB3B-FE4C-A6E7-A98F390B233D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223;p7">
              <a:extLst>
                <a:ext uri="{FF2B5EF4-FFF2-40B4-BE49-F238E27FC236}">
                  <a16:creationId xmlns:a16="http://schemas.microsoft.com/office/drawing/2014/main" id="{9F79077C-C5C9-F64B-B8E5-95290F9C2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24;p7">
              <a:extLst>
                <a:ext uri="{FF2B5EF4-FFF2-40B4-BE49-F238E27FC236}">
                  <a16:creationId xmlns:a16="http://schemas.microsoft.com/office/drawing/2014/main" id="{3A6808A1-C13E-1A4B-8250-5D544AB2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225;p7">
            <a:extLst>
              <a:ext uri="{FF2B5EF4-FFF2-40B4-BE49-F238E27FC236}">
                <a16:creationId xmlns:a16="http://schemas.microsoft.com/office/drawing/2014/main" id="{42D5B7A1-F425-1F4A-B303-AF9AD72C06F7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226;p7">
            <a:extLst>
              <a:ext uri="{FF2B5EF4-FFF2-40B4-BE49-F238E27FC236}">
                <a16:creationId xmlns:a16="http://schemas.microsoft.com/office/drawing/2014/main" id="{31C06224-D396-2E42-B119-D7073D0A9FFD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227;p7">
              <a:extLst>
                <a:ext uri="{FF2B5EF4-FFF2-40B4-BE49-F238E27FC236}">
                  <a16:creationId xmlns:a16="http://schemas.microsoft.com/office/drawing/2014/main" id="{721E6ED1-68E9-1742-AA93-35D196E99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28;p7">
              <a:extLst>
                <a:ext uri="{FF2B5EF4-FFF2-40B4-BE49-F238E27FC236}">
                  <a16:creationId xmlns:a16="http://schemas.microsoft.com/office/drawing/2014/main" id="{BAFC0A0F-6026-0C40-BEFA-047099F0B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29;p7">
              <a:extLst>
                <a:ext uri="{FF2B5EF4-FFF2-40B4-BE49-F238E27FC236}">
                  <a16:creationId xmlns:a16="http://schemas.microsoft.com/office/drawing/2014/main" id="{EA71C5DC-1CC2-4D4C-8AB8-22EC2167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30;p7">
              <a:extLst>
                <a:ext uri="{FF2B5EF4-FFF2-40B4-BE49-F238E27FC236}">
                  <a16:creationId xmlns:a16="http://schemas.microsoft.com/office/drawing/2014/main" id="{3D60EAE0-F8A4-5342-8C5D-C2D9ABC01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31;p7">
              <a:extLst>
                <a:ext uri="{FF2B5EF4-FFF2-40B4-BE49-F238E27FC236}">
                  <a16:creationId xmlns:a16="http://schemas.microsoft.com/office/drawing/2014/main" id="{8C1BAA36-B835-8041-AD28-B70335C86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32;p7">
              <a:extLst>
                <a:ext uri="{FF2B5EF4-FFF2-40B4-BE49-F238E27FC236}">
                  <a16:creationId xmlns:a16="http://schemas.microsoft.com/office/drawing/2014/main" id="{9232880C-3201-AA49-AF4C-EAC0CCAFC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33;p7">
              <a:extLst>
                <a:ext uri="{FF2B5EF4-FFF2-40B4-BE49-F238E27FC236}">
                  <a16:creationId xmlns:a16="http://schemas.microsoft.com/office/drawing/2014/main" id="{1784EFE7-9649-CC4D-94DE-69563EB9B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234;p7">
              <a:extLst>
                <a:ext uri="{FF2B5EF4-FFF2-40B4-BE49-F238E27FC236}">
                  <a16:creationId xmlns:a16="http://schemas.microsoft.com/office/drawing/2014/main" id="{1FAD57D6-7AB4-BA43-BC26-2CC059A35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235;p7">
            <a:extLst>
              <a:ext uri="{FF2B5EF4-FFF2-40B4-BE49-F238E27FC236}">
                <a16:creationId xmlns:a16="http://schemas.microsoft.com/office/drawing/2014/main" id="{08308DC4-E7AB-1D4B-84FC-07168BF51623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236;p7">
              <a:extLst>
                <a:ext uri="{FF2B5EF4-FFF2-40B4-BE49-F238E27FC236}">
                  <a16:creationId xmlns:a16="http://schemas.microsoft.com/office/drawing/2014/main" id="{D92D279E-C66F-D149-ABB8-6E0D16138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37;p7">
              <a:extLst>
                <a:ext uri="{FF2B5EF4-FFF2-40B4-BE49-F238E27FC236}">
                  <a16:creationId xmlns:a16="http://schemas.microsoft.com/office/drawing/2014/main" id="{83C8F7BB-623A-4A48-81B4-3C15A4746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238;p7">
              <a:extLst>
                <a:ext uri="{FF2B5EF4-FFF2-40B4-BE49-F238E27FC236}">
                  <a16:creationId xmlns:a16="http://schemas.microsoft.com/office/drawing/2014/main" id="{B932E025-C648-484F-9143-970B38BEC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239;p7">
              <a:extLst>
                <a:ext uri="{FF2B5EF4-FFF2-40B4-BE49-F238E27FC236}">
                  <a16:creationId xmlns:a16="http://schemas.microsoft.com/office/drawing/2014/main" id="{8A8F4D97-28C0-414B-B6FA-6EA655C0A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50591" y="618902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50591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38863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27136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40;p7">
            <a:extLst>
              <a:ext uri="{FF2B5EF4-FFF2-40B4-BE49-F238E27FC236}">
                <a16:creationId xmlns:a16="http://schemas.microsoft.com/office/drawing/2014/main" id="{7E55939B-F1DB-E34B-BA6F-FA7D5789DAE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CC485-D225-CF4E-AFE3-F3649729CE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86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2;p8">
            <a:extLst>
              <a:ext uri="{FF2B5EF4-FFF2-40B4-BE49-F238E27FC236}">
                <a16:creationId xmlns:a16="http://schemas.microsoft.com/office/drawing/2014/main" id="{0B11964C-E233-E84B-92DF-ED6DE23EDD8C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243;p8">
            <a:extLst>
              <a:ext uri="{FF2B5EF4-FFF2-40B4-BE49-F238E27FC236}">
                <a16:creationId xmlns:a16="http://schemas.microsoft.com/office/drawing/2014/main" id="{F5B9E239-7247-F145-B8A6-7F6BB65F1045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245;p8">
            <a:extLst>
              <a:ext uri="{FF2B5EF4-FFF2-40B4-BE49-F238E27FC236}">
                <a16:creationId xmlns:a16="http://schemas.microsoft.com/office/drawing/2014/main" id="{016E9756-709E-DD42-82A6-1B44D94CBC7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246;p8">
            <a:extLst>
              <a:ext uri="{FF2B5EF4-FFF2-40B4-BE49-F238E27FC236}">
                <a16:creationId xmlns:a16="http://schemas.microsoft.com/office/drawing/2014/main" id="{1DFAEE87-13D0-CF4B-8E86-B88E761E3DE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247;p8">
            <a:extLst>
              <a:ext uri="{FF2B5EF4-FFF2-40B4-BE49-F238E27FC236}">
                <a16:creationId xmlns:a16="http://schemas.microsoft.com/office/drawing/2014/main" id="{8F832F87-FB33-9449-8D34-62C470089A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48;p8">
            <a:extLst>
              <a:ext uri="{FF2B5EF4-FFF2-40B4-BE49-F238E27FC236}">
                <a16:creationId xmlns:a16="http://schemas.microsoft.com/office/drawing/2014/main" id="{3E22B04F-A816-B744-9AA8-6023C395BE7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249;p8">
            <a:extLst>
              <a:ext uri="{FF2B5EF4-FFF2-40B4-BE49-F238E27FC236}">
                <a16:creationId xmlns:a16="http://schemas.microsoft.com/office/drawing/2014/main" id="{974763A3-4D88-4947-8EE5-D61CDD624104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0" name="Google Shape;250;p8">
              <a:extLst>
                <a:ext uri="{FF2B5EF4-FFF2-40B4-BE49-F238E27FC236}">
                  <a16:creationId xmlns:a16="http://schemas.microsoft.com/office/drawing/2014/main" id="{9535B3D0-AF84-B64E-A83B-3821BE10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251;p8">
              <a:extLst>
                <a:ext uri="{FF2B5EF4-FFF2-40B4-BE49-F238E27FC236}">
                  <a16:creationId xmlns:a16="http://schemas.microsoft.com/office/drawing/2014/main" id="{FB03FC72-D63D-894D-BBFF-008B1F401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252;p8">
            <a:extLst>
              <a:ext uri="{FF2B5EF4-FFF2-40B4-BE49-F238E27FC236}">
                <a16:creationId xmlns:a16="http://schemas.microsoft.com/office/drawing/2014/main" id="{3FC3C085-C916-2F46-82B3-4FE480523869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253;p8">
            <a:extLst>
              <a:ext uri="{FF2B5EF4-FFF2-40B4-BE49-F238E27FC236}">
                <a16:creationId xmlns:a16="http://schemas.microsoft.com/office/drawing/2014/main" id="{5749DFA2-37B8-BF45-A8EA-9B8E0BAA324A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4" name="Google Shape;254;p8">
              <a:extLst>
                <a:ext uri="{FF2B5EF4-FFF2-40B4-BE49-F238E27FC236}">
                  <a16:creationId xmlns:a16="http://schemas.microsoft.com/office/drawing/2014/main" id="{C45803AA-4583-E945-A40E-13ED3919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55;p8">
              <a:extLst>
                <a:ext uri="{FF2B5EF4-FFF2-40B4-BE49-F238E27FC236}">
                  <a16:creationId xmlns:a16="http://schemas.microsoft.com/office/drawing/2014/main" id="{A018A9B0-DFEB-9B43-AC05-E4E249B25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56;p8">
              <a:extLst>
                <a:ext uri="{FF2B5EF4-FFF2-40B4-BE49-F238E27FC236}">
                  <a16:creationId xmlns:a16="http://schemas.microsoft.com/office/drawing/2014/main" id="{94F7A4E7-206C-4247-BCCF-74E8F8BBE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57;p8">
              <a:extLst>
                <a:ext uri="{FF2B5EF4-FFF2-40B4-BE49-F238E27FC236}">
                  <a16:creationId xmlns:a16="http://schemas.microsoft.com/office/drawing/2014/main" id="{CD3AACA3-1731-9E46-82F7-1F1D7C24C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8;p8">
              <a:extLst>
                <a:ext uri="{FF2B5EF4-FFF2-40B4-BE49-F238E27FC236}">
                  <a16:creationId xmlns:a16="http://schemas.microsoft.com/office/drawing/2014/main" id="{3F48E08A-0277-3F40-B45C-64F3FE829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59;p8">
              <a:extLst>
                <a:ext uri="{FF2B5EF4-FFF2-40B4-BE49-F238E27FC236}">
                  <a16:creationId xmlns:a16="http://schemas.microsoft.com/office/drawing/2014/main" id="{874B7A92-F178-E847-BBE7-D374D7B9B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60;p8">
              <a:extLst>
                <a:ext uri="{FF2B5EF4-FFF2-40B4-BE49-F238E27FC236}">
                  <a16:creationId xmlns:a16="http://schemas.microsoft.com/office/drawing/2014/main" id="{B1D4DC65-D34C-034D-8FC1-2E3FB05D5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61;p8">
              <a:extLst>
                <a:ext uri="{FF2B5EF4-FFF2-40B4-BE49-F238E27FC236}">
                  <a16:creationId xmlns:a16="http://schemas.microsoft.com/office/drawing/2014/main" id="{660D8089-01FD-7A4C-8A8A-9C32A2C06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262;p8">
            <a:extLst>
              <a:ext uri="{FF2B5EF4-FFF2-40B4-BE49-F238E27FC236}">
                <a16:creationId xmlns:a16="http://schemas.microsoft.com/office/drawing/2014/main" id="{EB90FD47-69D8-224A-BBB7-EE8575A9E89B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3" name="Google Shape;263;p8">
              <a:extLst>
                <a:ext uri="{FF2B5EF4-FFF2-40B4-BE49-F238E27FC236}">
                  <a16:creationId xmlns:a16="http://schemas.microsoft.com/office/drawing/2014/main" id="{319382C7-0E92-2045-A4AD-FD6767B25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264;p8">
              <a:extLst>
                <a:ext uri="{FF2B5EF4-FFF2-40B4-BE49-F238E27FC236}">
                  <a16:creationId xmlns:a16="http://schemas.microsoft.com/office/drawing/2014/main" id="{F49AA946-0A48-0045-9C24-D942F99F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265;p8">
              <a:extLst>
                <a:ext uri="{FF2B5EF4-FFF2-40B4-BE49-F238E27FC236}">
                  <a16:creationId xmlns:a16="http://schemas.microsoft.com/office/drawing/2014/main" id="{F9F6FD9E-FE4B-D64C-8FD8-A085B24A5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66;p8">
              <a:extLst>
                <a:ext uri="{FF2B5EF4-FFF2-40B4-BE49-F238E27FC236}">
                  <a16:creationId xmlns:a16="http://schemas.microsoft.com/office/drawing/2014/main" id="{016B1EE6-221F-6947-AF7E-D03F97E2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267;p8">
            <a:extLst>
              <a:ext uri="{FF2B5EF4-FFF2-40B4-BE49-F238E27FC236}">
                <a16:creationId xmlns:a16="http://schemas.microsoft.com/office/drawing/2014/main" id="{9CFB199E-4118-084A-9F86-621FA7F0572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268;p8">
            <a:extLst>
              <a:ext uri="{FF2B5EF4-FFF2-40B4-BE49-F238E27FC236}">
                <a16:creationId xmlns:a16="http://schemas.microsoft.com/office/drawing/2014/main" id="{7253E377-9919-2942-BFCE-36CFE84B2CA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269;p8">
            <a:extLst>
              <a:ext uri="{FF2B5EF4-FFF2-40B4-BE49-F238E27FC236}">
                <a16:creationId xmlns:a16="http://schemas.microsoft.com/office/drawing/2014/main" id="{B5298EB5-3567-A440-9758-D88DC0373E5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270;p8">
            <a:extLst>
              <a:ext uri="{FF2B5EF4-FFF2-40B4-BE49-F238E27FC236}">
                <a16:creationId xmlns:a16="http://schemas.microsoft.com/office/drawing/2014/main" id="{EEF044E3-DA67-B64E-B3AA-64CE775E57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71;p8">
            <a:extLst>
              <a:ext uri="{FF2B5EF4-FFF2-40B4-BE49-F238E27FC236}">
                <a16:creationId xmlns:a16="http://schemas.microsoft.com/office/drawing/2014/main" id="{744F87F3-FBEC-CB42-ADF2-C73404955303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272;p8">
            <a:extLst>
              <a:ext uri="{FF2B5EF4-FFF2-40B4-BE49-F238E27FC236}">
                <a16:creationId xmlns:a16="http://schemas.microsoft.com/office/drawing/2014/main" id="{A2869B74-CF73-C242-BE06-A06F4D3D5309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3" name="Google Shape;273;p8">
              <a:extLst>
                <a:ext uri="{FF2B5EF4-FFF2-40B4-BE49-F238E27FC236}">
                  <a16:creationId xmlns:a16="http://schemas.microsoft.com/office/drawing/2014/main" id="{8824665E-663B-E04A-808B-5426844B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274;p8">
              <a:extLst>
                <a:ext uri="{FF2B5EF4-FFF2-40B4-BE49-F238E27FC236}">
                  <a16:creationId xmlns:a16="http://schemas.microsoft.com/office/drawing/2014/main" id="{BF371E4A-07DD-3149-B471-4C87FA956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275;p8">
              <a:extLst>
                <a:ext uri="{FF2B5EF4-FFF2-40B4-BE49-F238E27FC236}">
                  <a16:creationId xmlns:a16="http://schemas.microsoft.com/office/drawing/2014/main" id="{1530F5A6-D06C-2A4A-8395-A3C8356E6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76;p8">
              <a:extLst>
                <a:ext uri="{FF2B5EF4-FFF2-40B4-BE49-F238E27FC236}">
                  <a16:creationId xmlns:a16="http://schemas.microsoft.com/office/drawing/2014/main" id="{C09A3A28-30A1-CB40-B094-5666C0B7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77;p8">
              <a:extLst>
                <a:ext uri="{FF2B5EF4-FFF2-40B4-BE49-F238E27FC236}">
                  <a16:creationId xmlns:a16="http://schemas.microsoft.com/office/drawing/2014/main" id="{0893236A-9E82-2C4A-9656-D8D2E69BF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78;p8">
              <a:extLst>
                <a:ext uri="{FF2B5EF4-FFF2-40B4-BE49-F238E27FC236}">
                  <a16:creationId xmlns:a16="http://schemas.microsoft.com/office/drawing/2014/main" id="{7479058F-FEB4-1048-B632-FE5E54100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279;p8">
            <a:extLst>
              <a:ext uri="{FF2B5EF4-FFF2-40B4-BE49-F238E27FC236}">
                <a16:creationId xmlns:a16="http://schemas.microsoft.com/office/drawing/2014/main" id="{28EC0128-B8AA-7A47-B901-3EAC46F26E33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1C4E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280;p8">
            <a:extLst>
              <a:ext uri="{FF2B5EF4-FFF2-40B4-BE49-F238E27FC236}">
                <a16:creationId xmlns:a16="http://schemas.microsoft.com/office/drawing/2014/main" id="{6F6FEA0B-B3B6-BA42-9735-66998E346F8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7B000-A734-FC42-9127-C622F517E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4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;p10">
            <a:extLst>
              <a:ext uri="{FF2B5EF4-FFF2-40B4-BE49-F238E27FC236}">
                <a16:creationId xmlns:a16="http://schemas.microsoft.com/office/drawing/2014/main" id="{7EE616D0-4F2A-784E-B4C5-590D43FEC9F4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8218488" y="4121150"/>
            <a:ext cx="685800" cy="593725"/>
          </a:xfrm>
          <a:custGeom>
            <a:avLst/>
            <a:gdLst>
              <a:gd name="T0" fmla="*/ 171450 w 120000"/>
              <a:gd name="T1" fmla="*/ 0 h 120000"/>
              <a:gd name="T2" fmla="*/ 0 w 120000"/>
              <a:gd name="T3" fmla="*/ 296833 h 120000"/>
              <a:gd name="T4" fmla="*/ 171450 w 120000"/>
              <a:gd name="T5" fmla="*/ 593725 h 120000"/>
              <a:gd name="T6" fmla="*/ 514350 w 120000"/>
              <a:gd name="T7" fmla="*/ 593725 h 120000"/>
              <a:gd name="T8" fmla="*/ 685800 w 120000"/>
              <a:gd name="T9" fmla="*/ 296833 h 120000"/>
              <a:gd name="T10" fmla="*/ 514350 w 120000"/>
              <a:gd name="T11" fmla="*/ 0 h 120000"/>
              <a:gd name="T12" fmla="*/ 171450 w 120000"/>
              <a:gd name="T13" fmla="*/ 0 h 120000"/>
              <a:gd name="T14" fmla="*/ 219896 w 120000"/>
              <a:gd name="T15" fmla="*/ 83864 h 120000"/>
              <a:gd name="T16" fmla="*/ 465898 w 120000"/>
              <a:gd name="T17" fmla="*/ 83864 h 120000"/>
              <a:gd name="T18" fmla="*/ 588834 w 120000"/>
              <a:gd name="T19" fmla="*/ 296833 h 120000"/>
              <a:gd name="T20" fmla="*/ 465898 w 120000"/>
              <a:gd name="T21" fmla="*/ 509802 h 120000"/>
              <a:gd name="T22" fmla="*/ 219896 w 120000"/>
              <a:gd name="T23" fmla="*/ 509802 h 120000"/>
              <a:gd name="T24" fmla="*/ 96898 w 120000"/>
              <a:gd name="T25" fmla="*/ 296833 h 120000"/>
              <a:gd name="T26" fmla="*/ 219896 w 120000"/>
              <a:gd name="T27" fmla="*/ 83864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" name="Google Shape;323;p10">
            <a:extLst>
              <a:ext uri="{FF2B5EF4-FFF2-40B4-BE49-F238E27FC236}">
                <a16:creationId xmlns:a16="http://schemas.microsoft.com/office/drawing/2014/main" id="{C21B7D8D-C6EC-3142-AC88-89CA025F0B4F}"/>
              </a:ext>
            </a:extLst>
          </p:cNvPr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4" name="Google Shape;324;p10">
            <a:extLst>
              <a:ext uri="{FF2B5EF4-FFF2-40B4-BE49-F238E27FC236}">
                <a16:creationId xmlns:a16="http://schemas.microsoft.com/office/drawing/2014/main" id="{6B304660-A0E1-1445-BEDF-8CBC12A305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847725"/>
            <a:ext cx="674688" cy="584200"/>
          </a:xfrm>
          <a:prstGeom prst="hexagon">
            <a:avLst>
              <a:gd name="adj" fmla="val 28701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Google Shape;325;p10">
            <a:extLst>
              <a:ext uri="{FF2B5EF4-FFF2-40B4-BE49-F238E27FC236}">
                <a16:creationId xmlns:a16="http://schemas.microsoft.com/office/drawing/2014/main" id="{9D17B2CE-8B69-0C48-A288-B5B33709323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3238" y="1162050"/>
            <a:ext cx="352425" cy="304800"/>
          </a:xfrm>
          <a:prstGeom prst="hexagon">
            <a:avLst>
              <a:gd name="adj" fmla="val 2870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326;p10">
            <a:extLst>
              <a:ext uri="{FF2B5EF4-FFF2-40B4-BE49-F238E27FC236}">
                <a16:creationId xmlns:a16="http://schemas.microsoft.com/office/drawing/2014/main" id="{6E16EFBE-FEFE-7D44-89DE-8A59553F2E8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208088" y="-131763"/>
            <a:ext cx="674687" cy="584201"/>
          </a:xfrm>
          <a:prstGeom prst="hexagon">
            <a:avLst>
              <a:gd name="adj" fmla="val 2870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327;p10">
            <a:extLst>
              <a:ext uri="{FF2B5EF4-FFF2-40B4-BE49-F238E27FC236}">
                <a16:creationId xmlns:a16="http://schemas.microsoft.com/office/drawing/2014/main" id="{6F8FD0EF-39A5-B341-9C73-F07ADDA1C3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47650" y="49213"/>
            <a:ext cx="295275" cy="255587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328;p10">
            <a:extLst>
              <a:ext uri="{FF2B5EF4-FFF2-40B4-BE49-F238E27FC236}">
                <a16:creationId xmlns:a16="http://schemas.microsoft.com/office/drawing/2014/main" id="{A65DC50C-A854-3040-8C68-53B175EC49E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486275"/>
            <a:ext cx="542925" cy="469900"/>
          </a:xfrm>
          <a:prstGeom prst="hexagon">
            <a:avLst>
              <a:gd name="adj" fmla="val 28703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329;p10">
            <a:extLst>
              <a:ext uri="{FF2B5EF4-FFF2-40B4-BE49-F238E27FC236}">
                <a16:creationId xmlns:a16="http://schemas.microsoft.com/office/drawing/2014/main" id="{9B67E803-E620-5C46-91A3-305EA3FBB81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523288" y="4741863"/>
            <a:ext cx="284162" cy="244475"/>
          </a:xfrm>
          <a:prstGeom prst="hexagon">
            <a:avLst>
              <a:gd name="adj" fmla="val 28827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330;p10">
            <a:extLst>
              <a:ext uri="{FF2B5EF4-FFF2-40B4-BE49-F238E27FC236}">
                <a16:creationId xmlns:a16="http://schemas.microsoft.com/office/drawing/2014/main" id="{E89F5672-A45F-9E4F-988D-94415E6D833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323263" y="3627438"/>
            <a:ext cx="542925" cy="469900"/>
          </a:xfrm>
          <a:prstGeom prst="hexagon">
            <a:avLst>
              <a:gd name="adj" fmla="val 28687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331;p10">
            <a:extLst>
              <a:ext uri="{FF2B5EF4-FFF2-40B4-BE49-F238E27FC236}">
                <a16:creationId xmlns:a16="http://schemas.microsoft.com/office/drawing/2014/main" id="{BDDA064D-C0AE-DA4D-9CBC-CD4B0C0AD3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010025"/>
            <a:ext cx="238125" cy="206375"/>
          </a:xfrm>
          <a:prstGeom prst="hexagon">
            <a:avLst>
              <a:gd name="adj" fmla="val 2865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332;p10">
            <a:extLst>
              <a:ext uri="{FF2B5EF4-FFF2-40B4-BE49-F238E27FC236}">
                <a16:creationId xmlns:a16="http://schemas.microsoft.com/office/drawing/2014/main" id="{6AF666E3-1D0E-1F43-B2CA-474298A1AF4F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F9CA7-62CE-4642-A092-5D412AD740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23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DDDEAC33-2815-8F4A-B32D-6092D8AD246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731963" y="1735138"/>
            <a:ext cx="4945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B708BD7A-E83F-DD47-B2CC-169FBF00DD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731963" y="2255838"/>
            <a:ext cx="4945062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A6072998-B5BC-5D43-BA18-C473CC785277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14288" y="4786313"/>
            <a:ext cx="5476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</a:lstStyle>
          <a:p>
            <a:pPr>
              <a:defRPr/>
            </a:pPr>
            <a:fld id="{A78A4597-48F4-4046-A534-E5F3393F9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hyperlink" Target="https://openclipart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openclipart.org/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openclipart.org/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10.png"/><Relationship Id="rId7" Type="http://schemas.openxmlformats.org/officeDocument/2006/relationships/image" Target="../media/image1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emf"/><Relationship Id="rId5" Type="http://schemas.openxmlformats.org/officeDocument/2006/relationships/image" Target="../media/image7.png"/><Relationship Id="rId4" Type="http://schemas.openxmlformats.org/officeDocument/2006/relationships/hyperlink" Target="https://openclipart.org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4B023FA-FDC1-DD45-AED3-F871BE6D09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MA5 – Pipelining &amp; Parallelism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0785DFA-E670-EB40-B57A-C55EB48882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 256 – Dickinson College</a:t>
            </a:r>
          </a:p>
          <a:p>
            <a:r>
              <a:rPr lang="en-US" dirty="0"/>
              <a:t>Prof. </a:t>
            </a:r>
            <a:r>
              <a:rPr lang="en-US" dirty="0" err="1"/>
              <a:t>Braught</a:t>
            </a:r>
            <a:endParaRPr lang="en-US" dirty="0"/>
          </a:p>
          <a:p>
            <a:r>
              <a:rPr lang="en-US"/>
              <a:t>Spring 2023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016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8AE85A6-EB66-2447-874D-A1E75AA72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4504" y="0"/>
            <a:ext cx="4944300" cy="645300"/>
          </a:xfrm>
        </p:spPr>
        <p:txBody>
          <a:bodyPr/>
          <a:lstStyle/>
          <a:p>
            <a:r>
              <a:rPr lang="en-US" dirty="0"/>
              <a:t>Super Scalar Processors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394F13F-F8E0-884A-8465-67F7091E2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09076" y="719915"/>
            <a:ext cx="6769814" cy="1954710"/>
          </a:xfrm>
        </p:spPr>
        <p:txBody>
          <a:bodyPr/>
          <a:lstStyle/>
          <a:p>
            <a:r>
              <a:rPr lang="en-US" sz="1800" dirty="0"/>
              <a:t>A </a:t>
            </a:r>
            <a:r>
              <a:rPr lang="en-US" sz="1800" i="1" dirty="0"/>
              <a:t>Super-Scalar Processor </a:t>
            </a:r>
            <a:r>
              <a:rPr lang="en-US" sz="1800" dirty="0"/>
              <a:t>has multiple functional units (e.g. ALUs).</a:t>
            </a:r>
          </a:p>
          <a:p>
            <a:pPr lvl="1"/>
            <a:r>
              <a:rPr lang="en-US" sz="1800" dirty="0"/>
              <a:t>Multiple instructions are fetched at the same time.</a:t>
            </a:r>
          </a:p>
          <a:p>
            <a:pPr lvl="1"/>
            <a:r>
              <a:rPr lang="en-US" sz="1800" dirty="0"/>
              <a:t>Instructions are matched to the available functional units during decoding.</a:t>
            </a:r>
          </a:p>
          <a:p>
            <a:pPr lvl="1"/>
            <a:r>
              <a:rPr lang="en-US" sz="1800" dirty="0"/>
              <a:t>Multiple instructions are executed in parallel.</a:t>
            </a:r>
          </a:p>
          <a:p>
            <a:pPr lvl="1"/>
            <a:r>
              <a:rPr lang="en-US" sz="1800" dirty="0"/>
              <a:t>Results are put back into order by a “commit unit”</a:t>
            </a:r>
          </a:p>
          <a:p>
            <a:endParaRPr lang="en-US" sz="1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2F64D-373F-024F-A845-85DF003DBB5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D684051-E1A0-734F-B55B-1BD165CDE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477" y="2778799"/>
            <a:ext cx="4935893" cy="2206715"/>
          </a:xfrm>
          <a:prstGeom prst="rect">
            <a:avLst/>
          </a:prstGeom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47B9A6E-C3DE-FF4F-A302-B2CADC82CA71}"/>
              </a:ext>
            </a:extLst>
          </p:cNvPr>
          <p:cNvSpPr/>
          <p:nvPr/>
        </p:nvSpPr>
        <p:spPr>
          <a:xfrm>
            <a:off x="1701478" y="2696903"/>
            <a:ext cx="1238492" cy="2358062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793B88C-3C59-7C42-A9B2-C702B027ECF1}"/>
              </a:ext>
            </a:extLst>
          </p:cNvPr>
          <p:cNvSpPr/>
          <p:nvPr/>
        </p:nvSpPr>
        <p:spPr>
          <a:xfrm>
            <a:off x="2759956" y="2696903"/>
            <a:ext cx="1307942" cy="2358062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DCD98CF-1555-7F4B-A749-0AE812474BD6}"/>
              </a:ext>
            </a:extLst>
          </p:cNvPr>
          <p:cNvSpPr/>
          <p:nvPr/>
        </p:nvSpPr>
        <p:spPr>
          <a:xfrm>
            <a:off x="3818433" y="2696903"/>
            <a:ext cx="1482771" cy="2358062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AA08B46-8C66-CD4A-8C03-BFEF75412C7E}"/>
              </a:ext>
            </a:extLst>
          </p:cNvPr>
          <p:cNvSpPr/>
          <p:nvPr/>
        </p:nvSpPr>
        <p:spPr>
          <a:xfrm>
            <a:off x="5119867" y="2678346"/>
            <a:ext cx="1697502" cy="2358062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10" grpId="0" animBg="1"/>
      <p:bldP spid="10" grpId="1" animBg="1"/>
      <p:bldP spid="11" grpId="0" animBg="1"/>
      <p:bldP spid="11" grpId="1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4ACA204-104F-EF4E-B008-2B4A70314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Multicore Processors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0DAB930-D19E-7647-AC2C-26751EA6B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4748" y="1264202"/>
            <a:ext cx="4178737" cy="2544900"/>
          </a:xfrm>
        </p:spPr>
        <p:txBody>
          <a:bodyPr/>
          <a:lstStyle/>
          <a:p>
            <a:r>
              <a:rPr lang="en-US" sz="2400" dirty="0"/>
              <a:t>A </a:t>
            </a:r>
            <a:r>
              <a:rPr lang="en-US" sz="2400" b="1" i="1" dirty="0"/>
              <a:t>multicore processor </a:t>
            </a:r>
            <a:r>
              <a:rPr lang="en-US" sz="2400" dirty="0"/>
              <a:t>has multiple complete CPU </a:t>
            </a:r>
            <a:r>
              <a:rPr lang="en-US" sz="2400" i="1" dirty="0"/>
              <a:t>cores</a:t>
            </a:r>
            <a:r>
              <a:rPr lang="en-US" sz="2400" dirty="0"/>
              <a:t> on a single processor chip.</a:t>
            </a:r>
          </a:p>
          <a:p>
            <a:pPr lvl="1"/>
            <a:r>
              <a:rPr lang="en-US" sz="2000" dirty="0"/>
              <a:t>Each core is super-scalar and pipelined</a:t>
            </a:r>
          </a:p>
          <a:p>
            <a:pPr lvl="1"/>
            <a:r>
              <a:rPr lang="en-US" sz="2000" dirty="0"/>
              <a:t>Cores can execute:</a:t>
            </a:r>
          </a:p>
          <a:p>
            <a:pPr lvl="2"/>
            <a:r>
              <a:rPr lang="en-US" sz="1800" dirty="0"/>
              <a:t>different programs</a:t>
            </a:r>
            <a:endParaRPr lang="en-US" sz="2000" dirty="0"/>
          </a:p>
          <a:p>
            <a:pPr lvl="2"/>
            <a:r>
              <a:rPr lang="en-US" sz="1800" dirty="0"/>
              <a:t>different parts of same program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2F64D-373F-024F-A845-85DF003DBB5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A59512C-66AD-D442-96FD-7BFDDC13C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792" y="135614"/>
            <a:ext cx="3747472" cy="431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E7C9138-5605-B749-9FF8-D0A1C3006C8B}"/>
              </a:ext>
            </a:extLst>
          </p:cNvPr>
          <p:cNvSpPr txBox="1"/>
          <p:nvPr/>
        </p:nvSpPr>
        <p:spPr>
          <a:xfrm>
            <a:off x="5460532" y="4739631"/>
            <a:ext cx="31133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Image adapted from: https://</a:t>
            </a:r>
            <a:r>
              <a:rPr lang="en-US" sz="800" dirty="0" err="1"/>
              <a:t>www.enterpriseai.news</a:t>
            </a:r>
            <a:r>
              <a:rPr lang="en-US" sz="800" dirty="0"/>
              <a:t>/2014/07/09/</a:t>
            </a:r>
          </a:p>
          <a:p>
            <a:r>
              <a:rPr lang="en-US" sz="800" dirty="0"/>
              <a:t>Shared-memory-clusters-</a:t>
            </a:r>
            <a:r>
              <a:rPr lang="en-US" sz="800" dirty="0" err="1"/>
              <a:t>numa</a:t>
            </a:r>
            <a:r>
              <a:rPr lang="en-US" sz="800" dirty="0"/>
              <a:t>-cache-latencies/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76DA3F9-4486-4E41-B6D1-76AF4C4CCF3E}"/>
              </a:ext>
            </a:extLst>
          </p:cNvPr>
          <p:cNvSpPr/>
          <p:nvPr/>
        </p:nvSpPr>
        <p:spPr>
          <a:xfrm>
            <a:off x="5423209" y="1162646"/>
            <a:ext cx="503853" cy="333250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L1 Data Cache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3DE8D4B-C898-1C49-8011-DCE7B0155008}"/>
              </a:ext>
            </a:extLst>
          </p:cNvPr>
          <p:cNvSpPr/>
          <p:nvPr/>
        </p:nvSpPr>
        <p:spPr>
          <a:xfrm>
            <a:off x="7406152" y="1156310"/>
            <a:ext cx="503853" cy="333250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L1 Data Cache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D1B7D7F-7693-1441-86B6-390061D162EA}"/>
              </a:ext>
            </a:extLst>
          </p:cNvPr>
          <p:cNvSpPr/>
          <p:nvPr/>
        </p:nvSpPr>
        <p:spPr>
          <a:xfrm>
            <a:off x="6019608" y="1168568"/>
            <a:ext cx="503853" cy="333250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L1 Inst Cache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D149EB6-34CF-E64C-99C3-9CD64D1AD2A5}"/>
              </a:ext>
            </a:extLst>
          </p:cNvPr>
          <p:cNvSpPr/>
          <p:nvPr/>
        </p:nvSpPr>
        <p:spPr>
          <a:xfrm>
            <a:off x="8002818" y="1154298"/>
            <a:ext cx="503853" cy="333250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L1 Inst Cache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5ADEE0D3-598A-2240-8B39-9E753AF3AF3D}"/>
              </a:ext>
            </a:extLst>
          </p:cNvPr>
          <p:cNvSpPr/>
          <p:nvPr/>
        </p:nvSpPr>
        <p:spPr>
          <a:xfrm>
            <a:off x="5305021" y="3545632"/>
            <a:ext cx="1851559" cy="111967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Main Memory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E10EAC4-BEDC-DA4D-82A7-A8965F749EB7}"/>
              </a:ext>
            </a:extLst>
          </p:cNvPr>
          <p:cNvSpPr/>
          <p:nvPr/>
        </p:nvSpPr>
        <p:spPr>
          <a:xfrm>
            <a:off x="7503197" y="3886425"/>
            <a:ext cx="1138039" cy="7340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Input/ Output</a:t>
            </a:r>
          </a:p>
        </p:txBody>
      </p:sp>
      <p:sp>
        <p:nvSpPr>
          <p:cNvPr id="23" name="Left-Right Arrow 22">
            <a:extLst>
              <a:ext uri="{FF2B5EF4-FFF2-40B4-BE49-F238E27FC236}">
                <a16:creationId xmlns:a16="http://schemas.microsoft.com/office/drawing/2014/main" id="{2B8A37A7-3816-7B44-8245-10C8BE53AF09}"/>
              </a:ext>
            </a:extLst>
          </p:cNvPr>
          <p:cNvSpPr/>
          <p:nvPr/>
        </p:nvSpPr>
        <p:spPr>
          <a:xfrm rot="16200000">
            <a:off x="7677011" y="3296916"/>
            <a:ext cx="790413" cy="365053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C279FA-AF39-B252-B3E5-AD3529A789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5000" y="2520950"/>
            <a:ext cx="254000" cy="101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505118C-EEC7-8F49-51AB-8853492D79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8693" y="996463"/>
            <a:ext cx="566726" cy="2266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6843484-0D3C-5328-76C2-2A1E6B127783}"/>
              </a:ext>
            </a:extLst>
          </p:cNvPr>
          <p:cNvSpPr txBox="1"/>
          <p:nvPr/>
        </p:nvSpPr>
        <p:spPr>
          <a:xfrm>
            <a:off x="6616007" y="559830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…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3242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4ACA204-104F-EF4E-B008-2B4A70314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Layer Cache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0DAB930-D19E-7647-AC2C-26751EA6B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4748" y="1264202"/>
            <a:ext cx="4178737" cy="2544900"/>
          </a:xfrm>
        </p:spPr>
        <p:txBody>
          <a:bodyPr/>
          <a:lstStyle/>
          <a:p>
            <a:r>
              <a:rPr lang="en-US" sz="2400" dirty="0"/>
              <a:t>A multi layer cache.</a:t>
            </a:r>
          </a:p>
          <a:p>
            <a:pPr lvl="1"/>
            <a:r>
              <a:rPr lang="en-US" sz="2000" dirty="0"/>
              <a:t>Shared L3 cache</a:t>
            </a:r>
          </a:p>
          <a:p>
            <a:pPr lvl="1"/>
            <a:r>
              <a:rPr lang="en-US" sz="2000" dirty="0"/>
              <a:t>Per Core L2 and L1 cache</a:t>
            </a:r>
          </a:p>
          <a:p>
            <a:pPr lvl="2"/>
            <a:r>
              <a:rPr lang="en-US" sz="2000" dirty="0"/>
              <a:t>Separate L1 caches for data and instructions.</a:t>
            </a:r>
          </a:p>
          <a:p>
            <a:endParaRPr 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2F64D-373F-024F-A845-85DF003DBB5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A59512C-66AD-D442-96FD-7BFDDC13C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792" y="135614"/>
            <a:ext cx="3747472" cy="431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E7C9138-5605-B749-9FF8-D0A1C3006C8B}"/>
              </a:ext>
            </a:extLst>
          </p:cNvPr>
          <p:cNvSpPr txBox="1"/>
          <p:nvPr/>
        </p:nvSpPr>
        <p:spPr>
          <a:xfrm>
            <a:off x="5460532" y="4739631"/>
            <a:ext cx="31133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Image adapted from: https://</a:t>
            </a:r>
            <a:r>
              <a:rPr lang="en-US" sz="800" dirty="0" err="1"/>
              <a:t>www.enterpriseai.news</a:t>
            </a:r>
            <a:r>
              <a:rPr lang="en-US" sz="800" dirty="0"/>
              <a:t>/2014/07/09/</a:t>
            </a:r>
          </a:p>
          <a:p>
            <a:r>
              <a:rPr lang="en-US" sz="800" dirty="0"/>
              <a:t>Shared-memory-clusters-</a:t>
            </a:r>
            <a:r>
              <a:rPr lang="en-US" sz="800" dirty="0" err="1"/>
              <a:t>numa</a:t>
            </a:r>
            <a:r>
              <a:rPr lang="en-US" sz="800" dirty="0"/>
              <a:t>-cache-latencies/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76DA3F9-4486-4E41-B6D1-76AF4C4CCF3E}"/>
              </a:ext>
            </a:extLst>
          </p:cNvPr>
          <p:cNvSpPr/>
          <p:nvPr/>
        </p:nvSpPr>
        <p:spPr>
          <a:xfrm>
            <a:off x="5423209" y="1162646"/>
            <a:ext cx="503853" cy="333250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L1 Data Cache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3DE8D4B-C898-1C49-8011-DCE7B0155008}"/>
              </a:ext>
            </a:extLst>
          </p:cNvPr>
          <p:cNvSpPr/>
          <p:nvPr/>
        </p:nvSpPr>
        <p:spPr>
          <a:xfrm>
            <a:off x="7406152" y="1156310"/>
            <a:ext cx="503853" cy="333250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L1 Data Cache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D1B7D7F-7693-1441-86B6-390061D162EA}"/>
              </a:ext>
            </a:extLst>
          </p:cNvPr>
          <p:cNvSpPr/>
          <p:nvPr/>
        </p:nvSpPr>
        <p:spPr>
          <a:xfrm>
            <a:off x="6019608" y="1168568"/>
            <a:ext cx="503853" cy="333250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L1 Inst Cache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D149EB6-34CF-E64C-99C3-9CD64D1AD2A5}"/>
              </a:ext>
            </a:extLst>
          </p:cNvPr>
          <p:cNvSpPr/>
          <p:nvPr/>
        </p:nvSpPr>
        <p:spPr>
          <a:xfrm>
            <a:off x="8002818" y="1154298"/>
            <a:ext cx="503853" cy="333250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L1 Inst Cache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5ADEE0D3-598A-2240-8B39-9E753AF3AF3D}"/>
              </a:ext>
            </a:extLst>
          </p:cNvPr>
          <p:cNvSpPr/>
          <p:nvPr/>
        </p:nvSpPr>
        <p:spPr>
          <a:xfrm>
            <a:off x="5305021" y="3545632"/>
            <a:ext cx="1851559" cy="111967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Main Memory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E10EAC4-BEDC-DA4D-82A7-A8965F749EB7}"/>
              </a:ext>
            </a:extLst>
          </p:cNvPr>
          <p:cNvSpPr/>
          <p:nvPr/>
        </p:nvSpPr>
        <p:spPr>
          <a:xfrm>
            <a:off x="7503197" y="3886425"/>
            <a:ext cx="1138039" cy="7340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Input/ Output</a:t>
            </a:r>
          </a:p>
        </p:txBody>
      </p:sp>
      <p:sp>
        <p:nvSpPr>
          <p:cNvPr id="23" name="Left-Right Arrow 22">
            <a:extLst>
              <a:ext uri="{FF2B5EF4-FFF2-40B4-BE49-F238E27FC236}">
                <a16:creationId xmlns:a16="http://schemas.microsoft.com/office/drawing/2014/main" id="{2B8A37A7-3816-7B44-8245-10C8BE53AF09}"/>
              </a:ext>
            </a:extLst>
          </p:cNvPr>
          <p:cNvSpPr/>
          <p:nvPr/>
        </p:nvSpPr>
        <p:spPr>
          <a:xfrm rot="16200000">
            <a:off x="7677011" y="3296916"/>
            <a:ext cx="790413" cy="365053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E903F5-328B-95DD-3110-7348906BEE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8693" y="996463"/>
            <a:ext cx="566726" cy="2266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F9F1DC-5B1D-D701-9021-399F9CE45E9E}"/>
              </a:ext>
            </a:extLst>
          </p:cNvPr>
          <p:cNvSpPr txBox="1"/>
          <p:nvPr/>
        </p:nvSpPr>
        <p:spPr>
          <a:xfrm>
            <a:off x="6616007" y="559830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…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5989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08CFC45-9DC5-A18D-B587-E0F299C6C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2977" y="99746"/>
            <a:ext cx="4944300" cy="645300"/>
          </a:xfrm>
        </p:spPr>
        <p:txBody>
          <a:bodyPr/>
          <a:lstStyle/>
          <a:p>
            <a:r>
              <a:rPr lang="en-US" dirty="0"/>
              <a:t>Writing in the Discipline (</a:t>
            </a:r>
            <a:r>
              <a:rPr lang="en-US" dirty="0" err="1"/>
              <a:t>WiD</a:t>
            </a:r>
            <a:r>
              <a:rPr lang="en-US" dirty="0"/>
              <a:t>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F275FC-77D6-B34F-CA13-E2D13D76A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4" y="879231"/>
            <a:ext cx="5807563" cy="3997569"/>
          </a:xfrm>
        </p:spPr>
        <p:txBody>
          <a:bodyPr/>
          <a:lstStyle/>
          <a:p>
            <a:r>
              <a:rPr lang="en-US" sz="2000" dirty="0"/>
              <a:t>Develop your own metaphor for processor caching and use it to explain cache concepts including:</a:t>
            </a:r>
          </a:p>
          <a:p>
            <a:pPr lvl="1"/>
            <a:r>
              <a:rPr lang="en-US" sz="1800" dirty="0"/>
              <a:t>Cache hits / misses</a:t>
            </a:r>
          </a:p>
          <a:p>
            <a:pPr lvl="1"/>
            <a:r>
              <a:rPr lang="en-US" sz="1800" dirty="0"/>
              <a:t>Locality principles</a:t>
            </a:r>
          </a:p>
          <a:p>
            <a:pPr lvl="2"/>
            <a:r>
              <a:rPr lang="en-US" sz="1600" dirty="0"/>
              <a:t>Temporal</a:t>
            </a:r>
          </a:p>
          <a:p>
            <a:pPr lvl="2"/>
            <a:r>
              <a:rPr lang="en-US" sz="1600" dirty="0"/>
              <a:t>Spatial</a:t>
            </a:r>
          </a:p>
          <a:p>
            <a:r>
              <a:rPr lang="en-US" sz="2000" dirty="0"/>
              <a:t>MA5 Homework guides you through the process.  </a:t>
            </a:r>
          </a:p>
          <a:p>
            <a:pPr lvl="1"/>
            <a:r>
              <a:rPr lang="en-US" sz="1800" dirty="0"/>
              <a:t>Submit a draft to </a:t>
            </a:r>
            <a:r>
              <a:rPr lang="en-US" sz="1800" dirty="0" err="1"/>
              <a:t>WiD</a:t>
            </a:r>
            <a:r>
              <a:rPr lang="en-US" sz="1800" dirty="0"/>
              <a:t> repository.</a:t>
            </a:r>
          </a:p>
          <a:p>
            <a:r>
              <a:rPr lang="en-US" sz="2000" dirty="0"/>
              <a:t>In a later homework you will do peer review and give each other feedback.</a:t>
            </a:r>
          </a:p>
          <a:p>
            <a:r>
              <a:rPr lang="en-US" sz="2000" dirty="0"/>
              <a:t>In a later homework you will revise and submit a final draft.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A7F47-5E40-A238-8410-9BA506DC485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1142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2445-4803-2449-AB22-F99DD9F0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86142-A436-6249-AF78-E19BB38E5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7" name="Google Shape;4809;p42">
            <a:hlinkClick r:id="rId3"/>
            <a:extLst>
              <a:ext uri="{FF2B5EF4-FFF2-40B4-BE49-F238E27FC236}">
                <a16:creationId xmlns:a16="http://schemas.microsoft.com/office/drawing/2014/main" id="{9BD3E451-76F3-5044-952A-6BD77E6A8B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6654" y="248899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98EB84-751F-904E-BEDA-2203147D6714}"/>
              </a:ext>
            </a:extLst>
          </p:cNvPr>
          <p:cNvSpPr/>
          <p:nvPr/>
        </p:nvSpPr>
        <p:spPr>
          <a:xfrm>
            <a:off x="2298866" y="3058457"/>
            <a:ext cx="3716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https://creativecommons.org/licenses/by/4.0/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C943D-BB97-024A-B058-927FB508BC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536" y="2456683"/>
            <a:ext cx="2818493" cy="576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5F671B-76F6-4D40-9E10-C257B3D20C32}"/>
              </a:ext>
            </a:extLst>
          </p:cNvPr>
          <p:cNvSpPr txBox="1"/>
          <p:nvPr/>
        </p:nvSpPr>
        <p:spPr>
          <a:xfrm>
            <a:off x="1037772" y="208735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Template From: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E72607-B80F-9C48-AC13-F8259C073802}"/>
              </a:ext>
            </a:extLst>
          </p:cNvPr>
          <p:cNvSpPr txBox="1"/>
          <p:nvPr/>
        </p:nvSpPr>
        <p:spPr>
          <a:xfrm>
            <a:off x="1037772" y="3584536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Content Licensed as: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155EE-63D1-F448-AACD-AF8B1987B500}"/>
              </a:ext>
            </a:extLst>
          </p:cNvPr>
          <p:cNvSpPr/>
          <p:nvPr/>
        </p:nvSpPr>
        <p:spPr>
          <a:xfrm>
            <a:off x="821811" y="4161456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3E22A-7197-9C48-A6F2-EA23F73200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7535" y="3436063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132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">
            <a:extLst>
              <a:ext uri="{FF2B5EF4-FFF2-40B4-BE49-F238E27FC236}">
                <a16:creationId xmlns:a16="http://schemas.microsoft.com/office/drawing/2014/main" id="{AE5B490D-E12D-6E4B-9F01-989F2B23B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571750"/>
            <a:ext cx="1878761" cy="1361884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388200A3-3488-B140-9651-3F6F1F66C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6838" y="2174033"/>
            <a:ext cx="1593185" cy="2086453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t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Main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EBD4BE68-6B9C-384B-B691-20418579E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1561" y="3497831"/>
            <a:ext cx="802407" cy="217901"/>
          </a:xfrm>
          <a:prstGeom prst="leftRightArrow">
            <a:avLst>
              <a:gd name="adj1" fmla="val 50000"/>
              <a:gd name="adj2" fmla="val 6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eft-Right-Up Arrow 9">
            <a:extLst>
              <a:ext uri="{FF2B5EF4-FFF2-40B4-BE49-F238E27FC236}">
                <a16:creationId xmlns:a16="http://schemas.microsoft.com/office/drawing/2014/main" id="{1223B8BE-DAC0-F84B-94C4-BCA303E696E9}"/>
              </a:ext>
            </a:extLst>
          </p:cNvPr>
          <p:cNvSpPr/>
          <p:nvPr/>
        </p:nvSpPr>
        <p:spPr bwMode="auto">
          <a:xfrm rot="10800000">
            <a:off x="5231561" y="2898602"/>
            <a:ext cx="2235278" cy="435803"/>
          </a:xfrm>
          <a:prstGeom prst="leftRigh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1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5034424-2AA3-A94C-A223-E770E2DF8AB7}"/>
              </a:ext>
            </a:extLst>
          </p:cNvPr>
          <p:cNvSpPr/>
          <p:nvPr/>
        </p:nvSpPr>
        <p:spPr>
          <a:xfrm>
            <a:off x="1397486" y="2985728"/>
            <a:ext cx="1138039" cy="7340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Input/ Output</a:t>
            </a:r>
          </a:p>
        </p:txBody>
      </p:sp>
      <p:sp>
        <p:nvSpPr>
          <p:cNvPr id="19" name="Left-Right Arrow 18">
            <a:extLst>
              <a:ext uri="{FF2B5EF4-FFF2-40B4-BE49-F238E27FC236}">
                <a16:creationId xmlns:a16="http://schemas.microsoft.com/office/drawing/2014/main" id="{A73132A7-74E6-D442-ACC7-6764294679EA}"/>
              </a:ext>
            </a:extLst>
          </p:cNvPr>
          <p:cNvSpPr/>
          <p:nvPr/>
        </p:nvSpPr>
        <p:spPr>
          <a:xfrm>
            <a:off x="2558282" y="3163591"/>
            <a:ext cx="790413" cy="365053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8397942-AC94-7B43-BD25-547EEF3C7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974" y="3621929"/>
            <a:ext cx="1414585" cy="740249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6CF43039-7E82-4D44-A5B9-8D83E4BA8AC9}"/>
              </a:ext>
            </a:extLst>
          </p:cNvPr>
          <p:cNvGrpSpPr/>
          <p:nvPr/>
        </p:nvGrpSpPr>
        <p:grpSpPr>
          <a:xfrm>
            <a:off x="4461230" y="2975544"/>
            <a:ext cx="544497" cy="281917"/>
            <a:chOff x="4064824" y="885154"/>
            <a:chExt cx="544497" cy="281917"/>
          </a:xfrm>
        </p:grpSpPr>
        <p:sp>
          <p:nvSpPr>
            <p:cNvPr id="27" name="Trapezoid 26">
              <a:extLst>
                <a:ext uri="{FF2B5EF4-FFF2-40B4-BE49-F238E27FC236}">
                  <a16:creationId xmlns:a16="http://schemas.microsoft.com/office/drawing/2014/main" id="{6DFC654A-A0C7-5D42-9C50-6B3E144BFA7A}"/>
                </a:ext>
              </a:extLst>
            </p:cNvPr>
            <p:cNvSpPr/>
            <p:nvPr/>
          </p:nvSpPr>
          <p:spPr>
            <a:xfrm>
              <a:off x="4064824" y="885154"/>
              <a:ext cx="544497" cy="281917"/>
            </a:xfrm>
            <a:prstGeom prst="trapezoid">
              <a:avLst>
                <a:gd name="adj" fmla="val 45217"/>
              </a:avLst>
            </a:prstGeom>
            <a:solidFill>
              <a:srgbClr val="7030A0"/>
            </a:solidFill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0D8632-B95B-D248-A417-C03A388260DB}"/>
                </a:ext>
              </a:extLst>
            </p:cNvPr>
            <p:cNvSpPr txBox="1"/>
            <p:nvPr/>
          </p:nvSpPr>
          <p:spPr>
            <a:xfrm>
              <a:off x="4097243" y="885154"/>
              <a:ext cx="44755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REG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27B928DF-1604-8043-B0CB-85D0915CB41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96802" y="3346431"/>
            <a:ext cx="1308100" cy="5207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61A26F5-7851-A84B-BC8F-6C994E1505B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37345" y="3302702"/>
            <a:ext cx="988421" cy="39344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F5E7588-093F-5F4B-B309-404BEC25E5C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72634" y="3042352"/>
            <a:ext cx="1552086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79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>
            <a:extLst>
              <a:ext uri="{FF2B5EF4-FFF2-40B4-BE49-F238E27FC236}">
                <a16:creationId xmlns:a16="http://schemas.microsoft.com/office/drawing/2014/main" id="{8126951B-C0EA-5E4F-97BD-BD49FE45712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23522" y="1727704"/>
            <a:ext cx="711200" cy="288290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63B8E86B-640D-A942-B34E-678C51879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028" y="1801183"/>
            <a:ext cx="343159" cy="514739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AE53D7DD-D067-5F41-B02C-1C57804FA5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2797" y="1801183"/>
            <a:ext cx="356777" cy="514739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B71EAD24-3C15-9F46-B2D0-DEB57570E01E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18373" y="1849977"/>
            <a:ext cx="245427" cy="417150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1940F2F6-7291-794E-AD53-7B5B8121FA03}"/>
              </a:ext>
            </a:extLst>
          </p:cNvPr>
          <p:cNvGrpSpPr/>
          <p:nvPr/>
        </p:nvGrpSpPr>
        <p:grpSpPr>
          <a:xfrm>
            <a:off x="2416878" y="2255110"/>
            <a:ext cx="1079821" cy="307778"/>
            <a:chOff x="2566888" y="2677686"/>
            <a:chExt cx="1079821" cy="30777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BABED72-57B2-5142-9301-578E18DCD105}"/>
                </a:ext>
              </a:extLst>
            </p:cNvPr>
            <p:cNvSpPr txBox="1"/>
            <p:nvPr/>
          </p:nvSpPr>
          <p:spPr>
            <a:xfrm>
              <a:off x="2566888" y="2677687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1066875-E60B-B74C-B2CD-2125A8EA5CA3}"/>
                </a:ext>
              </a:extLst>
            </p:cNvPr>
            <p:cNvSpPr txBox="1"/>
            <p:nvPr/>
          </p:nvSpPr>
          <p:spPr>
            <a:xfrm>
              <a:off x="2974983" y="2677686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928FFC7-AA62-0140-9655-3290CB21C2E7}"/>
                </a:ext>
              </a:extLst>
            </p:cNvPr>
            <p:cNvSpPr txBox="1"/>
            <p:nvPr/>
          </p:nvSpPr>
          <p:spPr>
            <a:xfrm>
              <a:off x="3341817" y="2677686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F39F012-33EF-E245-9ADB-382F38A3BC4A}"/>
              </a:ext>
            </a:extLst>
          </p:cNvPr>
          <p:cNvGrpSpPr/>
          <p:nvPr/>
        </p:nvGrpSpPr>
        <p:grpSpPr>
          <a:xfrm>
            <a:off x="2760689" y="2596074"/>
            <a:ext cx="1088048" cy="773719"/>
            <a:chOff x="4810448" y="3353187"/>
            <a:chExt cx="1088048" cy="773719"/>
          </a:xfrm>
        </p:grpSpPr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81F05CC8-5E92-4141-B181-1F8761268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10448" y="3353187"/>
              <a:ext cx="343159" cy="514739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7B25D7A1-0C50-E544-8974-5CF0D64F0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95217" y="3353187"/>
              <a:ext cx="356777" cy="514739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9230F25B-393E-6D46-85FD-EAD0B396B1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600793" y="3401981"/>
              <a:ext cx="245427" cy="417150"/>
            </a:xfrm>
            <a:prstGeom prst="rect">
              <a:avLst/>
            </a:prstGeom>
          </p:spPr>
        </p:pic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0FEF0EC3-15F1-D741-A9C4-815664414B3F}"/>
                </a:ext>
              </a:extLst>
            </p:cNvPr>
            <p:cNvGrpSpPr/>
            <p:nvPr/>
          </p:nvGrpSpPr>
          <p:grpSpPr>
            <a:xfrm>
              <a:off x="4818675" y="3819128"/>
              <a:ext cx="1079821" cy="307778"/>
              <a:chOff x="2566888" y="2677686"/>
              <a:chExt cx="1079821" cy="307778"/>
            </a:xfrm>
          </p:grpSpPr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B082EC4-D793-A344-B381-334B6892C9E2}"/>
                  </a:ext>
                </a:extLst>
              </p:cNvPr>
              <p:cNvSpPr txBox="1"/>
              <p:nvPr/>
            </p:nvSpPr>
            <p:spPr>
              <a:xfrm>
                <a:off x="2566888" y="2677687"/>
                <a:ext cx="2936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C099E61-2EEC-C547-A5D0-AD8D2901DEE5}"/>
                  </a:ext>
                </a:extLst>
              </p:cNvPr>
              <p:cNvSpPr txBox="1"/>
              <p:nvPr/>
            </p:nvSpPr>
            <p:spPr>
              <a:xfrm>
                <a:off x="2974983" y="267768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189D4E6-F0D4-1C49-AB66-B70C92B4D18C}"/>
                  </a:ext>
                </a:extLst>
              </p:cNvPr>
              <p:cNvSpPr txBox="1"/>
              <p:nvPr/>
            </p:nvSpPr>
            <p:spPr>
              <a:xfrm>
                <a:off x="3341817" y="267768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B2A1E03-95A8-A847-B217-D2707F140892}"/>
              </a:ext>
            </a:extLst>
          </p:cNvPr>
          <p:cNvGrpSpPr/>
          <p:nvPr/>
        </p:nvGrpSpPr>
        <p:grpSpPr>
          <a:xfrm>
            <a:off x="3115668" y="3361339"/>
            <a:ext cx="1088048" cy="773719"/>
            <a:chOff x="4810448" y="3353187"/>
            <a:chExt cx="1088048" cy="773719"/>
          </a:xfrm>
        </p:grpSpPr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5C70B82E-D8B5-2441-988B-B7DB967C0C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10448" y="3353187"/>
              <a:ext cx="343159" cy="514739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F7D010C7-B56C-5E44-81C4-EE678527D1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95217" y="3353187"/>
              <a:ext cx="356777" cy="514739"/>
            </a:xfrm>
            <a:prstGeom prst="rect">
              <a:avLst/>
            </a:prstGeom>
          </p:spPr>
        </p:pic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EFEC62DF-5236-2C48-9A04-3A373059C4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600793" y="3401981"/>
              <a:ext cx="245427" cy="417150"/>
            </a:xfrm>
            <a:prstGeom prst="rect">
              <a:avLst/>
            </a:prstGeom>
          </p:spPr>
        </p:pic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E149F73B-B66C-AF4C-A3F6-BD5DA778EDAC}"/>
                </a:ext>
              </a:extLst>
            </p:cNvPr>
            <p:cNvGrpSpPr/>
            <p:nvPr/>
          </p:nvGrpSpPr>
          <p:grpSpPr>
            <a:xfrm>
              <a:off x="4818675" y="3819128"/>
              <a:ext cx="1079821" cy="307778"/>
              <a:chOff x="2566888" y="2677686"/>
              <a:chExt cx="1079821" cy="307778"/>
            </a:xfrm>
          </p:grpSpPr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20E4A05-A5F7-C84F-AF50-81CC6A2868FA}"/>
                  </a:ext>
                </a:extLst>
              </p:cNvPr>
              <p:cNvSpPr txBox="1"/>
              <p:nvPr/>
            </p:nvSpPr>
            <p:spPr>
              <a:xfrm>
                <a:off x="2566888" y="2677687"/>
                <a:ext cx="2936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39EB40F-7076-CA44-B770-8EA3DDFBD25D}"/>
                  </a:ext>
                </a:extLst>
              </p:cNvPr>
              <p:cNvSpPr txBox="1"/>
              <p:nvPr/>
            </p:nvSpPr>
            <p:spPr>
              <a:xfrm>
                <a:off x="2974983" y="267768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593F73A-442A-1743-AC23-D0875956AF33}"/>
                  </a:ext>
                </a:extLst>
              </p:cNvPr>
              <p:cNvSpPr txBox="1"/>
              <p:nvPr/>
            </p:nvSpPr>
            <p:spPr>
              <a:xfrm>
                <a:off x="3341817" y="267768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A280F1E-F58A-1B44-9CC2-8AC6CD22236E}"/>
              </a:ext>
            </a:extLst>
          </p:cNvPr>
          <p:cNvGrpSpPr/>
          <p:nvPr/>
        </p:nvGrpSpPr>
        <p:grpSpPr>
          <a:xfrm>
            <a:off x="3496956" y="4097806"/>
            <a:ext cx="1088048" cy="773719"/>
            <a:chOff x="4810448" y="3353187"/>
            <a:chExt cx="1088048" cy="773719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199E32D4-6B43-DC49-A6D0-8A2CF1889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10448" y="3353187"/>
              <a:ext cx="343159" cy="514739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F5654402-503D-6F49-99C3-79F0C7D08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95217" y="3353187"/>
              <a:ext cx="356777" cy="514739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B078F806-B498-C340-878C-07FAF3FC2F1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600793" y="3401981"/>
              <a:ext cx="245427" cy="417150"/>
            </a:xfrm>
            <a:prstGeom prst="rect">
              <a:avLst/>
            </a:prstGeom>
          </p:spPr>
        </p:pic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D17D6E67-85D4-4B45-8E1C-4F98F913CAA4}"/>
                </a:ext>
              </a:extLst>
            </p:cNvPr>
            <p:cNvGrpSpPr/>
            <p:nvPr/>
          </p:nvGrpSpPr>
          <p:grpSpPr>
            <a:xfrm>
              <a:off x="4818675" y="3819128"/>
              <a:ext cx="1079821" cy="307778"/>
              <a:chOff x="2566888" y="2677686"/>
              <a:chExt cx="1079821" cy="307778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5456988-9D83-6C4E-A5C5-2C51760B8192}"/>
                  </a:ext>
                </a:extLst>
              </p:cNvPr>
              <p:cNvSpPr txBox="1"/>
              <p:nvPr/>
            </p:nvSpPr>
            <p:spPr>
              <a:xfrm>
                <a:off x="2566888" y="2677687"/>
                <a:ext cx="2936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A193693-DA7E-5247-850F-83B7765A2310}"/>
                  </a:ext>
                </a:extLst>
              </p:cNvPr>
              <p:cNvSpPr txBox="1"/>
              <p:nvPr/>
            </p:nvSpPr>
            <p:spPr>
              <a:xfrm>
                <a:off x="2974983" y="267768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44B0721F-5B9B-E441-BFD3-E68FB6BC0023}"/>
                  </a:ext>
                </a:extLst>
              </p:cNvPr>
              <p:cNvSpPr txBox="1"/>
              <p:nvPr/>
            </p:nvSpPr>
            <p:spPr>
              <a:xfrm>
                <a:off x="3341817" y="267768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DB564D9-1F95-1744-8647-BB3333E662B1}"/>
              </a:ext>
            </a:extLst>
          </p:cNvPr>
          <p:cNvCxnSpPr/>
          <p:nvPr/>
        </p:nvCxnSpPr>
        <p:spPr>
          <a:xfrm>
            <a:off x="3482462" y="1219189"/>
            <a:ext cx="0" cy="339141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FDBE258-BCD5-E64C-BF8C-A2E4903E94F9}"/>
              </a:ext>
            </a:extLst>
          </p:cNvPr>
          <p:cNvCxnSpPr/>
          <p:nvPr/>
        </p:nvCxnSpPr>
        <p:spPr>
          <a:xfrm>
            <a:off x="4558695" y="1225717"/>
            <a:ext cx="0" cy="339141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DA25374-0681-B347-8229-0E3E5B5B879C}"/>
              </a:ext>
            </a:extLst>
          </p:cNvPr>
          <p:cNvCxnSpPr>
            <a:cxnSpLocks/>
          </p:cNvCxnSpPr>
          <p:nvPr/>
        </p:nvCxnSpPr>
        <p:spPr>
          <a:xfrm>
            <a:off x="1782143" y="2529108"/>
            <a:ext cx="5001478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F1F94BE-E9D9-6140-92D9-97A4F4F86890}"/>
              </a:ext>
            </a:extLst>
          </p:cNvPr>
          <p:cNvCxnSpPr>
            <a:cxnSpLocks/>
          </p:cNvCxnSpPr>
          <p:nvPr/>
        </p:nvCxnSpPr>
        <p:spPr>
          <a:xfrm>
            <a:off x="1770668" y="3302826"/>
            <a:ext cx="5001478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702E1F3-34AB-2B4B-8803-5ACC3CC92186}"/>
              </a:ext>
            </a:extLst>
          </p:cNvPr>
          <p:cNvCxnSpPr>
            <a:cxnSpLocks/>
          </p:cNvCxnSpPr>
          <p:nvPr/>
        </p:nvCxnSpPr>
        <p:spPr>
          <a:xfrm>
            <a:off x="1770668" y="4049011"/>
            <a:ext cx="5001478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F99ED566-AD05-BD47-A1F5-244D1ED8B12F}"/>
              </a:ext>
            </a:extLst>
          </p:cNvPr>
          <p:cNvSpPr txBox="1"/>
          <p:nvPr/>
        </p:nvSpPr>
        <p:spPr>
          <a:xfrm rot="16200000">
            <a:off x="811158" y="2933760"/>
            <a:ext cx="10999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Program</a:t>
            </a:r>
          </a:p>
          <a:p>
            <a:pPr algn="ctr"/>
            <a:r>
              <a:rPr lang="en-US" dirty="0"/>
              <a:t>Instructions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6CA22CC-40B6-F24A-9336-8AF5D31ECB14}"/>
              </a:ext>
            </a:extLst>
          </p:cNvPr>
          <p:cNvGrpSpPr/>
          <p:nvPr/>
        </p:nvGrpSpPr>
        <p:grpSpPr>
          <a:xfrm>
            <a:off x="2123730" y="589314"/>
            <a:ext cx="5159755" cy="1306133"/>
            <a:chOff x="2653600" y="782705"/>
            <a:chExt cx="5057394" cy="1085983"/>
          </a:xfrm>
        </p:grpSpPr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0E38E025-B5A6-CE46-BFAE-F3071CFF385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E"/>
                </a:clrFrom>
                <a:clrTo>
                  <a:srgbClr val="FFFF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53600" y="782705"/>
              <a:ext cx="5057394" cy="910143"/>
            </a:xfrm>
            <a:prstGeom prst="rect">
              <a:avLst/>
            </a:prstGeom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55DD015-06FE-2044-9A94-18114C0D81E4}"/>
                </a:ext>
              </a:extLst>
            </p:cNvPr>
            <p:cNvSpPr txBox="1"/>
            <p:nvPr/>
          </p:nvSpPr>
          <p:spPr>
            <a:xfrm>
              <a:off x="2895929" y="155541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8796F97-772B-EB40-ADF6-01E02A488C28}"/>
                </a:ext>
              </a:extLst>
            </p:cNvPr>
            <p:cNvSpPr txBox="1"/>
            <p:nvPr/>
          </p:nvSpPr>
          <p:spPr>
            <a:xfrm>
              <a:off x="3296340" y="155541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3049CA4-6D55-9249-9BF7-ACD0C47945D2}"/>
                </a:ext>
              </a:extLst>
            </p:cNvPr>
            <p:cNvSpPr txBox="1"/>
            <p:nvPr/>
          </p:nvSpPr>
          <p:spPr>
            <a:xfrm>
              <a:off x="3634092" y="155541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CAF96B1-DAFF-7545-83C5-C2777BAD5C46}"/>
                </a:ext>
              </a:extLst>
            </p:cNvPr>
            <p:cNvSpPr txBox="1"/>
            <p:nvPr/>
          </p:nvSpPr>
          <p:spPr>
            <a:xfrm>
              <a:off x="3967832" y="155541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77275FB-9EED-BB4A-997C-83956F24691B}"/>
                </a:ext>
              </a:extLst>
            </p:cNvPr>
            <p:cNvSpPr txBox="1"/>
            <p:nvPr/>
          </p:nvSpPr>
          <p:spPr>
            <a:xfrm>
              <a:off x="4368243" y="155541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BC35E4D-90B1-C748-8899-A213CB143395}"/>
                </a:ext>
              </a:extLst>
            </p:cNvPr>
            <p:cNvSpPr txBox="1"/>
            <p:nvPr/>
          </p:nvSpPr>
          <p:spPr>
            <a:xfrm>
              <a:off x="4705995" y="155541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997A9D7-991C-0A41-8A0F-F5283B7E2F44}"/>
                </a:ext>
              </a:extLst>
            </p:cNvPr>
            <p:cNvSpPr txBox="1"/>
            <p:nvPr/>
          </p:nvSpPr>
          <p:spPr>
            <a:xfrm>
              <a:off x="5048957" y="156091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91B447A5-2FD3-204D-8FA2-575D79CC4273}"/>
                </a:ext>
              </a:extLst>
            </p:cNvPr>
            <p:cNvSpPr txBox="1"/>
            <p:nvPr/>
          </p:nvSpPr>
          <p:spPr>
            <a:xfrm>
              <a:off x="5449368" y="156091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B2D1968-CD95-D441-80DD-1344C4F89158}"/>
                </a:ext>
              </a:extLst>
            </p:cNvPr>
            <p:cNvSpPr txBox="1"/>
            <p:nvPr/>
          </p:nvSpPr>
          <p:spPr>
            <a:xfrm>
              <a:off x="5787120" y="156091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3A1FF0A-57D5-9343-9330-AF82DE677E0A}"/>
                </a:ext>
              </a:extLst>
            </p:cNvPr>
            <p:cNvSpPr txBox="1"/>
            <p:nvPr/>
          </p:nvSpPr>
          <p:spPr>
            <a:xfrm>
              <a:off x="6120860" y="156091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6D976E3-4E7A-E248-BFE4-F49C4F807A81}"/>
                </a:ext>
              </a:extLst>
            </p:cNvPr>
            <p:cNvSpPr txBox="1"/>
            <p:nvPr/>
          </p:nvSpPr>
          <p:spPr>
            <a:xfrm>
              <a:off x="6521271" y="156091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D6A96F1A-C032-9847-ACA1-1C69BB660D88}"/>
                </a:ext>
              </a:extLst>
            </p:cNvPr>
            <p:cNvSpPr txBox="1"/>
            <p:nvPr/>
          </p:nvSpPr>
          <p:spPr>
            <a:xfrm>
              <a:off x="6859023" y="156091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FC7FE44-9355-2D4D-A5EF-165CD8301E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484688" y="3794828"/>
            <a:ext cx="633413" cy="354522"/>
          </a:xfrm>
          <a:prstGeom prst="rect">
            <a:avLst/>
          </a:prstGeom>
        </p:spPr>
      </p:pic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CDAF2F7-37C9-B240-8AEF-6E6F12AAED00}"/>
              </a:ext>
            </a:extLst>
          </p:cNvPr>
          <p:cNvGrpSpPr/>
          <p:nvPr/>
        </p:nvGrpSpPr>
        <p:grpSpPr>
          <a:xfrm>
            <a:off x="6145617" y="2506703"/>
            <a:ext cx="1088048" cy="773719"/>
            <a:chOff x="4810448" y="3353187"/>
            <a:chExt cx="1088048" cy="773719"/>
          </a:xfrm>
        </p:grpSpPr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E9BE3C05-1476-D646-B616-17444C2BF4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10448" y="3353187"/>
              <a:ext cx="343159" cy="514739"/>
            </a:xfrm>
            <a:prstGeom prst="rect">
              <a:avLst/>
            </a:prstGeom>
          </p:spPr>
        </p:pic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34C346D9-A9ED-9347-B9D6-465301274F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95217" y="3353187"/>
              <a:ext cx="356777" cy="514739"/>
            </a:xfrm>
            <a:prstGeom prst="rect">
              <a:avLst/>
            </a:prstGeom>
          </p:spPr>
        </p:pic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A04A6062-5DFF-0D41-9530-92138475C0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600793" y="3401981"/>
              <a:ext cx="245427" cy="417150"/>
            </a:xfrm>
            <a:prstGeom prst="rect">
              <a:avLst/>
            </a:prstGeom>
          </p:spPr>
        </p:pic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CA9EB190-817A-534C-A822-1BDF1E45CB3A}"/>
                </a:ext>
              </a:extLst>
            </p:cNvPr>
            <p:cNvGrpSpPr/>
            <p:nvPr/>
          </p:nvGrpSpPr>
          <p:grpSpPr>
            <a:xfrm>
              <a:off x="4818675" y="3819128"/>
              <a:ext cx="1079821" cy="307778"/>
              <a:chOff x="2566888" y="2677686"/>
              <a:chExt cx="1079821" cy="307778"/>
            </a:xfrm>
          </p:grpSpPr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EDF235F6-BCFB-E742-BEAF-39235D5F3247}"/>
                  </a:ext>
                </a:extLst>
              </p:cNvPr>
              <p:cNvSpPr txBox="1"/>
              <p:nvPr/>
            </p:nvSpPr>
            <p:spPr>
              <a:xfrm>
                <a:off x="2566888" y="2677687"/>
                <a:ext cx="2936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B96FA044-1868-4648-8D8A-CE6556710814}"/>
                  </a:ext>
                </a:extLst>
              </p:cNvPr>
              <p:cNvSpPr txBox="1"/>
              <p:nvPr/>
            </p:nvSpPr>
            <p:spPr>
              <a:xfrm>
                <a:off x="2974983" y="267768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EEA0E271-7C25-854E-B986-E2485E3A4392}"/>
                  </a:ext>
                </a:extLst>
              </p:cNvPr>
              <p:cNvSpPr txBox="1"/>
              <p:nvPr/>
            </p:nvSpPr>
            <p:spPr>
              <a:xfrm>
                <a:off x="3341817" y="267768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96213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super-scalar.png                                               0008C314Macintosh HD                   BA80E318:">
            <a:extLst>
              <a:ext uri="{FF2B5EF4-FFF2-40B4-BE49-F238E27FC236}">
                <a16:creationId xmlns:a16="http://schemas.microsoft.com/office/drawing/2014/main" id="{9B4F276F-0CD6-6B48-A4DF-F513D396B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72465" y="1886190"/>
            <a:ext cx="6088146" cy="2209975"/>
          </a:xfrm>
          <a:prstGeom prst="rect">
            <a:avLst/>
          </a:prstGeom>
          <a:noFill/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25D7902-4B58-4F48-AB6E-54DF381AF72F}"/>
              </a:ext>
            </a:extLst>
          </p:cNvPr>
          <p:cNvCxnSpPr/>
          <p:nvPr/>
        </p:nvCxnSpPr>
        <p:spPr>
          <a:xfrm>
            <a:off x="3130658" y="1479298"/>
            <a:ext cx="0" cy="2859437"/>
          </a:xfrm>
          <a:prstGeom prst="line">
            <a:avLst/>
          </a:prstGeom>
          <a:ln w="476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77088F-D053-4C4D-B43A-7E5F0B956AD1}"/>
              </a:ext>
            </a:extLst>
          </p:cNvPr>
          <p:cNvCxnSpPr/>
          <p:nvPr/>
        </p:nvCxnSpPr>
        <p:spPr>
          <a:xfrm>
            <a:off x="4522923" y="1496151"/>
            <a:ext cx="0" cy="2859437"/>
          </a:xfrm>
          <a:prstGeom prst="line">
            <a:avLst/>
          </a:prstGeom>
          <a:ln w="476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F5CEF3-3B35-A44D-B585-57CD3BEBBD82}"/>
              </a:ext>
            </a:extLst>
          </p:cNvPr>
          <p:cNvCxnSpPr/>
          <p:nvPr/>
        </p:nvCxnSpPr>
        <p:spPr>
          <a:xfrm>
            <a:off x="6116666" y="1496150"/>
            <a:ext cx="0" cy="2859437"/>
          </a:xfrm>
          <a:prstGeom prst="line">
            <a:avLst/>
          </a:prstGeom>
          <a:ln w="476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2C9CF9B-4227-B042-B87F-2C1865A58468}"/>
              </a:ext>
            </a:extLst>
          </p:cNvPr>
          <p:cNvSpPr txBox="1"/>
          <p:nvPr/>
        </p:nvSpPr>
        <p:spPr>
          <a:xfrm>
            <a:off x="2169451" y="149615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Fetch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776101-592D-A845-AA42-ABDC00AD4145}"/>
              </a:ext>
            </a:extLst>
          </p:cNvPr>
          <p:cNvSpPr txBox="1"/>
          <p:nvPr/>
        </p:nvSpPr>
        <p:spPr>
          <a:xfrm>
            <a:off x="3387543" y="149615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Decode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656CEC-8EF1-624A-8522-2B3EEC146468}"/>
              </a:ext>
            </a:extLst>
          </p:cNvPr>
          <p:cNvSpPr txBox="1"/>
          <p:nvPr/>
        </p:nvSpPr>
        <p:spPr>
          <a:xfrm>
            <a:off x="4877205" y="149615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Execute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03E823-5923-9C4D-B987-EDCA5B31C2E5}"/>
              </a:ext>
            </a:extLst>
          </p:cNvPr>
          <p:cNvSpPr txBox="1"/>
          <p:nvPr/>
        </p:nvSpPr>
        <p:spPr>
          <a:xfrm>
            <a:off x="6360647" y="149615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Commit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F3118D4-E730-2B49-B50F-59F67178DA72}"/>
              </a:ext>
            </a:extLst>
          </p:cNvPr>
          <p:cNvSpPr/>
          <p:nvPr/>
        </p:nvSpPr>
        <p:spPr>
          <a:xfrm>
            <a:off x="3361038" y="1854883"/>
            <a:ext cx="1027809" cy="21651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84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6DDCC-CF7D-C641-A109-6B87A73EB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Hazards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3496A-71B9-B942-B71F-CC0154A2E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194" y="1750569"/>
            <a:ext cx="3225827" cy="2544900"/>
          </a:xfrm>
        </p:spPr>
        <p:txBody>
          <a:bodyPr/>
          <a:lstStyle/>
          <a:p>
            <a:r>
              <a:rPr lang="en-US" sz="1800" dirty="0"/>
              <a:t>A </a:t>
            </a:r>
            <a:r>
              <a:rPr lang="en-US" sz="1800" b="1" i="1" dirty="0"/>
              <a:t>resource hazard </a:t>
            </a:r>
            <a:r>
              <a:rPr lang="en-US" sz="1800" dirty="0"/>
              <a:t>occurs when two pipeline stages require the same hardware at the same time.</a:t>
            </a:r>
          </a:p>
          <a:p>
            <a:pPr lvl="1"/>
            <a:r>
              <a:rPr lang="en-US" sz="1800" dirty="0"/>
              <a:t>E.g. Fetch and Execute may both need to access main memory at the same time.</a:t>
            </a:r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0C29B2-9159-2645-92CA-4AE542AAE3B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1B64571-18BA-A44B-9EB2-61B50CA95FE0}"/>
              </a:ext>
            </a:extLst>
          </p:cNvPr>
          <p:cNvSpPr/>
          <p:nvPr/>
        </p:nvSpPr>
        <p:spPr>
          <a:xfrm>
            <a:off x="5617028" y="2183859"/>
            <a:ext cx="401216" cy="775782"/>
          </a:xfrm>
          <a:prstGeom prst="ellipse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20E8974-FD5C-CC4C-95C3-ADDB519A77BB}"/>
              </a:ext>
            </a:extLst>
          </p:cNvPr>
          <p:cNvGrpSpPr/>
          <p:nvPr/>
        </p:nvGrpSpPr>
        <p:grpSpPr>
          <a:xfrm>
            <a:off x="6018244" y="2320405"/>
            <a:ext cx="2424192" cy="369332"/>
            <a:chOff x="4190682" y="1889841"/>
            <a:chExt cx="2424192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A38D8D9-C4E4-1C4B-B98C-1CDDFD09E0D3}"/>
                </a:ext>
              </a:extLst>
            </p:cNvPr>
            <p:cNvSpPr txBox="1"/>
            <p:nvPr/>
          </p:nvSpPr>
          <p:spPr>
            <a:xfrm>
              <a:off x="5096510" y="1889841"/>
              <a:ext cx="151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Courier" pitchFamily="2" charset="0"/>
                </a:rPr>
                <a:t>R0←MM[25]</a:t>
              </a:r>
            </a:p>
          </p:txBody>
        </p:sp>
        <p:cxnSp>
          <p:nvCxnSpPr>
            <p:cNvPr id="9" name="Curved Connector 8">
              <a:extLst>
                <a:ext uri="{FF2B5EF4-FFF2-40B4-BE49-F238E27FC236}">
                  <a16:creationId xmlns:a16="http://schemas.microsoft.com/office/drawing/2014/main" id="{334C1CC6-82F7-854D-ADF0-7EB6527846D2}"/>
                </a:ext>
              </a:extLst>
            </p:cNvPr>
            <p:cNvCxnSpPr>
              <a:cxnSpLocks/>
              <a:stCxn id="8" idx="1"/>
              <a:endCxn id="6" idx="6"/>
            </p:cNvCxnSpPr>
            <p:nvPr/>
          </p:nvCxnSpPr>
          <p:spPr>
            <a:xfrm rot="10800000" flipV="1">
              <a:off x="4190682" y="2074506"/>
              <a:ext cx="905828" cy="66679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633D82BF-5712-0B4D-8795-F9BB907D02B2}"/>
              </a:ext>
            </a:extLst>
          </p:cNvPr>
          <p:cNvSpPr/>
          <p:nvPr/>
        </p:nvSpPr>
        <p:spPr>
          <a:xfrm>
            <a:off x="5570377" y="3519687"/>
            <a:ext cx="401216" cy="775782"/>
          </a:xfrm>
          <a:prstGeom prst="ellipse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6ACC8C7-FAA0-DA4C-8962-925A2EF00432}"/>
              </a:ext>
            </a:extLst>
          </p:cNvPr>
          <p:cNvGrpSpPr/>
          <p:nvPr/>
        </p:nvGrpSpPr>
        <p:grpSpPr>
          <a:xfrm>
            <a:off x="5936613" y="3010147"/>
            <a:ext cx="2873502" cy="681544"/>
            <a:chOff x="3551974" y="1510438"/>
            <a:chExt cx="2873502" cy="68154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AD0EDC4-7846-C847-B473-2273E840A95D}"/>
                </a:ext>
              </a:extLst>
            </p:cNvPr>
            <p:cNvSpPr txBox="1"/>
            <p:nvPr/>
          </p:nvSpPr>
          <p:spPr>
            <a:xfrm>
              <a:off x="4907112" y="1510438"/>
              <a:ext cx="151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Courier" pitchFamily="2" charset="0"/>
                </a:rPr>
                <a:t>IR←MM[PC]</a:t>
              </a:r>
            </a:p>
          </p:txBody>
        </p: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8376694E-9CDB-7E4C-B814-7568AAB6F384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rot="10800000" flipV="1">
              <a:off x="3551974" y="1695104"/>
              <a:ext cx="1355138" cy="496878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7658E6E2-65EB-B946-A4DE-317719369255}"/>
              </a:ext>
            </a:extLst>
          </p:cNvPr>
          <p:cNvSpPr/>
          <p:nvPr/>
        </p:nvSpPr>
        <p:spPr>
          <a:xfrm>
            <a:off x="7475330" y="2320405"/>
            <a:ext cx="401216" cy="377530"/>
          </a:xfrm>
          <a:prstGeom prst="ellipse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9B64244-52F9-5D4B-B2D7-45232844FCD7}"/>
              </a:ext>
            </a:extLst>
          </p:cNvPr>
          <p:cNvSpPr/>
          <p:nvPr/>
        </p:nvSpPr>
        <p:spPr>
          <a:xfrm>
            <a:off x="7850325" y="3018345"/>
            <a:ext cx="401216" cy="377530"/>
          </a:xfrm>
          <a:prstGeom prst="ellipse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5A94DDAC-6913-FA45-8634-1FB3118C2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9841" y="1226071"/>
            <a:ext cx="940274" cy="9072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676712-7E5D-674B-94AD-04AFD0B1E22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41190" y="1339453"/>
            <a:ext cx="3058374" cy="356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349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24" grpId="0" animBg="1"/>
      <p:bldP spid="30" grpId="0" animBg="1"/>
      <p:bldP spid="3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6340AFA-E2B1-3246-AB8E-B01B458C80F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66414" y="1267482"/>
            <a:ext cx="3761968" cy="37532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86DDCC-CF7D-C641-A109-6B87A73EB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Bubbles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3496A-71B9-B942-B71F-CC0154A2E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194" y="1750569"/>
            <a:ext cx="3225827" cy="2544900"/>
          </a:xfrm>
        </p:spPr>
        <p:txBody>
          <a:bodyPr/>
          <a:lstStyle/>
          <a:p>
            <a:r>
              <a:rPr lang="en-US" sz="1800" dirty="0"/>
              <a:t>Inserting a </a:t>
            </a:r>
            <a:r>
              <a:rPr lang="en-US" sz="1800" b="1" i="1" dirty="0"/>
              <a:t>bubble</a:t>
            </a:r>
            <a:r>
              <a:rPr lang="en-US" sz="1800" dirty="0"/>
              <a:t> into the pipeline is one technique that can be used to resolve a hazard.</a:t>
            </a:r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0C29B2-9159-2645-92CA-4AE542AAE3B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1B64571-18BA-A44B-9EB2-61B50CA95FE0}"/>
              </a:ext>
            </a:extLst>
          </p:cNvPr>
          <p:cNvSpPr/>
          <p:nvPr/>
        </p:nvSpPr>
        <p:spPr>
          <a:xfrm>
            <a:off x="5636334" y="2198498"/>
            <a:ext cx="401216" cy="775782"/>
          </a:xfrm>
          <a:prstGeom prst="ellipse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20E8974-FD5C-CC4C-95C3-ADDB519A77BB}"/>
              </a:ext>
            </a:extLst>
          </p:cNvPr>
          <p:cNvGrpSpPr/>
          <p:nvPr/>
        </p:nvGrpSpPr>
        <p:grpSpPr>
          <a:xfrm>
            <a:off x="6037550" y="2320405"/>
            <a:ext cx="2404886" cy="369332"/>
            <a:chOff x="4209988" y="1889841"/>
            <a:chExt cx="2404886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A38D8D9-C4E4-1C4B-B98C-1CDDFD09E0D3}"/>
                </a:ext>
              </a:extLst>
            </p:cNvPr>
            <p:cNvSpPr txBox="1"/>
            <p:nvPr/>
          </p:nvSpPr>
          <p:spPr>
            <a:xfrm>
              <a:off x="5096510" y="1889841"/>
              <a:ext cx="151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Courier" pitchFamily="2" charset="0"/>
                </a:rPr>
                <a:t>R0←MM[25]</a:t>
              </a:r>
            </a:p>
          </p:txBody>
        </p:sp>
        <p:cxnSp>
          <p:nvCxnSpPr>
            <p:cNvPr id="9" name="Curved Connector 8">
              <a:extLst>
                <a:ext uri="{FF2B5EF4-FFF2-40B4-BE49-F238E27FC236}">
                  <a16:creationId xmlns:a16="http://schemas.microsoft.com/office/drawing/2014/main" id="{334C1CC6-82F7-854D-ADF0-7EB6527846D2}"/>
                </a:ext>
              </a:extLst>
            </p:cNvPr>
            <p:cNvCxnSpPr>
              <a:cxnSpLocks/>
              <a:stCxn id="8" idx="1"/>
              <a:endCxn id="6" idx="6"/>
            </p:cNvCxnSpPr>
            <p:nvPr/>
          </p:nvCxnSpPr>
          <p:spPr>
            <a:xfrm rot="10800000" flipV="1">
              <a:off x="4209988" y="2074507"/>
              <a:ext cx="886522" cy="81318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8D8A9BC-814B-8F4C-A3C9-545BFA9E9B5F}"/>
              </a:ext>
            </a:extLst>
          </p:cNvPr>
          <p:cNvGrpSpPr/>
          <p:nvPr/>
        </p:nvGrpSpPr>
        <p:grpSpPr>
          <a:xfrm>
            <a:off x="5914721" y="2854989"/>
            <a:ext cx="2625194" cy="775782"/>
            <a:chOff x="5914721" y="2854989"/>
            <a:chExt cx="2625194" cy="77578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EB9986F-046D-6642-9004-D9B8F612DFCF}"/>
                </a:ext>
              </a:extLst>
            </p:cNvPr>
            <p:cNvGrpSpPr/>
            <p:nvPr/>
          </p:nvGrpSpPr>
          <p:grpSpPr>
            <a:xfrm>
              <a:off x="6315937" y="2956100"/>
              <a:ext cx="2223978" cy="369332"/>
              <a:chOff x="4209988" y="1889841"/>
              <a:chExt cx="2267028" cy="369332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FFF8BDD-CBCC-9641-879E-055CE34433A4}"/>
                  </a:ext>
                </a:extLst>
              </p:cNvPr>
              <p:cNvSpPr txBox="1"/>
              <p:nvPr/>
            </p:nvSpPr>
            <p:spPr>
              <a:xfrm>
                <a:off x="5096510" y="1889841"/>
                <a:ext cx="13805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>
                    <a:latin typeface="Courier" pitchFamily="2" charset="0"/>
                  </a:rPr>
                  <a:t>R2←R0+R1</a:t>
                </a:r>
              </a:p>
            </p:txBody>
          </p:sp>
          <p:cxnSp>
            <p:nvCxnSpPr>
              <p:cNvPr id="22" name="Curved Connector 21">
                <a:extLst>
                  <a:ext uri="{FF2B5EF4-FFF2-40B4-BE49-F238E27FC236}">
                    <a16:creationId xmlns:a16="http://schemas.microsoft.com/office/drawing/2014/main" id="{C9C894B9-B52E-6B4F-9AE3-B3ACD66C3A9F}"/>
                  </a:ext>
                </a:extLst>
              </p:cNvPr>
              <p:cNvCxnSpPr>
                <a:cxnSpLocks/>
                <a:stCxn id="21" idx="1"/>
              </p:cNvCxnSpPr>
              <p:nvPr/>
            </p:nvCxnSpPr>
            <p:spPr>
              <a:xfrm rot="10800000" flipV="1">
                <a:off x="4209988" y="2074507"/>
                <a:ext cx="886522" cy="81318"/>
              </a:xfrm>
              <a:prstGeom prst="curvedConnector3">
                <a:avLst>
                  <a:gd name="adj1" fmla="val 50000"/>
                </a:avLst>
              </a:prstGeom>
              <a:ln w="34925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B28DEC4-E54B-CB43-8F00-F003B046890B}"/>
                </a:ext>
              </a:extLst>
            </p:cNvPr>
            <p:cNvSpPr/>
            <p:nvPr/>
          </p:nvSpPr>
          <p:spPr>
            <a:xfrm>
              <a:off x="5914721" y="2854989"/>
              <a:ext cx="401216" cy="775782"/>
            </a:xfrm>
            <a:prstGeom prst="ellipse">
              <a:avLst/>
            </a:prstGeom>
            <a:solidFill>
              <a:srgbClr val="00B050">
                <a:alpha val="25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FEF32A8-70EA-A04C-953C-7BE45407D053}"/>
              </a:ext>
            </a:extLst>
          </p:cNvPr>
          <p:cNvGrpSpPr/>
          <p:nvPr/>
        </p:nvGrpSpPr>
        <p:grpSpPr>
          <a:xfrm>
            <a:off x="2648996" y="4029966"/>
            <a:ext cx="2987340" cy="754797"/>
            <a:chOff x="2648996" y="4029966"/>
            <a:chExt cx="2987340" cy="754797"/>
          </a:xfrm>
        </p:grpSpPr>
        <p:cxnSp>
          <p:nvCxnSpPr>
            <p:cNvPr id="28" name="Curved Connector 27">
              <a:extLst>
                <a:ext uri="{FF2B5EF4-FFF2-40B4-BE49-F238E27FC236}">
                  <a16:creationId xmlns:a16="http://schemas.microsoft.com/office/drawing/2014/main" id="{E28D10CF-8D0E-DB46-A4B8-22EDBD7B44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5673" y="4029966"/>
              <a:ext cx="2230663" cy="369332"/>
            </a:xfrm>
            <a:prstGeom prst="curvedConnector3">
              <a:avLst>
                <a:gd name="adj1" fmla="val 43307"/>
              </a:avLst>
            </a:prstGeom>
            <a:ln w="3492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1C06E13-0AB7-0B4A-A78D-B605021B4B22}"/>
                </a:ext>
              </a:extLst>
            </p:cNvPr>
            <p:cNvSpPr txBox="1"/>
            <p:nvPr/>
          </p:nvSpPr>
          <p:spPr>
            <a:xfrm rot="20578639">
              <a:off x="2648996" y="4046099"/>
              <a:ext cx="82266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Pipeline</a:t>
              </a:r>
            </a:p>
            <a:p>
              <a:pPr algn="ctr"/>
              <a:r>
                <a:rPr lang="en-US" dirty="0"/>
                <a:t>Bubble</a:t>
              </a:r>
            </a:p>
            <a:p>
              <a:pPr algn="ctr"/>
              <a:r>
                <a:rPr lang="en-US" dirty="0"/>
                <a:t>(NOP)</a:t>
              </a:r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633D82BF-5712-0B4D-8795-F9BB907D02B2}"/>
              </a:ext>
            </a:extLst>
          </p:cNvPr>
          <p:cNvSpPr/>
          <p:nvPr/>
        </p:nvSpPr>
        <p:spPr>
          <a:xfrm>
            <a:off x="5936613" y="3511479"/>
            <a:ext cx="401216" cy="775782"/>
          </a:xfrm>
          <a:prstGeom prst="ellipse">
            <a:avLst/>
          </a:prstGeom>
          <a:solidFill>
            <a:srgbClr val="00B050">
              <a:alpha val="2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6ACC8C7-FAA0-DA4C-8962-925A2EF00432}"/>
              </a:ext>
            </a:extLst>
          </p:cNvPr>
          <p:cNvGrpSpPr/>
          <p:nvPr/>
        </p:nvGrpSpPr>
        <p:grpSpPr>
          <a:xfrm>
            <a:off x="6337829" y="3899370"/>
            <a:ext cx="2574922" cy="499928"/>
            <a:chOff x="3953190" y="2399661"/>
            <a:chExt cx="2574922" cy="49992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AD0EDC4-7846-C847-B473-2273E840A95D}"/>
                </a:ext>
              </a:extLst>
            </p:cNvPr>
            <p:cNvSpPr txBox="1"/>
            <p:nvPr/>
          </p:nvSpPr>
          <p:spPr>
            <a:xfrm>
              <a:off x="5009748" y="2530257"/>
              <a:ext cx="151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Courier" pitchFamily="2" charset="0"/>
                </a:rPr>
                <a:t>IR←MM[PC]</a:t>
              </a:r>
            </a:p>
          </p:txBody>
        </p: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8376694E-9CDB-7E4C-B814-7568AAB6F384}"/>
                </a:ext>
              </a:extLst>
            </p:cNvPr>
            <p:cNvCxnSpPr>
              <a:cxnSpLocks/>
              <a:stCxn id="26" idx="1"/>
              <a:endCxn id="24" idx="6"/>
            </p:cNvCxnSpPr>
            <p:nvPr/>
          </p:nvCxnSpPr>
          <p:spPr>
            <a:xfrm rot="10800000">
              <a:off x="3953190" y="2399661"/>
              <a:ext cx="1056558" cy="315262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4098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8EFA8-E46B-E243-9D2B-965BFE15F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Program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7D08A7-BF0B-0B4D-86E5-D3E0FD4CD65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481A171-942D-9C45-80B1-EC5534D2E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0590" y="1473362"/>
            <a:ext cx="5443312" cy="2544900"/>
          </a:xfrm>
        </p:spPr>
        <p:txBody>
          <a:bodyPr/>
          <a:lstStyle/>
          <a:p>
            <a:r>
              <a:rPr lang="en-US" sz="2000" dirty="0"/>
              <a:t>The stored program architecture with memory hierarchy and processor cache.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B60C8F-2F24-4C4B-9ED5-C55988244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398" y="2571750"/>
            <a:ext cx="77978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047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676712-7E5D-674B-94AD-04AFD0B1E22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41190" y="1339453"/>
            <a:ext cx="3058374" cy="35601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86DDCC-CF7D-C641-A109-6B87A73EB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Hazards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3496A-71B9-B942-B71F-CC0154A2E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194" y="1750569"/>
            <a:ext cx="3225827" cy="2544900"/>
          </a:xfrm>
        </p:spPr>
        <p:txBody>
          <a:bodyPr/>
          <a:lstStyle/>
          <a:p>
            <a:r>
              <a:rPr lang="en-US" sz="1800" dirty="0"/>
              <a:t>A </a:t>
            </a:r>
            <a:r>
              <a:rPr lang="en-US" sz="1800" b="1" i="1" dirty="0"/>
              <a:t>control hazard</a:t>
            </a:r>
            <a:r>
              <a:rPr lang="en-US" sz="1800" i="1" dirty="0"/>
              <a:t> </a:t>
            </a:r>
            <a:r>
              <a:rPr lang="en-US" sz="1800" dirty="0"/>
              <a:t>occurs when a branch causes instructions that have already been fetched to not be executed.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0C29B2-9159-2645-92CA-4AE542AAE3B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08EFE29-A6E5-8F49-B1D4-3D54DB0503E9}"/>
              </a:ext>
            </a:extLst>
          </p:cNvPr>
          <p:cNvGrpSpPr/>
          <p:nvPr/>
        </p:nvGrpSpPr>
        <p:grpSpPr>
          <a:xfrm>
            <a:off x="5644463" y="1481264"/>
            <a:ext cx="2921948" cy="1512515"/>
            <a:chOff x="5933754" y="2090939"/>
            <a:chExt cx="2921948" cy="151251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1B64571-18BA-A44B-9EB2-61B50CA95FE0}"/>
                </a:ext>
              </a:extLst>
            </p:cNvPr>
            <p:cNvSpPr/>
            <p:nvPr/>
          </p:nvSpPr>
          <p:spPr>
            <a:xfrm>
              <a:off x="5933754" y="2827672"/>
              <a:ext cx="401216" cy="775782"/>
            </a:xfrm>
            <a:prstGeom prst="ellipse">
              <a:avLst/>
            </a:prstGeom>
            <a:solidFill>
              <a:srgbClr val="00B050">
                <a:alpha val="25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20E8974-FD5C-CC4C-95C3-ADDB519A77BB}"/>
                </a:ext>
              </a:extLst>
            </p:cNvPr>
            <p:cNvGrpSpPr/>
            <p:nvPr/>
          </p:nvGrpSpPr>
          <p:grpSpPr>
            <a:xfrm>
              <a:off x="6334971" y="2090939"/>
              <a:ext cx="2520731" cy="1124624"/>
              <a:chOff x="4507409" y="1660375"/>
              <a:chExt cx="2520731" cy="1124624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A38D8D9-C4E4-1C4B-B98C-1CDDFD09E0D3}"/>
                  </a:ext>
                </a:extLst>
              </p:cNvPr>
              <p:cNvSpPr txBox="1"/>
              <p:nvPr/>
            </p:nvSpPr>
            <p:spPr>
              <a:xfrm>
                <a:off x="6199067" y="1660375"/>
                <a:ext cx="8290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>
                    <a:latin typeface="Courier" pitchFamily="2" charset="0"/>
                  </a:rPr>
                  <a:t>PC←7</a:t>
                </a:r>
              </a:p>
            </p:txBody>
          </p:sp>
          <p:cxnSp>
            <p:nvCxnSpPr>
              <p:cNvPr id="9" name="Curved Connector 8">
                <a:extLst>
                  <a:ext uri="{FF2B5EF4-FFF2-40B4-BE49-F238E27FC236}">
                    <a16:creationId xmlns:a16="http://schemas.microsoft.com/office/drawing/2014/main" id="{334C1CC6-82F7-854D-ADF0-7EB6527846D2}"/>
                  </a:ext>
                </a:extLst>
              </p:cNvPr>
              <p:cNvCxnSpPr>
                <a:cxnSpLocks/>
                <a:stCxn id="8" idx="1"/>
                <a:endCxn id="6" idx="6"/>
              </p:cNvCxnSpPr>
              <p:nvPr/>
            </p:nvCxnSpPr>
            <p:spPr>
              <a:xfrm rot="10800000" flipV="1">
                <a:off x="4507409" y="1845041"/>
                <a:ext cx="1691659" cy="939958"/>
              </a:xfrm>
              <a:prstGeom prst="curvedConnector3">
                <a:avLst>
                  <a:gd name="adj1" fmla="val 50000"/>
                </a:avLst>
              </a:prstGeom>
              <a:ln w="34925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F94569A-0188-8E42-9F0D-AB20D177CA65}"/>
              </a:ext>
            </a:extLst>
          </p:cNvPr>
          <p:cNvGrpSpPr/>
          <p:nvPr/>
        </p:nvGrpSpPr>
        <p:grpSpPr>
          <a:xfrm>
            <a:off x="5281086" y="2579732"/>
            <a:ext cx="3470011" cy="1106062"/>
            <a:chOff x="5570377" y="3189407"/>
            <a:chExt cx="3470011" cy="1106062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3D82BF-5712-0B4D-8795-F9BB907D02B2}"/>
                </a:ext>
              </a:extLst>
            </p:cNvPr>
            <p:cNvSpPr/>
            <p:nvPr/>
          </p:nvSpPr>
          <p:spPr>
            <a:xfrm>
              <a:off x="5570377" y="3519687"/>
              <a:ext cx="401216" cy="775782"/>
            </a:xfrm>
            <a:prstGeom prst="ellipse">
              <a:avLst/>
            </a:prstGeom>
            <a:solidFill>
              <a:srgbClr val="FF0000">
                <a:alpha val="25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6ACC8C7-FAA0-DA4C-8962-925A2EF00432}"/>
                </a:ext>
              </a:extLst>
            </p:cNvPr>
            <p:cNvGrpSpPr/>
            <p:nvPr/>
          </p:nvGrpSpPr>
          <p:grpSpPr>
            <a:xfrm>
              <a:off x="5971594" y="3189407"/>
              <a:ext cx="3068794" cy="718170"/>
              <a:chOff x="3586955" y="1689698"/>
              <a:chExt cx="3068794" cy="718170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AD0EDC4-7846-C847-B473-2273E840A95D}"/>
                  </a:ext>
                </a:extLst>
              </p:cNvPr>
              <p:cNvSpPr txBox="1"/>
              <p:nvPr/>
            </p:nvSpPr>
            <p:spPr>
              <a:xfrm>
                <a:off x="5137385" y="1689698"/>
                <a:ext cx="1518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>
                    <a:latin typeface="Courier" pitchFamily="2" charset="0"/>
                  </a:rPr>
                  <a:t>IR←MM[15]</a:t>
                </a:r>
              </a:p>
            </p:txBody>
          </p:sp>
          <p:cxnSp>
            <p:nvCxnSpPr>
              <p:cNvPr id="27" name="Curved Connector 26">
                <a:extLst>
                  <a:ext uri="{FF2B5EF4-FFF2-40B4-BE49-F238E27FC236}">
                    <a16:creationId xmlns:a16="http://schemas.microsoft.com/office/drawing/2014/main" id="{8376694E-9CDB-7E4C-B814-7568AAB6F384}"/>
                  </a:ext>
                </a:extLst>
              </p:cNvPr>
              <p:cNvCxnSpPr>
                <a:cxnSpLocks/>
                <a:stCxn id="26" idx="1"/>
                <a:endCxn id="24" idx="6"/>
              </p:cNvCxnSpPr>
              <p:nvPr/>
            </p:nvCxnSpPr>
            <p:spPr>
              <a:xfrm rot="10800000" flipV="1">
                <a:off x="3586955" y="1874363"/>
                <a:ext cx="1550431" cy="533505"/>
              </a:xfrm>
              <a:prstGeom prst="curvedConnector3">
                <a:avLst>
                  <a:gd name="adj1" fmla="val 50000"/>
                </a:avLst>
              </a:prstGeom>
              <a:ln w="34925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E56EB19-F44B-9B48-8164-AFF164FA3778}"/>
              </a:ext>
            </a:extLst>
          </p:cNvPr>
          <p:cNvGrpSpPr/>
          <p:nvPr/>
        </p:nvGrpSpPr>
        <p:grpSpPr>
          <a:xfrm>
            <a:off x="5621129" y="3232563"/>
            <a:ext cx="3129968" cy="1062906"/>
            <a:chOff x="5570377" y="3232563"/>
            <a:chExt cx="3129968" cy="1062906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A1A8A5D-C213-AF4B-B39E-34B4287E15D9}"/>
                </a:ext>
              </a:extLst>
            </p:cNvPr>
            <p:cNvSpPr/>
            <p:nvPr/>
          </p:nvSpPr>
          <p:spPr>
            <a:xfrm>
              <a:off x="5570377" y="3519687"/>
              <a:ext cx="401216" cy="775782"/>
            </a:xfrm>
            <a:prstGeom prst="ellipse">
              <a:avLst/>
            </a:prstGeom>
            <a:solidFill>
              <a:srgbClr val="FF0000">
                <a:alpha val="25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0395CB3-8F7B-8343-A172-377FE21F492B}"/>
                </a:ext>
              </a:extLst>
            </p:cNvPr>
            <p:cNvGrpSpPr/>
            <p:nvPr/>
          </p:nvGrpSpPr>
          <p:grpSpPr>
            <a:xfrm>
              <a:off x="5971593" y="3232563"/>
              <a:ext cx="2728752" cy="675014"/>
              <a:chOff x="3586954" y="1732854"/>
              <a:chExt cx="2728752" cy="675014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88B7087-024D-BD48-A66E-C98335C83588}"/>
                  </a:ext>
                </a:extLst>
              </p:cNvPr>
              <p:cNvSpPr txBox="1"/>
              <p:nvPr/>
            </p:nvSpPr>
            <p:spPr>
              <a:xfrm>
                <a:off x="4797342" y="1732854"/>
                <a:ext cx="1518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>
                    <a:latin typeface="Courier" pitchFamily="2" charset="0"/>
                  </a:rPr>
                  <a:t>IR←MM[16]</a:t>
                </a:r>
              </a:p>
            </p:txBody>
          </p:sp>
          <p:cxnSp>
            <p:nvCxnSpPr>
              <p:cNvPr id="28" name="Curved Connector 27">
                <a:extLst>
                  <a:ext uri="{FF2B5EF4-FFF2-40B4-BE49-F238E27FC236}">
                    <a16:creationId xmlns:a16="http://schemas.microsoft.com/office/drawing/2014/main" id="{D984E3E1-4797-8246-A81B-6126BA4EB58B}"/>
                  </a:ext>
                </a:extLst>
              </p:cNvPr>
              <p:cNvCxnSpPr>
                <a:cxnSpLocks/>
                <a:stCxn id="23" idx="1"/>
                <a:endCxn id="21" idx="6"/>
              </p:cNvCxnSpPr>
              <p:nvPr/>
            </p:nvCxnSpPr>
            <p:spPr>
              <a:xfrm rot="10800000" flipV="1">
                <a:off x="3586954" y="1917519"/>
                <a:ext cx="1210388" cy="490349"/>
              </a:xfrm>
              <a:prstGeom prst="curvedConnector3">
                <a:avLst>
                  <a:gd name="adj1" fmla="val 50000"/>
                </a:avLst>
              </a:prstGeom>
              <a:ln w="34925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816B588-FC13-8643-86C1-886AC0C02DAD}"/>
              </a:ext>
            </a:extLst>
          </p:cNvPr>
          <p:cNvGrpSpPr/>
          <p:nvPr/>
        </p:nvGrpSpPr>
        <p:grpSpPr>
          <a:xfrm>
            <a:off x="3053636" y="1204265"/>
            <a:ext cx="2354269" cy="1793923"/>
            <a:chOff x="8392876" y="975136"/>
            <a:chExt cx="2354269" cy="1793923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39BC733-4D6E-8547-B4A4-CD31A78B5741}"/>
                </a:ext>
              </a:extLst>
            </p:cNvPr>
            <p:cNvSpPr/>
            <p:nvPr/>
          </p:nvSpPr>
          <p:spPr>
            <a:xfrm>
              <a:off x="10345929" y="1993277"/>
              <a:ext cx="401216" cy="775782"/>
            </a:xfrm>
            <a:prstGeom prst="ellipse">
              <a:avLst/>
            </a:prstGeom>
            <a:solidFill>
              <a:srgbClr val="00B050">
                <a:alpha val="25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C23A9B1-80DC-ED40-843A-CA4972C4511D}"/>
                </a:ext>
              </a:extLst>
            </p:cNvPr>
            <p:cNvGrpSpPr/>
            <p:nvPr/>
          </p:nvGrpSpPr>
          <p:grpSpPr>
            <a:xfrm>
              <a:off x="8392876" y="975136"/>
              <a:ext cx="2011811" cy="1131751"/>
              <a:chOff x="6008237" y="-524573"/>
              <a:chExt cx="2011811" cy="1131751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3C78C1B-AD65-FA4E-A43D-6A321C8E5E93}"/>
                  </a:ext>
                </a:extLst>
              </p:cNvPr>
              <p:cNvSpPr txBox="1"/>
              <p:nvPr/>
            </p:nvSpPr>
            <p:spPr>
              <a:xfrm>
                <a:off x="6008237" y="-524573"/>
                <a:ext cx="151836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>
                    <a:latin typeface="Courier" pitchFamily="2" charset="0"/>
                  </a:rPr>
                  <a:t>PC=14,</a:t>
                </a:r>
              </a:p>
              <a:p>
                <a:r>
                  <a:rPr lang="en-US" sz="1800" b="1" dirty="0">
                    <a:latin typeface="Courier" pitchFamily="2" charset="0"/>
                  </a:rPr>
                  <a:t>IR←MM[14]</a:t>
                </a:r>
              </a:p>
            </p:txBody>
          </p:sp>
          <p:cxnSp>
            <p:nvCxnSpPr>
              <p:cNvPr id="36" name="Curved Connector 35">
                <a:extLst>
                  <a:ext uri="{FF2B5EF4-FFF2-40B4-BE49-F238E27FC236}">
                    <a16:creationId xmlns:a16="http://schemas.microsoft.com/office/drawing/2014/main" id="{3A7DF94C-2C69-F943-AED6-DF319193957C}"/>
                  </a:ext>
                </a:extLst>
              </p:cNvPr>
              <p:cNvCxnSpPr>
                <a:cxnSpLocks/>
                <a:stCxn id="35" idx="2"/>
                <a:endCxn id="33" idx="1"/>
              </p:cNvCxnSpPr>
              <p:nvPr/>
            </p:nvCxnSpPr>
            <p:spPr>
              <a:xfrm rot="16200000" flipH="1">
                <a:off x="7151023" y="-261846"/>
                <a:ext cx="485421" cy="1252628"/>
              </a:xfrm>
              <a:prstGeom prst="curvedConnector3">
                <a:avLst>
                  <a:gd name="adj1" fmla="val 50000"/>
                </a:avLst>
              </a:prstGeom>
              <a:ln w="34925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EED537E-AAAF-E049-B785-F9981E563B07}"/>
              </a:ext>
            </a:extLst>
          </p:cNvPr>
          <p:cNvGrpSpPr/>
          <p:nvPr/>
        </p:nvGrpSpPr>
        <p:grpSpPr>
          <a:xfrm>
            <a:off x="5307996" y="746585"/>
            <a:ext cx="1662612" cy="2223089"/>
            <a:chOff x="5307996" y="746585"/>
            <a:chExt cx="1662612" cy="2223089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FE2FF22-B5D5-4D40-80D2-2B7F91607823}"/>
                </a:ext>
              </a:extLst>
            </p:cNvPr>
            <p:cNvSpPr/>
            <p:nvPr/>
          </p:nvSpPr>
          <p:spPr>
            <a:xfrm>
              <a:off x="5307996" y="2193892"/>
              <a:ext cx="401216" cy="775782"/>
            </a:xfrm>
            <a:prstGeom prst="ellipse">
              <a:avLst/>
            </a:prstGeom>
            <a:solidFill>
              <a:srgbClr val="00B050">
                <a:alpha val="25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Curved Connector 40">
              <a:extLst>
                <a:ext uri="{FF2B5EF4-FFF2-40B4-BE49-F238E27FC236}">
                  <a16:creationId xmlns:a16="http://schemas.microsoft.com/office/drawing/2014/main" id="{027527CC-627F-524B-8854-F71AA57F271B}"/>
                </a:ext>
              </a:extLst>
            </p:cNvPr>
            <p:cNvCxnSpPr>
              <a:cxnSpLocks/>
              <a:stCxn id="42" idx="2"/>
            </p:cNvCxnSpPr>
            <p:nvPr/>
          </p:nvCxnSpPr>
          <p:spPr>
            <a:xfrm rot="5400000">
              <a:off x="5399388" y="1266437"/>
              <a:ext cx="1077974" cy="776935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D35679D-8193-2247-BE9E-8F2B3A86BA3D}"/>
                </a:ext>
              </a:extLst>
            </p:cNvPr>
            <p:cNvSpPr txBox="1"/>
            <p:nvPr/>
          </p:nvSpPr>
          <p:spPr>
            <a:xfrm>
              <a:off x="5683076" y="746585"/>
              <a:ext cx="128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Courier" pitchFamily="2" charset="0"/>
                </a:rPr>
                <a:t>Branch 7</a:t>
              </a:r>
            </a:p>
          </p:txBody>
        </p:sp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5A70BCBA-727D-F840-90F0-4FBDDE5A22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9831" y="1850596"/>
            <a:ext cx="674931" cy="651249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A14A5FAB-3EB5-504F-A29F-9900231F83B8}"/>
              </a:ext>
            </a:extLst>
          </p:cNvPr>
          <p:cNvSpPr/>
          <p:nvPr/>
        </p:nvSpPr>
        <p:spPr>
          <a:xfrm>
            <a:off x="5621128" y="2900289"/>
            <a:ext cx="401216" cy="775782"/>
          </a:xfrm>
          <a:prstGeom prst="ellipse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72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7A1A8A5D-C213-AF4B-B39E-34B4287E15D9}"/>
              </a:ext>
            </a:extLst>
          </p:cNvPr>
          <p:cNvSpPr/>
          <p:nvPr/>
        </p:nvSpPr>
        <p:spPr>
          <a:xfrm>
            <a:off x="5919709" y="4065935"/>
            <a:ext cx="401216" cy="775782"/>
          </a:xfrm>
          <a:prstGeom prst="ellipse">
            <a:avLst/>
          </a:prstGeom>
          <a:solidFill>
            <a:srgbClr val="00B050">
              <a:alpha val="2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1B64571-18BA-A44B-9EB2-61B50CA95FE0}"/>
              </a:ext>
            </a:extLst>
          </p:cNvPr>
          <p:cNvSpPr/>
          <p:nvPr/>
        </p:nvSpPr>
        <p:spPr>
          <a:xfrm>
            <a:off x="5644463" y="2160122"/>
            <a:ext cx="401216" cy="775782"/>
          </a:xfrm>
          <a:prstGeom prst="ellipse">
            <a:avLst/>
          </a:prstGeom>
          <a:solidFill>
            <a:srgbClr val="00B050">
              <a:alpha val="2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86DDCC-CF7D-C641-A109-6B87A73EB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Hazards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3496A-71B9-B942-B71F-CC0154A2E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194" y="1750569"/>
            <a:ext cx="3225827" cy="2544900"/>
          </a:xfrm>
        </p:spPr>
        <p:txBody>
          <a:bodyPr/>
          <a:lstStyle/>
          <a:p>
            <a:r>
              <a:rPr lang="en-US" sz="1800" dirty="0"/>
              <a:t>A </a:t>
            </a:r>
            <a:r>
              <a:rPr lang="en-US" sz="1800" b="1" i="1" dirty="0"/>
              <a:t>control hazard</a:t>
            </a:r>
            <a:r>
              <a:rPr lang="en-US" sz="1800" i="1" dirty="0"/>
              <a:t> </a:t>
            </a:r>
            <a:r>
              <a:rPr lang="en-US" sz="1800" dirty="0"/>
              <a:t>occurs when a branch causes instructions that have already been fetched to not be executed.</a:t>
            </a:r>
          </a:p>
          <a:p>
            <a:pPr lvl="1"/>
            <a:r>
              <a:rPr lang="en-US" sz="1800" dirty="0"/>
              <a:t>Decoding and execution of </a:t>
            </a:r>
            <a:r>
              <a:rPr lang="en-US" sz="1800" i="1" dirty="0"/>
              <a:t>incorrect</a:t>
            </a:r>
            <a:r>
              <a:rPr lang="en-US" sz="1800" dirty="0"/>
              <a:t> instructions is canceled.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0C29B2-9159-2645-92CA-4AE542AAE3B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69EFF02-8C36-4A48-9CAE-C941DDE3F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4339087"/>
            <a:ext cx="261257" cy="2411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676712-7E5D-674B-94AD-04AFD0B1E22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39531" y="1346892"/>
            <a:ext cx="3058374" cy="3560139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20E8974-FD5C-CC4C-95C3-ADDB519A77BB}"/>
              </a:ext>
            </a:extLst>
          </p:cNvPr>
          <p:cNvGrpSpPr/>
          <p:nvPr/>
        </p:nvGrpSpPr>
        <p:grpSpPr>
          <a:xfrm>
            <a:off x="6045680" y="1423389"/>
            <a:ext cx="2555997" cy="1136199"/>
            <a:chOff x="4507409" y="1660375"/>
            <a:chExt cx="2555997" cy="113619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A38D8D9-C4E4-1C4B-B98C-1CDDFD09E0D3}"/>
                </a:ext>
              </a:extLst>
            </p:cNvPr>
            <p:cNvSpPr txBox="1"/>
            <p:nvPr/>
          </p:nvSpPr>
          <p:spPr>
            <a:xfrm>
              <a:off x="6199067" y="1660375"/>
              <a:ext cx="864339" cy="538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Courier" pitchFamily="2" charset="0"/>
                </a:rPr>
                <a:t>PC←7</a:t>
              </a:r>
            </a:p>
            <a:p>
              <a:r>
                <a:rPr lang="en-US" sz="1100" b="1" i="1" dirty="0">
                  <a:latin typeface="Courier" pitchFamily="2" charset="0"/>
                </a:rPr>
                <a:t>(branch)</a:t>
              </a:r>
            </a:p>
          </p:txBody>
        </p:sp>
        <p:cxnSp>
          <p:nvCxnSpPr>
            <p:cNvPr id="9" name="Curved Connector 8">
              <a:extLst>
                <a:ext uri="{FF2B5EF4-FFF2-40B4-BE49-F238E27FC236}">
                  <a16:creationId xmlns:a16="http://schemas.microsoft.com/office/drawing/2014/main" id="{334C1CC6-82F7-854D-ADF0-7EB6527846D2}"/>
                </a:ext>
              </a:extLst>
            </p:cNvPr>
            <p:cNvCxnSpPr>
              <a:cxnSpLocks/>
              <a:stCxn id="8" idx="1"/>
              <a:endCxn id="6" idx="6"/>
            </p:cNvCxnSpPr>
            <p:nvPr/>
          </p:nvCxnSpPr>
          <p:spPr>
            <a:xfrm rot="10800000" flipV="1">
              <a:off x="4507409" y="1929680"/>
              <a:ext cx="1691659" cy="866894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0395CB3-8F7B-8343-A172-377FE21F492B}"/>
              </a:ext>
            </a:extLst>
          </p:cNvPr>
          <p:cNvGrpSpPr/>
          <p:nvPr/>
        </p:nvGrpSpPr>
        <p:grpSpPr>
          <a:xfrm>
            <a:off x="6320925" y="3778811"/>
            <a:ext cx="2590894" cy="686590"/>
            <a:chOff x="3586954" y="1732854"/>
            <a:chExt cx="2590894" cy="68659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88B7087-024D-BD48-A66E-C98335C83588}"/>
                </a:ext>
              </a:extLst>
            </p:cNvPr>
            <p:cNvSpPr txBox="1"/>
            <p:nvPr/>
          </p:nvSpPr>
          <p:spPr>
            <a:xfrm>
              <a:off x="4797342" y="1732854"/>
              <a:ext cx="13805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Courier" pitchFamily="2" charset="0"/>
                </a:rPr>
                <a:t>IR←MM[7]</a:t>
              </a:r>
            </a:p>
          </p:txBody>
        </p:sp>
        <p:cxnSp>
          <p:nvCxnSpPr>
            <p:cNvPr id="28" name="Curved Connector 27">
              <a:extLst>
                <a:ext uri="{FF2B5EF4-FFF2-40B4-BE49-F238E27FC236}">
                  <a16:creationId xmlns:a16="http://schemas.microsoft.com/office/drawing/2014/main" id="{D984E3E1-4797-8246-A81B-6126BA4EB58B}"/>
                </a:ext>
              </a:extLst>
            </p:cNvPr>
            <p:cNvCxnSpPr>
              <a:cxnSpLocks/>
              <a:stCxn id="23" idx="1"/>
              <a:endCxn id="21" idx="6"/>
            </p:cNvCxnSpPr>
            <p:nvPr/>
          </p:nvCxnSpPr>
          <p:spPr>
            <a:xfrm rot="10800000" flipV="1">
              <a:off x="3586954" y="1917520"/>
              <a:ext cx="1210388" cy="501924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42D613-F293-8947-987C-5FD7A351D488}"/>
              </a:ext>
            </a:extLst>
          </p:cNvPr>
          <p:cNvGrpSpPr/>
          <p:nvPr/>
        </p:nvGrpSpPr>
        <p:grpSpPr>
          <a:xfrm>
            <a:off x="5880480" y="2982584"/>
            <a:ext cx="793984" cy="1186002"/>
            <a:chOff x="5870513" y="2995601"/>
            <a:chExt cx="793984" cy="118600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0964D1-358E-0445-9398-1A544ABFA155}"/>
                </a:ext>
              </a:extLst>
            </p:cNvPr>
            <p:cNvSpPr txBox="1"/>
            <p:nvPr/>
          </p:nvSpPr>
          <p:spPr>
            <a:xfrm>
              <a:off x="5877648" y="2995601"/>
              <a:ext cx="4844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FF0000"/>
                  </a:solidFill>
                  <a:latin typeface="Segoe Print" panose="02000800000000000000" pitchFamily="2" charset="0"/>
                </a:rPr>
                <a:t>X</a:t>
              </a:r>
              <a:endParaRPr lang="en-US" sz="1800" b="1" dirty="0">
                <a:solidFill>
                  <a:srgbClr val="FF0000"/>
                </a:solidFill>
                <a:latin typeface="Segoe Print" panose="02000800000000000000" pitchFamily="2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33B807B-AD9F-0A41-A2A6-DEAD49F00164}"/>
                </a:ext>
              </a:extLst>
            </p:cNvPr>
            <p:cNvSpPr txBox="1"/>
            <p:nvPr/>
          </p:nvSpPr>
          <p:spPr>
            <a:xfrm>
              <a:off x="5870513" y="3596828"/>
              <a:ext cx="4844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FF0000"/>
                  </a:solidFill>
                  <a:latin typeface="Segoe Print" panose="02000800000000000000" pitchFamily="2" charset="0"/>
                </a:rPr>
                <a:t>X</a:t>
              </a:r>
              <a:endParaRPr lang="en-US" sz="1800" b="1" dirty="0">
                <a:solidFill>
                  <a:srgbClr val="FF0000"/>
                </a:solidFill>
                <a:latin typeface="Segoe Print" panose="02000800000000000000" pitchFamily="2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611A873-3810-9A46-A605-D7332CA8363F}"/>
                </a:ext>
              </a:extLst>
            </p:cNvPr>
            <p:cNvSpPr txBox="1"/>
            <p:nvPr/>
          </p:nvSpPr>
          <p:spPr>
            <a:xfrm>
              <a:off x="6180069" y="3595664"/>
              <a:ext cx="4844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FF0000"/>
                  </a:solidFill>
                  <a:latin typeface="Segoe Print" panose="02000800000000000000" pitchFamily="2" charset="0"/>
                </a:rPr>
                <a:t>X</a:t>
              </a:r>
              <a:endParaRPr lang="en-US" sz="1800" b="1" dirty="0">
                <a:solidFill>
                  <a:srgbClr val="FF0000"/>
                </a:solidFill>
                <a:latin typeface="Segoe Print" panose="020008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1585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>
            <a:extLst>
              <a:ext uri="{FF2B5EF4-FFF2-40B4-BE49-F238E27FC236}">
                <a16:creationId xmlns:a16="http://schemas.microsoft.com/office/drawing/2014/main" id="{2DA54265-34FD-914D-9264-E93F053F3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792" y="135614"/>
            <a:ext cx="3747472" cy="431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554F0-BC78-234D-9C43-5259B7626C4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95725EB-FA74-6B48-9B43-FA2751E9ED40}"/>
              </a:ext>
            </a:extLst>
          </p:cNvPr>
          <p:cNvGrpSpPr/>
          <p:nvPr/>
        </p:nvGrpSpPr>
        <p:grpSpPr>
          <a:xfrm>
            <a:off x="1037590" y="1694134"/>
            <a:ext cx="3058374" cy="2394347"/>
            <a:chOff x="4220166" y="1757334"/>
            <a:chExt cx="3058374" cy="239434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07E33B2-FF04-6A40-869A-D063FEBCCEBD}"/>
                </a:ext>
              </a:extLst>
            </p:cNvPr>
            <p:cNvSpPr txBox="1"/>
            <p:nvPr/>
          </p:nvSpPr>
          <p:spPr>
            <a:xfrm>
              <a:off x="4220166" y="2520465"/>
              <a:ext cx="3058374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Why might it be an advantage to have separate Data and Instruction caches for each core?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C8A2DEA-6C47-7242-B942-5ABAC52ED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24757" y="1757334"/>
              <a:ext cx="649191" cy="682714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9FD2618-0F66-424E-9554-3FBBF2D2C3AD}"/>
              </a:ext>
            </a:extLst>
          </p:cNvPr>
          <p:cNvSpPr txBox="1"/>
          <p:nvPr/>
        </p:nvSpPr>
        <p:spPr>
          <a:xfrm>
            <a:off x="5460532" y="4739631"/>
            <a:ext cx="31133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Image adapted from: https://</a:t>
            </a:r>
            <a:r>
              <a:rPr lang="en-US" sz="800" dirty="0" err="1"/>
              <a:t>www.enterpriseai.news</a:t>
            </a:r>
            <a:r>
              <a:rPr lang="en-US" sz="800" dirty="0"/>
              <a:t>/2014/07/09/</a:t>
            </a:r>
          </a:p>
          <a:p>
            <a:r>
              <a:rPr lang="en-US" sz="800" dirty="0"/>
              <a:t>Shared-memory-clusters-</a:t>
            </a:r>
            <a:r>
              <a:rPr lang="en-US" sz="800" dirty="0" err="1"/>
              <a:t>numa</a:t>
            </a:r>
            <a:r>
              <a:rPr lang="en-US" sz="800" dirty="0"/>
              <a:t>-cache-latencies/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F2B6182-4C6F-1B46-B27B-5A06F7D1FD18}"/>
              </a:ext>
            </a:extLst>
          </p:cNvPr>
          <p:cNvSpPr/>
          <p:nvPr/>
        </p:nvSpPr>
        <p:spPr>
          <a:xfrm>
            <a:off x="5423209" y="1162646"/>
            <a:ext cx="503853" cy="333250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L1 Data Cache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5151BFD-7B20-134A-8B2C-C44C8C677425}"/>
              </a:ext>
            </a:extLst>
          </p:cNvPr>
          <p:cNvSpPr/>
          <p:nvPr/>
        </p:nvSpPr>
        <p:spPr>
          <a:xfrm>
            <a:off x="7406152" y="1156310"/>
            <a:ext cx="503853" cy="333250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L1 Data Cache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6DF5253-A339-4C4D-9424-5755AF7B4C43}"/>
              </a:ext>
            </a:extLst>
          </p:cNvPr>
          <p:cNvSpPr/>
          <p:nvPr/>
        </p:nvSpPr>
        <p:spPr>
          <a:xfrm>
            <a:off x="6019608" y="1168568"/>
            <a:ext cx="503853" cy="333250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L1 Inst Cache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5ADAA8F-5A77-3A4B-A51D-1AC5C6A1A9DE}"/>
              </a:ext>
            </a:extLst>
          </p:cNvPr>
          <p:cNvSpPr/>
          <p:nvPr/>
        </p:nvSpPr>
        <p:spPr>
          <a:xfrm>
            <a:off x="8002818" y="1154298"/>
            <a:ext cx="503853" cy="333250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L1 Inst Cache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85D4FA2-6E17-E445-A2D5-CBE220BCE948}"/>
              </a:ext>
            </a:extLst>
          </p:cNvPr>
          <p:cNvSpPr/>
          <p:nvPr/>
        </p:nvSpPr>
        <p:spPr>
          <a:xfrm>
            <a:off x="5305021" y="3545632"/>
            <a:ext cx="1851559" cy="111967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Main Memory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8409088-DFC6-C844-B2BA-99CE1D0B1201}"/>
              </a:ext>
            </a:extLst>
          </p:cNvPr>
          <p:cNvSpPr/>
          <p:nvPr/>
        </p:nvSpPr>
        <p:spPr>
          <a:xfrm>
            <a:off x="7503197" y="3886425"/>
            <a:ext cx="1138039" cy="7340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Input/ Output</a:t>
            </a:r>
          </a:p>
        </p:txBody>
      </p:sp>
      <p:sp>
        <p:nvSpPr>
          <p:cNvPr id="21" name="Left-Right Arrow 20">
            <a:extLst>
              <a:ext uri="{FF2B5EF4-FFF2-40B4-BE49-F238E27FC236}">
                <a16:creationId xmlns:a16="http://schemas.microsoft.com/office/drawing/2014/main" id="{40FF2EDD-9125-6E40-AE02-B08AA381D2B8}"/>
              </a:ext>
            </a:extLst>
          </p:cNvPr>
          <p:cNvSpPr/>
          <p:nvPr/>
        </p:nvSpPr>
        <p:spPr>
          <a:xfrm rot="16200000">
            <a:off x="7677011" y="3296916"/>
            <a:ext cx="790413" cy="365053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1157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>
            <a:extLst>
              <a:ext uri="{FF2B5EF4-FFF2-40B4-BE49-F238E27FC236}">
                <a16:creationId xmlns:a16="http://schemas.microsoft.com/office/drawing/2014/main" id="{2DA54265-34FD-914D-9264-E93F053F3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792" y="135614"/>
            <a:ext cx="3747472" cy="431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554F0-BC78-234D-9C43-5259B7626C4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95725EB-FA74-6B48-9B43-FA2751E9ED40}"/>
              </a:ext>
            </a:extLst>
          </p:cNvPr>
          <p:cNvGrpSpPr/>
          <p:nvPr/>
        </p:nvGrpSpPr>
        <p:grpSpPr>
          <a:xfrm>
            <a:off x="886731" y="1608271"/>
            <a:ext cx="2952250" cy="3072389"/>
            <a:chOff x="4069307" y="1671471"/>
            <a:chExt cx="2952250" cy="307238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07E33B2-FF04-6A40-869A-D063FEBCCEBD}"/>
                </a:ext>
              </a:extLst>
            </p:cNvPr>
            <p:cNvSpPr txBox="1"/>
            <p:nvPr/>
          </p:nvSpPr>
          <p:spPr>
            <a:xfrm>
              <a:off x="4069307" y="2497091"/>
              <a:ext cx="2952250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What issues might arise with writing data changes to main memory in a system with multiple cores where each has its own cache?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C8A2DEA-6C47-7242-B942-5ABAC52ED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20836" y="1671471"/>
              <a:ext cx="649191" cy="682714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9FD2618-0F66-424E-9554-3FBBF2D2C3AD}"/>
              </a:ext>
            </a:extLst>
          </p:cNvPr>
          <p:cNvSpPr txBox="1"/>
          <p:nvPr/>
        </p:nvSpPr>
        <p:spPr>
          <a:xfrm>
            <a:off x="5460532" y="4739631"/>
            <a:ext cx="31133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Image adapted from: https://</a:t>
            </a:r>
            <a:r>
              <a:rPr lang="en-US" sz="800" dirty="0" err="1"/>
              <a:t>www.enterpriseai.news</a:t>
            </a:r>
            <a:r>
              <a:rPr lang="en-US" sz="800" dirty="0"/>
              <a:t>/2014/07/09/</a:t>
            </a:r>
          </a:p>
          <a:p>
            <a:r>
              <a:rPr lang="en-US" sz="800" dirty="0"/>
              <a:t>Shared-memory-clusters-</a:t>
            </a:r>
            <a:r>
              <a:rPr lang="en-US" sz="800" dirty="0" err="1"/>
              <a:t>numa</a:t>
            </a:r>
            <a:r>
              <a:rPr lang="en-US" sz="800" dirty="0"/>
              <a:t>-cache-latencies/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F2B6182-4C6F-1B46-B27B-5A06F7D1FD18}"/>
              </a:ext>
            </a:extLst>
          </p:cNvPr>
          <p:cNvSpPr/>
          <p:nvPr/>
        </p:nvSpPr>
        <p:spPr>
          <a:xfrm>
            <a:off x="5423209" y="1162646"/>
            <a:ext cx="503853" cy="333250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L1 Data Cache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5151BFD-7B20-134A-8B2C-C44C8C677425}"/>
              </a:ext>
            </a:extLst>
          </p:cNvPr>
          <p:cNvSpPr/>
          <p:nvPr/>
        </p:nvSpPr>
        <p:spPr>
          <a:xfrm>
            <a:off x="7406152" y="1156310"/>
            <a:ext cx="503853" cy="333250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L1 Data Cache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6DF5253-A339-4C4D-9424-5755AF7B4C43}"/>
              </a:ext>
            </a:extLst>
          </p:cNvPr>
          <p:cNvSpPr/>
          <p:nvPr/>
        </p:nvSpPr>
        <p:spPr>
          <a:xfrm>
            <a:off x="6019608" y="1168568"/>
            <a:ext cx="503853" cy="333250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L1 Inst Cache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5ADAA8F-5A77-3A4B-A51D-1AC5C6A1A9DE}"/>
              </a:ext>
            </a:extLst>
          </p:cNvPr>
          <p:cNvSpPr/>
          <p:nvPr/>
        </p:nvSpPr>
        <p:spPr>
          <a:xfrm>
            <a:off x="8002818" y="1154298"/>
            <a:ext cx="503853" cy="333250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L1 Inst Cache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85D4FA2-6E17-E445-A2D5-CBE220BCE948}"/>
              </a:ext>
            </a:extLst>
          </p:cNvPr>
          <p:cNvSpPr/>
          <p:nvPr/>
        </p:nvSpPr>
        <p:spPr>
          <a:xfrm>
            <a:off x="5305021" y="3545632"/>
            <a:ext cx="1851559" cy="111967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Main Memory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8409088-DFC6-C844-B2BA-99CE1D0B1201}"/>
              </a:ext>
            </a:extLst>
          </p:cNvPr>
          <p:cNvSpPr/>
          <p:nvPr/>
        </p:nvSpPr>
        <p:spPr>
          <a:xfrm>
            <a:off x="7503197" y="3886425"/>
            <a:ext cx="1138039" cy="7340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Input/ Output</a:t>
            </a:r>
          </a:p>
        </p:txBody>
      </p:sp>
      <p:sp>
        <p:nvSpPr>
          <p:cNvPr id="21" name="Left-Right Arrow 20">
            <a:extLst>
              <a:ext uri="{FF2B5EF4-FFF2-40B4-BE49-F238E27FC236}">
                <a16:creationId xmlns:a16="http://schemas.microsoft.com/office/drawing/2014/main" id="{40FF2EDD-9125-6E40-AE02-B08AA381D2B8}"/>
              </a:ext>
            </a:extLst>
          </p:cNvPr>
          <p:cNvSpPr/>
          <p:nvPr/>
        </p:nvSpPr>
        <p:spPr>
          <a:xfrm rot="16200000">
            <a:off x="7677011" y="3296916"/>
            <a:ext cx="790413" cy="365053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578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F55E0C6-2258-B14B-8AE3-0CE617327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Speedup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EDD2241-ECF0-8642-8273-21A0F4DCA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060" y="2361841"/>
            <a:ext cx="3383310" cy="1659900"/>
          </a:xfrm>
        </p:spPr>
        <p:txBody>
          <a:bodyPr/>
          <a:lstStyle/>
          <a:p>
            <a:r>
              <a:rPr lang="en-US" sz="2400" dirty="0"/>
              <a:t>The speedup of an improvement is:</a:t>
            </a:r>
          </a:p>
          <a:p>
            <a:endParaRPr 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1109E-F195-6147-98B2-4D6F0815CA4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A8CC75-E6A3-8749-965A-D8A571E87835}"/>
                  </a:ext>
                </a:extLst>
              </p:cNvPr>
              <p:cNvSpPr txBox="1"/>
              <p:nvPr/>
            </p:nvSpPr>
            <p:spPr>
              <a:xfrm>
                <a:off x="471060" y="3653599"/>
                <a:ext cx="2836867" cy="939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𝑇𝑖𝑚𝑒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𝑜𝑟𝑖𝑔𝑖𝑛𝑎𝑙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𝑇𝑖𝑚𝑒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𝑖𝑚𝑝𝑟𝑜𝑣𝑒𝑑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A8CC75-E6A3-8749-965A-D8A571E87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60" y="3653599"/>
                <a:ext cx="2836867" cy="939553"/>
              </a:xfrm>
              <a:prstGeom prst="rect">
                <a:avLst/>
              </a:prstGeom>
              <a:blipFill>
                <a:blip r:embed="rId3"/>
                <a:stretch>
                  <a:fillRect l="-1778" r="-1333"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651D2DA9-53C1-B948-AFBC-8056BDA5C22B}"/>
              </a:ext>
            </a:extLst>
          </p:cNvPr>
          <p:cNvGrpSpPr/>
          <p:nvPr/>
        </p:nvGrpSpPr>
        <p:grpSpPr>
          <a:xfrm>
            <a:off x="4100234" y="926488"/>
            <a:ext cx="2952250" cy="3687942"/>
            <a:chOff x="4069307" y="1671471"/>
            <a:chExt cx="2952250" cy="368794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474A49C-3506-644A-8600-36BA0CC448AD}"/>
                </a:ext>
              </a:extLst>
            </p:cNvPr>
            <p:cNvSpPr txBox="1"/>
            <p:nvPr/>
          </p:nvSpPr>
          <p:spPr>
            <a:xfrm>
              <a:off x="4069307" y="2497091"/>
              <a:ext cx="2952250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Derive an equation that gives the maximum possible speedup due to an instruction pipeline as a function of the number of stages (k) and the number of instructions (n)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60FE505-7A87-CD4E-B171-EEDAB754F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20836" y="1671471"/>
              <a:ext cx="649191" cy="682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1715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8048F65-77E4-454E-B1D5-4ED43D4E6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Improvements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59C08AE-6881-D74A-874D-75B782CE2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5" y="1514554"/>
            <a:ext cx="5146286" cy="1659900"/>
          </a:xfrm>
        </p:spPr>
        <p:txBody>
          <a:bodyPr/>
          <a:lstStyle/>
          <a:p>
            <a:r>
              <a:rPr lang="en-US" sz="2400" dirty="0"/>
              <a:t>Moore’s Law  → More Transistors</a:t>
            </a:r>
          </a:p>
          <a:p>
            <a:r>
              <a:rPr lang="en-US" sz="2400" dirty="0"/>
              <a:t>Better Designs</a:t>
            </a:r>
          </a:p>
          <a:p>
            <a:pPr lvl="1"/>
            <a:r>
              <a:rPr lang="en-US" sz="2400" dirty="0"/>
              <a:t>Processor Caching</a:t>
            </a:r>
          </a:p>
          <a:p>
            <a:pPr lvl="1"/>
            <a:r>
              <a:rPr lang="en-US" sz="2400" dirty="0"/>
              <a:t>Pipelining &amp; Parallelism</a:t>
            </a:r>
          </a:p>
          <a:p>
            <a:r>
              <a:rPr lang="en-US" sz="2400" dirty="0"/>
              <a:t>Better Software</a:t>
            </a:r>
          </a:p>
          <a:p>
            <a:pPr lvl="1"/>
            <a:r>
              <a:rPr lang="en-US" sz="2400" dirty="0"/>
              <a:t>COMP232, COMP332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AA1F7-D7D4-3449-BEB2-C93BDE46467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05605F6-6C73-4A41-B938-AA2B3B3B7E78}"/>
              </a:ext>
            </a:extLst>
          </p:cNvPr>
          <p:cNvSpPr/>
          <p:nvPr/>
        </p:nvSpPr>
        <p:spPr>
          <a:xfrm>
            <a:off x="2052735" y="2836506"/>
            <a:ext cx="4030824" cy="457200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082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D8F3FF-84F0-9144-8732-5C14D5C708A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388D1AF-7A79-2E44-A28B-EBB624078C6F}"/>
              </a:ext>
            </a:extLst>
          </p:cNvPr>
          <p:cNvGrpSpPr/>
          <p:nvPr/>
        </p:nvGrpSpPr>
        <p:grpSpPr>
          <a:xfrm>
            <a:off x="763929" y="1286406"/>
            <a:ext cx="3808071" cy="3678500"/>
            <a:chOff x="4220166" y="1704287"/>
            <a:chExt cx="3808071" cy="367850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C545EAE-30AA-7D4E-A98A-3B699F74487D}"/>
                </a:ext>
              </a:extLst>
            </p:cNvPr>
            <p:cNvSpPr txBox="1"/>
            <p:nvPr/>
          </p:nvSpPr>
          <p:spPr>
            <a:xfrm>
              <a:off x="4220166" y="2520465"/>
              <a:ext cx="3808071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You have </a:t>
              </a:r>
              <a:r>
                <a:rPr lang="en-US" sz="2000" b="1" dirty="0">
                  <a:solidFill>
                    <a:schemeClr val="accent5">
                      <a:lumMod val="75000"/>
                    </a:schemeClr>
                  </a:solidFill>
                  <a:latin typeface="Segoe Print" panose="02000800000000000000" pitchFamily="2" charset="0"/>
                </a:rPr>
                <a:t>4 loads of laundry </a:t>
              </a:r>
              <a:r>
                <a:rPr lang="en-US" sz="2000" dirty="0">
                  <a:latin typeface="Segoe Print" panose="02000800000000000000" pitchFamily="2" charset="0"/>
                </a:rPr>
                <a:t>to </a:t>
              </a:r>
              <a:r>
                <a:rPr lang="en-US" sz="2000" b="1" dirty="0">
                  <a:solidFill>
                    <a:schemeClr val="accent5">
                      <a:lumMod val="75000"/>
                    </a:schemeClr>
                  </a:solidFill>
                  <a:latin typeface="Segoe Print" panose="02000800000000000000" pitchFamily="2" charset="0"/>
                </a:rPr>
                <a:t>wash</a:t>
              </a:r>
              <a:r>
                <a:rPr lang="en-US" sz="2000" dirty="0">
                  <a:solidFill>
                    <a:schemeClr val="accent5">
                      <a:lumMod val="75000"/>
                    </a:schemeClr>
                  </a:solidFill>
                  <a:latin typeface="Segoe Print" panose="02000800000000000000" pitchFamily="2" charset="0"/>
                </a:rPr>
                <a:t>, </a:t>
              </a:r>
              <a:r>
                <a:rPr lang="en-US" sz="2000" b="1" dirty="0">
                  <a:solidFill>
                    <a:schemeClr val="accent5">
                      <a:lumMod val="75000"/>
                    </a:schemeClr>
                  </a:solidFill>
                  <a:latin typeface="Segoe Print" panose="02000800000000000000" pitchFamily="2" charset="0"/>
                </a:rPr>
                <a:t>dry</a:t>
              </a:r>
              <a:r>
                <a:rPr lang="en-US" sz="2000" dirty="0">
                  <a:solidFill>
                    <a:schemeClr val="accent5">
                      <a:lumMod val="75000"/>
                    </a:schemeClr>
                  </a:solidFill>
                  <a:latin typeface="Segoe Print" panose="02000800000000000000" pitchFamily="2" charset="0"/>
                </a:rPr>
                <a:t> and </a:t>
              </a:r>
              <a:r>
                <a:rPr lang="en-US" sz="2000" b="1" dirty="0">
                  <a:solidFill>
                    <a:schemeClr val="accent5">
                      <a:lumMod val="75000"/>
                    </a:schemeClr>
                  </a:solidFill>
                  <a:latin typeface="Segoe Print" panose="02000800000000000000" pitchFamily="2" charset="0"/>
                </a:rPr>
                <a:t>fold</a:t>
              </a:r>
              <a:r>
                <a:rPr lang="en-US" sz="2000" dirty="0">
                  <a:latin typeface="Segoe Print" panose="02000800000000000000" pitchFamily="2" charset="0"/>
                </a:rPr>
                <a:t>. You have 1 washer and one dryer. </a:t>
              </a:r>
              <a:r>
                <a:rPr lang="en-US" sz="2000" b="1" dirty="0">
                  <a:solidFill>
                    <a:schemeClr val="accent5">
                      <a:lumMod val="75000"/>
                    </a:schemeClr>
                  </a:solidFill>
                  <a:latin typeface="Segoe Print" panose="02000800000000000000" pitchFamily="2" charset="0"/>
                </a:rPr>
                <a:t>Each step takes 20 minutes</a:t>
              </a:r>
              <a:r>
                <a:rPr lang="en-US" sz="2000" dirty="0">
                  <a:solidFill>
                    <a:schemeClr val="accent5">
                      <a:lumMod val="75000"/>
                    </a:schemeClr>
                  </a:solidFill>
                  <a:latin typeface="Segoe Print" panose="02000800000000000000" pitchFamily="2" charset="0"/>
                </a:rPr>
                <a:t>.</a:t>
              </a:r>
              <a:r>
                <a:rPr lang="en-US" sz="2000" dirty="0">
                  <a:latin typeface="Segoe Print" panose="02000800000000000000" pitchFamily="2" charset="0"/>
                </a:rPr>
                <a:t> </a:t>
              </a:r>
              <a:br>
                <a:rPr lang="en-US" sz="2000" dirty="0">
                  <a:latin typeface="Segoe Print" panose="02000800000000000000" pitchFamily="2" charset="0"/>
                </a:rPr>
              </a:br>
              <a:br>
                <a:rPr lang="en-US" sz="2000" dirty="0">
                  <a:latin typeface="Segoe Print" panose="02000800000000000000" pitchFamily="2" charset="0"/>
                </a:rPr>
              </a:br>
              <a:r>
                <a:rPr lang="en-US" sz="2000" dirty="0">
                  <a:latin typeface="Segoe Print" panose="02000800000000000000" pitchFamily="2" charset="0"/>
                </a:rPr>
                <a:t>What is the fastest way to get all of the laundry done? How long does it take?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B4319A9-9CE4-1743-AE70-66D22C6D5C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49397" y="1704287"/>
              <a:ext cx="649191" cy="682714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34A76092-A540-9745-90E7-08A110D0DE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964" y="511240"/>
            <a:ext cx="1251712" cy="18775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B1D9E0-4735-4F4A-BCD8-DC4B605326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7255" y="2514253"/>
            <a:ext cx="1251712" cy="18059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49C5551-3CD8-434E-B592-5D65F922C64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68967" y="620820"/>
            <a:ext cx="1062490" cy="18059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12D89DD-8C28-9148-9B55-E66A967298D8}"/>
              </a:ext>
            </a:extLst>
          </p:cNvPr>
          <p:cNvSpPr txBox="1"/>
          <p:nvPr/>
        </p:nvSpPr>
        <p:spPr>
          <a:xfrm>
            <a:off x="288131" y="4925830"/>
            <a:ext cx="37497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Image adapted from: http://</a:t>
            </a:r>
            <a:r>
              <a:rPr lang="en-US" sz="800" dirty="0" err="1"/>
              <a:t>www.cs.iit.edu</a:t>
            </a:r>
            <a:r>
              <a:rPr lang="en-US" sz="800" dirty="0"/>
              <a:t>/~cs561/cs350/</a:t>
            </a:r>
            <a:r>
              <a:rPr lang="en-US" sz="800" dirty="0" err="1"/>
              <a:t>piplining</a:t>
            </a:r>
            <a:r>
              <a:rPr lang="en-US" sz="800" dirty="0"/>
              <a:t>/</a:t>
            </a:r>
            <a:r>
              <a:rPr lang="en-US" sz="800" dirty="0" err="1"/>
              <a:t>laundry.html</a:t>
            </a:r>
            <a:endParaRPr lang="en-US" sz="8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0F872D2-E427-2541-A641-B8A9013CFD45}"/>
              </a:ext>
            </a:extLst>
          </p:cNvPr>
          <p:cNvGrpSpPr/>
          <p:nvPr/>
        </p:nvGrpSpPr>
        <p:grpSpPr>
          <a:xfrm>
            <a:off x="3851590" y="4929244"/>
            <a:ext cx="1941408" cy="215444"/>
            <a:chOff x="0" y="4881890"/>
            <a:chExt cx="1941408" cy="21544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BB59944-BD38-FF40-B5DB-C143BC1B0690}"/>
                </a:ext>
              </a:extLst>
            </p:cNvPr>
            <p:cNvSpPr txBox="1"/>
            <p:nvPr/>
          </p:nvSpPr>
          <p:spPr>
            <a:xfrm>
              <a:off x="0" y="4881890"/>
              <a:ext cx="170912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tx1"/>
                  </a:solidFill>
                </a:rPr>
                <a:t>with Images from: </a:t>
              </a:r>
              <a:r>
                <a:rPr lang="en-US" sz="800" dirty="0">
                  <a:solidFill>
                    <a:schemeClr val="tx1"/>
                  </a:solidFill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openclipart.org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83CF89F-55A7-AD43-A435-61C7A0AD4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647744" y="4941502"/>
              <a:ext cx="293664" cy="1530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6152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F6A7-3F86-4F40-A0B6-CB31A3CB8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834" y="0"/>
            <a:ext cx="4944300" cy="645300"/>
          </a:xfrm>
        </p:spPr>
        <p:txBody>
          <a:bodyPr/>
          <a:lstStyle/>
          <a:p>
            <a:r>
              <a:rPr lang="en-US" dirty="0"/>
              <a:t>A Pipelining Metaphor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7BBEB2-B3BB-CD42-BDA1-69BDFD0CF31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2D76BF-61EF-4744-B666-9DC53A0B1C23}"/>
              </a:ext>
            </a:extLst>
          </p:cNvPr>
          <p:cNvSpPr txBox="1"/>
          <p:nvPr/>
        </p:nvSpPr>
        <p:spPr>
          <a:xfrm>
            <a:off x="2436255" y="2285788"/>
            <a:ext cx="354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DF2B4E-AD75-3640-A3AA-885BCFD3C6E5}"/>
              </a:ext>
            </a:extLst>
          </p:cNvPr>
          <p:cNvSpPr txBox="1"/>
          <p:nvPr/>
        </p:nvSpPr>
        <p:spPr>
          <a:xfrm>
            <a:off x="2844350" y="2285787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B0A9C4-731B-A94A-9050-9BCC6F40C5BA}"/>
              </a:ext>
            </a:extLst>
          </p:cNvPr>
          <p:cNvSpPr txBox="1"/>
          <p:nvPr/>
        </p:nvSpPr>
        <p:spPr>
          <a:xfrm>
            <a:off x="3211184" y="2285787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3EA5A31-B57D-084C-9E1C-686580BB9DA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23522" y="1746366"/>
            <a:ext cx="711200" cy="28829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6DDAD62-5930-6B4C-828E-59FE51181D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028" y="1819845"/>
            <a:ext cx="343159" cy="51473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073ED0B-F560-8746-8FB6-79D129AB39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2797" y="1819845"/>
            <a:ext cx="356777" cy="51473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F735094-D108-E041-9037-9204BCB11C44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18373" y="1868639"/>
            <a:ext cx="245427" cy="41715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33DB440B-40F0-D04F-BEE3-54D9824F10C6}"/>
              </a:ext>
            </a:extLst>
          </p:cNvPr>
          <p:cNvGrpSpPr/>
          <p:nvPr/>
        </p:nvGrpSpPr>
        <p:grpSpPr>
          <a:xfrm>
            <a:off x="2436255" y="2285786"/>
            <a:ext cx="1079821" cy="307778"/>
            <a:chOff x="2566888" y="2677686"/>
            <a:chExt cx="1079821" cy="30777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7B3DA16-7710-814C-BF2A-EEDE5C7897E8}"/>
                </a:ext>
              </a:extLst>
            </p:cNvPr>
            <p:cNvSpPr txBox="1"/>
            <p:nvPr/>
          </p:nvSpPr>
          <p:spPr>
            <a:xfrm>
              <a:off x="2566888" y="2677687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4AC518E-489F-4E44-B353-0B458E5304A1}"/>
                </a:ext>
              </a:extLst>
            </p:cNvPr>
            <p:cNvSpPr txBox="1"/>
            <p:nvPr/>
          </p:nvSpPr>
          <p:spPr>
            <a:xfrm>
              <a:off x="2974983" y="2677686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ED458C9-572A-7347-94ED-574CC0A5CC6C}"/>
                </a:ext>
              </a:extLst>
            </p:cNvPr>
            <p:cNvSpPr txBox="1"/>
            <p:nvPr/>
          </p:nvSpPr>
          <p:spPr>
            <a:xfrm>
              <a:off x="3341817" y="2677686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9C4CEB7-A014-A34F-BCFA-C54E01438ED4}"/>
              </a:ext>
            </a:extLst>
          </p:cNvPr>
          <p:cNvGrpSpPr/>
          <p:nvPr/>
        </p:nvGrpSpPr>
        <p:grpSpPr>
          <a:xfrm>
            <a:off x="3512043" y="2594425"/>
            <a:ext cx="1035772" cy="514739"/>
            <a:chOff x="3512043" y="2594425"/>
            <a:chExt cx="1035772" cy="514739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1ABCA676-4F17-5E4D-9112-7FC3CAE76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12043" y="2594425"/>
              <a:ext cx="343159" cy="514739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8E97D80A-552D-9E47-8A23-FFB1CF129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96812" y="2594425"/>
              <a:ext cx="356777" cy="514739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D8BF1CC2-FCDB-6A4B-A4B0-6065B6EC2D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302388" y="2643219"/>
              <a:ext cx="245427" cy="417150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07441FF-A0DF-F542-AD6E-06D922BAE94A}"/>
              </a:ext>
            </a:extLst>
          </p:cNvPr>
          <p:cNvGrpSpPr/>
          <p:nvPr/>
        </p:nvGrpSpPr>
        <p:grpSpPr>
          <a:xfrm>
            <a:off x="3520270" y="3060366"/>
            <a:ext cx="1079821" cy="307778"/>
            <a:chOff x="2566888" y="2677686"/>
            <a:chExt cx="1079821" cy="30777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4ED936D-192A-5043-A899-0AB45D3293ED}"/>
                </a:ext>
              </a:extLst>
            </p:cNvPr>
            <p:cNvSpPr txBox="1"/>
            <p:nvPr/>
          </p:nvSpPr>
          <p:spPr>
            <a:xfrm>
              <a:off x="2566888" y="2677687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22F160C-E36C-0846-80CD-C746F9D2CC3D}"/>
                </a:ext>
              </a:extLst>
            </p:cNvPr>
            <p:cNvSpPr txBox="1"/>
            <p:nvPr/>
          </p:nvSpPr>
          <p:spPr>
            <a:xfrm>
              <a:off x="2974983" y="2677686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BA74A0A-097D-2B45-8D69-0DF992760AAC}"/>
                </a:ext>
              </a:extLst>
            </p:cNvPr>
            <p:cNvSpPr txBox="1"/>
            <p:nvPr/>
          </p:nvSpPr>
          <p:spPr>
            <a:xfrm>
              <a:off x="3341817" y="2677686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4108848-C4C4-BB44-9ACA-82B1E94BB7C7}"/>
              </a:ext>
            </a:extLst>
          </p:cNvPr>
          <p:cNvGrpSpPr/>
          <p:nvPr/>
        </p:nvGrpSpPr>
        <p:grpSpPr>
          <a:xfrm>
            <a:off x="4590104" y="3815422"/>
            <a:ext cx="1079821" cy="307778"/>
            <a:chOff x="2566888" y="2677686"/>
            <a:chExt cx="1079821" cy="307778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9925FE5-2D3A-BC4D-8C9B-79954D4D8453}"/>
                </a:ext>
              </a:extLst>
            </p:cNvPr>
            <p:cNvSpPr txBox="1"/>
            <p:nvPr/>
          </p:nvSpPr>
          <p:spPr>
            <a:xfrm>
              <a:off x="2566888" y="2677687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AD59D8B-642D-2F4C-BFC0-09EEA429B895}"/>
                </a:ext>
              </a:extLst>
            </p:cNvPr>
            <p:cNvSpPr txBox="1"/>
            <p:nvPr/>
          </p:nvSpPr>
          <p:spPr>
            <a:xfrm>
              <a:off x="2974983" y="2677686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69D026A-AC3F-C740-B8D1-79DA451A78EA}"/>
                </a:ext>
              </a:extLst>
            </p:cNvPr>
            <p:cNvSpPr txBox="1"/>
            <p:nvPr/>
          </p:nvSpPr>
          <p:spPr>
            <a:xfrm>
              <a:off x="3341817" y="2677686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E2C21BD-DCA0-8147-B0EE-DCAD2F7FF52C}"/>
              </a:ext>
            </a:extLst>
          </p:cNvPr>
          <p:cNvGrpSpPr/>
          <p:nvPr/>
        </p:nvGrpSpPr>
        <p:grpSpPr>
          <a:xfrm>
            <a:off x="5677413" y="4118604"/>
            <a:ext cx="1035772" cy="514739"/>
            <a:chOff x="5677413" y="4118604"/>
            <a:chExt cx="1035772" cy="514739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FBE7CE51-9FD2-0943-8903-03B9357233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77413" y="4118604"/>
              <a:ext cx="343159" cy="514739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6A7BA603-E8FA-E546-BCD6-72D447BA9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62182" y="4118604"/>
              <a:ext cx="356777" cy="514739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C17968D-4DD9-4D40-B9E3-AD38A6873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467758" y="4167398"/>
              <a:ext cx="245427" cy="417150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F5BF96D-FF1F-9844-ADD9-FADF10F0AF6C}"/>
              </a:ext>
            </a:extLst>
          </p:cNvPr>
          <p:cNvGrpSpPr/>
          <p:nvPr/>
        </p:nvGrpSpPr>
        <p:grpSpPr>
          <a:xfrm>
            <a:off x="5685640" y="4584545"/>
            <a:ext cx="1079821" cy="307778"/>
            <a:chOff x="2566888" y="2677686"/>
            <a:chExt cx="1079821" cy="30777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3536273-4FCC-0F4D-B83D-6EEA7A60BF05}"/>
                </a:ext>
              </a:extLst>
            </p:cNvPr>
            <p:cNvSpPr txBox="1"/>
            <p:nvPr/>
          </p:nvSpPr>
          <p:spPr>
            <a:xfrm>
              <a:off x="2566888" y="2677687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B5745FA-4F71-6146-B53E-8D078A7D5318}"/>
                </a:ext>
              </a:extLst>
            </p:cNvPr>
            <p:cNvSpPr txBox="1"/>
            <p:nvPr/>
          </p:nvSpPr>
          <p:spPr>
            <a:xfrm>
              <a:off x="2974983" y="2677686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E4B3B80-F636-6445-BCBC-6A9676806799}"/>
                </a:ext>
              </a:extLst>
            </p:cNvPr>
            <p:cNvSpPr txBox="1"/>
            <p:nvPr/>
          </p:nvSpPr>
          <p:spPr>
            <a:xfrm>
              <a:off x="3341817" y="2677686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6A5F8CA-9729-2844-84FF-91EB4768BB6B}"/>
              </a:ext>
            </a:extLst>
          </p:cNvPr>
          <p:cNvCxnSpPr/>
          <p:nvPr/>
        </p:nvCxnSpPr>
        <p:spPr>
          <a:xfrm>
            <a:off x="3482462" y="1237851"/>
            <a:ext cx="0" cy="339141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24830A7-A335-074A-8220-0718F7297F3C}"/>
              </a:ext>
            </a:extLst>
          </p:cNvPr>
          <p:cNvCxnSpPr/>
          <p:nvPr/>
        </p:nvCxnSpPr>
        <p:spPr>
          <a:xfrm>
            <a:off x="4558695" y="1244379"/>
            <a:ext cx="0" cy="339141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B20FC1F0-48BB-2144-B73D-61EB74FCB29D}"/>
              </a:ext>
            </a:extLst>
          </p:cNvPr>
          <p:cNvGrpSpPr/>
          <p:nvPr/>
        </p:nvGrpSpPr>
        <p:grpSpPr>
          <a:xfrm>
            <a:off x="4581877" y="3349481"/>
            <a:ext cx="1035772" cy="514739"/>
            <a:chOff x="4581877" y="3349481"/>
            <a:chExt cx="1035772" cy="514739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B437D017-98B4-BB41-B71B-8FEE93B4B1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81877" y="3349481"/>
              <a:ext cx="343159" cy="514739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AC836C39-267F-034B-BE3C-38D4D2B1D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66646" y="3349481"/>
              <a:ext cx="356777" cy="514739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B10ACE65-FD58-CF42-9935-22767A94952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372222" y="3398275"/>
              <a:ext cx="245427" cy="417150"/>
            </a:xfrm>
            <a:prstGeom prst="rect">
              <a:avLst/>
            </a:prstGeom>
          </p:spPr>
        </p:pic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D65D5A9-879B-F543-9A37-4AB69E370CF7}"/>
              </a:ext>
            </a:extLst>
          </p:cNvPr>
          <p:cNvCxnSpPr/>
          <p:nvPr/>
        </p:nvCxnSpPr>
        <p:spPr>
          <a:xfrm>
            <a:off x="5633485" y="1275174"/>
            <a:ext cx="0" cy="339141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90C9E1F-5734-D74A-8674-73D931B2ADDC}"/>
              </a:ext>
            </a:extLst>
          </p:cNvPr>
          <p:cNvCxnSpPr>
            <a:cxnSpLocks/>
          </p:cNvCxnSpPr>
          <p:nvPr/>
        </p:nvCxnSpPr>
        <p:spPr>
          <a:xfrm>
            <a:off x="1782143" y="2547770"/>
            <a:ext cx="5001478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B3D62A4-11CD-224B-9F55-D1615CFC19EC}"/>
              </a:ext>
            </a:extLst>
          </p:cNvPr>
          <p:cNvCxnSpPr>
            <a:cxnSpLocks/>
          </p:cNvCxnSpPr>
          <p:nvPr/>
        </p:nvCxnSpPr>
        <p:spPr>
          <a:xfrm>
            <a:off x="1770668" y="3321488"/>
            <a:ext cx="5001478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75A2848-9C34-F14A-9C4F-732C25802A5E}"/>
              </a:ext>
            </a:extLst>
          </p:cNvPr>
          <p:cNvCxnSpPr>
            <a:cxnSpLocks/>
          </p:cNvCxnSpPr>
          <p:nvPr/>
        </p:nvCxnSpPr>
        <p:spPr>
          <a:xfrm>
            <a:off x="1770668" y="4067673"/>
            <a:ext cx="5001478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C42D619-A805-624E-9BD0-D3631D0F86C8}"/>
              </a:ext>
            </a:extLst>
          </p:cNvPr>
          <p:cNvSpPr txBox="1"/>
          <p:nvPr/>
        </p:nvSpPr>
        <p:spPr>
          <a:xfrm rot="16200000">
            <a:off x="409470" y="2739831"/>
            <a:ext cx="10999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Program</a:t>
            </a:r>
          </a:p>
          <a:p>
            <a:pPr algn="ctr"/>
            <a:r>
              <a:rPr lang="en-US" dirty="0"/>
              <a:t>Instructions</a:t>
            </a:r>
          </a:p>
          <a:p>
            <a:pPr algn="ctr"/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956A78C-64C9-8943-B187-76E092B91D8C}"/>
              </a:ext>
            </a:extLst>
          </p:cNvPr>
          <p:cNvSpPr txBox="1"/>
          <p:nvPr/>
        </p:nvSpPr>
        <p:spPr>
          <a:xfrm rot="16200000">
            <a:off x="983350" y="2847553"/>
            <a:ext cx="8707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Loads of</a:t>
            </a:r>
          </a:p>
          <a:p>
            <a:pPr algn="ctr"/>
            <a:r>
              <a:rPr lang="en-US" dirty="0"/>
              <a:t>Laundry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F6039CD1-B092-F84C-BC7A-329DC03D8274}"/>
              </a:ext>
            </a:extLst>
          </p:cNvPr>
          <p:cNvGrpSpPr/>
          <p:nvPr/>
        </p:nvGrpSpPr>
        <p:grpSpPr>
          <a:xfrm>
            <a:off x="2123730" y="607976"/>
            <a:ext cx="5159755" cy="1306133"/>
            <a:chOff x="2653600" y="782705"/>
            <a:chExt cx="5057394" cy="1085983"/>
          </a:xfrm>
        </p:grpSpPr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DC9A8332-0E54-B643-9391-1D3E1A7DA3C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E"/>
                </a:clrFrom>
                <a:clrTo>
                  <a:srgbClr val="FFFF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53600" y="782705"/>
              <a:ext cx="5057394" cy="910143"/>
            </a:xfrm>
            <a:prstGeom prst="rect">
              <a:avLst/>
            </a:prstGeom>
          </p:spPr>
        </p:pic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36B6C007-A85A-B642-89C2-82621EF0395D}"/>
                </a:ext>
              </a:extLst>
            </p:cNvPr>
            <p:cNvSpPr txBox="1"/>
            <p:nvPr/>
          </p:nvSpPr>
          <p:spPr>
            <a:xfrm>
              <a:off x="2895929" y="155541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48B7EC11-F6EE-9647-A5D9-E15D9DAFA0D4}"/>
                </a:ext>
              </a:extLst>
            </p:cNvPr>
            <p:cNvSpPr txBox="1"/>
            <p:nvPr/>
          </p:nvSpPr>
          <p:spPr>
            <a:xfrm>
              <a:off x="3296340" y="155541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5823069-7649-6A42-B09F-890F06898608}"/>
                </a:ext>
              </a:extLst>
            </p:cNvPr>
            <p:cNvSpPr txBox="1"/>
            <p:nvPr/>
          </p:nvSpPr>
          <p:spPr>
            <a:xfrm>
              <a:off x="3634092" y="155541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206EAA68-7850-8545-B463-82968936783A}"/>
                </a:ext>
              </a:extLst>
            </p:cNvPr>
            <p:cNvSpPr txBox="1"/>
            <p:nvPr/>
          </p:nvSpPr>
          <p:spPr>
            <a:xfrm>
              <a:off x="3967832" y="155541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DF7C9FD0-83C3-6441-B2F2-4561223684B3}"/>
                </a:ext>
              </a:extLst>
            </p:cNvPr>
            <p:cNvSpPr txBox="1"/>
            <p:nvPr/>
          </p:nvSpPr>
          <p:spPr>
            <a:xfrm>
              <a:off x="4368243" y="155541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FB5F32D5-861F-3D45-ACF5-42ADD591CDD6}"/>
                </a:ext>
              </a:extLst>
            </p:cNvPr>
            <p:cNvSpPr txBox="1"/>
            <p:nvPr/>
          </p:nvSpPr>
          <p:spPr>
            <a:xfrm>
              <a:off x="4705995" y="155541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7577A12-72C5-D34E-82AA-D8A760F67F31}"/>
                </a:ext>
              </a:extLst>
            </p:cNvPr>
            <p:cNvSpPr txBox="1"/>
            <p:nvPr/>
          </p:nvSpPr>
          <p:spPr>
            <a:xfrm>
              <a:off x="5048957" y="156091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7016CFA8-671D-2148-8C92-75535C6A0432}"/>
                </a:ext>
              </a:extLst>
            </p:cNvPr>
            <p:cNvSpPr txBox="1"/>
            <p:nvPr/>
          </p:nvSpPr>
          <p:spPr>
            <a:xfrm>
              <a:off x="5449368" y="156091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80DD500-7F39-4744-8097-4BAF518F483F}"/>
                </a:ext>
              </a:extLst>
            </p:cNvPr>
            <p:cNvSpPr txBox="1"/>
            <p:nvPr/>
          </p:nvSpPr>
          <p:spPr>
            <a:xfrm>
              <a:off x="5787120" y="156091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04461262-CC83-4745-AC42-E61942DD5124}"/>
                </a:ext>
              </a:extLst>
            </p:cNvPr>
            <p:cNvSpPr txBox="1"/>
            <p:nvPr/>
          </p:nvSpPr>
          <p:spPr>
            <a:xfrm>
              <a:off x="6120860" y="156091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211F4054-8528-524C-ADAD-9567D46B730E}"/>
                </a:ext>
              </a:extLst>
            </p:cNvPr>
            <p:cNvSpPr txBox="1"/>
            <p:nvPr/>
          </p:nvSpPr>
          <p:spPr>
            <a:xfrm>
              <a:off x="6521271" y="156091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AC9AC82A-B817-B948-A3E6-110091D2DFF0}"/>
                </a:ext>
              </a:extLst>
            </p:cNvPr>
            <p:cNvSpPr txBox="1"/>
            <p:nvPr/>
          </p:nvSpPr>
          <p:spPr>
            <a:xfrm>
              <a:off x="6859023" y="156091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3AE89533-D7BD-2847-AE7C-9A304EB4DC82}"/>
              </a:ext>
            </a:extLst>
          </p:cNvPr>
          <p:cNvSpPr txBox="1"/>
          <p:nvPr/>
        </p:nvSpPr>
        <p:spPr>
          <a:xfrm>
            <a:off x="288131" y="4925830"/>
            <a:ext cx="37497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Image adapted from: http://</a:t>
            </a:r>
            <a:r>
              <a:rPr lang="en-US" sz="800" dirty="0" err="1"/>
              <a:t>www.cs.iit.edu</a:t>
            </a:r>
            <a:r>
              <a:rPr lang="en-US" sz="800" dirty="0"/>
              <a:t>/~cs561/cs350/</a:t>
            </a:r>
            <a:r>
              <a:rPr lang="en-US" sz="800" dirty="0" err="1"/>
              <a:t>piplining</a:t>
            </a:r>
            <a:r>
              <a:rPr lang="en-US" sz="800" dirty="0"/>
              <a:t>/</a:t>
            </a:r>
            <a:r>
              <a:rPr lang="en-US" sz="800" dirty="0" err="1"/>
              <a:t>laundry.html</a:t>
            </a:r>
            <a:endParaRPr lang="en-US" sz="800" dirty="0"/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CC437732-87F3-2C48-A7C3-96C9AE1A8B8C}"/>
              </a:ext>
            </a:extLst>
          </p:cNvPr>
          <p:cNvGrpSpPr/>
          <p:nvPr/>
        </p:nvGrpSpPr>
        <p:grpSpPr>
          <a:xfrm>
            <a:off x="3851590" y="4929244"/>
            <a:ext cx="1941408" cy="215444"/>
            <a:chOff x="0" y="4881890"/>
            <a:chExt cx="1941408" cy="215444"/>
          </a:xfrm>
        </p:grpSpPr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54441326-AC05-1848-B5BE-0C7831FF7F44}"/>
                </a:ext>
              </a:extLst>
            </p:cNvPr>
            <p:cNvSpPr txBox="1"/>
            <p:nvPr/>
          </p:nvSpPr>
          <p:spPr>
            <a:xfrm>
              <a:off x="0" y="4881890"/>
              <a:ext cx="170912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tx1"/>
                  </a:solidFill>
                </a:rPr>
                <a:t>with Images from: </a:t>
              </a:r>
              <a:r>
                <a:rPr lang="en-US" sz="800" dirty="0">
                  <a:solidFill>
                    <a:schemeClr val="tx1"/>
                  </a:solidFill>
                  <a:hlinkClick r:id="rId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openclipart.org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5DA629F7-B3E3-F144-B7E7-A8CFD3037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647744" y="4941502"/>
              <a:ext cx="293664" cy="1530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4216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19" grpId="0"/>
      <p:bldP spid="19" grpId="1"/>
      <p:bldP spid="20" grpId="0"/>
      <p:bldP spid="20" grpId="1"/>
      <p:bldP spid="6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2D676A69-E627-044D-8A0D-0A85C2E9A03C}"/>
              </a:ext>
            </a:extLst>
          </p:cNvPr>
          <p:cNvSpPr/>
          <p:nvPr/>
        </p:nvSpPr>
        <p:spPr>
          <a:xfrm>
            <a:off x="3518254" y="2394461"/>
            <a:ext cx="364570" cy="2519069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E5B04C3B-524D-FD45-A402-0868A97D00CE}"/>
              </a:ext>
            </a:extLst>
          </p:cNvPr>
          <p:cNvSpPr/>
          <p:nvPr/>
        </p:nvSpPr>
        <p:spPr>
          <a:xfrm>
            <a:off x="3134188" y="1256512"/>
            <a:ext cx="364570" cy="3044893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A3C658-D500-9E41-874C-A7F105D09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7851" y="0"/>
            <a:ext cx="4944300" cy="645300"/>
          </a:xfrm>
        </p:spPr>
        <p:txBody>
          <a:bodyPr/>
          <a:lstStyle/>
          <a:p>
            <a:r>
              <a:rPr lang="en-US" dirty="0"/>
              <a:t>A Better 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856B1-E5B6-4144-863A-9ECAB67FFF1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8126951B-C0EA-5E4F-97BD-BD49FE45712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23522" y="1727704"/>
            <a:ext cx="711200" cy="288290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63B8E86B-640D-A942-B34E-678C51879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028" y="1801183"/>
            <a:ext cx="343159" cy="514739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AE53D7DD-D067-5F41-B02C-1C57804FA5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2797" y="1801183"/>
            <a:ext cx="356777" cy="514739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B71EAD24-3C15-9F46-B2D0-DEB57570E01E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18373" y="1849977"/>
            <a:ext cx="245427" cy="417150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1940F2F6-7291-794E-AD53-7B5B8121FA03}"/>
              </a:ext>
            </a:extLst>
          </p:cNvPr>
          <p:cNvGrpSpPr/>
          <p:nvPr/>
        </p:nvGrpSpPr>
        <p:grpSpPr>
          <a:xfrm>
            <a:off x="2416878" y="2255110"/>
            <a:ext cx="1079821" cy="307778"/>
            <a:chOff x="2566888" y="2677686"/>
            <a:chExt cx="1079821" cy="30777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BABED72-57B2-5142-9301-578E18DCD105}"/>
                </a:ext>
              </a:extLst>
            </p:cNvPr>
            <p:cNvSpPr txBox="1"/>
            <p:nvPr/>
          </p:nvSpPr>
          <p:spPr>
            <a:xfrm>
              <a:off x="2566888" y="2677687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1066875-E60B-B74C-B2CD-2125A8EA5CA3}"/>
                </a:ext>
              </a:extLst>
            </p:cNvPr>
            <p:cNvSpPr txBox="1"/>
            <p:nvPr/>
          </p:nvSpPr>
          <p:spPr>
            <a:xfrm>
              <a:off x="2974983" y="2677686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928FFC7-AA62-0140-9655-3290CB21C2E7}"/>
                </a:ext>
              </a:extLst>
            </p:cNvPr>
            <p:cNvSpPr txBox="1"/>
            <p:nvPr/>
          </p:nvSpPr>
          <p:spPr>
            <a:xfrm>
              <a:off x="3341817" y="2677686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F39F012-33EF-E245-9ADB-382F38A3BC4A}"/>
              </a:ext>
            </a:extLst>
          </p:cNvPr>
          <p:cNvGrpSpPr/>
          <p:nvPr/>
        </p:nvGrpSpPr>
        <p:grpSpPr>
          <a:xfrm>
            <a:off x="2760689" y="2596074"/>
            <a:ext cx="1088048" cy="773719"/>
            <a:chOff x="4810448" y="3353187"/>
            <a:chExt cx="1088048" cy="773719"/>
          </a:xfrm>
        </p:grpSpPr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81F05CC8-5E92-4141-B181-1F8761268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10448" y="3353187"/>
              <a:ext cx="343159" cy="514739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7B25D7A1-0C50-E544-8974-5CF0D64F0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95217" y="3353187"/>
              <a:ext cx="356777" cy="514739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9230F25B-393E-6D46-85FD-EAD0B396B1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600793" y="3401981"/>
              <a:ext cx="245427" cy="417150"/>
            </a:xfrm>
            <a:prstGeom prst="rect">
              <a:avLst/>
            </a:prstGeom>
          </p:spPr>
        </p:pic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0FEF0EC3-15F1-D741-A9C4-815664414B3F}"/>
                </a:ext>
              </a:extLst>
            </p:cNvPr>
            <p:cNvGrpSpPr/>
            <p:nvPr/>
          </p:nvGrpSpPr>
          <p:grpSpPr>
            <a:xfrm>
              <a:off x="4818675" y="3819128"/>
              <a:ext cx="1079821" cy="307778"/>
              <a:chOff x="2566888" y="2677686"/>
              <a:chExt cx="1079821" cy="307778"/>
            </a:xfrm>
          </p:grpSpPr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B082EC4-D793-A344-B381-334B6892C9E2}"/>
                  </a:ext>
                </a:extLst>
              </p:cNvPr>
              <p:cNvSpPr txBox="1"/>
              <p:nvPr/>
            </p:nvSpPr>
            <p:spPr>
              <a:xfrm>
                <a:off x="2566888" y="2677687"/>
                <a:ext cx="2936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C099E61-2EEC-C547-A5D0-AD8D2901DEE5}"/>
                  </a:ext>
                </a:extLst>
              </p:cNvPr>
              <p:cNvSpPr txBox="1"/>
              <p:nvPr/>
            </p:nvSpPr>
            <p:spPr>
              <a:xfrm>
                <a:off x="2974983" y="267768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189D4E6-F0D4-1C49-AB66-B70C92B4D18C}"/>
                  </a:ext>
                </a:extLst>
              </p:cNvPr>
              <p:cNvSpPr txBox="1"/>
              <p:nvPr/>
            </p:nvSpPr>
            <p:spPr>
              <a:xfrm>
                <a:off x="3341817" y="267768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B2A1E03-95A8-A847-B217-D2707F140892}"/>
              </a:ext>
            </a:extLst>
          </p:cNvPr>
          <p:cNvGrpSpPr/>
          <p:nvPr/>
        </p:nvGrpSpPr>
        <p:grpSpPr>
          <a:xfrm>
            <a:off x="3107960" y="3342290"/>
            <a:ext cx="1088048" cy="773719"/>
            <a:chOff x="4810448" y="3353187"/>
            <a:chExt cx="1088048" cy="773719"/>
          </a:xfrm>
        </p:grpSpPr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5C70B82E-D8B5-2441-988B-B7DB967C0C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10448" y="3353187"/>
              <a:ext cx="343159" cy="514739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F7D010C7-B56C-5E44-81C4-EE678527D1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95217" y="3353187"/>
              <a:ext cx="356777" cy="514739"/>
            </a:xfrm>
            <a:prstGeom prst="rect">
              <a:avLst/>
            </a:prstGeom>
          </p:spPr>
        </p:pic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EFEC62DF-5236-2C48-9A04-3A373059C4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600793" y="3401981"/>
              <a:ext cx="245427" cy="417150"/>
            </a:xfrm>
            <a:prstGeom prst="rect">
              <a:avLst/>
            </a:prstGeom>
          </p:spPr>
        </p:pic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E149F73B-B66C-AF4C-A3F6-BD5DA778EDAC}"/>
                </a:ext>
              </a:extLst>
            </p:cNvPr>
            <p:cNvGrpSpPr/>
            <p:nvPr/>
          </p:nvGrpSpPr>
          <p:grpSpPr>
            <a:xfrm>
              <a:off x="4818675" y="3819128"/>
              <a:ext cx="1079821" cy="307778"/>
              <a:chOff x="2566888" y="2677686"/>
              <a:chExt cx="1079821" cy="307778"/>
            </a:xfrm>
          </p:grpSpPr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20E4A05-A5F7-C84F-AF50-81CC6A2868FA}"/>
                  </a:ext>
                </a:extLst>
              </p:cNvPr>
              <p:cNvSpPr txBox="1"/>
              <p:nvPr/>
            </p:nvSpPr>
            <p:spPr>
              <a:xfrm>
                <a:off x="2566888" y="2677687"/>
                <a:ext cx="2936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39EB40F-7076-CA44-B770-8EA3DDFBD25D}"/>
                  </a:ext>
                </a:extLst>
              </p:cNvPr>
              <p:cNvSpPr txBox="1"/>
              <p:nvPr/>
            </p:nvSpPr>
            <p:spPr>
              <a:xfrm>
                <a:off x="2974983" y="267768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593F73A-442A-1743-AC23-D0875956AF33}"/>
                  </a:ext>
                </a:extLst>
              </p:cNvPr>
              <p:cNvSpPr txBox="1"/>
              <p:nvPr/>
            </p:nvSpPr>
            <p:spPr>
              <a:xfrm>
                <a:off x="3341817" y="267768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A280F1E-F58A-1B44-9CC2-8AC6CD22236E}"/>
              </a:ext>
            </a:extLst>
          </p:cNvPr>
          <p:cNvGrpSpPr/>
          <p:nvPr/>
        </p:nvGrpSpPr>
        <p:grpSpPr>
          <a:xfrm>
            <a:off x="3513256" y="4097806"/>
            <a:ext cx="1088048" cy="773719"/>
            <a:chOff x="4810448" y="3353187"/>
            <a:chExt cx="1088048" cy="773719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199E32D4-6B43-DC49-A6D0-8A2CF1889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10448" y="3353187"/>
              <a:ext cx="343159" cy="514739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F5654402-503D-6F49-99C3-79F0C7D08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95217" y="3353187"/>
              <a:ext cx="356777" cy="514739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B078F806-B498-C340-878C-07FAF3FC2F1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600793" y="3401981"/>
              <a:ext cx="245427" cy="417150"/>
            </a:xfrm>
            <a:prstGeom prst="rect">
              <a:avLst/>
            </a:prstGeom>
          </p:spPr>
        </p:pic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D17D6E67-85D4-4B45-8E1C-4F98F913CAA4}"/>
                </a:ext>
              </a:extLst>
            </p:cNvPr>
            <p:cNvGrpSpPr/>
            <p:nvPr/>
          </p:nvGrpSpPr>
          <p:grpSpPr>
            <a:xfrm>
              <a:off x="4818675" y="3819128"/>
              <a:ext cx="1079821" cy="307778"/>
              <a:chOff x="2566888" y="2677686"/>
              <a:chExt cx="1079821" cy="307778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5456988-9D83-6C4E-A5C5-2C51760B8192}"/>
                  </a:ext>
                </a:extLst>
              </p:cNvPr>
              <p:cNvSpPr txBox="1"/>
              <p:nvPr/>
            </p:nvSpPr>
            <p:spPr>
              <a:xfrm>
                <a:off x="2566888" y="2677687"/>
                <a:ext cx="2936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A193693-DA7E-5247-850F-83B7765A2310}"/>
                  </a:ext>
                </a:extLst>
              </p:cNvPr>
              <p:cNvSpPr txBox="1"/>
              <p:nvPr/>
            </p:nvSpPr>
            <p:spPr>
              <a:xfrm>
                <a:off x="2974983" y="267768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44B0721F-5B9B-E441-BFD3-E68FB6BC0023}"/>
                  </a:ext>
                </a:extLst>
              </p:cNvPr>
              <p:cNvSpPr txBox="1"/>
              <p:nvPr/>
            </p:nvSpPr>
            <p:spPr>
              <a:xfrm>
                <a:off x="3341817" y="267768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DB564D9-1F95-1744-8647-BB3333E662B1}"/>
              </a:ext>
            </a:extLst>
          </p:cNvPr>
          <p:cNvCxnSpPr/>
          <p:nvPr/>
        </p:nvCxnSpPr>
        <p:spPr>
          <a:xfrm>
            <a:off x="3482462" y="1219189"/>
            <a:ext cx="0" cy="339141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FDBE258-BCD5-E64C-BF8C-A2E4903E94F9}"/>
              </a:ext>
            </a:extLst>
          </p:cNvPr>
          <p:cNvCxnSpPr/>
          <p:nvPr/>
        </p:nvCxnSpPr>
        <p:spPr>
          <a:xfrm>
            <a:off x="4558695" y="1225717"/>
            <a:ext cx="0" cy="339141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264DC63-F63F-614C-BAAC-FD46D183C6BA}"/>
              </a:ext>
            </a:extLst>
          </p:cNvPr>
          <p:cNvCxnSpPr/>
          <p:nvPr/>
        </p:nvCxnSpPr>
        <p:spPr>
          <a:xfrm>
            <a:off x="5633485" y="1256512"/>
            <a:ext cx="0" cy="339141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DA25374-0681-B347-8229-0E3E5B5B879C}"/>
              </a:ext>
            </a:extLst>
          </p:cNvPr>
          <p:cNvCxnSpPr>
            <a:cxnSpLocks/>
          </p:cNvCxnSpPr>
          <p:nvPr/>
        </p:nvCxnSpPr>
        <p:spPr>
          <a:xfrm>
            <a:off x="1782143" y="2529108"/>
            <a:ext cx="5001478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F1F94BE-E9D9-6140-92D9-97A4F4F86890}"/>
              </a:ext>
            </a:extLst>
          </p:cNvPr>
          <p:cNvCxnSpPr>
            <a:cxnSpLocks/>
          </p:cNvCxnSpPr>
          <p:nvPr/>
        </p:nvCxnSpPr>
        <p:spPr>
          <a:xfrm>
            <a:off x="1770668" y="3302826"/>
            <a:ext cx="5001478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702E1F3-34AB-2B4B-8803-5ACC3CC92186}"/>
              </a:ext>
            </a:extLst>
          </p:cNvPr>
          <p:cNvCxnSpPr>
            <a:cxnSpLocks/>
          </p:cNvCxnSpPr>
          <p:nvPr/>
        </p:nvCxnSpPr>
        <p:spPr>
          <a:xfrm>
            <a:off x="1770668" y="4049011"/>
            <a:ext cx="5001478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F99ED566-AD05-BD47-A1F5-244D1ED8B12F}"/>
              </a:ext>
            </a:extLst>
          </p:cNvPr>
          <p:cNvSpPr txBox="1"/>
          <p:nvPr/>
        </p:nvSpPr>
        <p:spPr>
          <a:xfrm rot="16200000">
            <a:off x="409470" y="2721169"/>
            <a:ext cx="10999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Program</a:t>
            </a:r>
          </a:p>
          <a:p>
            <a:pPr algn="ctr"/>
            <a:r>
              <a:rPr lang="en-US" dirty="0"/>
              <a:t>Instructions</a:t>
            </a:r>
          </a:p>
          <a:p>
            <a:pPr algn="ctr"/>
            <a:endParaRPr 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5D276BD-0C46-EC4A-8E52-3E001505F6F2}"/>
              </a:ext>
            </a:extLst>
          </p:cNvPr>
          <p:cNvSpPr txBox="1"/>
          <p:nvPr/>
        </p:nvSpPr>
        <p:spPr>
          <a:xfrm rot="16200000">
            <a:off x="983350" y="2828891"/>
            <a:ext cx="8707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Loads of</a:t>
            </a:r>
          </a:p>
          <a:p>
            <a:pPr algn="ctr"/>
            <a:r>
              <a:rPr lang="en-US" dirty="0"/>
              <a:t>Laundry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6CA22CC-40B6-F24A-9336-8AF5D31ECB14}"/>
              </a:ext>
            </a:extLst>
          </p:cNvPr>
          <p:cNvGrpSpPr/>
          <p:nvPr/>
        </p:nvGrpSpPr>
        <p:grpSpPr>
          <a:xfrm>
            <a:off x="2123730" y="589314"/>
            <a:ext cx="5159755" cy="1306133"/>
            <a:chOff x="2653600" y="782705"/>
            <a:chExt cx="5057394" cy="1085983"/>
          </a:xfrm>
        </p:grpSpPr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0E38E025-B5A6-CE46-BFAE-F3071CFF385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E"/>
                </a:clrFrom>
                <a:clrTo>
                  <a:srgbClr val="FFFF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53600" y="782705"/>
              <a:ext cx="5057394" cy="910143"/>
            </a:xfrm>
            <a:prstGeom prst="rect">
              <a:avLst/>
            </a:prstGeom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55DD015-06FE-2044-9A94-18114C0D81E4}"/>
                </a:ext>
              </a:extLst>
            </p:cNvPr>
            <p:cNvSpPr txBox="1"/>
            <p:nvPr/>
          </p:nvSpPr>
          <p:spPr>
            <a:xfrm>
              <a:off x="2895929" y="155541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8796F97-772B-EB40-ADF6-01E02A488C28}"/>
                </a:ext>
              </a:extLst>
            </p:cNvPr>
            <p:cNvSpPr txBox="1"/>
            <p:nvPr/>
          </p:nvSpPr>
          <p:spPr>
            <a:xfrm>
              <a:off x="3296340" y="155541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3049CA4-6D55-9249-9BF7-ACD0C47945D2}"/>
                </a:ext>
              </a:extLst>
            </p:cNvPr>
            <p:cNvSpPr txBox="1"/>
            <p:nvPr/>
          </p:nvSpPr>
          <p:spPr>
            <a:xfrm>
              <a:off x="3634092" y="155541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CAF96B1-DAFF-7545-83C5-C2777BAD5C46}"/>
                </a:ext>
              </a:extLst>
            </p:cNvPr>
            <p:cNvSpPr txBox="1"/>
            <p:nvPr/>
          </p:nvSpPr>
          <p:spPr>
            <a:xfrm>
              <a:off x="3967832" y="155541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77275FB-9EED-BB4A-997C-83956F24691B}"/>
                </a:ext>
              </a:extLst>
            </p:cNvPr>
            <p:cNvSpPr txBox="1"/>
            <p:nvPr/>
          </p:nvSpPr>
          <p:spPr>
            <a:xfrm>
              <a:off x="4368243" y="155541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BC35E4D-90B1-C748-8899-A213CB143395}"/>
                </a:ext>
              </a:extLst>
            </p:cNvPr>
            <p:cNvSpPr txBox="1"/>
            <p:nvPr/>
          </p:nvSpPr>
          <p:spPr>
            <a:xfrm>
              <a:off x="4705995" y="155541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997A9D7-991C-0A41-8A0F-F5283B7E2F44}"/>
                </a:ext>
              </a:extLst>
            </p:cNvPr>
            <p:cNvSpPr txBox="1"/>
            <p:nvPr/>
          </p:nvSpPr>
          <p:spPr>
            <a:xfrm>
              <a:off x="5048957" y="156091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91B447A5-2FD3-204D-8FA2-575D79CC4273}"/>
                </a:ext>
              </a:extLst>
            </p:cNvPr>
            <p:cNvSpPr txBox="1"/>
            <p:nvPr/>
          </p:nvSpPr>
          <p:spPr>
            <a:xfrm>
              <a:off x="5449368" y="156091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B2D1968-CD95-D441-80DD-1344C4F89158}"/>
                </a:ext>
              </a:extLst>
            </p:cNvPr>
            <p:cNvSpPr txBox="1"/>
            <p:nvPr/>
          </p:nvSpPr>
          <p:spPr>
            <a:xfrm>
              <a:off x="5787120" y="156091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3A1FF0A-57D5-9343-9330-AF82DE677E0A}"/>
                </a:ext>
              </a:extLst>
            </p:cNvPr>
            <p:cNvSpPr txBox="1"/>
            <p:nvPr/>
          </p:nvSpPr>
          <p:spPr>
            <a:xfrm>
              <a:off x="6120860" y="156091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6D976E3-4E7A-E248-BFE4-F49C4F807A81}"/>
                </a:ext>
              </a:extLst>
            </p:cNvPr>
            <p:cNvSpPr txBox="1"/>
            <p:nvPr/>
          </p:nvSpPr>
          <p:spPr>
            <a:xfrm>
              <a:off x="6521271" y="156091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D6A96F1A-C032-9847-ACA1-1C69BB660D88}"/>
                </a:ext>
              </a:extLst>
            </p:cNvPr>
            <p:cNvSpPr txBox="1"/>
            <p:nvPr/>
          </p:nvSpPr>
          <p:spPr>
            <a:xfrm>
              <a:off x="6859023" y="156091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CD9F38EC-66DC-4043-B584-29324BE3DB27}"/>
              </a:ext>
            </a:extLst>
          </p:cNvPr>
          <p:cNvSpPr txBox="1"/>
          <p:nvPr/>
        </p:nvSpPr>
        <p:spPr>
          <a:xfrm>
            <a:off x="288131" y="4925830"/>
            <a:ext cx="37497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Image adapted from: http://</a:t>
            </a:r>
            <a:r>
              <a:rPr lang="en-US" sz="800" dirty="0" err="1"/>
              <a:t>www.cs.iit.edu</a:t>
            </a:r>
            <a:r>
              <a:rPr lang="en-US" sz="800" dirty="0"/>
              <a:t>/~cs561/cs350/</a:t>
            </a:r>
            <a:r>
              <a:rPr lang="en-US" sz="800" dirty="0" err="1"/>
              <a:t>piplining</a:t>
            </a:r>
            <a:r>
              <a:rPr lang="en-US" sz="800" dirty="0"/>
              <a:t>/</a:t>
            </a:r>
            <a:r>
              <a:rPr lang="en-US" sz="800" dirty="0" err="1"/>
              <a:t>laundry.html</a:t>
            </a:r>
            <a:endParaRPr lang="en-US" sz="800" dirty="0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DC18659C-4FED-C340-A4A3-5A6DE18BB107}"/>
              </a:ext>
            </a:extLst>
          </p:cNvPr>
          <p:cNvGrpSpPr/>
          <p:nvPr/>
        </p:nvGrpSpPr>
        <p:grpSpPr>
          <a:xfrm>
            <a:off x="3851590" y="4929244"/>
            <a:ext cx="1941408" cy="215444"/>
            <a:chOff x="0" y="4881890"/>
            <a:chExt cx="1941408" cy="215444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DD9221A2-8A44-FF41-BC7E-239EECB645D6}"/>
                </a:ext>
              </a:extLst>
            </p:cNvPr>
            <p:cNvSpPr txBox="1"/>
            <p:nvPr/>
          </p:nvSpPr>
          <p:spPr>
            <a:xfrm>
              <a:off x="0" y="4881890"/>
              <a:ext cx="170912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tx1"/>
                  </a:solidFill>
                </a:rPr>
                <a:t>with Images from: </a:t>
              </a:r>
              <a:r>
                <a:rPr lang="en-US" sz="800" dirty="0">
                  <a:solidFill>
                    <a:schemeClr val="tx1"/>
                  </a:solidFill>
                  <a:hlinkClick r:id="rId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openclipart.org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DBBEE3A4-0EDC-0B42-B99E-65784568C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647744" y="4941502"/>
              <a:ext cx="293664" cy="1530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0066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D0D8E88A-23CA-9349-A247-6619A48992DE}"/>
              </a:ext>
            </a:extLst>
          </p:cNvPr>
          <p:cNvSpPr/>
          <p:nvPr/>
        </p:nvSpPr>
        <p:spPr>
          <a:xfrm>
            <a:off x="7554544" y="64518"/>
            <a:ext cx="619390" cy="2659931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B6B21E-6B71-D94A-9A19-576E942B5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Cycle Pipelining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E5C68-0928-C344-B63C-76E4ECFF5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64155" y="1514554"/>
            <a:ext cx="5671282" cy="1659900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b="1" i="1" dirty="0"/>
              <a:t>pipelined instruction cycle </a:t>
            </a:r>
            <a:r>
              <a:rPr lang="en-US" sz="2000" dirty="0"/>
              <a:t>overlaps the stages of the cycle (e.g. Fetch / Decode / Execute) by using </a:t>
            </a:r>
            <a:r>
              <a:rPr lang="en-US" sz="2000" i="1" dirty="0"/>
              <a:t>independent</a:t>
            </a:r>
            <a:r>
              <a:rPr lang="en-US" sz="2000" dirty="0"/>
              <a:t> hardware components in each stage.</a:t>
            </a:r>
          </a:p>
          <a:p>
            <a:endParaRPr lang="en-US" sz="2000" dirty="0"/>
          </a:p>
          <a:p>
            <a:pPr lvl="1"/>
            <a:r>
              <a:rPr lang="en-US" sz="1800" i="1" dirty="0"/>
              <a:t>Pipeline Hazards</a:t>
            </a:r>
            <a:r>
              <a:rPr lang="en-US" sz="1800" dirty="0"/>
              <a:t> are conditions that prevent the the instruction pipeline from operating at maximum efficiency.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8F19B7-65E5-584D-B1C5-BE2A9D52F0A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0ACDCC-55F7-D945-BC8B-B450150C1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819" y="3081148"/>
            <a:ext cx="1130559" cy="109089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455F0E67-BA45-0B45-8B0F-F266C247770F}"/>
              </a:ext>
            </a:extLst>
          </p:cNvPr>
          <p:cNvGrpSpPr/>
          <p:nvPr/>
        </p:nvGrpSpPr>
        <p:grpSpPr>
          <a:xfrm>
            <a:off x="380681" y="4899377"/>
            <a:ext cx="1717470" cy="215444"/>
            <a:chOff x="0" y="4881890"/>
            <a:chExt cx="1717470" cy="21544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02EAC66-9355-8B48-90CF-DEA3702DB29C}"/>
                </a:ext>
              </a:extLst>
            </p:cNvPr>
            <p:cNvSpPr txBox="1"/>
            <p:nvPr/>
          </p:nvSpPr>
          <p:spPr>
            <a:xfrm>
              <a:off x="0" y="4881890"/>
              <a:ext cx="149752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tx1"/>
                  </a:solidFill>
                </a:rPr>
                <a:t>Image from: </a:t>
              </a:r>
              <a:r>
                <a:rPr lang="en-US" sz="800" dirty="0">
                  <a:solidFill>
                    <a:schemeClr val="tx1"/>
                  </a:solidFill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openclipart.org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0B608D7-16EF-D441-BB1B-A28A4FA74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23806" y="4913511"/>
              <a:ext cx="293664" cy="153036"/>
            </a:xfrm>
            <a:prstGeom prst="rect">
              <a:avLst/>
            </a:prstGeom>
          </p:spPr>
        </p:pic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BE73B9C4-02AD-9A4B-81B6-74B8B4A98E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2794" y="1744767"/>
            <a:ext cx="1386211" cy="99125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D41A074-C469-F342-97F5-8875D2234C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5437" y="926488"/>
            <a:ext cx="1386211" cy="99125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7B6FEBF-6DC6-B143-BB36-51DAF1901D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28080" y="108209"/>
            <a:ext cx="1386211" cy="99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7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6DDCC-CF7D-C641-A109-6B87A73EB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Hazards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0C29B2-9159-2645-92CA-4AE542AAE3B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1B64571-18BA-A44B-9EB2-61B50CA95FE0}"/>
              </a:ext>
            </a:extLst>
          </p:cNvPr>
          <p:cNvSpPr/>
          <p:nvPr/>
        </p:nvSpPr>
        <p:spPr>
          <a:xfrm>
            <a:off x="5617028" y="2183859"/>
            <a:ext cx="401216" cy="775782"/>
          </a:xfrm>
          <a:prstGeom prst="ellipse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20E8974-FD5C-CC4C-95C3-ADDB519A77BB}"/>
              </a:ext>
            </a:extLst>
          </p:cNvPr>
          <p:cNvGrpSpPr/>
          <p:nvPr/>
        </p:nvGrpSpPr>
        <p:grpSpPr>
          <a:xfrm>
            <a:off x="6018244" y="2320405"/>
            <a:ext cx="2424192" cy="369332"/>
            <a:chOff x="4190682" y="1889841"/>
            <a:chExt cx="2424192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A38D8D9-C4E4-1C4B-B98C-1CDDFD09E0D3}"/>
                </a:ext>
              </a:extLst>
            </p:cNvPr>
            <p:cNvSpPr txBox="1"/>
            <p:nvPr/>
          </p:nvSpPr>
          <p:spPr>
            <a:xfrm>
              <a:off x="5096510" y="1889841"/>
              <a:ext cx="151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Courier" pitchFamily="2" charset="0"/>
                </a:rPr>
                <a:t>R0←MM[25]</a:t>
              </a:r>
            </a:p>
          </p:txBody>
        </p:sp>
        <p:cxnSp>
          <p:nvCxnSpPr>
            <p:cNvPr id="9" name="Curved Connector 8">
              <a:extLst>
                <a:ext uri="{FF2B5EF4-FFF2-40B4-BE49-F238E27FC236}">
                  <a16:creationId xmlns:a16="http://schemas.microsoft.com/office/drawing/2014/main" id="{334C1CC6-82F7-854D-ADF0-7EB6527846D2}"/>
                </a:ext>
              </a:extLst>
            </p:cNvPr>
            <p:cNvCxnSpPr>
              <a:cxnSpLocks/>
              <a:stCxn id="8" idx="1"/>
              <a:endCxn id="6" idx="6"/>
            </p:cNvCxnSpPr>
            <p:nvPr/>
          </p:nvCxnSpPr>
          <p:spPr>
            <a:xfrm rot="10800000" flipV="1">
              <a:off x="4190682" y="2074506"/>
              <a:ext cx="905828" cy="66679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633D82BF-5712-0B4D-8795-F9BB907D02B2}"/>
              </a:ext>
            </a:extLst>
          </p:cNvPr>
          <p:cNvSpPr/>
          <p:nvPr/>
        </p:nvSpPr>
        <p:spPr>
          <a:xfrm>
            <a:off x="5570377" y="3519687"/>
            <a:ext cx="401216" cy="775782"/>
          </a:xfrm>
          <a:prstGeom prst="ellipse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6ACC8C7-FAA0-DA4C-8962-925A2EF00432}"/>
              </a:ext>
            </a:extLst>
          </p:cNvPr>
          <p:cNvGrpSpPr/>
          <p:nvPr/>
        </p:nvGrpSpPr>
        <p:grpSpPr>
          <a:xfrm>
            <a:off x="5936613" y="3010147"/>
            <a:ext cx="2873502" cy="681544"/>
            <a:chOff x="3551974" y="1510438"/>
            <a:chExt cx="2873502" cy="68154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AD0EDC4-7846-C847-B473-2273E840A95D}"/>
                </a:ext>
              </a:extLst>
            </p:cNvPr>
            <p:cNvSpPr txBox="1"/>
            <p:nvPr/>
          </p:nvSpPr>
          <p:spPr>
            <a:xfrm>
              <a:off x="4907112" y="1510438"/>
              <a:ext cx="151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Courier" pitchFamily="2" charset="0"/>
                </a:rPr>
                <a:t>IR←MM[PC]</a:t>
              </a:r>
            </a:p>
          </p:txBody>
        </p: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8376694E-9CDB-7E4C-B814-7568AAB6F384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rot="10800000" flipV="1">
              <a:off x="3551974" y="1695104"/>
              <a:ext cx="1355138" cy="496878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09676712-7E5D-674B-94AD-04AFD0B1E22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41190" y="1339453"/>
            <a:ext cx="3058374" cy="3560139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A6911FBD-62F0-6446-B9BB-FC3D648B252C}"/>
              </a:ext>
            </a:extLst>
          </p:cNvPr>
          <p:cNvGrpSpPr/>
          <p:nvPr/>
        </p:nvGrpSpPr>
        <p:grpSpPr>
          <a:xfrm>
            <a:off x="484080" y="1689863"/>
            <a:ext cx="3058374" cy="2394347"/>
            <a:chOff x="4220166" y="1757334"/>
            <a:chExt cx="3058374" cy="239434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0B9A925-4047-E549-942E-8900338D3BD8}"/>
                </a:ext>
              </a:extLst>
            </p:cNvPr>
            <p:cNvSpPr txBox="1"/>
            <p:nvPr/>
          </p:nvSpPr>
          <p:spPr>
            <a:xfrm>
              <a:off x="4220166" y="2520465"/>
              <a:ext cx="3058374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What issue arises with the pipelined instruction cycle in the situation shown here?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552B1313-DE00-084B-A5FF-BDC34F2C20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24757" y="1757334"/>
              <a:ext cx="649191" cy="682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6141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753E2-C947-A4CB-4378-E7C0E0E21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1253" y="0"/>
            <a:ext cx="4944300" cy="645300"/>
          </a:xfrm>
        </p:spPr>
        <p:txBody>
          <a:bodyPr/>
          <a:lstStyle/>
          <a:p>
            <a:r>
              <a:rPr lang="en-US" dirty="0"/>
              <a:t>Pipeline Hazards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73F056-E7DA-E142-D9FE-439A6C050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92923" y="750277"/>
            <a:ext cx="5273970" cy="4267200"/>
          </a:xfrm>
        </p:spPr>
        <p:txBody>
          <a:bodyPr/>
          <a:lstStyle/>
          <a:p>
            <a:r>
              <a:rPr lang="en-US" sz="2400" dirty="0"/>
              <a:t>Three primary types:</a:t>
            </a:r>
            <a:endParaRPr lang="en-US" sz="800" dirty="0"/>
          </a:p>
          <a:p>
            <a:endParaRPr lang="en-US" sz="800" dirty="0"/>
          </a:p>
          <a:p>
            <a:pPr lvl="1"/>
            <a:r>
              <a:rPr lang="en-US" sz="2000" b="1" dirty="0"/>
              <a:t>Resource Hazard</a:t>
            </a:r>
          </a:p>
          <a:p>
            <a:pPr lvl="2"/>
            <a:r>
              <a:rPr lang="en-US" sz="1800" dirty="0"/>
              <a:t>A </a:t>
            </a:r>
            <a:r>
              <a:rPr lang="en-US" sz="1800" i="1" dirty="0"/>
              <a:t>resource hazard </a:t>
            </a:r>
            <a:r>
              <a:rPr lang="en-US" sz="1800" dirty="0"/>
              <a:t>occurs when two pipeline stages need the same resource as the same time (e.g. memory).</a:t>
            </a:r>
            <a:endParaRPr lang="en-US" sz="800" dirty="0"/>
          </a:p>
          <a:p>
            <a:pPr lvl="2"/>
            <a:endParaRPr lang="en-US" sz="800" dirty="0"/>
          </a:p>
          <a:p>
            <a:pPr lvl="1"/>
            <a:r>
              <a:rPr lang="en-US" sz="2000" b="1" dirty="0"/>
              <a:t>Control Hazard</a:t>
            </a:r>
          </a:p>
          <a:p>
            <a:pPr lvl="2"/>
            <a:r>
              <a:rPr lang="en-US" sz="1800" dirty="0"/>
              <a:t>A control hazard occurs when the pipeline begins processing an incorrect instruction due to a branch.</a:t>
            </a:r>
            <a:endParaRPr lang="en-US" sz="800" dirty="0"/>
          </a:p>
          <a:p>
            <a:pPr lvl="2"/>
            <a:endParaRPr lang="en-US" sz="800" dirty="0"/>
          </a:p>
          <a:p>
            <a:pPr lvl="1"/>
            <a:r>
              <a:rPr lang="en-US" sz="2000" b="1" dirty="0"/>
              <a:t>Data Hazard</a:t>
            </a:r>
          </a:p>
          <a:p>
            <a:pPr lvl="2"/>
            <a:r>
              <a:rPr lang="en-US" sz="1800" dirty="0"/>
              <a:t>A data hazard occurs when an instruction needs data from an prior instruction that is not yet complete.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C2177-5F77-6F57-D7D0-019EEFD3649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22A76A-7F1A-0249-38EB-74EF6960F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069" y="4026220"/>
            <a:ext cx="1386211" cy="9912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31B2E1-0AAA-0F6F-576E-9CE8A20462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712" y="3207941"/>
            <a:ext cx="1386211" cy="9912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88D1E97-F3A7-B329-C84B-D2E65F644A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355" y="2389662"/>
            <a:ext cx="1386211" cy="99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716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4" id="{6475C7BA-193F-8D40-9BC7-4EE18987D725}" vid="{AD7D93E2-41FE-5346-B4E7-4DF8374CE74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Imogen template</Template>
  <TotalTime>1389</TotalTime>
  <Words>3602</Words>
  <Application>Microsoft Macintosh PowerPoint</Application>
  <PresentationFormat>On-screen Show (16:9)</PresentationFormat>
  <Paragraphs>533</Paragraphs>
  <Slides>24</Slides>
  <Notes>21</Notes>
  <HiddenSlides>10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Cambria Math</vt:lpstr>
      <vt:lpstr>Courier</vt:lpstr>
      <vt:lpstr>Helvetica Neue</vt:lpstr>
      <vt:lpstr>Muli</vt:lpstr>
      <vt:lpstr>Nixie One</vt:lpstr>
      <vt:lpstr>Segoe Print</vt:lpstr>
      <vt:lpstr>Times</vt:lpstr>
      <vt:lpstr>Imogen template</vt:lpstr>
      <vt:lpstr>MA5 – Pipelining &amp; Parallelism</vt:lpstr>
      <vt:lpstr>Stored Program Architecture</vt:lpstr>
      <vt:lpstr>Performance Improvements</vt:lpstr>
      <vt:lpstr>PowerPoint Presentation</vt:lpstr>
      <vt:lpstr>A Pipelining Metaphor</vt:lpstr>
      <vt:lpstr>A Better Solution</vt:lpstr>
      <vt:lpstr>Instruction Cycle Pipelining</vt:lpstr>
      <vt:lpstr>Pipeline Hazards</vt:lpstr>
      <vt:lpstr>Pipeline Hazards</vt:lpstr>
      <vt:lpstr>Super Scalar Processors</vt:lpstr>
      <vt:lpstr>Multicore Processors</vt:lpstr>
      <vt:lpstr>Multi Layer Cache</vt:lpstr>
      <vt:lpstr>Writing in the Discipline (WiD)</vt:lpstr>
      <vt:lpstr>Acknowledgments</vt:lpstr>
      <vt:lpstr>PowerPoint Presentation</vt:lpstr>
      <vt:lpstr>PowerPoint Presentation</vt:lpstr>
      <vt:lpstr>PowerPoint Presentation</vt:lpstr>
      <vt:lpstr>Resource Hazards</vt:lpstr>
      <vt:lpstr>Pipeline Bubbles</vt:lpstr>
      <vt:lpstr>Control Hazards</vt:lpstr>
      <vt:lpstr>Control Hazards</vt:lpstr>
      <vt:lpstr>PowerPoint Presentation</vt:lpstr>
      <vt:lpstr>PowerPoint Presentation</vt:lpstr>
      <vt:lpstr>Speedup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Braught, Grant</dc:creator>
  <cp:lastModifiedBy>Braught, Grant</cp:lastModifiedBy>
  <cp:revision>117</cp:revision>
  <dcterms:created xsi:type="dcterms:W3CDTF">2020-09-15T11:45:27Z</dcterms:created>
  <dcterms:modified xsi:type="dcterms:W3CDTF">2023-02-11T19:06:43Z</dcterms:modified>
</cp:coreProperties>
</file>