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325" r:id="rId3"/>
    <p:sldId id="363" r:id="rId4"/>
    <p:sldId id="371" r:id="rId5"/>
    <p:sldId id="368" r:id="rId6"/>
    <p:sldId id="372" r:id="rId7"/>
    <p:sldId id="374" r:id="rId8"/>
    <p:sldId id="375" r:id="rId9"/>
    <p:sldId id="376" r:id="rId10"/>
    <p:sldId id="380" r:id="rId11"/>
    <p:sldId id="378" r:id="rId12"/>
    <p:sldId id="381" r:id="rId13"/>
    <p:sldId id="385" r:id="rId14"/>
    <p:sldId id="386" r:id="rId15"/>
    <p:sldId id="387" r:id="rId16"/>
    <p:sldId id="388" r:id="rId17"/>
    <p:sldId id="390" r:id="rId18"/>
    <p:sldId id="393" r:id="rId19"/>
    <p:sldId id="396" r:id="rId20"/>
    <p:sldId id="397" r:id="rId21"/>
    <p:sldId id="398" r:id="rId22"/>
    <p:sldId id="400" r:id="rId23"/>
    <p:sldId id="399" r:id="rId24"/>
    <p:sldId id="278" r:id="rId25"/>
    <p:sldId id="324" r:id="rId26"/>
    <p:sldId id="292" r:id="rId2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32FD"/>
    <a:srgbClr val="03A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/>
    <p:restoredTop sz="75102"/>
  </p:normalViewPr>
  <p:slideViewPr>
    <p:cSldViewPr snapToGrid="0" snapToObjects="1">
      <p:cViewPr varScale="1">
        <p:scale>
          <a:sx n="126" d="100"/>
          <a:sy n="126" d="100"/>
        </p:scale>
        <p:origin x="1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little refresher from last time for context.</a:t>
            </a:r>
          </a:p>
        </p:txBody>
      </p:sp>
    </p:spTree>
    <p:extLst>
      <p:ext uri="{BB962C8B-B14F-4D97-AF65-F5344CB8AC3E}">
        <p14:creationId xmlns:p14="http://schemas.microsoft.com/office/powerpoint/2010/main" val="2828786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74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12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17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10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34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4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Would be simpler… but…</a:t>
            </a:r>
          </a:p>
          <a:p>
            <a:endParaRPr lang="en-US" dirty="0"/>
          </a:p>
          <a:p>
            <a:r>
              <a:rPr lang="en-US" dirty="0"/>
              <a:t>Imagine I want to add R4 and R7?</a:t>
            </a:r>
          </a:p>
          <a:p>
            <a:r>
              <a:rPr lang="en-US" dirty="0"/>
              <a:t>  - Possible, but messy.</a:t>
            </a:r>
          </a:p>
          <a:p>
            <a:endParaRPr lang="en-US" dirty="0"/>
          </a:p>
          <a:p>
            <a:r>
              <a:rPr lang="en-US" dirty="0"/>
              <a:t>If we use the stack</a:t>
            </a:r>
          </a:p>
          <a:p>
            <a:r>
              <a:rPr lang="en-US" dirty="0"/>
              <a:t>  - we just PUSH R4 and PUSH R7 and CALL SUM</a:t>
            </a:r>
          </a:p>
          <a:p>
            <a:r>
              <a:rPr lang="en-US" dirty="0"/>
              <a:t>  - it just works</a:t>
            </a:r>
          </a:p>
          <a:p>
            <a:r>
              <a:rPr lang="en-US" dirty="0"/>
              <a:t>  - and it works for any two registers we want to add.</a:t>
            </a:r>
          </a:p>
          <a:p>
            <a:endParaRPr lang="en-US" dirty="0"/>
          </a:p>
          <a:p>
            <a:r>
              <a:rPr lang="en-US" dirty="0"/>
              <a:t>So by using the stack</a:t>
            </a:r>
          </a:p>
          <a:p>
            <a:r>
              <a:rPr lang="en-US" dirty="0"/>
              <a:t>  - we can call the function from anywhere </a:t>
            </a:r>
          </a:p>
          <a:p>
            <a:r>
              <a:rPr lang="en-US" dirty="0"/>
              <a:t>  - using values from any registers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And we don’t need to know how the function works!</a:t>
            </a:r>
          </a:p>
          <a:p>
            <a:r>
              <a:rPr lang="en-US" dirty="0"/>
              <a:t>  - I.e. we don’t need to know that it is adding R0 and R1.</a:t>
            </a:r>
          </a:p>
          <a:p>
            <a:endParaRPr lang="en-US" dirty="0"/>
          </a:p>
          <a:p>
            <a:r>
              <a:rPr lang="en-US" dirty="0"/>
              <a:t>The stack makes the We said last class that the function abstraction allowed us to ignore how the function works.</a:t>
            </a:r>
          </a:p>
          <a:p>
            <a:endParaRPr lang="en-US" dirty="0"/>
          </a:p>
          <a:p>
            <a:r>
              <a:rPr lang="en-US" dirty="0"/>
              <a:t>Imagine:</a:t>
            </a:r>
          </a:p>
          <a:p>
            <a:r>
              <a:rPr lang="en-US" dirty="0"/>
              <a:t>  - hundreds of functions written by different people.</a:t>
            </a:r>
          </a:p>
          <a:p>
            <a:r>
              <a:rPr lang="en-US" dirty="0"/>
              <a:t>  - you’d have to know what registers every one of them used in order to call them.</a:t>
            </a:r>
          </a:p>
          <a:p>
            <a:r>
              <a:rPr lang="en-US" dirty="0"/>
              <a:t>  - By using the stack, we can call any of them without knowing those inner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50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side effects force us to know the inner details of how the function works.</a:t>
            </a:r>
          </a:p>
          <a:p>
            <a:r>
              <a:rPr lang="en-US" dirty="0"/>
              <a:t>This makes them harder to use.</a:t>
            </a:r>
          </a:p>
          <a:p>
            <a:r>
              <a:rPr lang="en-US" dirty="0"/>
              <a:t>The function is a less good abstraction if it has side effects.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41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589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52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worked on this example with the sum function last time.</a:t>
            </a:r>
          </a:p>
          <a:p>
            <a:r>
              <a:rPr lang="en-US" dirty="0"/>
              <a:t>  - Looking pretty good…</a:t>
            </a:r>
          </a:p>
          <a:p>
            <a:r>
              <a:rPr lang="en-US" dirty="0"/>
              <a:t>    - Can use CALL and RET to invoke and return from a function.</a:t>
            </a:r>
          </a:p>
          <a:p>
            <a:r>
              <a:rPr lang="en-US" dirty="0"/>
              <a:t>    - Can return a value from a function.</a:t>
            </a:r>
          </a:p>
          <a:p>
            <a:r>
              <a:rPr lang="en-US" dirty="0"/>
              <a:t>    - Can use .</a:t>
            </a:r>
            <a:r>
              <a:rPr lang="en-US" dirty="0" err="1"/>
              <a:t>stacksize</a:t>
            </a:r>
            <a:r>
              <a:rPr lang="en-US" dirty="0"/>
              <a:t> to allocate a stack</a:t>
            </a:r>
          </a:p>
          <a:p>
            <a:r>
              <a:rPr lang="en-US" dirty="0"/>
              <a:t>    - Can use that stack to pass arguments to a function.</a:t>
            </a:r>
          </a:p>
          <a:p>
            <a:endParaRPr lang="en-US" dirty="0"/>
          </a:p>
          <a:p>
            <a:r>
              <a:rPr lang="en-US" dirty="0"/>
              <a:t>We also saw four special purpose registers:</a:t>
            </a:r>
          </a:p>
          <a:p>
            <a:r>
              <a:rPr lang="en-US" dirty="0"/>
              <a:t>  - R12: Return address – holds the address to which the RET branches.</a:t>
            </a:r>
          </a:p>
          <a:p>
            <a:r>
              <a:rPr lang="en-US" dirty="0"/>
              <a:t>  - R13: Stack pointer – holds the address where the next </a:t>
            </a:r>
            <a:r>
              <a:rPr lang="en-US" dirty="0" err="1"/>
              <a:t>PUSHed</a:t>
            </a:r>
            <a:r>
              <a:rPr lang="en-US" dirty="0"/>
              <a:t> value goes.</a:t>
            </a:r>
          </a:p>
          <a:p>
            <a:r>
              <a:rPr lang="en-US" dirty="0"/>
              <a:t>  - R14: Return Value – holds the value being returned from a function.</a:t>
            </a:r>
          </a:p>
          <a:p>
            <a:r>
              <a:rPr lang="en-US" dirty="0"/>
              <a:t>  - R15: Scratch – used for temporary and intermediate results and throw away values.</a:t>
            </a:r>
          </a:p>
          <a:p>
            <a:endParaRPr lang="en-US" dirty="0"/>
          </a:p>
          <a:p>
            <a:r>
              <a:rPr lang="en-US" dirty="0"/>
              <a:t>Today we’ll look at how to implement functions using sum as an example.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20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72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43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86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summarize the implementation of the function calling abstraction…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60F13-3E4F-A84B-AAC3-11D4A6B664F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05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4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high level walkthrough of the function call using the function as an abstraction.</a:t>
            </a:r>
          </a:p>
          <a:p>
            <a:r>
              <a:rPr lang="en-US" dirty="0"/>
              <a:t>  – Also a review from last time.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35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52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1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37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1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77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4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80D9-BA13-8540-B1CE-F24677B2E3BE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8147-15D8-6A41-A70E-8F3DD873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2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C00207-F2E5-5E4F-8A6F-29FF21CF8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19 – Implementing </a:t>
            </a:r>
            <a:br>
              <a:rPr lang="en-US" dirty="0"/>
            </a:br>
            <a:r>
              <a:rPr lang="en-US" dirty="0"/>
              <a:t>		Functions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9BE6A8F-7ACD-3944-96D9-ABFDCE52C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6C7DDF9-5DF4-6940-B83C-4A4EA085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41D7285-D0DA-5346-ABA2-B68167E3E934}"/>
              </a:ext>
            </a:extLst>
          </p:cNvPr>
          <p:cNvGrpSpPr/>
          <p:nvPr/>
        </p:nvGrpSpPr>
        <p:grpSpPr>
          <a:xfrm>
            <a:off x="4223004" y="1077421"/>
            <a:ext cx="2096471" cy="2477143"/>
            <a:chOff x="4702136" y="1757334"/>
            <a:chExt cx="2096471" cy="247714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C7A39F-88A7-AF4F-9739-E0B3F1409D1A}"/>
                </a:ext>
              </a:extLst>
            </p:cNvPr>
            <p:cNvSpPr txBox="1"/>
            <p:nvPr/>
          </p:nvSpPr>
          <p:spPr>
            <a:xfrm>
              <a:off x="4702136" y="2603261"/>
              <a:ext cx="209647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does the function get the argument values for its parameters?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6AF9462-28B3-3541-9104-1AF0C2F81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208169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5">
            <a:extLst>
              <a:ext uri="{FF2B5EF4-FFF2-40B4-BE49-F238E27FC236}">
                <a16:creationId xmlns:a16="http://schemas.microsoft.com/office/drawing/2014/main" id="{34339B71-1FE4-354F-8638-1C75FB7B7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+8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+4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2697415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7CB32C1-B08E-D245-B0DF-7BE926C58FCC}"/>
              </a:ext>
            </a:extLst>
          </p:cNvPr>
          <p:cNvSpPr/>
          <p:nvPr/>
        </p:nvSpPr>
        <p:spPr>
          <a:xfrm>
            <a:off x="4112235" y="2255700"/>
            <a:ext cx="307048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37" name="Text Box 5">
            <a:extLst>
              <a:ext uri="{FF2B5EF4-FFF2-40B4-BE49-F238E27FC236}">
                <a16:creationId xmlns:a16="http://schemas.microsoft.com/office/drawing/2014/main" id="{34339B71-1FE4-354F-8638-1C75FB7B7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+8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+4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309371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7CB32C1-B08E-D245-B0DF-7BE926C58FCC}"/>
              </a:ext>
            </a:extLst>
          </p:cNvPr>
          <p:cNvSpPr/>
          <p:nvPr/>
        </p:nvSpPr>
        <p:spPr>
          <a:xfrm>
            <a:off x="4112235" y="2489380"/>
            <a:ext cx="307048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37" name="Text Box 5">
            <a:extLst>
              <a:ext uri="{FF2B5EF4-FFF2-40B4-BE49-F238E27FC236}">
                <a16:creationId xmlns:a16="http://schemas.microsoft.com/office/drawing/2014/main" id="{34339B71-1FE4-354F-8638-1C75FB7B7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+8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+4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404972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38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7CB32C1-B08E-D245-B0DF-7BE926C58FCC}"/>
              </a:ext>
            </a:extLst>
          </p:cNvPr>
          <p:cNvSpPr/>
          <p:nvPr/>
        </p:nvSpPr>
        <p:spPr>
          <a:xfrm>
            <a:off x="4112236" y="2977060"/>
            <a:ext cx="1886054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37" name="Text Box 5">
            <a:extLst>
              <a:ext uri="{FF2B5EF4-FFF2-40B4-BE49-F238E27FC236}">
                <a16:creationId xmlns:a16="http://schemas.microsoft.com/office/drawing/2014/main" id="{34339B71-1FE4-354F-8638-1C75FB7B7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+8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+4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2367334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38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38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7CB32C1-B08E-D245-B0DF-7BE926C58FCC}"/>
              </a:ext>
            </a:extLst>
          </p:cNvPr>
          <p:cNvSpPr/>
          <p:nvPr/>
        </p:nvSpPr>
        <p:spPr>
          <a:xfrm>
            <a:off x="4112236" y="3454580"/>
            <a:ext cx="1886054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37" name="Text Box 5">
            <a:extLst>
              <a:ext uri="{FF2B5EF4-FFF2-40B4-BE49-F238E27FC236}">
                <a16:creationId xmlns:a16="http://schemas.microsoft.com/office/drawing/2014/main" id="{34339B71-1FE4-354F-8638-1C75FB7B7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+8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+4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3395644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38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38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7CB32C1-B08E-D245-B0DF-7BE926C58FCC}"/>
              </a:ext>
            </a:extLst>
          </p:cNvPr>
          <p:cNvSpPr/>
          <p:nvPr/>
        </p:nvSpPr>
        <p:spPr>
          <a:xfrm>
            <a:off x="4112236" y="3454580"/>
            <a:ext cx="1886054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37" name="Text Box 5">
            <a:extLst>
              <a:ext uri="{FF2B5EF4-FFF2-40B4-BE49-F238E27FC236}">
                <a16:creationId xmlns:a16="http://schemas.microsoft.com/office/drawing/2014/main" id="{34339B71-1FE4-354F-8638-1C75FB7B7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+8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+4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1387552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7CB32C1-B08E-D245-B0DF-7BE926C58FCC}"/>
              </a:ext>
            </a:extLst>
          </p:cNvPr>
          <p:cNvSpPr/>
          <p:nvPr/>
        </p:nvSpPr>
        <p:spPr>
          <a:xfrm>
            <a:off x="4112236" y="2977060"/>
            <a:ext cx="1886054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</a:t>
            </a:r>
            <a:r>
              <a:rPr lang="en-US" sz="1600" strike="sngStrike" dirty="0">
                <a:solidFill>
                  <a:srgbClr val="0000FF"/>
                </a:solidFill>
                <a:latin typeface="Courier" pitchFamily="-110" charset="0"/>
              </a:rPr>
              <a:t>PUSH </a:t>
            </a:r>
            <a:r>
              <a:rPr lang="en-US" sz="1600" strike="sngStrike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strike="sngStrike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strike="sngStrike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</a:t>
            </a:r>
            <a:r>
              <a:rPr lang="en-US" sz="1600" strike="sngStrike" dirty="0">
                <a:solidFill>
                  <a:srgbClr val="0000FF"/>
                </a:solidFill>
                <a:latin typeface="Courier" pitchFamily="-110" charset="0"/>
              </a:rPr>
              <a:t>PUSH </a:t>
            </a:r>
            <a:r>
              <a:rPr lang="en-US" sz="1600" strike="sngStrike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strike="sngStrike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strike="sngStrike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strike="sngStrike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strike="sngStrike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strike="sngStrike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strike="sngStrike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strike="sngStrike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37" name="Text Box 5">
            <a:extLst>
              <a:ext uri="{FF2B5EF4-FFF2-40B4-BE49-F238E27FC236}">
                <a16:creationId xmlns:a16="http://schemas.microsoft.com/office/drawing/2014/main" id="{34339B71-1FE4-354F-8638-1C75FB7B7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strike="sngStrike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strike="sngStrike" dirty="0">
                <a:latin typeface="Courier" pitchFamily="-110" charset="0"/>
              </a:rPr>
              <a:t> </a:t>
            </a:r>
            <a:r>
              <a:rPr lang="en-US" sz="1600" strike="sngStrike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strike="sngStrike" dirty="0">
                <a:latin typeface="Courier" pitchFamily="-110" charset="0"/>
              </a:rPr>
              <a:t> </a:t>
            </a:r>
            <a:r>
              <a:rPr lang="en-US" sz="1600" strike="sngStrike" dirty="0">
                <a:solidFill>
                  <a:srgbClr val="800000"/>
                </a:solidFill>
                <a:latin typeface="Courier" pitchFamily="-110" charset="0"/>
              </a:rPr>
              <a:t>R13 +8  </a:t>
            </a:r>
            <a:r>
              <a:rPr lang="en-US" sz="1600" strike="sngStrike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strike="sngStrike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strike="sngStrike" dirty="0">
                <a:latin typeface="Courier" pitchFamily="-110" charset="0"/>
              </a:rPr>
              <a:t> </a:t>
            </a:r>
            <a:r>
              <a:rPr lang="en-US" sz="1600" strike="sngStrike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strike="sngStrike" dirty="0">
                <a:latin typeface="Courier" pitchFamily="-110" charset="0"/>
              </a:rPr>
              <a:t> </a:t>
            </a:r>
            <a:r>
              <a:rPr lang="en-US" sz="1600" strike="sngStrike" dirty="0">
                <a:solidFill>
                  <a:srgbClr val="800000"/>
                </a:solidFill>
                <a:latin typeface="Courier" pitchFamily="-110" charset="0"/>
              </a:rPr>
              <a:t>R13 +4  </a:t>
            </a:r>
            <a:r>
              <a:rPr lang="en-US" sz="1600" strike="sngStrike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FD8B182-52AC-0142-AE7B-43EA7275D32C}"/>
              </a:ext>
            </a:extLst>
          </p:cNvPr>
          <p:cNvGrpSpPr/>
          <p:nvPr/>
        </p:nvGrpSpPr>
        <p:grpSpPr>
          <a:xfrm>
            <a:off x="4287744" y="200641"/>
            <a:ext cx="4176637" cy="1816050"/>
            <a:chOff x="4250210" y="2049770"/>
            <a:chExt cx="4176637" cy="181605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FDC6EC6-7961-5747-9D9D-9C51C49F8930}"/>
                </a:ext>
              </a:extLst>
            </p:cNvPr>
            <p:cNvSpPr txBox="1"/>
            <p:nvPr/>
          </p:nvSpPr>
          <p:spPr>
            <a:xfrm>
              <a:off x="4250210" y="2542381"/>
              <a:ext cx="41766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Why bother with the stack and R2 and R3? Can’t we just use R0 and R1 in the function?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4ACD9CF-8F57-4D49-8918-FA6109894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8203" y="2049770"/>
              <a:ext cx="468423" cy="492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0953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7C35195-9203-EB4E-93F8-702AE440CD6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#5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#9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#12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37" name="Text Box 5">
            <a:extLst>
              <a:ext uri="{FF2B5EF4-FFF2-40B4-BE49-F238E27FC236}">
                <a16:creationId xmlns:a16="http://schemas.microsoft.com/office/drawing/2014/main" id="{34339B71-1FE4-354F-8638-1C75FB7B7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+8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+4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12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FD8B182-52AC-0142-AE7B-43EA7275D32C}"/>
              </a:ext>
            </a:extLst>
          </p:cNvPr>
          <p:cNvGrpSpPr/>
          <p:nvPr/>
        </p:nvGrpSpPr>
        <p:grpSpPr>
          <a:xfrm>
            <a:off x="2749088" y="27046"/>
            <a:ext cx="4292893" cy="1816050"/>
            <a:chOff x="4133954" y="2049770"/>
            <a:chExt cx="4292893" cy="181605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FDC6EC6-7961-5747-9D9D-9C51C49F8930}"/>
                </a:ext>
              </a:extLst>
            </p:cNvPr>
            <p:cNvSpPr txBox="1"/>
            <p:nvPr/>
          </p:nvSpPr>
          <p:spPr>
            <a:xfrm>
              <a:off x="4133954" y="2542381"/>
              <a:ext cx="429289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should R2 and R3 </a:t>
              </a:r>
              <a:br>
                <a:rPr lang="en-US" sz="2000" dirty="0">
                  <a:latin typeface="Segoe Print" panose="02000800000000000000" pitchFamily="2" charset="0"/>
                </a:rPr>
              </a:br>
              <a:r>
                <a:rPr lang="en-US" sz="2000" dirty="0">
                  <a:latin typeface="Segoe Print" panose="02000800000000000000" pitchFamily="2" charset="0"/>
                </a:rPr>
                <a:t>be at the end? 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will they actually be? 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Why is that a problem?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4ACD9CF-8F57-4D49-8918-FA6109894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8203" y="2049770"/>
              <a:ext cx="468423" cy="492611"/>
            </a:xfrm>
            <a:prstGeom prst="rect">
              <a:avLst/>
            </a:prstGeom>
          </p:spPr>
        </p:pic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CD6BAE14-5639-3C43-BB30-62C14D66C53A}"/>
              </a:ext>
            </a:extLst>
          </p:cNvPr>
          <p:cNvSpPr/>
          <p:nvPr/>
        </p:nvSpPr>
        <p:spPr>
          <a:xfrm>
            <a:off x="1615440" y="4178123"/>
            <a:ext cx="447040" cy="647877"/>
          </a:xfrm>
          <a:custGeom>
            <a:avLst/>
            <a:gdLst>
              <a:gd name="connsiteX0" fmla="*/ 81280 w 396240"/>
              <a:gd name="connsiteY0" fmla="*/ 30480 h 426720"/>
              <a:gd name="connsiteX1" fmla="*/ 81280 w 396240"/>
              <a:gd name="connsiteY1" fmla="*/ 233680 h 426720"/>
              <a:gd name="connsiteX2" fmla="*/ 101600 w 396240"/>
              <a:gd name="connsiteY2" fmla="*/ 294640 h 426720"/>
              <a:gd name="connsiteX3" fmla="*/ 121920 w 396240"/>
              <a:gd name="connsiteY3" fmla="*/ 325120 h 426720"/>
              <a:gd name="connsiteX4" fmla="*/ 132080 w 396240"/>
              <a:gd name="connsiteY4" fmla="*/ 355600 h 426720"/>
              <a:gd name="connsiteX5" fmla="*/ 162560 w 396240"/>
              <a:gd name="connsiteY5" fmla="*/ 375920 h 426720"/>
              <a:gd name="connsiteX6" fmla="*/ 193040 w 396240"/>
              <a:gd name="connsiteY6" fmla="*/ 406400 h 426720"/>
              <a:gd name="connsiteX7" fmla="*/ 254000 w 396240"/>
              <a:gd name="connsiteY7" fmla="*/ 426720 h 426720"/>
              <a:gd name="connsiteX8" fmla="*/ 335280 w 396240"/>
              <a:gd name="connsiteY8" fmla="*/ 406400 h 426720"/>
              <a:gd name="connsiteX9" fmla="*/ 365760 w 396240"/>
              <a:gd name="connsiteY9" fmla="*/ 386080 h 426720"/>
              <a:gd name="connsiteX10" fmla="*/ 386080 w 396240"/>
              <a:gd name="connsiteY10" fmla="*/ 325120 h 426720"/>
              <a:gd name="connsiteX11" fmla="*/ 396240 w 396240"/>
              <a:gd name="connsiteY11" fmla="*/ 294640 h 426720"/>
              <a:gd name="connsiteX12" fmla="*/ 386080 w 396240"/>
              <a:gd name="connsiteY12" fmla="*/ 152400 h 426720"/>
              <a:gd name="connsiteX13" fmla="*/ 365760 w 396240"/>
              <a:gd name="connsiteY13" fmla="*/ 91440 h 426720"/>
              <a:gd name="connsiteX14" fmla="*/ 304800 w 396240"/>
              <a:gd name="connsiteY14" fmla="*/ 60960 h 426720"/>
              <a:gd name="connsiteX15" fmla="*/ 203200 w 396240"/>
              <a:gd name="connsiteY15" fmla="*/ 20320 h 426720"/>
              <a:gd name="connsiteX16" fmla="*/ 172720 w 396240"/>
              <a:gd name="connsiteY16" fmla="*/ 10160 h 426720"/>
              <a:gd name="connsiteX17" fmla="*/ 91440 w 396240"/>
              <a:gd name="connsiteY17" fmla="*/ 0 h 426720"/>
              <a:gd name="connsiteX18" fmla="*/ 0 w 396240"/>
              <a:gd name="connsiteY18" fmla="*/ 2032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6240" h="426720">
                <a:moveTo>
                  <a:pt x="81280" y="30480"/>
                </a:moveTo>
                <a:cubicBezTo>
                  <a:pt x="63692" y="118418"/>
                  <a:pt x="62432" y="101745"/>
                  <a:pt x="81280" y="233680"/>
                </a:cubicBezTo>
                <a:cubicBezTo>
                  <a:pt x="84309" y="254884"/>
                  <a:pt x="89719" y="276818"/>
                  <a:pt x="101600" y="294640"/>
                </a:cubicBezTo>
                <a:cubicBezTo>
                  <a:pt x="108373" y="304800"/>
                  <a:pt x="116459" y="314198"/>
                  <a:pt x="121920" y="325120"/>
                </a:cubicBezTo>
                <a:cubicBezTo>
                  <a:pt x="126709" y="334699"/>
                  <a:pt x="125390" y="347237"/>
                  <a:pt x="132080" y="355600"/>
                </a:cubicBezTo>
                <a:cubicBezTo>
                  <a:pt x="139708" y="365135"/>
                  <a:pt x="153179" y="368103"/>
                  <a:pt x="162560" y="375920"/>
                </a:cubicBezTo>
                <a:cubicBezTo>
                  <a:pt x="173598" y="385118"/>
                  <a:pt x="180480" y="399422"/>
                  <a:pt x="193040" y="406400"/>
                </a:cubicBezTo>
                <a:cubicBezTo>
                  <a:pt x="211764" y="416802"/>
                  <a:pt x="254000" y="426720"/>
                  <a:pt x="254000" y="426720"/>
                </a:cubicBezTo>
                <a:cubicBezTo>
                  <a:pt x="273322" y="422856"/>
                  <a:pt x="314452" y="416814"/>
                  <a:pt x="335280" y="406400"/>
                </a:cubicBezTo>
                <a:cubicBezTo>
                  <a:pt x="346202" y="400939"/>
                  <a:pt x="355600" y="392853"/>
                  <a:pt x="365760" y="386080"/>
                </a:cubicBezTo>
                <a:lnTo>
                  <a:pt x="386080" y="325120"/>
                </a:lnTo>
                <a:lnTo>
                  <a:pt x="396240" y="294640"/>
                </a:lnTo>
                <a:cubicBezTo>
                  <a:pt x="392853" y="247227"/>
                  <a:pt x="393131" y="199408"/>
                  <a:pt x="386080" y="152400"/>
                </a:cubicBezTo>
                <a:cubicBezTo>
                  <a:pt x="382903" y="131218"/>
                  <a:pt x="383582" y="103321"/>
                  <a:pt x="365760" y="91440"/>
                </a:cubicBezTo>
                <a:cubicBezTo>
                  <a:pt x="307185" y="52390"/>
                  <a:pt x="363690" y="86199"/>
                  <a:pt x="304800" y="60960"/>
                </a:cubicBezTo>
                <a:cubicBezTo>
                  <a:pt x="200154" y="16112"/>
                  <a:pt x="341954" y="66571"/>
                  <a:pt x="203200" y="20320"/>
                </a:cubicBezTo>
                <a:cubicBezTo>
                  <a:pt x="193040" y="16933"/>
                  <a:pt x="183347" y="11488"/>
                  <a:pt x="172720" y="10160"/>
                </a:cubicBezTo>
                <a:lnTo>
                  <a:pt x="91440" y="0"/>
                </a:lnTo>
                <a:cubicBezTo>
                  <a:pt x="12823" y="11231"/>
                  <a:pt x="41739" y="-550"/>
                  <a:pt x="0" y="2032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0F71DCE-D24E-7546-8627-FF94C22FE8F4}"/>
              </a:ext>
            </a:extLst>
          </p:cNvPr>
          <p:cNvGrpSpPr/>
          <p:nvPr/>
        </p:nvGrpSpPr>
        <p:grpSpPr>
          <a:xfrm>
            <a:off x="3374531" y="4115010"/>
            <a:ext cx="2975858" cy="1015663"/>
            <a:chOff x="3227924" y="726218"/>
            <a:chExt cx="2975858" cy="101566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C3378A5-DD1B-FF44-BDFE-EDFAFD61E342}"/>
                </a:ext>
              </a:extLst>
            </p:cNvPr>
            <p:cNvSpPr txBox="1"/>
            <p:nvPr/>
          </p:nvSpPr>
          <p:spPr>
            <a:xfrm>
              <a:off x="3925649" y="726218"/>
              <a:ext cx="22781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Functions should not have </a:t>
              </a:r>
              <a:r>
                <a:rPr lang="en-US" sz="2000" b="1" dirty="0">
                  <a:latin typeface="Segoe Print" panose="02000800000000000000" pitchFamily="2" charset="0"/>
                </a:rPr>
                <a:t>side effects</a:t>
              </a:r>
              <a:r>
                <a:rPr lang="en-US" sz="2000" dirty="0">
                  <a:latin typeface="Segoe Print" panose="02000800000000000000" pitchFamily="2" charset="0"/>
                </a:rPr>
                <a:t>.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7347016-5E9D-904A-8459-C71575AF9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7924" y="726218"/>
              <a:ext cx="767301" cy="799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709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7C35195-9203-EB4E-93F8-702AE440CD6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#5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#9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#12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12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69C8E1A6-E2C7-564A-9289-416BA7DA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Eliminating Side-Effects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119DD17-7FA8-F842-9FF3-95379649763A}"/>
              </a:ext>
            </a:extLst>
          </p:cNvPr>
          <p:cNvSpPr/>
          <p:nvPr/>
        </p:nvSpPr>
        <p:spPr>
          <a:xfrm>
            <a:off x="4186345" y="2235994"/>
            <a:ext cx="1107016" cy="5275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9BAD92E-6509-CF4A-9D5E-143B7BF838C2}"/>
              </a:ext>
            </a:extLst>
          </p:cNvPr>
          <p:cNvSpPr/>
          <p:nvPr/>
        </p:nvSpPr>
        <p:spPr>
          <a:xfrm>
            <a:off x="4186345" y="4191070"/>
            <a:ext cx="1107016" cy="5275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967E483-F983-C040-A6CB-1C0CD6A67EAA}"/>
              </a:ext>
            </a:extLst>
          </p:cNvPr>
          <p:cNvSpPr/>
          <p:nvPr/>
        </p:nvSpPr>
        <p:spPr>
          <a:xfrm>
            <a:off x="5682528" y="2732843"/>
            <a:ext cx="525232" cy="5275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Box 5">
            <a:extLst>
              <a:ext uri="{FF2B5EF4-FFF2-40B4-BE49-F238E27FC236}">
                <a16:creationId xmlns:a16="http://schemas.microsoft.com/office/drawing/2014/main" id="{3B6FB8ED-B8CD-1F47-9F8B-4611A88EC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+16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R3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E60818-E720-A049-B4E0-4B924D4FC3FC}"/>
              </a:ext>
            </a:extLst>
          </p:cNvPr>
          <p:cNvSpPr txBox="1"/>
          <p:nvPr/>
        </p:nvSpPr>
        <p:spPr>
          <a:xfrm>
            <a:off x="3600786" y="919208"/>
            <a:ext cx="2827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We will use the stack to eliminate the side effects.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044B315-B507-BC48-8D4F-F692735F7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810" y="962768"/>
            <a:ext cx="767301" cy="79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0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726002-3269-1945-8B11-1DE86A10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Calling Abstraction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23BA3-DD7C-6E4D-9C0F-73D78E23E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249138"/>
            <a:ext cx="4944300" cy="1659900"/>
          </a:xfrm>
        </p:spPr>
        <p:txBody>
          <a:bodyPr/>
          <a:lstStyle/>
          <a:p>
            <a:r>
              <a:rPr lang="en-US" sz="1800" dirty="0"/>
              <a:t>All modern high-level languages include mechanisms for </a:t>
            </a:r>
            <a:r>
              <a:rPr lang="en-US" sz="1800" b="1" i="1" dirty="0"/>
              <a:t>defining and calling functions</a:t>
            </a:r>
            <a:r>
              <a:rPr lang="en-US" sz="1800" dirty="0"/>
              <a:t>, </a:t>
            </a:r>
            <a:r>
              <a:rPr lang="en-US" sz="1800" b="1" i="1" dirty="0"/>
              <a:t>passing parameters</a:t>
            </a:r>
            <a:r>
              <a:rPr lang="en-US" sz="1800" dirty="0"/>
              <a:t> and receiving </a:t>
            </a:r>
            <a:r>
              <a:rPr lang="en-US" sz="1800" b="1" i="1" dirty="0"/>
              <a:t>return values</a:t>
            </a:r>
            <a:r>
              <a:rPr lang="en-US" sz="1800" dirty="0"/>
              <a:t>.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6A91EE4-8938-B642-968C-9931F9E70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3" y="2755588"/>
            <a:ext cx="2666114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read x;</a:t>
            </a:r>
          </a:p>
          <a:p>
            <a:r>
              <a:rPr lang="en-US" sz="1800" dirty="0">
                <a:latin typeface="Courier" pitchFamily="-110" charset="0"/>
              </a:rPr>
              <a:t>  read y;</a:t>
            </a:r>
          </a:p>
          <a:p>
            <a:r>
              <a:rPr lang="en-US" sz="1800" dirty="0">
                <a:latin typeface="Courier" pitchFamily="-110" charset="0"/>
              </a:rPr>
              <a:t>  read z;</a:t>
            </a:r>
            <a:endParaRPr lang="en-US" sz="800" dirty="0">
              <a:latin typeface="Courier" pitchFamily="-110" charset="0"/>
            </a:endParaRPr>
          </a:p>
          <a:p>
            <a:endParaRPr lang="en-US" sz="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m = max3(</a:t>
            </a:r>
            <a:r>
              <a:rPr lang="en-US" sz="1800" dirty="0" err="1">
                <a:latin typeface="Courier" pitchFamily="-110" charset="0"/>
              </a:rPr>
              <a:t>x,y,z</a:t>
            </a:r>
            <a:r>
              <a:rPr lang="en-US" sz="1800" dirty="0">
                <a:latin typeface="Courier" pitchFamily="-110" charset="0"/>
              </a:rPr>
              <a:t>);</a:t>
            </a:r>
            <a:endParaRPr lang="en-US" sz="800" dirty="0">
              <a:latin typeface="Courier" pitchFamily="-110" charset="0"/>
            </a:endParaRPr>
          </a:p>
          <a:p>
            <a:r>
              <a:rPr lang="en-US" sz="800" dirty="0">
                <a:latin typeface="Courier" pitchFamily="-110" charset="0"/>
              </a:rPr>
              <a:t>  </a:t>
            </a:r>
          </a:p>
          <a:p>
            <a:r>
              <a:rPr lang="en-US" sz="1800" dirty="0">
                <a:latin typeface="Courier" pitchFamily="-110" charset="0"/>
              </a:rPr>
              <a:t>  print m;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9F47CF3-4CEB-984E-BA12-23577FF13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5891" y="2755588"/>
            <a:ext cx="25282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max3(</a:t>
            </a:r>
            <a:r>
              <a:rPr lang="en-US" sz="1800" dirty="0" err="1">
                <a:latin typeface="Courier" pitchFamily="-110" charset="0"/>
              </a:rPr>
              <a:t>a,b,c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x=max(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</a:t>
            </a:r>
          </a:p>
          <a:p>
            <a:r>
              <a:rPr lang="en-US" sz="1800" dirty="0">
                <a:latin typeface="Courier" pitchFamily="-110" charset="0"/>
              </a:rPr>
              <a:t>  y=max(</a:t>
            </a:r>
            <a:r>
              <a:rPr lang="en-US" sz="1800" dirty="0" err="1">
                <a:latin typeface="Courier" pitchFamily="-110" charset="0"/>
              </a:rPr>
              <a:t>x,c</a:t>
            </a:r>
            <a:r>
              <a:rPr lang="en-US" sz="1800" dirty="0">
                <a:latin typeface="Courier" pitchFamily="-110" charset="0"/>
              </a:rPr>
              <a:t>)</a:t>
            </a:r>
          </a:p>
          <a:p>
            <a:r>
              <a:rPr lang="en-US" sz="1800" dirty="0">
                <a:latin typeface="Courier" pitchFamily="-110" charset="0"/>
              </a:rPr>
              <a:t>  return y;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C382CB2-A16C-B74F-B526-71C75B96F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648" y="2755588"/>
            <a:ext cx="211468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max(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r = a;</a:t>
            </a:r>
          </a:p>
          <a:p>
            <a:r>
              <a:rPr lang="en-US" sz="1800" dirty="0">
                <a:latin typeface="Courier" pitchFamily="-110" charset="0"/>
              </a:rPr>
              <a:t>  if (b &gt; a) </a:t>
            </a:r>
          </a:p>
          <a:p>
            <a:r>
              <a:rPr lang="en-US" sz="1800" dirty="0">
                <a:latin typeface="Courier" pitchFamily="-110" charset="0"/>
              </a:rPr>
              <a:t>    r = b;</a:t>
            </a:r>
          </a:p>
          <a:p>
            <a:r>
              <a:rPr lang="en-US" sz="1800" dirty="0">
                <a:latin typeface="Courier" pitchFamily="-110" charset="0"/>
              </a:rPr>
              <a:t>  return r;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1E0432-32A8-C540-903C-20CA25DD41D0}"/>
              </a:ext>
            </a:extLst>
          </p:cNvPr>
          <p:cNvCxnSpPr/>
          <p:nvPr/>
        </p:nvCxnSpPr>
        <p:spPr>
          <a:xfrm>
            <a:off x="2717548" y="2755588"/>
            <a:ext cx="0" cy="2277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A808C1-B4BF-354F-82AA-E47EC709A690}"/>
              </a:ext>
            </a:extLst>
          </p:cNvPr>
          <p:cNvCxnSpPr/>
          <p:nvPr/>
        </p:nvCxnSpPr>
        <p:spPr>
          <a:xfrm>
            <a:off x="5362840" y="2755587"/>
            <a:ext cx="0" cy="2277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93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119DD17-7FA8-F842-9FF3-95379649763A}"/>
              </a:ext>
            </a:extLst>
          </p:cNvPr>
          <p:cNvSpPr/>
          <p:nvPr/>
        </p:nvSpPr>
        <p:spPr>
          <a:xfrm>
            <a:off x="4186345" y="2235994"/>
            <a:ext cx="1107016" cy="5275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Box 5">
            <a:extLst>
              <a:ext uri="{FF2B5EF4-FFF2-40B4-BE49-F238E27FC236}">
                <a16:creationId xmlns:a16="http://schemas.microsoft.com/office/drawing/2014/main" id="{3B6FB8ED-B8CD-1F47-9F8B-4611A88EC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+16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R3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7C35195-9203-EB4E-93F8-702AE440CD6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#5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#9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#12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12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114310"/>
              <a:ext cx="626219" cy="615650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69C8E1A6-E2C7-564A-9289-416BA7DA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Eliminating Side-Effects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11BA56-96CB-234B-98D1-8022A5146ABA}"/>
              </a:ext>
            </a:extLst>
          </p:cNvPr>
          <p:cNvSpPr txBox="1"/>
          <p:nvPr/>
        </p:nvSpPr>
        <p:spPr>
          <a:xfrm>
            <a:off x="3159032" y="807895"/>
            <a:ext cx="3315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Save all registers that the function modifies onto the stack. 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C4E21DE-AB2A-8043-8E45-D47664D7740C}"/>
              </a:ext>
            </a:extLst>
          </p:cNvPr>
          <p:cNvSpPr/>
          <p:nvPr/>
        </p:nvSpPr>
        <p:spPr>
          <a:xfrm>
            <a:off x="7634295" y="1344716"/>
            <a:ext cx="1141315" cy="416635"/>
          </a:xfrm>
          <a:prstGeom prst="roundRect">
            <a:avLst/>
          </a:prstGeom>
          <a:solidFill>
            <a:srgbClr val="FFFF00">
              <a:alpha val="4968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22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7C35195-9203-EB4E-93F8-702AE440CD6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#5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#9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#12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9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5</a:t>
              </a:r>
              <a:endParaRPr lang="en-US" sz="1600" strike="sngStrike" dirty="0">
                <a:solidFill>
                  <a:schemeClr val="bg1"/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12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9</a:t>
              </a:r>
              <a:endParaRPr lang="en-US" sz="1600" strike="sngStrike" dirty="0">
                <a:solidFill>
                  <a:schemeClr val="bg1"/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EC4CCE9-69E1-9542-AA86-DF64A292CE7E}"/>
              </a:ext>
            </a:extLst>
          </p:cNvPr>
          <p:cNvSpPr/>
          <p:nvPr/>
        </p:nvSpPr>
        <p:spPr>
          <a:xfrm>
            <a:off x="7345467" y="3072219"/>
            <a:ext cx="1369183" cy="41663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114310"/>
              <a:ext cx="626219" cy="615650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69C8E1A6-E2C7-564A-9289-416BA7DA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Eliminating Side-Effects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967E483-F983-C040-A6CB-1C0CD6A67EAA}"/>
              </a:ext>
            </a:extLst>
          </p:cNvPr>
          <p:cNvSpPr/>
          <p:nvPr/>
        </p:nvSpPr>
        <p:spPr>
          <a:xfrm>
            <a:off x="5682528" y="2732843"/>
            <a:ext cx="525232" cy="5275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4A508B-A227-2B45-96D4-15AFE04D01D8}"/>
              </a:ext>
            </a:extLst>
          </p:cNvPr>
          <p:cNvSpPr txBox="1"/>
          <p:nvPr/>
        </p:nvSpPr>
        <p:spPr>
          <a:xfrm>
            <a:off x="3433994" y="952403"/>
            <a:ext cx="29181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Access the function arguments – noting their new locations</a:t>
            </a:r>
          </a:p>
        </p:txBody>
      </p:sp>
      <p:sp>
        <p:nvSpPr>
          <p:cNvPr id="43" name="Text Box 5">
            <a:extLst>
              <a:ext uri="{FF2B5EF4-FFF2-40B4-BE49-F238E27FC236}">
                <a16:creationId xmlns:a16="http://schemas.microsoft.com/office/drawing/2014/main" id="{3B6FB8ED-B8CD-1F47-9F8B-4611A88EC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+16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R3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2958770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FF511C9-67A3-4449-8A3F-B9D3B41FEE61}"/>
              </a:ext>
            </a:extLst>
          </p:cNvPr>
          <p:cNvSpPr/>
          <p:nvPr/>
        </p:nvSpPr>
        <p:spPr>
          <a:xfrm>
            <a:off x="4091774" y="3495783"/>
            <a:ext cx="1872100" cy="714212"/>
          </a:xfrm>
          <a:prstGeom prst="roundRect">
            <a:avLst>
              <a:gd name="adj" fmla="val 9554"/>
            </a:avLst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Box 5">
            <a:extLst>
              <a:ext uri="{FF2B5EF4-FFF2-40B4-BE49-F238E27FC236}">
                <a16:creationId xmlns:a16="http://schemas.microsoft.com/office/drawing/2014/main" id="{3B6FB8ED-B8CD-1F47-9F8B-4611A88EC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+16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R3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7C35195-9203-EB4E-93F8-702AE440CD6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#5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#9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#12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9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5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14</a:t>
              </a:r>
              <a:endParaRPr lang="en-US" sz="1600" strike="sngStrike" dirty="0">
                <a:solidFill>
                  <a:schemeClr val="bg1"/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12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9</a:t>
              </a:r>
              <a:endParaRPr lang="en-US" sz="1600" strike="sngStrike" dirty="0">
                <a:solidFill>
                  <a:schemeClr val="bg1"/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14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114310"/>
              <a:ext cx="626219" cy="615650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69C8E1A6-E2C7-564A-9289-416BA7DA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Eliminating Side-Effects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B64E58E-1375-9E45-A957-0BB02FE5D536}"/>
              </a:ext>
            </a:extLst>
          </p:cNvPr>
          <p:cNvSpPr/>
          <p:nvPr/>
        </p:nvSpPr>
        <p:spPr>
          <a:xfrm>
            <a:off x="7355627" y="3082836"/>
            <a:ext cx="1561570" cy="19770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B14ED30-1BF0-D94D-B7A3-F7DBD7B0B6BE}"/>
              </a:ext>
            </a:extLst>
          </p:cNvPr>
          <p:cNvSpPr/>
          <p:nvPr/>
        </p:nvSpPr>
        <p:spPr>
          <a:xfrm>
            <a:off x="7345467" y="3457284"/>
            <a:ext cx="1561570" cy="19770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05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7C35195-9203-EB4E-93F8-702AE440CD6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#5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#9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#12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</a:t>
                </a:r>
                <a:r>
                  <a:rPr lang="en-US" sz="1600" strike="sngStrike" dirty="0">
                    <a:solidFill>
                      <a:schemeClr val="bg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</a:t>
                </a:r>
                <a:r>
                  <a:rPr lang="en-US" sz="1600" strike="sngStrike" dirty="0">
                    <a:solidFill>
                      <a:schemeClr val="bg1"/>
                    </a:solidFill>
                    <a:latin typeface="Courier" pitchFamily="-111" charset="0"/>
                  </a:rPr>
                  <a:t>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5844"/>
              <a:ext cx="602372" cy="234116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69C8E1A6-E2C7-564A-9289-416BA7DA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Eliminating Side-Effects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9BAD92E-6509-CF4A-9D5E-143B7BF838C2}"/>
              </a:ext>
            </a:extLst>
          </p:cNvPr>
          <p:cNvSpPr/>
          <p:nvPr/>
        </p:nvSpPr>
        <p:spPr>
          <a:xfrm>
            <a:off x="4186345" y="4191070"/>
            <a:ext cx="1107016" cy="5275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Box 5">
            <a:extLst>
              <a:ext uri="{FF2B5EF4-FFF2-40B4-BE49-F238E27FC236}">
                <a16:creationId xmlns:a16="http://schemas.microsoft.com/office/drawing/2014/main" id="{3B6FB8ED-B8CD-1F47-9F8B-4611A88EC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+16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R3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8D9DAB-9582-2240-96A4-8F2EAA89E9E5}"/>
              </a:ext>
            </a:extLst>
          </p:cNvPr>
          <p:cNvSpPr txBox="1"/>
          <p:nvPr/>
        </p:nvSpPr>
        <p:spPr>
          <a:xfrm>
            <a:off x="3340149" y="902166"/>
            <a:ext cx="309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Restore the saved register values from the stack.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2786A3F-7321-1F47-BF19-68AE62787B13}"/>
              </a:ext>
            </a:extLst>
          </p:cNvPr>
          <p:cNvGrpSpPr/>
          <p:nvPr/>
        </p:nvGrpSpPr>
        <p:grpSpPr>
          <a:xfrm>
            <a:off x="7346779" y="2315993"/>
            <a:ext cx="1797220" cy="1442255"/>
            <a:chOff x="7191335" y="2935162"/>
            <a:chExt cx="1797220" cy="1442255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24FCB499-BB8F-AE4C-A404-40449496EADF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FA1A712-371E-0141-B0F0-56AA5097E814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40" name="Text Box 5">
              <a:extLst>
                <a:ext uri="{FF2B5EF4-FFF2-40B4-BE49-F238E27FC236}">
                  <a16:creationId xmlns:a16="http://schemas.microsoft.com/office/drawing/2014/main" id="{7E53ACF2-E4A0-ED45-BDFE-CE872D98C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4" y="3280384"/>
              <a:ext cx="178230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9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5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14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9</a:t>
              </a:r>
              <a:endParaRPr lang="en-US" sz="1600" strike="sngStrike" dirty="0">
                <a:solidFill>
                  <a:schemeClr val="bg1"/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12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9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12</a:t>
              </a:r>
              <a:endParaRPr lang="en-US" sz="1600" strike="sngStrike" dirty="0">
                <a:solidFill>
                  <a:schemeClr val="bg1"/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14</a:t>
              </a:r>
            </a:p>
          </p:txBody>
        </p:sp>
      </p:grp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1A585DC-DCFE-F043-9CCA-8071395997E5}"/>
              </a:ext>
            </a:extLst>
          </p:cNvPr>
          <p:cNvSpPr/>
          <p:nvPr/>
        </p:nvSpPr>
        <p:spPr>
          <a:xfrm>
            <a:off x="7376817" y="3062059"/>
            <a:ext cx="1690096" cy="41170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73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9F4C-B687-B241-9B7B-D7753A87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2" y="-5667"/>
            <a:ext cx="4944300" cy="645300"/>
          </a:xfrm>
        </p:spPr>
        <p:txBody>
          <a:bodyPr/>
          <a:lstStyle/>
          <a:p>
            <a:r>
              <a:rPr lang="en-US" dirty="0"/>
              <a:t>Function calls in assembly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30C59E5-37DB-B946-BA9B-4FED7E927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034" y="929898"/>
            <a:ext cx="3793431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2400" dirty="0">
                <a:latin typeface="Courier" pitchFamily="-110" charset="0"/>
              </a:rPr>
              <a:t>:		…</a:t>
            </a:r>
          </a:p>
          <a:p>
            <a:r>
              <a:rPr lang="en-US" sz="2400" dirty="0">
                <a:latin typeface="Courier" pitchFamily="-110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2400" dirty="0">
                <a:solidFill>
                  <a:srgbClr val="800000"/>
                </a:solidFill>
                <a:latin typeface="Courier" pitchFamily="-110" charset="0"/>
              </a:rPr>
              <a:t>FUNC</a:t>
            </a:r>
          </a:p>
          <a:p>
            <a:r>
              <a:rPr lang="en-US" sz="2400" dirty="0">
                <a:latin typeface="Courier" pitchFamily="-110" charset="0"/>
              </a:rPr>
              <a:t>		…</a:t>
            </a:r>
          </a:p>
          <a:p>
            <a:r>
              <a:rPr lang="en-US" sz="2400" dirty="0">
                <a:latin typeface="Courier" pitchFamily="-110" charset="0"/>
              </a:rPr>
              <a:t>		…</a:t>
            </a:r>
          </a:p>
          <a:p>
            <a:r>
              <a:rPr lang="en-US" sz="2400" dirty="0">
                <a:latin typeface="Courier" pitchFamily="-110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2400" dirty="0">
              <a:latin typeface="Courier" pitchFamily="-110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urier" pitchFamily="-110" charset="0"/>
              </a:rPr>
              <a:t>FUNC</a:t>
            </a:r>
            <a:r>
              <a:rPr lang="en-US" sz="2400" dirty="0">
                <a:latin typeface="Courier" pitchFamily="-110" charset="0"/>
              </a:rPr>
              <a:t>:		…</a:t>
            </a:r>
          </a:p>
          <a:p>
            <a:r>
              <a:rPr lang="en-US" sz="2400" dirty="0">
                <a:latin typeface="Courier" pitchFamily="-110" charset="0"/>
              </a:rPr>
              <a:t>		…</a:t>
            </a:r>
          </a:p>
          <a:p>
            <a:r>
              <a:rPr lang="en-US" sz="2400" dirty="0">
                <a:latin typeface="Courier" pitchFamily="-110" charset="0"/>
              </a:rPr>
              <a:t>		…</a:t>
            </a:r>
          </a:p>
          <a:p>
            <a:r>
              <a:rPr lang="en-US" sz="2400" dirty="0">
                <a:latin typeface="Courier" pitchFamily="-110" charset="0"/>
              </a:rPr>
              <a:t>		…</a:t>
            </a:r>
          </a:p>
          <a:p>
            <a:r>
              <a:rPr lang="en-US" sz="2400" dirty="0">
                <a:latin typeface="Courier" pitchFamily="-110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45E96F-D167-FF41-9FCA-9A741B36FA3D}"/>
              </a:ext>
            </a:extLst>
          </p:cNvPr>
          <p:cNvSpPr/>
          <p:nvPr/>
        </p:nvSpPr>
        <p:spPr>
          <a:xfrm>
            <a:off x="3521986" y="988016"/>
            <a:ext cx="1755184" cy="337088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062ABCC-C287-4444-A49C-1D2938027BF2}"/>
              </a:ext>
            </a:extLst>
          </p:cNvPr>
          <p:cNvSpPr/>
          <p:nvPr/>
        </p:nvSpPr>
        <p:spPr>
          <a:xfrm>
            <a:off x="3533444" y="2116264"/>
            <a:ext cx="1755183" cy="337088"/>
          </a:xfrm>
          <a:prstGeom prst="round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BFFFD33-53E3-B848-8156-D622CAC9B0B9}"/>
              </a:ext>
            </a:extLst>
          </p:cNvPr>
          <p:cNvSpPr/>
          <p:nvPr/>
        </p:nvSpPr>
        <p:spPr>
          <a:xfrm>
            <a:off x="3521986" y="3193531"/>
            <a:ext cx="1755184" cy="337088"/>
          </a:xfrm>
          <a:prstGeom prst="round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B3216FB-0797-CD4C-BF96-AE4DBE82C73B}"/>
              </a:ext>
            </a:extLst>
          </p:cNvPr>
          <p:cNvSpPr/>
          <p:nvPr/>
        </p:nvSpPr>
        <p:spPr>
          <a:xfrm>
            <a:off x="3521984" y="4316712"/>
            <a:ext cx="1755184" cy="337088"/>
          </a:xfrm>
          <a:prstGeom prst="roundRect">
            <a:avLst/>
          </a:prstGeom>
          <a:solidFill>
            <a:srgbClr val="00B0F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3733A-DB06-9249-A6EA-46091F556340}"/>
              </a:ext>
            </a:extLst>
          </p:cNvPr>
          <p:cNvSpPr txBox="1"/>
          <p:nvPr/>
        </p:nvSpPr>
        <p:spPr>
          <a:xfrm>
            <a:off x="5987698" y="862161"/>
            <a:ext cx="2164700" cy="7369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500" dirty="0"/>
              <a:t>Push the parameter values onto the stack.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DCAE2931-A323-2C46-A04B-D070D9ABAD30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rot="10800000">
            <a:off x="5277170" y="1156561"/>
            <a:ext cx="710529" cy="74086"/>
          </a:xfrm>
          <a:prstGeom prst="curvedConnector3">
            <a:avLst>
              <a:gd name="adj1" fmla="val 50000"/>
            </a:avLst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AB8FE6-F975-BC4A-BA82-3C9A65BD6025}"/>
              </a:ext>
            </a:extLst>
          </p:cNvPr>
          <p:cNvSpPr txBox="1"/>
          <p:nvPr/>
        </p:nvSpPr>
        <p:spPr>
          <a:xfrm>
            <a:off x="6722677" y="1605809"/>
            <a:ext cx="2239218" cy="7431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500" dirty="0"/>
              <a:t>Save register values and return address (R12) as necessary on the stack. 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847D36F0-EE9E-664E-8926-E085DB951636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rot="10800000" flipV="1">
            <a:off x="5277171" y="1977365"/>
            <a:ext cx="1445507" cy="1384710"/>
          </a:xfrm>
          <a:prstGeom prst="curvedConnector3">
            <a:avLst>
              <a:gd name="adj1" fmla="val 50000"/>
            </a:avLst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DEBF92-335C-2E4D-8D7C-CED1ECF257E0}"/>
              </a:ext>
            </a:extLst>
          </p:cNvPr>
          <p:cNvSpPr txBox="1"/>
          <p:nvPr/>
        </p:nvSpPr>
        <p:spPr>
          <a:xfrm>
            <a:off x="6604358" y="3495260"/>
            <a:ext cx="2075476" cy="5695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500" dirty="0"/>
              <a:t>Execute the function. </a:t>
            </a:r>
          </a:p>
          <a:p>
            <a:r>
              <a:rPr lang="en-US" sz="1500" dirty="0"/>
              <a:t>Set the return value.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7D8CA542-9F2A-7D48-99D7-7501B7921358}"/>
              </a:ext>
            </a:extLst>
          </p:cNvPr>
          <p:cNvCxnSpPr>
            <a:cxnSpLocks/>
            <a:stCxn id="16" idx="1"/>
            <a:endCxn id="20" idx="3"/>
          </p:cNvCxnSpPr>
          <p:nvPr/>
        </p:nvCxnSpPr>
        <p:spPr>
          <a:xfrm rot="10800000" flipV="1">
            <a:off x="5277168" y="3780044"/>
            <a:ext cx="1327191" cy="317909"/>
          </a:xfrm>
          <a:prstGeom prst="curvedConnector3">
            <a:avLst>
              <a:gd name="adj1" fmla="val 50000"/>
            </a:avLst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69A83B2-8AE8-464C-BB84-E80D0CBBAB57}"/>
              </a:ext>
            </a:extLst>
          </p:cNvPr>
          <p:cNvSpPr/>
          <p:nvPr/>
        </p:nvSpPr>
        <p:spPr>
          <a:xfrm>
            <a:off x="3521983" y="3929410"/>
            <a:ext cx="1755184" cy="337088"/>
          </a:xfrm>
          <a:prstGeom prst="roundRect">
            <a:avLst/>
          </a:prstGeom>
          <a:solidFill>
            <a:srgbClr val="7030A0">
              <a:alpha val="25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B0FA08-14AF-A745-A9F8-62E03B4FC9BC}"/>
              </a:ext>
            </a:extLst>
          </p:cNvPr>
          <p:cNvSpPr txBox="1"/>
          <p:nvPr/>
        </p:nvSpPr>
        <p:spPr>
          <a:xfrm>
            <a:off x="6782738" y="4258330"/>
            <a:ext cx="2462861" cy="7735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500" dirty="0"/>
              <a:t>Restore registers and return address (R12) as necessary from stack.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91DB3B81-5636-1742-A489-09EA59EF674F}"/>
              </a:ext>
            </a:extLst>
          </p:cNvPr>
          <p:cNvCxnSpPr>
            <a:cxnSpLocks/>
            <a:stCxn id="28" idx="1"/>
            <a:endCxn id="8" idx="3"/>
          </p:cNvCxnSpPr>
          <p:nvPr/>
        </p:nvCxnSpPr>
        <p:spPr>
          <a:xfrm rot="10800000">
            <a:off x="5277168" y="4485256"/>
            <a:ext cx="1505570" cy="159830"/>
          </a:xfrm>
          <a:prstGeom prst="curvedConnector3">
            <a:avLst>
              <a:gd name="adj1" fmla="val 50000"/>
            </a:avLst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EC18597-EAD3-E64D-B182-639F99B488BB}"/>
              </a:ext>
            </a:extLst>
          </p:cNvPr>
          <p:cNvSpPr txBox="1"/>
          <p:nvPr/>
        </p:nvSpPr>
        <p:spPr>
          <a:xfrm>
            <a:off x="304562" y="2636001"/>
            <a:ext cx="1966343" cy="539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1500" dirty="0"/>
              <a:t>Get the return value and continue.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432A19DA-3461-C940-BF2D-69B314B9E0A8}"/>
              </a:ext>
            </a:extLst>
          </p:cNvPr>
          <p:cNvCxnSpPr>
            <a:cxnSpLocks/>
            <a:stCxn id="41" idx="3"/>
            <a:endCxn id="6" idx="1"/>
          </p:cNvCxnSpPr>
          <p:nvPr/>
        </p:nvCxnSpPr>
        <p:spPr>
          <a:xfrm flipV="1">
            <a:off x="2270905" y="2284808"/>
            <a:ext cx="1262539" cy="621099"/>
          </a:xfrm>
          <a:prstGeom prst="curvedConnector3">
            <a:avLst>
              <a:gd name="adj1" fmla="val 50000"/>
            </a:avLst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C95E0170-5FEB-C945-835D-706AAF7453DA}"/>
              </a:ext>
            </a:extLst>
          </p:cNvPr>
          <p:cNvSpPr/>
          <p:nvPr/>
        </p:nvSpPr>
        <p:spPr>
          <a:xfrm>
            <a:off x="3521983" y="3553510"/>
            <a:ext cx="1755184" cy="343361"/>
          </a:xfrm>
          <a:prstGeom prst="round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710CEC-8CE8-554C-BFED-5D3219931120}"/>
              </a:ext>
            </a:extLst>
          </p:cNvPr>
          <p:cNvSpPr txBox="1"/>
          <p:nvPr/>
        </p:nvSpPr>
        <p:spPr>
          <a:xfrm>
            <a:off x="6763962" y="2730999"/>
            <a:ext cx="2075476" cy="5707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500" dirty="0"/>
              <a:t>Retrieve parameters from the stack frame.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DE76EC26-66E7-B847-A814-F8FFE5994D7D}"/>
              </a:ext>
            </a:extLst>
          </p:cNvPr>
          <p:cNvCxnSpPr>
            <a:cxnSpLocks/>
            <a:stCxn id="78" idx="1"/>
            <a:endCxn id="75" idx="3"/>
          </p:cNvCxnSpPr>
          <p:nvPr/>
        </p:nvCxnSpPr>
        <p:spPr>
          <a:xfrm rot="10800000" flipV="1">
            <a:off x="5277168" y="3016379"/>
            <a:ext cx="1486795" cy="708811"/>
          </a:xfrm>
          <a:prstGeom prst="curvedConnector3">
            <a:avLst>
              <a:gd name="adj1" fmla="val 50000"/>
            </a:avLst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A4F9B37D-35DB-3C48-9C45-3DC2A3CE22D1}"/>
              </a:ext>
            </a:extLst>
          </p:cNvPr>
          <p:cNvSpPr/>
          <p:nvPr/>
        </p:nvSpPr>
        <p:spPr>
          <a:xfrm>
            <a:off x="3533443" y="1724323"/>
            <a:ext cx="1755184" cy="337088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28D660C-A29D-3D46-B681-097BEE0286CB}"/>
              </a:ext>
            </a:extLst>
          </p:cNvPr>
          <p:cNvSpPr txBox="1"/>
          <p:nvPr/>
        </p:nvSpPr>
        <p:spPr>
          <a:xfrm>
            <a:off x="822583" y="1859896"/>
            <a:ext cx="1934266" cy="555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1500" dirty="0"/>
              <a:t>Remove parameters from stack.</a:t>
            </a:r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8C06B14F-FCCD-B443-8EC0-FF9609422B8E}"/>
              </a:ext>
            </a:extLst>
          </p:cNvPr>
          <p:cNvCxnSpPr>
            <a:cxnSpLocks/>
            <a:stCxn id="86" idx="3"/>
            <a:endCxn id="85" idx="1"/>
          </p:cNvCxnSpPr>
          <p:nvPr/>
        </p:nvCxnSpPr>
        <p:spPr>
          <a:xfrm flipV="1">
            <a:off x="2756849" y="1892867"/>
            <a:ext cx="776594" cy="244676"/>
          </a:xfrm>
          <a:prstGeom prst="curvedConnector3">
            <a:avLst>
              <a:gd name="adj1" fmla="val 50000"/>
            </a:avLst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3" grpId="0"/>
      <p:bldP spid="16" grpId="0"/>
      <p:bldP spid="20" grpId="0" animBg="1"/>
      <p:bldP spid="28" grpId="0"/>
      <p:bldP spid="41" grpId="0"/>
      <p:bldP spid="75" grpId="0" animBg="1"/>
      <p:bldP spid="78" grpId="0"/>
      <p:bldP spid="85" grpId="0" animBg="1"/>
      <p:bldP spid="8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B880-001A-9645-9837-D1DD8A366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40" y="644478"/>
            <a:ext cx="6888786" cy="645300"/>
          </a:xfrm>
        </p:spPr>
        <p:txBody>
          <a:bodyPr/>
          <a:lstStyle/>
          <a:p>
            <a:r>
              <a:rPr lang="en-US" dirty="0"/>
              <a:t>Properties of the Function Calling Abstraction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BBBF7-1750-5C47-8223-CC876367F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2374" y="1636474"/>
            <a:ext cx="6224906" cy="1659900"/>
          </a:xfrm>
        </p:spPr>
        <p:txBody>
          <a:bodyPr/>
          <a:lstStyle/>
          <a:p>
            <a:r>
              <a:rPr lang="en-US" sz="2400" dirty="0"/>
              <a:t>Transparency</a:t>
            </a:r>
          </a:p>
          <a:p>
            <a:pPr lvl="1"/>
            <a:r>
              <a:rPr lang="en-US" sz="1800" dirty="0"/>
              <a:t>The </a:t>
            </a:r>
            <a:r>
              <a:rPr lang="en-US" sz="1800" i="1" dirty="0"/>
              <a:t>state</a:t>
            </a:r>
            <a:r>
              <a:rPr lang="en-US" sz="1800" dirty="0"/>
              <a:t> of the calling code is not affected by the </a:t>
            </a:r>
            <a:r>
              <a:rPr lang="en-US" sz="1800" i="1" dirty="0"/>
              <a:t>ignored details </a:t>
            </a:r>
            <a:r>
              <a:rPr lang="en-US" sz="1800" dirty="0"/>
              <a:t>of the implementation of the called function.</a:t>
            </a:r>
          </a:p>
          <a:p>
            <a:pPr lvl="1"/>
            <a:r>
              <a:rPr lang="en-US" sz="1800" b="1" dirty="0"/>
              <a:t>Use stack to preserve and restore register values.</a:t>
            </a:r>
          </a:p>
          <a:p>
            <a:endParaRPr lang="en-US" sz="800" dirty="0"/>
          </a:p>
          <a:p>
            <a:r>
              <a:rPr lang="en-US" sz="2400" dirty="0"/>
              <a:t>Independence</a:t>
            </a:r>
          </a:p>
          <a:p>
            <a:pPr lvl="1"/>
            <a:r>
              <a:rPr lang="en-US" sz="1800" dirty="0"/>
              <a:t>The execution of the invoked function does not depend upon the </a:t>
            </a:r>
            <a:r>
              <a:rPr lang="en-US" sz="1800" i="1" dirty="0"/>
              <a:t>ignored details</a:t>
            </a:r>
            <a:r>
              <a:rPr lang="en-US" sz="1800" dirty="0"/>
              <a:t> of the calling code.</a:t>
            </a:r>
          </a:p>
          <a:p>
            <a:pPr lvl="1"/>
            <a:r>
              <a:rPr lang="en-US" sz="1800" b="1" dirty="0"/>
              <a:t>Use stack to pass parameters.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E6FA1-07F1-F64F-8600-C0678257D70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57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B41788F-CEBB-B74D-9CD4-0CE201BB6737}"/>
              </a:ext>
            </a:extLst>
          </p:cNvPr>
          <p:cNvSpPr/>
          <p:nvPr/>
        </p:nvSpPr>
        <p:spPr>
          <a:xfrm>
            <a:off x="4768553" y="406488"/>
            <a:ext cx="2039717" cy="27354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AEEA9DC-ACB5-5E42-B343-FD693A6E2303}"/>
              </a:ext>
            </a:extLst>
          </p:cNvPr>
          <p:cNvSpPr/>
          <p:nvPr/>
        </p:nvSpPr>
        <p:spPr>
          <a:xfrm>
            <a:off x="4743324" y="4574282"/>
            <a:ext cx="661796" cy="27354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Calling a Function with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3BF4A0-5619-AC43-BF4D-474B68C58CB9}"/>
              </a:ext>
            </a:extLst>
          </p:cNvPr>
          <p:cNvGrpSpPr/>
          <p:nvPr/>
        </p:nvGrpSpPr>
        <p:grpSpPr>
          <a:xfrm>
            <a:off x="3629796" y="357187"/>
            <a:ext cx="5417993" cy="4597026"/>
            <a:chOff x="3629796" y="357187"/>
            <a:chExt cx="5417993" cy="45970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67E4DC0-7D58-4147-967B-B4635C20B683}"/>
                </a:ext>
              </a:extLst>
            </p:cNvPr>
            <p:cNvCxnSpPr>
              <a:cxnSpLocks/>
            </p:cNvCxnSpPr>
            <p:nvPr/>
          </p:nvCxnSpPr>
          <p:spPr>
            <a:xfrm>
              <a:off x="3629796" y="635300"/>
              <a:ext cx="0" cy="4120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42E24E0-260D-3B4B-98B9-9312EE31CB91}"/>
                </a:ext>
              </a:extLst>
            </p:cNvPr>
            <p:cNvGrpSpPr/>
            <p:nvPr/>
          </p:nvGrpSpPr>
          <p:grpSpPr>
            <a:xfrm>
              <a:off x="6616391" y="357187"/>
              <a:ext cx="2308513" cy="3077199"/>
              <a:chOff x="5966962" y="1658370"/>
              <a:chExt cx="2308513" cy="307719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36E6500-A3C2-6C48-A9A3-20F6A9EC3C54}"/>
                  </a:ext>
                </a:extLst>
              </p:cNvPr>
              <p:cNvGrpSpPr/>
              <p:nvPr/>
            </p:nvGrpSpPr>
            <p:grpSpPr>
              <a:xfrm>
                <a:off x="5966962" y="1658370"/>
                <a:ext cx="2308513" cy="3077199"/>
                <a:chOff x="6166820" y="885815"/>
                <a:chExt cx="2308513" cy="2799433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4E73B546-C4C0-EF44-97A5-EF53053BB057}"/>
                    </a:ext>
                  </a:extLst>
                </p:cNvPr>
                <p:cNvGrpSpPr/>
                <p:nvPr/>
              </p:nvGrpSpPr>
              <p:grpSpPr>
                <a:xfrm>
                  <a:off x="6166820" y="885815"/>
                  <a:ext cx="2308513" cy="2799433"/>
                  <a:chOff x="3912235" y="516699"/>
                  <a:chExt cx="2308513" cy="2799433"/>
                </a:xfrm>
              </p:grpSpPr>
              <p:sp>
                <p:nvSpPr>
                  <p:cNvPr id="31" name="Rounded Rectangle 30">
                    <a:extLst>
                      <a:ext uri="{FF2B5EF4-FFF2-40B4-BE49-F238E27FC236}">
                        <a16:creationId xmlns:a16="http://schemas.microsoft.com/office/drawing/2014/main" id="{94E971F3-0C31-B749-A663-8C7C8FF38C85}"/>
                      </a:ext>
                    </a:extLst>
                  </p:cNvPr>
                  <p:cNvSpPr/>
                  <p:nvPr/>
                </p:nvSpPr>
                <p:spPr>
                  <a:xfrm>
                    <a:off x="4572000" y="516699"/>
                    <a:ext cx="1648748" cy="2799433"/>
                  </a:xfrm>
                  <a:prstGeom prst="roundRect">
                    <a:avLst>
                      <a:gd name="adj" fmla="val 5935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Rounded Rectangle 32">
                    <a:extLst>
                      <a:ext uri="{FF2B5EF4-FFF2-40B4-BE49-F238E27FC236}">
                        <a16:creationId xmlns:a16="http://schemas.microsoft.com/office/drawing/2014/main" id="{C9FACA5D-5B21-1D4C-9BB3-89E3CF548957}"/>
                      </a:ext>
                    </a:extLst>
                  </p:cNvPr>
                  <p:cNvSpPr/>
                  <p:nvPr/>
                </p:nvSpPr>
                <p:spPr>
                  <a:xfrm>
                    <a:off x="5160293" y="883409"/>
                    <a:ext cx="1018272" cy="587830"/>
                  </a:xfrm>
                  <a:prstGeom prst="roundRect">
                    <a:avLst>
                      <a:gd name="adj" fmla="val 5111"/>
                    </a:avLst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ML </a:t>
                    </a:r>
                  </a:p>
                  <a:p>
                    <a:pPr algn="ctr"/>
                    <a:r>
                      <a:rPr lang="en-US" sz="1200" dirty="0"/>
                      <a:t>Program Instructions</a:t>
                    </a:r>
                  </a:p>
                </p:txBody>
              </p:sp>
              <p:sp>
                <p:nvSpPr>
                  <p:cNvPr id="32" name="Text Box 5">
                    <a:extLst>
                      <a:ext uri="{FF2B5EF4-FFF2-40B4-BE49-F238E27FC236}">
                        <a16:creationId xmlns:a16="http://schemas.microsoft.com/office/drawing/2014/main" id="{939D207C-A3AF-624A-9A73-46A457F818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2235" y="892251"/>
                    <a:ext cx="2208649" cy="242388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>
                    <a:prstTxWarp prst="textNoShape">
                      <a:avLst/>
                    </a:prstTxWarp>
                    <a:spAutoFit/>
                  </a:bodyPr>
                  <a:lstStyle/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  0: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  4: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  …: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  …: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  …: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  …: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500: 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  …: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580: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584: 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588: 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592: 9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596: 7 </a:t>
                    </a:r>
                  </a:p>
                </p:txBody>
              </p: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7103E6E-C7DA-5F45-9783-DB5AA88B3203}"/>
                    </a:ext>
                  </a:extLst>
                </p:cNvPr>
                <p:cNvSpPr txBox="1"/>
                <p:nvPr/>
              </p:nvSpPr>
              <p:spPr>
                <a:xfrm>
                  <a:off x="6902196" y="885815"/>
                  <a:ext cx="149752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u="sng" dirty="0"/>
                    <a:t>Main Memory</a:t>
                  </a:r>
                </a:p>
              </p:txBody>
            </p:sp>
          </p:grp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C91BEBA8-DFCA-3840-A509-91C3AA15FF88}"/>
                  </a:ext>
                </a:extLst>
              </p:cNvPr>
              <p:cNvSpPr/>
              <p:nvPr/>
            </p:nvSpPr>
            <p:spPr>
              <a:xfrm>
                <a:off x="7215020" y="2729388"/>
                <a:ext cx="1018272" cy="495844"/>
              </a:xfrm>
              <a:prstGeom prst="roundRect">
                <a:avLst>
                  <a:gd name="adj" fmla="val 5111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Program Data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48A3C30-499D-384F-8D4E-99BCDABB0FD3}"/>
                </a:ext>
              </a:extLst>
            </p:cNvPr>
            <p:cNvGrpSpPr/>
            <p:nvPr/>
          </p:nvGrpSpPr>
          <p:grpSpPr>
            <a:xfrm>
              <a:off x="7251700" y="3511958"/>
              <a:ext cx="1689654" cy="1442255"/>
              <a:chOff x="7191335" y="2935162"/>
              <a:chExt cx="1689654" cy="1442255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3E19DE63-C532-7147-89E4-24B75AB007E8}"/>
                  </a:ext>
                </a:extLst>
              </p:cNvPr>
              <p:cNvSpPr/>
              <p:nvPr/>
            </p:nvSpPr>
            <p:spPr>
              <a:xfrm>
                <a:off x="7191335" y="2943269"/>
                <a:ext cx="1689654" cy="1434148"/>
              </a:xfrm>
              <a:prstGeom prst="roundRect">
                <a:avLst>
                  <a:gd name="adj" fmla="val 5935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88483D1-6348-3F48-A188-5B546FD510FC}"/>
                  </a:ext>
                </a:extLst>
              </p:cNvPr>
              <p:cNvSpPr txBox="1"/>
              <p:nvPr/>
            </p:nvSpPr>
            <p:spPr>
              <a:xfrm>
                <a:off x="7508918" y="2935162"/>
                <a:ext cx="1050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Registers</a:t>
                </a:r>
              </a:p>
            </p:txBody>
          </p:sp>
          <p:sp>
            <p:nvSpPr>
              <p:cNvPr id="37" name="Text Box 5">
                <a:extLst>
                  <a:ext uri="{FF2B5EF4-FFF2-40B4-BE49-F238E27FC236}">
                    <a16:creationId xmlns:a16="http://schemas.microsoft.com/office/drawing/2014/main" id="{073C6EDC-947E-2345-BAD8-6551771E09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3280384"/>
                <a:ext cx="1674734" cy="1088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R0: 7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R1: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R12: “R”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R13: 588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R14: 16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D1A7CA7-4CFF-DE40-83D4-40D74803FD5D}"/>
                </a:ext>
              </a:extLst>
            </p:cNvPr>
            <p:cNvGrpSpPr/>
            <p:nvPr/>
          </p:nvGrpSpPr>
          <p:grpSpPr>
            <a:xfrm>
              <a:off x="4693212" y="1656080"/>
              <a:ext cx="4354577" cy="2890521"/>
              <a:chOff x="4693212" y="1656080"/>
              <a:chExt cx="4354577" cy="2890521"/>
            </a:xfrm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D2347706-8D8E-6F49-A8DA-8350E72F7C46}"/>
                  </a:ext>
                </a:extLst>
              </p:cNvPr>
              <p:cNvSpPr/>
              <p:nvPr/>
            </p:nvSpPr>
            <p:spPr>
              <a:xfrm>
                <a:off x="8394700" y="2819400"/>
                <a:ext cx="653089" cy="1727201"/>
              </a:xfrm>
              <a:custGeom>
                <a:avLst/>
                <a:gdLst>
                  <a:gd name="connsiteX0" fmla="*/ 50800 w 653089"/>
                  <a:gd name="connsiteY0" fmla="*/ 1512761 h 1529004"/>
                  <a:gd name="connsiteX1" fmla="*/ 152400 w 653089"/>
                  <a:gd name="connsiteY1" fmla="*/ 1512761 h 1529004"/>
                  <a:gd name="connsiteX2" fmla="*/ 393700 w 653089"/>
                  <a:gd name="connsiteY2" fmla="*/ 1500061 h 1529004"/>
                  <a:gd name="connsiteX3" fmla="*/ 431800 w 653089"/>
                  <a:gd name="connsiteY3" fmla="*/ 1487361 h 1529004"/>
                  <a:gd name="connsiteX4" fmla="*/ 508000 w 653089"/>
                  <a:gd name="connsiteY4" fmla="*/ 1423861 h 1529004"/>
                  <a:gd name="connsiteX5" fmla="*/ 546100 w 653089"/>
                  <a:gd name="connsiteY5" fmla="*/ 1347661 h 1529004"/>
                  <a:gd name="connsiteX6" fmla="*/ 584200 w 653089"/>
                  <a:gd name="connsiteY6" fmla="*/ 1233361 h 1529004"/>
                  <a:gd name="connsiteX7" fmla="*/ 609600 w 653089"/>
                  <a:gd name="connsiteY7" fmla="*/ 1157161 h 1529004"/>
                  <a:gd name="connsiteX8" fmla="*/ 622300 w 653089"/>
                  <a:gd name="connsiteY8" fmla="*/ 1119061 h 1529004"/>
                  <a:gd name="connsiteX9" fmla="*/ 635000 w 653089"/>
                  <a:gd name="connsiteY9" fmla="*/ 1055561 h 1529004"/>
                  <a:gd name="connsiteX10" fmla="*/ 635000 w 653089"/>
                  <a:gd name="connsiteY10" fmla="*/ 382461 h 1529004"/>
                  <a:gd name="connsiteX11" fmla="*/ 622300 w 653089"/>
                  <a:gd name="connsiteY11" fmla="*/ 318961 h 1529004"/>
                  <a:gd name="connsiteX12" fmla="*/ 596900 w 653089"/>
                  <a:gd name="connsiteY12" fmla="*/ 242761 h 1529004"/>
                  <a:gd name="connsiteX13" fmla="*/ 584200 w 653089"/>
                  <a:gd name="connsiteY13" fmla="*/ 204661 h 1529004"/>
                  <a:gd name="connsiteX14" fmla="*/ 431800 w 653089"/>
                  <a:gd name="connsiteY14" fmla="*/ 77661 h 1529004"/>
                  <a:gd name="connsiteX15" fmla="*/ 393700 w 653089"/>
                  <a:gd name="connsiteY15" fmla="*/ 52261 h 1529004"/>
                  <a:gd name="connsiteX16" fmla="*/ 330200 w 653089"/>
                  <a:gd name="connsiteY16" fmla="*/ 39561 h 1529004"/>
                  <a:gd name="connsiteX17" fmla="*/ 292100 w 653089"/>
                  <a:gd name="connsiteY17" fmla="*/ 26861 h 1529004"/>
                  <a:gd name="connsiteX18" fmla="*/ 228600 w 653089"/>
                  <a:gd name="connsiteY18" fmla="*/ 14161 h 1529004"/>
                  <a:gd name="connsiteX19" fmla="*/ 177800 w 653089"/>
                  <a:gd name="connsiteY19" fmla="*/ 1461 h 1529004"/>
                  <a:gd name="connsiteX20" fmla="*/ 0 w 653089"/>
                  <a:gd name="connsiteY20" fmla="*/ 1461 h 1529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53089" h="1529004">
                    <a:moveTo>
                      <a:pt x="50800" y="1512761"/>
                    </a:moveTo>
                    <a:cubicBezTo>
                      <a:pt x="206139" y="1543829"/>
                      <a:pt x="45007" y="1522524"/>
                      <a:pt x="152400" y="1512761"/>
                    </a:cubicBezTo>
                    <a:cubicBezTo>
                      <a:pt x="232614" y="1505469"/>
                      <a:pt x="313267" y="1504294"/>
                      <a:pt x="393700" y="1500061"/>
                    </a:cubicBezTo>
                    <a:cubicBezTo>
                      <a:pt x="406400" y="1495828"/>
                      <a:pt x="419826" y="1493348"/>
                      <a:pt x="431800" y="1487361"/>
                    </a:cubicBezTo>
                    <a:cubicBezTo>
                      <a:pt x="467163" y="1469680"/>
                      <a:pt x="479913" y="1451948"/>
                      <a:pt x="508000" y="1423861"/>
                    </a:cubicBezTo>
                    <a:cubicBezTo>
                      <a:pt x="554317" y="1284910"/>
                      <a:pt x="480448" y="1495377"/>
                      <a:pt x="546100" y="1347661"/>
                    </a:cubicBezTo>
                    <a:lnTo>
                      <a:pt x="584200" y="1233361"/>
                    </a:lnTo>
                    <a:lnTo>
                      <a:pt x="609600" y="1157161"/>
                    </a:lnTo>
                    <a:cubicBezTo>
                      <a:pt x="613833" y="1144461"/>
                      <a:pt x="619675" y="1132188"/>
                      <a:pt x="622300" y="1119061"/>
                    </a:cubicBezTo>
                    <a:lnTo>
                      <a:pt x="635000" y="1055561"/>
                    </a:lnTo>
                    <a:cubicBezTo>
                      <a:pt x="661854" y="760162"/>
                      <a:pt x="656220" y="881130"/>
                      <a:pt x="635000" y="382461"/>
                    </a:cubicBezTo>
                    <a:cubicBezTo>
                      <a:pt x="634082" y="360895"/>
                      <a:pt x="627980" y="339786"/>
                      <a:pt x="622300" y="318961"/>
                    </a:cubicBezTo>
                    <a:cubicBezTo>
                      <a:pt x="615255" y="293130"/>
                      <a:pt x="605367" y="268161"/>
                      <a:pt x="596900" y="242761"/>
                    </a:cubicBezTo>
                    <a:cubicBezTo>
                      <a:pt x="592667" y="230061"/>
                      <a:pt x="593666" y="214127"/>
                      <a:pt x="584200" y="204661"/>
                    </a:cubicBezTo>
                    <a:cubicBezTo>
                      <a:pt x="486414" y="106875"/>
                      <a:pt x="537888" y="148386"/>
                      <a:pt x="431800" y="77661"/>
                    </a:cubicBezTo>
                    <a:cubicBezTo>
                      <a:pt x="419100" y="69194"/>
                      <a:pt x="408667" y="55254"/>
                      <a:pt x="393700" y="52261"/>
                    </a:cubicBezTo>
                    <a:cubicBezTo>
                      <a:pt x="372533" y="48028"/>
                      <a:pt x="351141" y="44796"/>
                      <a:pt x="330200" y="39561"/>
                    </a:cubicBezTo>
                    <a:cubicBezTo>
                      <a:pt x="317213" y="36314"/>
                      <a:pt x="305087" y="30108"/>
                      <a:pt x="292100" y="26861"/>
                    </a:cubicBezTo>
                    <a:cubicBezTo>
                      <a:pt x="271159" y="21626"/>
                      <a:pt x="249672" y="18844"/>
                      <a:pt x="228600" y="14161"/>
                    </a:cubicBezTo>
                    <a:cubicBezTo>
                      <a:pt x="211561" y="10375"/>
                      <a:pt x="195228" y="2429"/>
                      <a:pt x="177800" y="1461"/>
                    </a:cubicBezTo>
                    <a:cubicBezTo>
                      <a:pt x="118625" y="-1827"/>
                      <a:pt x="59267" y="1461"/>
                      <a:pt x="0" y="1461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C9AD0681-5D29-9144-A2F5-1EA2E33F512F}"/>
                  </a:ext>
                </a:extLst>
              </p:cNvPr>
              <p:cNvSpPr/>
              <p:nvPr/>
            </p:nvSpPr>
            <p:spPr>
              <a:xfrm>
                <a:off x="4693212" y="1656080"/>
                <a:ext cx="2507596" cy="1706880"/>
              </a:xfrm>
              <a:prstGeom prst="roundRect">
                <a:avLst>
                  <a:gd name="adj" fmla="val 4762"/>
                </a:avLst>
              </a:pr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F53C367-F55C-774F-9E13-2C71CA9314B3}"/>
                </a:ext>
              </a:extLst>
            </p:cNvPr>
            <p:cNvSpPr/>
            <p:nvPr/>
          </p:nvSpPr>
          <p:spPr>
            <a:xfrm>
              <a:off x="7322832" y="4643352"/>
              <a:ext cx="1527608" cy="234953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A0872781-3431-644B-9988-02F1486977A3}"/>
                </a:ext>
              </a:extLst>
            </p:cNvPr>
            <p:cNvSpPr/>
            <p:nvPr/>
          </p:nvSpPr>
          <p:spPr>
            <a:xfrm>
              <a:off x="7322832" y="4249652"/>
              <a:ext cx="1527608" cy="234953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DB3B6505-A9A1-B94E-9A6D-F9691EC3B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5145" y="370084"/>
              <a:ext cx="3911680" cy="4555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8000FF"/>
                  </a:solidFill>
                  <a:latin typeface="Courier" pitchFamily="-110" charset="0"/>
                </a:rPr>
                <a:t>	 .</a:t>
              </a:r>
              <a:r>
                <a:rPr lang="en-US" sz="1600" dirty="0" err="1">
                  <a:solidFill>
                    <a:srgbClr val="8000FF"/>
                  </a:solidFill>
                  <a:latin typeface="Courier" pitchFamily="-110" charset="0"/>
                </a:rPr>
                <a:t>stacksize</a:t>
              </a:r>
              <a:r>
                <a:rPr lang="en-US" dirty="0">
                  <a:solidFill>
                    <a:srgbClr val="800000"/>
                  </a:solidFill>
                  <a:latin typeface="Courier" pitchFamily="-110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Courier" pitchFamily="-110" charset="0"/>
                </a:rPr>
                <a:t>100</a:t>
              </a:r>
              <a:endParaRPr lang="en-US" sz="1600" dirty="0">
                <a:solidFill>
                  <a:schemeClr val="tx1"/>
                </a:solidFill>
                <a:latin typeface="Courier" pitchFamily="-110" charset="0"/>
              </a:endParaRPr>
            </a:p>
            <a:p>
              <a:endParaRPr lang="en-US" sz="1600" dirty="0">
                <a:solidFill>
                  <a:schemeClr val="tx1"/>
                </a:solidFill>
                <a:latin typeface="Courier" pitchFamily="-110" charset="0"/>
              </a:endParaRPr>
            </a:p>
            <a:p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MAIN</a:t>
              </a:r>
              <a:r>
                <a:rPr lang="en-US" sz="1600" dirty="0">
                  <a:latin typeface="Courier" pitchFamily="-110" charset="0"/>
                </a:rPr>
                <a:t>:    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LOAD </a:t>
              </a:r>
              <a:r>
                <a:rPr lang="en-US" sz="1600" dirty="0">
                  <a:solidFill>
                    <a:srgbClr val="009051"/>
                  </a:solidFill>
                  <a:latin typeface="Courier" pitchFamily="-110" charset="0"/>
                </a:rPr>
                <a:t>R0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STDIN  </a:t>
              </a:r>
              <a:r>
                <a:rPr lang="en-US" sz="1600" dirty="0">
                  <a:solidFill>
                    <a:srgbClr val="808000"/>
                  </a:solidFill>
                  <a:latin typeface="Courier" pitchFamily="-111" charset="0"/>
                </a:rPr>
                <a:t>* 7</a:t>
              </a:r>
              <a:endParaRPr lang="en-US" sz="1600" dirty="0">
                <a:solidFill>
                  <a:srgbClr val="800000"/>
                </a:solidFill>
                <a:latin typeface="Courier" pitchFamily="-110" charset="0"/>
              </a:endParaRPr>
            </a:p>
            <a:p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        LOAD </a:t>
              </a:r>
              <a:r>
                <a:rPr lang="en-US" sz="1600" dirty="0">
                  <a:solidFill>
                    <a:srgbClr val="009051"/>
                  </a:solidFill>
                  <a:latin typeface="Courier" pitchFamily="-110" charset="0"/>
                </a:rPr>
                <a:t>R1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STDIN  </a:t>
              </a:r>
              <a:r>
                <a:rPr lang="en-US" sz="1600" dirty="0">
                  <a:solidFill>
                    <a:srgbClr val="808000"/>
                  </a:solidFill>
                  <a:latin typeface="Courier" pitchFamily="-111" charset="0"/>
                </a:rPr>
                <a:t>* 9</a:t>
              </a:r>
              <a:endParaRPr lang="en-US" sz="1600" dirty="0">
                <a:solidFill>
                  <a:srgbClr val="800000"/>
                </a:solidFill>
                <a:latin typeface="Courier" pitchFamily="-110" charset="0"/>
              </a:endParaRPr>
            </a:p>
            <a:p>
              <a:endParaRPr lang="en-US" sz="1600" dirty="0">
                <a:solidFill>
                  <a:srgbClr val="0000FF"/>
                </a:solidFill>
                <a:latin typeface="Courier" pitchFamily="-110" charset="0"/>
              </a:endParaRPr>
            </a:p>
            <a:p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        PUSH </a:t>
              </a:r>
              <a:r>
                <a:rPr lang="en-US" sz="1600" dirty="0">
                  <a:solidFill>
                    <a:srgbClr val="009051"/>
                  </a:solidFill>
                  <a:latin typeface="Courier" pitchFamily="-110" charset="0"/>
                </a:rPr>
                <a:t>R0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 </a:t>
              </a:r>
              <a:r>
                <a:rPr lang="en-US" sz="1600" dirty="0">
                  <a:solidFill>
                    <a:srgbClr val="808000"/>
                  </a:solidFill>
                  <a:latin typeface="Courier" pitchFamily="-111" charset="0"/>
                </a:rPr>
                <a:t>* Pass x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        PUSH </a:t>
              </a:r>
              <a:r>
                <a:rPr lang="en-US" sz="1600" dirty="0">
                  <a:solidFill>
                    <a:srgbClr val="009051"/>
                  </a:solidFill>
                  <a:latin typeface="Courier" pitchFamily="-110" charset="0"/>
                </a:rPr>
                <a:t>R1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 </a:t>
              </a:r>
              <a:r>
                <a:rPr lang="en-US" sz="1600" dirty="0">
                  <a:solidFill>
                    <a:srgbClr val="808000"/>
                  </a:solidFill>
                  <a:latin typeface="Courier" pitchFamily="-111" charset="0"/>
                </a:rPr>
                <a:t>* Pass y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        CALL </a:t>
              </a:r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SUM</a:t>
              </a:r>
            </a:p>
            <a:p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R</a:t>
              </a:r>
              <a:r>
                <a:rPr lang="en-US" sz="1600" dirty="0">
                  <a:solidFill>
                    <a:schemeClr val="tx1"/>
                  </a:solidFill>
                  <a:latin typeface="Courier" pitchFamily="-110" charset="0"/>
                </a:rPr>
                <a:t>:</a:t>
              </a:r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       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POP</a:t>
              </a:r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 </a:t>
              </a:r>
              <a:r>
                <a:rPr lang="en-US" sz="1600" dirty="0">
                  <a:solidFill>
                    <a:srgbClr val="009051"/>
                  </a:solidFill>
                  <a:latin typeface="Courier" pitchFamily="-110" charset="0"/>
                </a:rPr>
                <a:t>R15</a:t>
              </a:r>
            </a:p>
            <a:p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         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POP</a:t>
              </a:r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 </a:t>
              </a:r>
              <a:r>
                <a:rPr lang="en-US" sz="1600" dirty="0">
                  <a:solidFill>
                    <a:srgbClr val="009051"/>
                  </a:solidFill>
                  <a:latin typeface="Courier" pitchFamily="-110" charset="0"/>
                </a:rPr>
                <a:t>R15</a:t>
              </a:r>
            </a:p>
            <a:p>
              <a:endParaRPr lang="en-US" sz="1600" dirty="0">
                <a:solidFill>
                  <a:srgbClr val="009051"/>
                </a:solidFill>
                <a:latin typeface="Courier" pitchFamily="-110" charset="0"/>
              </a:endParaRPr>
            </a:p>
            <a:p>
              <a:r>
                <a:rPr lang="en-US" sz="1600" dirty="0">
                  <a:solidFill>
                    <a:srgbClr val="009051"/>
                  </a:solidFill>
                  <a:latin typeface="Courier" pitchFamily="-110" charset="0"/>
                </a:rPr>
                <a:t>         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STORE</a:t>
              </a:r>
              <a:r>
                <a:rPr lang="en-US" sz="1600" dirty="0">
                  <a:latin typeface="Courier" pitchFamily="-110" charset="0"/>
                </a:rPr>
                <a:t> </a:t>
              </a:r>
              <a:r>
                <a:rPr lang="en-US" sz="1600" dirty="0">
                  <a:solidFill>
                    <a:srgbClr val="009051"/>
                  </a:solidFill>
                  <a:latin typeface="Courier" pitchFamily="-110" charset="0"/>
                </a:rPr>
                <a:t>R14</a:t>
              </a:r>
              <a:r>
                <a:rPr lang="en-US" sz="1600" dirty="0">
                  <a:latin typeface="Courier" pitchFamily="-110" charset="0"/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STDOUT</a:t>
              </a:r>
              <a:endParaRPr lang="en-US" sz="1600" dirty="0">
                <a:solidFill>
                  <a:schemeClr val="tx1"/>
                </a:solidFill>
                <a:latin typeface="Courier" pitchFamily="-110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Courier" pitchFamily="-110" charset="0"/>
                </a:rPr>
                <a:t>         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HALT</a:t>
              </a:r>
            </a:p>
            <a:p>
              <a:endParaRPr lang="en-US" sz="1600" dirty="0">
                <a:solidFill>
                  <a:srgbClr val="0000FF"/>
                </a:solidFill>
                <a:latin typeface="Courier" pitchFamily="-110" charset="0"/>
              </a:endParaRPr>
            </a:p>
            <a:p>
              <a:endParaRPr lang="en-US" sz="1600" dirty="0">
                <a:solidFill>
                  <a:srgbClr val="0000FF"/>
                </a:solidFill>
                <a:latin typeface="Courier" pitchFamily="-110" charset="0"/>
              </a:endParaRPr>
            </a:p>
            <a:p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SUM</a:t>
              </a:r>
              <a:r>
                <a:rPr lang="en-US" sz="1600" dirty="0">
                  <a:solidFill>
                    <a:schemeClr val="tx1"/>
                  </a:solidFill>
                  <a:latin typeface="Courier" pitchFamily="-110" charset="0"/>
                </a:rPr>
                <a:t>:     …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" pitchFamily="-110" charset="0"/>
                </a:rPr>
                <a:t>         …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        RET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26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2561" y="1771331"/>
            <a:ext cx="2339615" cy="330073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Calling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6C7DDF9-5DF4-6940-B83C-4A4EA085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…	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28B65E-06F5-0244-B7F0-CB81E8146475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15 23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?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7039399" y="4729960"/>
              <a:ext cx="614836" cy="153888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01206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3218" y="2277904"/>
            <a:ext cx="2339615" cy="55673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Calling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6C7DDF9-5DF4-6940-B83C-4A4EA085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…	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?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7039399" y="4729960"/>
              <a:ext cx="614836" cy="153888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22440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3218" y="2989104"/>
            <a:ext cx="2339615" cy="55673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Calling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6C7DDF9-5DF4-6940-B83C-4A4EA085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…	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370255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Calling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6C7DDF9-5DF4-6940-B83C-4A4EA085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…	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38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320017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855379" y="3717608"/>
            <a:ext cx="2339615" cy="55673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Calling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6C7DDF9-5DF4-6940-B83C-4A4EA085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…	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38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</a:t>
                </a:r>
                <a:r>
                  <a:rPr lang="en-US" sz="1600" strike="sngStrike" dirty="0">
                    <a:solidFill>
                      <a:schemeClr val="bg1"/>
                    </a:solidFill>
                    <a:latin typeface="Courier" pitchFamily="-111" charset="0"/>
                  </a:rPr>
                  <a:t>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</a:t>
                </a:r>
                <a:r>
                  <a:rPr lang="en-US" sz="1600" strike="sngStrike" dirty="0">
                    <a:solidFill>
                      <a:schemeClr val="bg1"/>
                    </a:solidFill>
                    <a:latin typeface="Courier" pitchFamily="-111" charset="0"/>
                  </a:rPr>
                  <a:t>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7039399" y="4729960"/>
              <a:ext cx="614836" cy="160556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388656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855379" y="4438968"/>
            <a:ext cx="2339615" cy="55673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Calling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6C7DDF9-5DF4-6940-B83C-4A4EA085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…	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38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38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</a:t>
                </a:r>
                <a:r>
                  <a:rPr lang="en-US" sz="1600" strike="sngStrike" dirty="0">
                    <a:solidFill>
                      <a:schemeClr val="bg1"/>
                    </a:solidFill>
                    <a:latin typeface="Courier" pitchFamily="-111" charset="0"/>
                  </a:rPr>
                  <a:t>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</a:t>
                </a:r>
                <a:r>
                  <a:rPr lang="en-US" sz="1600" strike="sngStrike" dirty="0">
                    <a:solidFill>
                      <a:schemeClr val="bg1"/>
                    </a:solidFill>
                    <a:latin typeface="Courier" pitchFamily="-111" charset="0"/>
                  </a:rPr>
                  <a:t>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7039399" y="4729960"/>
              <a:ext cx="614836" cy="160556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2615695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879</TotalTime>
  <Words>3531</Words>
  <Application>Microsoft Macintosh PowerPoint</Application>
  <PresentationFormat>On-screen Show (16:9)</PresentationFormat>
  <Paragraphs>1027</Paragraphs>
  <Slides>26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19 – Implementing    Functions</vt:lpstr>
      <vt:lpstr>The Function Calling Abstraction</vt:lpstr>
      <vt:lpstr>Calling a Function with Arguments</vt:lpstr>
      <vt:lpstr>Function Calling Review</vt:lpstr>
      <vt:lpstr>Function Calling Review</vt:lpstr>
      <vt:lpstr>Function Calling Review</vt:lpstr>
      <vt:lpstr>Function Calling Review</vt:lpstr>
      <vt:lpstr>Function Calling Review</vt:lpstr>
      <vt:lpstr>Function Calling Review</vt:lpstr>
      <vt:lpstr>Function Implementation</vt:lpstr>
      <vt:lpstr>Function Implementation</vt:lpstr>
      <vt:lpstr>Function Implementation</vt:lpstr>
      <vt:lpstr>Function Implementation</vt:lpstr>
      <vt:lpstr>Function Implementation</vt:lpstr>
      <vt:lpstr>Function Implementation</vt:lpstr>
      <vt:lpstr>Function Implementation</vt:lpstr>
      <vt:lpstr>PowerPoint Presentation</vt:lpstr>
      <vt:lpstr>PowerPoint Presentation</vt:lpstr>
      <vt:lpstr>Eliminating Side-Effects</vt:lpstr>
      <vt:lpstr>Eliminating Side-Effects</vt:lpstr>
      <vt:lpstr>Eliminating Side-Effects</vt:lpstr>
      <vt:lpstr>Eliminating Side-Effects</vt:lpstr>
      <vt:lpstr>Eliminating Side-Effects</vt:lpstr>
      <vt:lpstr>Function calls in assembly</vt:lpstr>
      <vt:lpstr>Acknowledgments</vt:lpstr>
      <vt:lpstr>Properties of the Function Calling Abstraction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 –Parameter Passing</dc:title>
  <dc:creator>Braught, Grant</dc:creator>
  <cp:lastModifiedBy>Braught, Grant</cp:lastModifiedBy>
  <cp:revision>133</cp:revision>
  <dcterms:created xsi:type="dcterms:W3CDTF">2020-10-03T19:09:49Z</dcterms:created>
  <dcterms:modified xsi:type="dcterms:W3CDTF">2022-03-23T01:41:40Z</dcterms:modified>
</cp:coreProperties>
</file>