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316" r:id="rId3"/>
    <p:sldId id="289" r:id="rId4"/>
    <p:sldId id="291" r:id="rId5"/>
    <p:sldId id="294" r:id="rId6"/>
    <p:sldId id="295" r:id="rId7"/>
    <p:sldId id="293" r:id="rId8"/>
    <p:sldId id="319" r:id="rId9"/>
    <p:sldId id="318" r:id="rId10"/>
    <p:sldId id="292" r:id="rId11"/>
    <p:sldId id="296" r:id="rId12"/>
    <p:sldId id="297" r:id="rId13"/>
    <p:sldId id="299" r:id="rId14"/>
    <p:sldId id="300" r:id="rId15"/>
    <p:sldId id="315" r:id="rId16"/>
    <p:sldId id="320" r:id="rId17"/>
    <p:sldId id="313" r:id="rId18"/>
    <p:sldId id="301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25"/>
    <p:restoredTop sz="71151"/>
  </p:normalViewPr>
  <p:slideViewPr>
    <p:cSldViewPr snapToGrid="0" snapToObjects="1">
      <p:cViewPr varScale="1">
        <p:scale>
          <a:sx n="115" d="100"/>
          <a:sy n="115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2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came directly from the reference: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R1 &lt;- MM[9] </a:t>
            </a:r>
          </a:p>
          <a:p>
            <a:r>
              <a:rPr lang="en-US" dirty="0"/>
              <a:t>  - a lot like the first one… same instruction so same </a:t>
            </a:r>
            <a:r>
              <a:rPr lang="en-US" dirty="0" err="1"/>
              <a:t>OpCode</a:t>
            </a:r>
            <a:endParaRPr lang="en-US" dirty="0"/>
          </a:p>
          <a:p>
            <a:r>
              <a:rPr lang="en-US" dirty="0"/>
              <a:t>  - The operands are different</a:t>
            </a:r>
          </a:p>
          <a:p>
            <a:r>
              <a:rPr lang="en-US" dirty="0"/>
              <a:t>    - RC in 2 bits is 01 for R1</a:t>
            </a:r>
          </a:p>
          <a:p>
            <a:r>
              <a:rPr lang="en-US" dirty="0"/>
              <a:t>    - MM in 5 bits is 01001 for address 9.</a:t>
            </a:r>
          </a:p>
          <a:p>
            <a:endParaRPr lang="en-US" dirty="0"/>
          </a:p>
          <a:p>
            <a:r>
              <a:rPr lang="en-US" dirty="0"/>
              <a:t>R2 &lt;- R0 + R1</a:t>
            </a:r>
          </a:p>
          <a:p>
            <a:r>
              <a:rPr lang="en-US" dirty="0"/>
              <a:t>  - Here we need an arithmetic instruction</a:t>
            </a:r>
          </a:p>
          <a:p>
            <a:r>
              <a:rPr lang="en-US" dirty="0"/>
              <a:t>  - RC &lt;- RA + RB</a:t>
            </a:r>
          </a:p>
          <a:p>
            <a:r>
              <a:rPr lang="en-US" dirty="0"/>
              <a:t>    - The </a:t>
            </a:r>
            <a:r>
              <a:rPr lang="en-US" dirty="0" err="1"/>
              <a:t>OpCode</a:t>
            </a:r>
            <a:r>
              <a:rPr lang="en-US" dirty="0"/>
              <a:t> is 1010 0001 00</a:t>
            </a:r>
          </a:p>
          <a:p>
            <a:r>
              <a:rPr lang="en-US" dirty="0"/>
              <a:t>    - The operands are:</a:t>
            </a:r>
          </a:p>
          <a:p>
            <a:r>
              <a:rPr lang="en-US" dirty="0"/>
              <a:t>      - RC (the destination) in 2 bits is 10 for R2</a:t>
            </a:r>
          </a:p>
          <a:p>
            <a:r>
              <a:rPr lang="en-US" dirty="0"/>
              <a:t>      - RA in 2 bits is 00 for R0</a:t>
            </a:r>
          </a:p>
          <a:p>
            <a:r>
              <a:rPr lang="en-US" dirty="0"/>
              <a:t>      - RB in 2 bits is 01 for R1</a:t>
            </a:r>
          </a:p>
          <a:p>
            <a:endParaRPr lang="en-US" dirty="0"/>
          </a:p>
          <a:p>
            <a:r>
              <a:rPr lang="en-US" dirty="0"/>
              <a:t>MM[7] &lt;- R2</a:t>
            </a:r>
          </a:p>
          <a:p>
            <a:r>
              <a:rPr lang="en-US" dirty="0"/>
              <a:t>  - This is the instruction MM &lt;- R for moving data from a register to memory</a:t>
            </a:r>
          </a:p>
          <a:p>
            <a:r>
              <a:rPr lang="en-US" dirty="0"/>
              <a:t>  - The </a:t>
            </a:r>
            <a:r>
              <a:rPr lang="en-US" dirty="0" err="1"/>
              <a:t>OpCode</a:t>
            </a:r>
            <a:r>
              <a:rPr lang="en-US" dirty="0"/>
              <a:t> is 1000 0010 0</a:t>
            </a:r>
          </a:p>
          <a:p>
            <a:r>
              <a:rPr lang="en-US" dirty="0"/>
              <a:t>  - The operands are:</a:t>
            </a:r>
          </a:p>
          <a:p>
            <a:r>
              <a:rPr lang="en-US" dirty="0"/>
              <a:t>    - R the register to get the value from in 2 bits is 10 for R2</a:t>
            </a:r>
          </a:p>
          <a:p>
            <a:r>
              <a:rPr lang="en-US" dirty="0"/>
              <a:t>    - MM the memory address to put it in, in 5 bits is 00111 for address 7.</a:t>
            </a:r>
          </a:p>
          <a:p>
            <a:endParaRPr lang="en-US" dirty="0"/>
          </a:p>
          <a:p>
            <a:r>
              <a:rPr lang="en-US" dirty="0"/>
              <a:t>The last instruction is the halt.</a:t>
            </a:r>
          </a:p>
          <a:p>
            <a:r>
              <a:rPr lang="en-US" dirty="0"/>
              <a:t>  - Its opcode is all 1’s and it has no operands.</a:t>
            </a:r>
          </a:p>
        </p:txBody>
      </p:sp>
    </p:spTree>
    <p:extLst>
      <p:ext uri="{BB962C8B-B14F-4D97-AF65-F5344CB8AC3E}">
        <p14:creationId xmlns:p14="http://schemas.microsoft.com/office/powerpoint/2010/main" val="252768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a Machine Language Program.</a:t>
            </a:r>
          </a:p>
          <a:p>
            <a:r>
              <a:rPr lang="en-US" dirty="0"/>
              <a:t>  - Use the Machine Language Machine link above.</a:t>
            </a:r>
          </a:p>
          <a:p>
            <a:r>
              <a:rPr lang="en-US" dirty="0"/>
              <a:t>  - or the link in the slide above.</a:t>
            </a:r>
          </a:p>
          <a:p>
            <a:endParaRPr lang="en-US" dirty="0"/>
          </a:p>
          <a:p>
            <a:r>
              <a:rPr lang="en-US" dirty="0"/>
              <a:t>1. Set the machine to operate in base 2</a:t>
            </a:r>
          </a:p>
          <a:p>
            <a:r>
              <a:rPr lang="en-US" dirty="0"/>
              <a:t>  - This will make it easy for us to enter our ML</a:t>
            </a:r>
          </a:p>
          <a:p>
            <a:r>
              <a:rPr lang="en-US" dirty="0"/>
              <a:t>  - And will let us see the ML instructions. </a:t>
            </a:r>
          </a:p>
          <a:p>
            <a:endParaRPr lang="en-US" dirty="0"/>
          </a:p>
          <a:p>
            <a:r>
              <a:rPr lang="en-US" dirty="0"/>
              <a:t>2. Enter Machine Language (ML) instructions into the main memory.</a:t>
            </a:r>
          </a:p>
          <a:p>
            <a:r>
              <a:rPr lang="en-US" dirty="0"/>
              <a:t>  - Start at address 0</a:t>
            </a:r>
          </a:p>
          <a:p>
            <a:r>
              <a:rPr lang="en-US" dirty="0"/>
              <a:t>  - Enter each ML instructions in binary in subsequent addresses.</a:t>
            </a:r>
          </a:p>
          <a:p>
            <a:endParaRPr lang="en-US" dirty="0"/>
          </a:p>
          <a:p>
            <a:r>
              <a:rPr lang="en-US" dirty="0"/>
              <a:t>3. Enter the data we need into the main memory</a:t>
            </a:r>
          </a:p>
          <a:p>
            <a:r>
              <a:rPr lang="en-US" dirty="0"/>
              <a:t>  - Can be in whatever cell we want as long as it doesn’t interfere with the program.</a:t>
            </a:r>
          </a:p>
          <a:p>
            <a:r>
              <a:rPr lang="en-US" dirty="0"/>
              <a:t>  - Auto setting matches main setting in </a:t>
            </a:r>
            <a:r>
              <a:rPr lang="en-US" dirty="0" err="1"/>
              <a:t>datapath</a:t>
            </a:r>
            <a:r>
              <a:rPr lang="en-US" dirty="0"/>
              <a:t> so we would have to do this in binary.</a:t>
            </a:r>
          </a:p>
          <a:p>
            <a:r>
              <a:rPr lang="en-US" dirty="0"/>
              <a:t>    - But +-10 is usually the more convenient for data</a:t>
            </a:r>
          </a:p>
          <a:p>
            <a:r>
              <a:rPr lang="en-US" dirty="0"/>
              <a:t>      - So, you can change the individual memory cells to +-10.</a:t>
            </a:r>
          </a:p>
          <a:p>
            <a:r>
              <a:rPr lang="en-US" dirty="0"/>
              <a:t>      - It is of course still two’s complement binary behind the scenes, but it is easier for us to look at in decimal.</a:t>
            </a:r>
          </a:p>
          <a:p>
            <a:endParaRPr lang="en-US" dirty="0"/>
          </a:p>
          <a:p>
            <a:r>
              <a:rPr lang="en-US" dirty="0"/>
              <a:t>Note: Don’t do the demo here, its coming later…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4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Unit is new to this version of the machine.</a:t>
            </a:r>
          </a:p>
          <a:p>
            <a:r>
              <a:rPr lang="en-US" dirty="0"/>
              <a:t>  - It is a hardware circuit that controls the the execution of ML programs stored in memory.</a:t>
            </a:r>
          </a:p>
          <a:p>
            <a:endParaRPr lang="en-US" dirty="0"/>
          </a:p>
          <a:p>
            <a:r>
              <a:rPr lang="en-US" dirty="0"/>
              <a:t>It does the work of running the ML instructions </a:t>
            </a:r>
          </a:p>
          <a:p>
            <a:r>
              <a:rPr lang="en-US" dirty="0"/>
              <a:t>  - takes the ML instructions one by one.</a:t>
            </a:r>
          </a:p>
          <a:p>
            <a:r>
              <a:rPr lang="en-US" dirty="0"/>
              <a:t>  - translates each one into the appropriate microinstruction to configure the machine.</a:t>
            </a:r>
          </a:p>
          <a:p>
            <a:endParaRPr lang="en-US" dirty="0"/>
          </a:p>
          <a:p>
            <a:r>
              <a:rPr lang="en-US" dirty="0"/>
              <a:t>But…</a:t>
            </a:r>
          </a:p>
          <a:p>
            <a:r>
              <a:rPr lang="en-US" dirty="0"/>
              <a:t>  - The key here is we don’t have to think about the microinstruction any more.</a:t>
            </a:r>
          </a:p>
          <a:p>
            <a:r>
              <a:rPr lang="en-US" dirty="0"/>
              <a:t>  - it is the circuits in the control unit that do it for us.</a:t>
            </a:r>
          </a:p>
          <a:p>
            <a:r>
              <a:rPr lang="en-US" dirty="0"/>
              <a:t>    - it implements our abstraction.</a:t>
            </a:r>
          </a:p>
          <a:p>
            <a:r>
              <a:rPr lang="en-US" dirty="0"/>
              <a:t>    - it is what lets us think about ML instead of the machine configuration.</a:t>
            </a:r>
          </a:p>
          <a:p>
            <a:r>
              <a:rPr lang="en-US" dirty="0"/>
              <a:t>    - it does that work, that translation for us.</a:t>
            </a:r>
          </a:p>
        </p:txBody>
      </p:sp>
    </p:spTree>
    <p:extLst>
      <p:ext uri="{BB962C8B-B14F-4D97-AF65-F5344CB8AC3E}">
        <p14:creationId xmlns:p14="http://schemas.microsoft.com/office/powerpoint/2010/main" val="1663461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pick the control unit apart and see how it does what it does.</a:t>
            </a:r>
          </a:p>
          <a:p>
            <a:r>
              <a:rPr lang="en-US" dirty="0"/>
              <a:t>The main parts are:</a:t>
            </a:r>
          </a:p>
          <a:p>
            <a:r>
              <a:rPr lang="en-US" dirty="0"/>
              <a:t>  - The Program Counter (PC)</a:t>
            </a:r>
          </a:p>
          <a:p>
            <a:r>
              <a:rPr lang="en-US" dirty="0"/>
              <a:t>  - The Instruction Register (IR)</a:t>
            </a:r>
          </a:p>
          <a:p>
            <a:r>
              <a:rPr lang="en-US" dirty="0"/>
              <a:t>  - The Instruction Interpretation Unit</a:t>
            </a:r>
          </a:p>
          <a:p>
            <a:endParaRPr lang="en-US" dirty="0"/>
          </a:p>
          <a:p>
            <a:r>
              <a:rPr lang="en-US" dirty="0"/>
              <a:t>The Program Counter</a:t>
            </a:r>
          </a:p>
          <a:p>
            <a:r>
              <a:rPr lang="en-US" dirty="0"/>
              <a:t>  - Abbreviated PC </a:t>
            </a:r>
          </a:p>
          <a:p>
            <a:r>
              <a:rPr lang="en-US" dirty="0"/>
              <a:t>  - Holds the memory address of the instruction that is to be executed.</a:t>
            </a:r>
          </a:p>
          <a:p>
            <a:r>
              <a:rPr lang="en-US" dirty="0"/>
              <a:t>  - Starts at 00000</a:t>
            </a:r>
          </a:p>
          <a:p>
            <a:r>
              <a:rPr lang="en-US" dirty="0"/>
              <a:t>    - which is why we put the first instruction of our program at zero.</a:t>
            </a:r>
          </a:p>
          <a:p>
            <a:endParaRPr lang="en-US" dirty="0"/>
          </a:p>
          <a:p>
            <a:r>
              <a:rPr lang="en-US" dirty="0"/>
              <a:t>The Instruction Register</a:t>
            </a:r>
          </a:p>
          <a:p>
            <a:r>
              <a:rPr lang="en-US" dirty="0"/>
              <a:t>  - Abbreviated IR</a:t>
            </a:r>
          </a:p>
          <a:p>
            <a:r>
              <a:rPr lang="en-US" dirty="0"/>
              <a:t>  - Holds the machine language instruction that is being executed.</a:t>
            </a:r>
          </a:p>
          <a:p>
            <a:r>
              <a:rPr lang="en-US" dirty="0"/>
              <a:t>  - The address in the PC is used to get the instruction from the memory location.</a:t>
            </a:r>
          </a:p>
          <a:p>
            <a:r>
              <a:rPr lang="en-US" dirty="0"/>
              <a:t>    - So because PC = 0 the ML instruction at MM[0] has ben moved to the IR.</a:t>
            </a:r>
          </a:p>
          <a:p>
            <a:endParaRPr lang="en-US" dirty="0"/>
          </a:p>
          <a:p>
            <a:r>
              <a:rPr lang="en-US" dirty="0"/>
              <a:t>The Instruction interpretation Unit</a:t>
            </a:r>
          </a:p>
          <a:p>
            <a:r>
              <a:rPr lang="en-US" dirty="0"/>
              <a:t>  - This is a circuit that</a:t>
            </a:r>
          </a:p>
          <a:p>
            <a:r>
              <a:rPr lang="en-US" dirty="0"/>
              <a:t>    - takes the bits of the ML instruction in the IR as input</a:t>
            </a:r>
          </a:p>
          <a:p>
            <a:r>
              <a:rPr lang="en-US" dirty="0"/>
              <a:t>    - generates the microinstruction(s) needed to carry out the operation</a:t>
            </a:r>
          </a:p>
          <a:p>
            <a:endParaRPr lang="en-US" dirty="0"/>
          </a:p>
          <a:p>
            <a:r>
              <a:rPr lang="en-US" dirty="0"/>
              <a:t>  - The microinstruction that is generated configures the machine </a:t>
            </a:r>
          </a:p>
          <a:p>
            <a:r>
              <a:rPr lang="en-US" dirty="0"/>
              <a:t>    - This is exactly like it did before, but now we don’t have to write it.</a:t>
            </a:r>
          </a:p>
          <a:p>
            <a:r>
              <a:rPr lang="en-US" dirty="0"/>
              <a:t>      - instead we wrote the ML, which is nicer because we can ignore the irrelevant details.</a:t>
            </a:r>
          </a:p>
          <a:p>
            <a:r>
              <a:rPr lang="en-US" dirty="0"/>
              <a:t>    - Once configured, the machine executes the instruction.</a:t>
            </a:r>
          </a:p>
          <a:p>
            <a:endParaRPr lang="en-US" dirty="0"/>
          </a:p>
          <a:p>
            <a:r>
              <a:rPr lang="en-US" dirty="0"/>
              <a:t>As the instruction is being executed:</a:t>
            </a:r>
          </a:p>
          <a:p>
            <a:r>
              <a:rPr lang="en-US" dirty="0"/>
              <a:t>  - The PC is incremented and becomes 00001</a:t>
            </a:r>
          </a:p>
          <a:p>
            <a:r>
              <a:rPr lang="en-US" dirty="0"/>
              <a:t>    - That way it has the address of the next instruction in the program.</a:t>
            </a:r>
          </a:p>
          <a:p>
            <a:r>
              <a:rPr lang="en-US" dirty="0"/>
              <a:t>    - And that instruction will be the next one that is fetched into the IR</a:t>
            </a:r>
          </a:p>
          <a:p>
            <a:endParaRPr lang="en-US" dirty="0"/>
          </a:p>
          <a:p>
            <a:r>
              <a:rPr lang="en-US" dirty="0"/>
              <a:t>This process repeats over and over until a HALT instruction is encountered.</a:t>
            </a:r>
          </a:p>
          <a:p>
            <a:r>
              <a:rPr lang="en-US" dirty="0"/>
              <a:t>  - The HALT instruction causes the machine to stop.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0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in the ML program</a:t>
            </a:r>
          </a:p>
          <a:p>
            <a:r>
              <a:rPr lang="en-US" dirty="0"/>
              <a:t>  - typed in advance</a:t>
            </a:r>
          </a:p>
          <a:p>
            <a:r>
              <a:rPr lang="en-US" dirty="0"/>
              <a:t>  - but demo typing a few.</a:t>
            </a:r>
          </a:p>
          <a:p>
            <a:endParaRPr lang="en-US" dirty="0"/>
          </a:p>
          <a:p>
            <a:r>
              <a:rPr lang="en-US" dirty="0"/>
              <a:t>As it runs watch:</a:t>
            </a:r>
          </a:p>
          <a:p>
            <a:r>
              <a:rPr lang="en-US" dirty="0"/>
              <a:t>  - PC blinks</a:t>
            </a:r>
          </a:p>
          <a:p>
            <a:r>
              <a:rPr lang="en-US" dirty="0"/>
              <a:t>  - The ML instruction at the address in the PC moves to the IR</a:t>
            </a:r>
          </a:p>
          <a:p>
            <a:r>
              <a:rPr lang="en-US" dirty="0"/>
              <a:t>  - The ML instruction in the IR is translated into a microinstruction</a:t>
            </a:r>
          </a:p>
          <a:p>
            <a:r>
              <a:rPr lang="en-US" dirty="0"/>
              <a:t>  - The machine is configured</a:t>
            </a:r>
          </a:p>
          <a:p>
            <a:r>
              <a:rPr lang="en-US" dirty="0"/>
              <a:t>  - The instruction is executed</a:t>
            </a:r>
          </a:p>
          <a:p>
            <a:r>
              <a:rPr lang="en-US" dirty="0"/>
              <a:t>    - e.g. R0 &lt;- MM[8]</a:t>
            </a:r>
          </a:p>
          <a:p>
            <a:r>
              <a:rPr lang="en-US" dirty="0"/>
              <a:t>  - As that happens the PC is incremented (i.e. has 1 added to it)</a:t>
            </a:r>
          </a:p>
          <a:p>
            <a:r>
              <a:rPr lang="en-US" dirty="0"/>
              <a:t>    - so it is ready for the next instruction.</a:t>
            </a:r>
          </a:p>
          <a:p>
            <a:r>
              <a:rPr lang="en-US" dirty="0"/>
              <a:t>  - Repeats over and over and over again.</a:t>
            </a:r>
          </a:p>
          <a:p>
            <a:endParaRPr lang="en-US" dirty="0"/>
          </a:p>
          <a:p>
            <a:r>
              <a:rPr lang="en-US" dirty="0"/>
              <a:t>Notice that the PC has the address after the HALT (e.g. 5)</a:t>
            </a:r>
          </a:p>
          <a:p>
            <a:r>
              <a:rPr lang="en-US" dirty="0"/>
              <a:t>  - So need to reset that when you want to execute again.</a:t>
            </a:r>
          </a:p>
          <a:p>
            <a:r>
              <a:rPr lang="en-US" dirty="0"/>
              <a:t>  - Otherwise the program will begin executing with the instruction at address 5.</a:t>
            </a:r>
          </a:p>
          <a:p>
            <a:r>
              <a:rPr lang="en-US" dirty="0"/>
              <a:t>    - Which is not supposed to be an instruction… </a:t>
            </a:r>
          </a:p>
          <a:p>
            <a:r>
              <a:rPr lang="en-US" dirty="0"/>
              <a:t>      - But the computer doesn’t know that… it just sees a pattern of bits.</a:t>
            </a:r>
          </a:p>
          <a:p>
            <a:r>
              <a:rPr lang="en-US" dirty="0"/>
              <a:t>      - When you put that address in the PC you are telling the computer to interpret it as an instruction.</a:t>
            </a:r>
          </a:p>
          <a:p>
            <a:r>
              <a:rPr lang="en-US" dirty="0"/>
              <a:t>      - Note: 0000 0000 0000 0000 is called NOP for No Operation.</a:t>
            </a:r>
          </a:p>
          <a:p>
            <a:r>
              <a:rPr lang="en-US" dirty="0"/>
              <a:t>        - Just tells the computer to do nothing for that instruction.</a:t>
            </a:r>
          </a:p>
        </p:txBody>
      </p:sp>
    </p:spTree>
    <p:extLst>
      <p:ext uri="{BB962C8B-B14F-4D97-AF65-F5344CB8AC3E}">
        <p14:creationId xmlns:p14="http://schemas.microsoft.com/office/powerpoint/2010/main" val="3221110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  - You can also write the ML in a plain ascii text editor</a:t>
            </a:r>
          </a:p>
          <a:p>
            <a:r>
              <a:rPr lang="en-US" dirty="0"/>
              <a:t>    - Notepad on Windows</a:t>
            </a:r>
          </a:p>
          <a:p>
            <a:r>
              <a:rPr lang="en-US" dirty="0"/>
              <a:t>    - TextEdit on Mac</a:t>
            </a:r>
          </a:p>
          <a:p>
            <a:r>
              <a:rPr lang="en-US" dirty="0"/>
              <a:t>      - To use TextEdit you need to open preferences and set it to use plain text for new files</a:t>
            </a:r>
          </a:p>
          <a:p>
            <a:r>
              <a:rPr lang="en-US" dirty="0"/>
              <a:t>      - Then create a new file and edit there.</a:t>
            </a:r>
          </a:p>
          <a:p>
            <a:r>
              <a:rPr lang="en-US" dirty="0"/>
              <a:t>    - Eclipse</a:t>
            </a:r>
          </a:p>
          <a:p>
            <a:r>
              <a:rPr lang="en-US" dirty="0"/>
              <a:t>    - </a:t>
            </a:r>
            <a:r>
              <a:rPr lang="en-US" dirty="0" err="1"/>
              <a:t>VSCode</a:t>
            </a:r>
            <a:r>
              <a:rPr lang="en-US" dirty="0"/>
              <a:t> / </a:t>
            </a:r>
            <a:r>
              <a:rPr lang="en-US" dirty="0" err="1"/>
              <a:t>VSCodium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- Then you can load that file into the memory using the button at the bottom of the memory.</a:t>
            </a:r>
          </a:p>
          <a:p>
            <a:r>
              <a:rPr lang="en-US" dirty="0"/>
              <a:t>    - A few quirks:</a:t>
            </a:r>
          </a:p>
          <a:p>
            <a:r>
              <a:rPr lang="en-US" dirty="0"/>
              <a:t>      - Must have a blank line at the bottom.</a:t>
            </a:r>
          </a:p>
          <a:p>
            <a:r>
              <a:rPr lang="en-US" dirty="0"/>
              <a:t>      - Must reload page, then reload the file, to get it to update.</a:t>
            </a:r>
          </a:p>
          <a:p>
            <a:endParaRPr lang="en-US" dirty="0"/>
          </a:p>
          <a:p>
            <a:r>
              <a:rPr lang="en-US" dirty="0"/>
              <a:t>Simply write the ML and any data into the file with one line per memory address.</a:t>
            </a:r>
          </a:p>
          <a:p>
            <a:r>
              <a:rPr lang="en-US" dirty="0"/>
              <a:t>  - Note the rows of 0000000000000000 following HALT</a:t>
            </a:r>
          </a:p>
          <a:p>
            <a:r>
              <a:rPr lang="en-US" dirty="0"/>
              <a:t>  - These are for addresses 5,6,7</a:t>
            </a:r>
          </a:p>
          <a:p>
            <a:r>
              <a:rPr lang="en-US" dirty="0"/>
              <a:t>  - Then come the values for address 8 (30) and 9 (50).</a:t>
            </a:r>
          </a:p>
          <a:p>
            <a:endParaRPr lang="en-US" dirty="0"/>
          </a:p>
          <a:p>
            <a:r>
              <a:rPr lang="en-US" dirty="0"/>
              <a:t>1000000100001000</a:t>
            </a:r>
          </a:p>
          <a:p>
            <a:r>
              <a:rPr lang="en-US" dirty="0"/>
              <a:t>1000000100101001</a:t>
            </a:r>
          </a:p>
          <a:p>
            <a:r>
              <a:rPr lang="en-US" dirty="0"/>
              <a:t>1010000100100001</a:t>
            </a:r>
          </a:p>
          <a:p>
            <a:r>
              <a:rPr lang="en-US" dirty="0"/>
              <a:t>1000001001000111</a:t>
            </a:r>
          </a:p>
          <a:p>
            <a:r>
              <a:rPr lang="en-US" dirty="0"/>
              <a:t>1111111111111111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0000000000011110</a:t>
            </a:r>
          </a:p>
          <a:p>
            <a:r>
              <a:rPr lang="en-US" dirty="0"/>
              <a:t>0000000000110010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27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2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warmup exercise and a chance to review the microprogramming from the homework.</a:t>
            </a:r>
          </a:p>
          <a:p>
            <a:r>
              <a:rPr lang="en-US" dirty="0"/>
              <a:t>  - Don’t need to finish… just get one or two instructions done.</a:t>
            </a:r>
          </a:p>
          <a:p>
            <a:endParaRPr lang="en-US" dirty="0"/>
          </a:p>
          <a:p>
            <a:r>
              <a:rPr lang="en-US" dirty="0"/>
              <a:t>  - Ask: What operations did you use?</a:t>
            </a:r>
          </a:p>
          <a:p>
            <a:r>
              <a:rPr lang="en-US" dirty="0"/>
              <a:t>    - Describe them in words.</a:t>
            </a:r>
          </a:p>
          <a:p>
            <a:endParaRPr lang="en-US" dirty="0"/>
          </a:p>
          <a:p>
            <a:r>
              <a:rPr lang="en-US" dirty="0"/>
              <a:t>There are many different solutions.</a:t>
            </a:r>
          </a:p>
          <a:p>
            <a:r>
              <a:rPr lang="en-US" dirty="0"/>
              <a:t>  - Not essential that you get the one on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427970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come up with the highlighted instruction we had to think about: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values for A and B and the ALU operation</a:t>
            </a:r>
          </a:p>
          <a:p>
            <a:r>
              <a:rPr lang="en-US" dirty="0"/>
              <a:t>  - switch positions</a:t>
            </a:r>
          </a:p>
          <a:p>
            <a:r>
              <a:rPr lang="en-US" dirty="0"/>
              <a:t>  - But what we really want to do is:</a:t>
            </a:r>
          </a:p>
          <a:p>
            <a:r>
              <a:rPr lang="en-US" dirty="0"/>
              <a:t>    - Move MM[5] to R0.</a:t>
            </a:r>
          </a:p>
          <a:p>
            <a:r>
              <a:rPr lang="en-US" dirty="0"/>
              <a:t>    - So there are lots of details that we had to think about that don’t really matter to us in doing what we want to do.</a:t>
            </a:r>
          </a:p>
          <a:p>
            <a:endParaRPr lang="en-US" dirty="0"/>
          </a:p>
          <a:p>
            <a:r>
              <a:rPr lang="en-US" dirty="0" err="1"/>
              <a:t>hummm</a:t>
            </a:r>
            <a:r>
              <a:rPr lang="en-US" dirty="0"/>
              <a:t>….  What was that abstraction thing again…</a:t>
            </a:r>
          </a:p>
          <a:p>
            <a:r>
              <a:rPr lang="en-US" dirty="0"/>
              <a:t>  - It can let us focus on information that matters to us</a:t>
            </a:r>
          </a:p>
          <a:p>
            <a:r>
              <a:rPr lang="en-US" dirty="0"/>
              <a:t>  - and ignore the details that don’t.</a:t>
            </a:r>
          </a:p>
          <a:p>
            <a:endParaRPr lang="en-US" dirty="0"/>
          </a:p>
          <a:p>
            <a:r>
              <a:rPr lang="en-US" dirty="0"/>
              <a:t>Well what matters here when trying to perform this operation...</a:t>
            </a:r>
          </a:p>
          <a:p>
            <a:r>
              <a:rPr lang="en-US" dirty="0"/>
              <a:t>  - We need to move data from a memory address to a register</a:t>
            </a:r>
          </a:p>
          <a:p>
            <a:r>
              <a:rPr lang="en-US" dirty="0"/>
              <a:t>  - So we need to think about</a:t>
            </a:r>
          </a:p>
          <a:p>
            <a:r>
              <a:rPr lang="en-US" dirty="0"/>
              <a:t>    - The memory address containing the data</a:t>
            </a:r>
          </a:p>
          <a:p>
            <a:r>
              <a:rPr lang="en-US" dirty="0"/>
              <a:t>    - The destination register for the data</a:t>
            </a:r>
          </a:p>
          <a:p>
            <a:r>
              <a:rPr lang="en-US" dirty="0"/>
              <a:t>  - There is no point in us thinking about the rest of it </a:t>
            </a:r>
          </a:p>
          <a:p>
            <a:r>
              <a:rPr lang="en-US" dirty="0"/>
              <a:t>    - R0, R1, ALU don’t matter to us for this operation</a:t>
            </a:r>
          </a:p>
          <a:p>
            <a:r>
              <a:rPr lang="en-US" dirty="0"/>
              <a:t>    - And even though the switch positions matter</a:t>
            </a:r>
          </a:p>
          <a:p>
            <a:r>
              <a:rPr lang="en-US" dirty="0"/>
              <a:t>      - They are implementation details </a:t>
            </a:r>
          </a:p>
          <a:p>
            <a:r>
              <a:rPr lang="en-US" dirty="0"/>
              <a:t>      - They have to be set, but again, I just want to move data from memory to a register</a:t>
            </a:r>
          </a:p>
          <a:p>
            <a:r>
              <a:rPr lang="en-US" dirty="0"/>
              <a:t>      - Why do I have to think about switches?</a:t>
            </a:r>
          </a:p>
          <a:p>
            <a:r>
              <a:rPr lang="en-US" dirty="0"/>
              <a:t>      - It would be great if we didn’t have to worry about them either.</a:t>
            </a:r>
          </a:p>
          <a:p>
            <a:endParaRPr lang="en-US" dirty="0"/>
          </a:p>
          <a:p>
            <a:r>
              <a:rPr lang="en-US" dirty="0"/>
              <a:t>So really we just want to say:</a:t>
            </a:r>
          </a:p>
          <a:p>
            <a:r>
              <a:rPr lang="en-US" dirty="0"/>
              <a:t>  - Move MM[5] into Register 0.</a:t>
            </a:r>
          </a:p>
          <a:p>
            <a:r>
              <a:rPr lang="en-US" dirty="0"/>
              <a:t>  - and not worry about anything else.</a:t>
            </a:r>
          </a:p>
          <a:p>
            <a:endParaRPr lang="en-US" dirty="0"/>
          </a:p>
          <a:p>
            <a:r>
              <a:rPr lang="en-US" dirty="0"/>
              <a:t>We’ll use a shorthand to specify the operations…</a:t>
            </a:r>
          </a:p>
          <a:p>
            <a:r>
              <a:rPr lang="en-US" dirty="0"/>
              <a:t>  - Here R0 &lt;- MM[5] is a convenient way to write what we want</a:t>
            </a:r>
          </a:p>
          <a:p>
            <a:r>
              <a:rPr lang="en-US" dirty="0"/>
              <a:t>    - Means copy the contents of main memory address to register 0.</a:t>
            </a:r>
          </a:p>
          <a:p>
            <a:r>
              <a:rPr lang="en-US" dirty="0"/>
              <a:t>  - Writing it this way also emphasizes that we only need to focus on the relevant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4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information that is relevant to us is the 3 registers involved and the ALU operation.</a:t>
            </a:r>
          </a:p>
          <a:p>
            <a:r>
              <a:rPr lang="en-US" dirty="0"/>
              <a:t>  - R0, R0 for A and B</a:t>
            </a:r>
          </a:p>
          <a:p>
            <a:r>
              <a:rPr lang="en-US" dirty="0"/>
              <a:t>  - A+B for the ALU</a:t>
            </a:r>
          </a:p>
          <a:p>
            <a:r>
              <a:rPr lang="en-US" dirty="0"/>
              <a:t>  - R1 for the result</a:t>
            </a:r>
          </a:p>
          <a:p>
            <a:endParaRPr lang="en-US" dirty="0"/>
          </a:p>
          <a:p>
            <a:r>
              <a:rPr lang="en-US" dirty="0"/>
              <a:t>The switches still matter, but …</a:t>
            </a:r>
          </a:p>
          <a:p>
            <a:r>
              <a:rPr lang="en-US" dirty="0"/>
              <a:t>  - But again, If we could just know we want to add 2 registers and put the result back into a register and not worry about the switches that would be better.</a:t>
            </a:r>
          </a:p>
          <a:p>
            <a:endParaRPr lang="en-US" dirty="0"/>
          </a:p>
          <a:p>
            <a:r>
              <a:rPr lang="en-US" dirty="0"/>
              <a:t>The fact that we had to think about a memory address though is not good…</a:t>
            </a:r>
          </a:p>
          <a:p>
            <a:r>
              <a:rPr lang="en-US" dirty="0"/>
              <a:t>  - It is completely irrelevant to this operation.</a:t>
            </a:r>
          </a:p>
          <a:p>
            <a:r>
              <a:rPr lang="en-US" dirty="0"/>
              <a:t>  - But at the microinstruction level of abstraction we have to put one in anyway.</a:t>
            </a:r>
          </a:p>
          <a:p>
            <a:endParaRPr lang="en-US" dirty="0"/>
          </a:p>
          <a:p>
            <a:r>
              <a:rPr lang="en-US" dirty="0"/>
              <a:t>Maybe we are starting to get the idea that an abstraction here would be nice…</a:t>
            </a:r>
          </a:p>
          <a:p>
            <a:r>
              <a:rPr lang="en-US" dirty="0"/>
              <a:t>A good abstraction will:</a:t>
            </a:r>
          </a:p>
          <a:p>
            <a:r>
              <a:rPr lang="en-US" dirty="0"/>
              <a:t>  - let us focus on which registers we want to add and where to put the result</a:t>
            </a:r>
          </a:p>
          <a:p>
            <a:r>
              <a:rPr lang="en-US" dirty="0"/>
              <a:t>  - let us ignore the other stuff.</a:t>
            </a:r>
          </a:p>
          <a:p>
            <a:endParaRPr lang="en-US" dirty="0"/>
          </a:p>
          <a:p>
            <a:r>
              <a:rPr lang="en-US" dirty="0"/>
              <a:t>We can use a similar shorthand here:</a:t>
            </a:r>
          </a:p>
          <a:p>
            <a:r>
              <a:rPr lang="en-US" dirty="0"/>
              <a:t>  - R1 &lt;- R0 + R0</a:t>
            </a:r>
          </a:p>
          <a:p>
            <a:r>
              <a:rPr lang="en-US" dirty="0"/>
              <a:t>  - Add R0 to R0 and put the result into R1.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go again…</a:t>
            </a:r>
          </a:p>
          <a:p>
            <a:r>
              <a:rPr lang="en-US" dirty="0"/>
              <a:t>  - You get the idea…</a:t>
            </a:r>
          </a:p>
          <a:p>
            <a:endParaRPr lang="en-US" dirty="0"/>
          </a:p>
          <a:p>
            <a:r>
              <a:rPr lang="en-US" dirty="0"/>
              <a:t>What is relevant to us here is</a:t>
            </a:r>
          </a:p>
          <a:p>
            <a:r>
              <a:rPr lang="en-US" dirty="0"/>
              <a:t>  - We want to copy the value of R1 </a:t>
            </a:r>
          </a:p>
          <a:p>
            <a:r>
              <a:rPr lang="en-US" dirty="0"/>
              <a:t>  - into Main memory at address 6.</a:t>
            </a:r>
          </a:p>
          <a:p>
            <a:endParaRPr lang="en-US" dirty="0"/>
          </a:p>
          <a:p>
            <a:r>
              <a:rPr lang="en-US" dirty="0"/>
              <a:t>Our shorthand here is:</a:t>
            </a:r>
          </a:p>
          <a:p>
            <a:r>
              <a:rPr lang="en-US" dirty="0"/>
              <a:t>  - MM[6] &lt;- R1</a:t>
            </a:r>
          </a:p>
          <a:p>
            <a:r>
              <a:rPr lang="en-US" dirty="0"/>
              <a:t>    - Copy the value of R1 </a:t>
            </a:r>
          </a:p>
          <a:p>
            <a:r>
              <a:rPr lang="en-US" dirty="0"/>
              <a:t>    - Into main memory address 6.</a:t>
            </a:r>
          </a:p>
        </p:txBody>
      </p:sp>
    </p:spTree>
    <p:extLst>
      <p:ext uri="{BB962C8B-B14F-4D97-AF65-F5344CB8AC3E}">
        <p14:creationId xmlns:p14="http://schemas.microsoft.com/office/powerpoint/2010/main" val="80534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abstraction that we’ve been hinting at is called Machine Language</a:t>
            </a:r>
          </a:p>
          <a:p>
            <a:r>
              <a:rPr lang="en-US" dirty="0"/>
              <a:t>  - abbreviated ML</a:t>
            </a:r>
          </a:p>
          <a:p>
            <a:r>
              <a:rPr lang="en-US" dirty="0"/>
              <a:t>  - The main idea here is to</a:t>
            </a:r>
          </a:p>
          <a:p>
            <a:r>
              <a:rPr lang="en-US" dirty="0"/>
              <a:t>    - express the operation we want to perform using 1’s and 0’s</a:t>
            </a:r>
          </a:p>
          <a:p>
            <a:r>
              <a:rPr lang="en-US" dirty="0"/>
              <a:t>    - but avoid having to specify the stuff we don’t care about.</a:t>
            </a:r>
          </a:p>
          <a:p>
            <a:r>
              <a:rPr lang="en-US" dirty="0"/>
              <a:t>    - this will let us focus more on what we are trying to do</a:t>
            </a:r>
          </a:p>
          <a:p>
            <a:r>
              <a:rPr lang="en-US" dirty="0"/>
              <a:t>    - because we don’t have to think about stuff that doesn’t matter</a:t>
            </a:r>
          </a:p>
          <a:p>
            <a:r>
              <a:rPr lang="en-US" dirty="0"/>
              <a:t>      - e.g. switch positions.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of the operations we’ve been looking at (and lots of others) have corresponding machine language instruction.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K&amp;S all of the ML instructions will be patterns of 16 bits.</a:t>
            </a:r>
          </a:p>
          <a:p>
            <a:r>
              <a:rPr lang="en-US" dirty="0"/>
              <a:t>Those bits are broken into 2 main parts:</a:t>
            </a:r>
          </a:p>
          <a:p>
            <a:r>
              <a:rPr lang="en-US" dirty="0"/>
              <a:t>  - </a:t>
            </a:r>
            <a:r>
              <a:rPr lang="en-US" dirty="0" err="1"/>
              <a:t>OpCode</a:t>
            </a:r>
            <a:r>
              <a:rPr lang="en-US" dirty="0"/>
              <a:t> – indicates the operation to be performed.</a:t>
            </a:r>
          </a:p>
          <a:p>
            <a:r>
              <a:rPr lang="en-US" dirty="0"/>
              <a:t>  - Operands – indicate the data to be used in the operation.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OpCode</a:t>
            </a:r>
            <a:r>
              <a:rPr lang="en-US" dirty="0"/>
              <a:t> </a:t>
            </a:r>
          </a:p>
          <a:p>
            <a:r>
              <a:rPr lang="en-US" dirty="0"/>
              <a:t>    - There is a unique pattern of bits for each operation that the computer can perform.</a:t>
            </a:r>
          </a:p>
          <a:p>
            <a:r>
              <a:rPr lang="en-US" dirty="0"/>
              <a:t>    - These are specified by Computer Architect and circuits are built to process them.</a:t>
            </a:r>
          </a:p>
          <a:p>
            <a:r>
              <a:rPr lang="en-US" dirty="0"/>
              <a:t>       -  The architect will have reasons for choosing the patterns are used</a:t>
            </a:r>
          </a:p>
          <a:p>
            <a:r>
              <a:rPr lang="en-US" dirty="0"/>
              <a:t>         - But we don’t need to care just as long as we know what they are.</a:t>
            </a:r>
          </a:p>
          <a:p>
            <a:r>
              <a:rPr lang="en-US" dirty="0"/>
              <a:t>    - Programmers then use these </a:t>
            </a:r>
            <a:r>
              <a:rPr lang="en-US" dirty="0" err="1"/>
              <a:t>OpCodes</a:t>
            </a:r>
            <a:r>
              <a:rPr lang="en-US" dirty="0"/>
              <a:t> as an ABSTRACTION </a:t>
            </a:r>
          </a:p>
          <a:p>
            <a:r>
              <a:rPr lang="en-US" dirty="0"/>
              <a:t>      - So that we do not need to know the inner workings of the machine.</a:t>
            </a:r>
          </a:p>
          <a:p>
            <a:r>
              <a:rPr lang="en-US" dirty="0"/>
              <a:t>        - Don’t need to know the switch positions.</a:t>
            </a:r>
          </a:p>
          <a:p>
            <a:r>
              <a:rPr lang="en-US" dirty="0"/>
              <a:t>        - Don’t need to think about irrelevant details (e.g. the memory address when doing ADD)</a:t>
            </a:r>
          </a:p>
          <a:p>
            <a:endParaRPr lang="en-US" dirty="0"/>
          </a:p>
          <a:p>
            <a:r>
              <a:rPr lang="en-US" dirty="0"/>
              <a:t>Operands </a:t>
            </a:r>
          </a:p>
          <a:p>
            <a:r>
              <a:rPr lang="en-US" dirty="0"/>
              <a:t>  - indicate the data to be used in the operation.</a:t>
            </a:r>
          </a:p>
          <a:p>
            <a:r>
              <a:rPr lang="en-US" dirty="0"/>
              <a:t>  - The number and size of the operands will vary based on what is needed by the operation.</a:t>
            </a:r>
          </a:p>
          <a:p>
            <a:r>
              <a:rPr lang="en-US" dirty="0"/>
              <a:t>    - R0 &lt;- MM[[5] has two operands</a:t>
            </a:r>
          </a:p>
          <a:p>
            <a:r>
              <a:rPr lang="en-US" dirty="0"/>
              <a:t>      - One specifies the C register in 2 bits.</a:t>
            </a:r>
          </a:p>
          <a:p>
            <a:r>
              <a:rPr lang="en-US" dirty="0"/>
              <a:t>      - One specifies the memory </a:t>
            </a:r>
            <a:r>
              <a:rPr lang="en-US" dirty="0" err="1"/>
              <a:t>addres</a:t>
            </a:r>
            <a:r>
              <a:rPr lang="en-US" dirty="0"/>
              <a:t> in 5 bits.</a:t>
            </a:r>
          </a:p>
          <a:p>
            <a:r>
              <a:rPr lang="en-US" dirty="0"/>
              <a:t>    - R1 &lt;- R0 + R0 has three operands</a:t>
            </a:r>
          </a:p>
          <a:p>
            <a:r>
              <a:rPr lang="en-US" dirty="0"/>
              <a:t>      - Two bits each for the C, A and B registers.</a:t>
            </a:r>
          </a:p>
          <a:p>
            <a:endParaRPr lang="en-US" dirty="0"/>
          </a:p>
          <a:p>
            <a:r>
              <a:rPr lang="en-US" dirty="0"/>
              <a:t>There are a few examples here to get the big idea…</a:t>
            </a:r>
          </a:p>
          <a:p>
            <a:r>
              <a:rPr lang="en-US" dirty="0"/>
              <a:t>  - R0 &lt;- MM[5] is expressed in the K&amp;S ML as 1000 0001 0 00 00101</a:t>
            </a:r>
          </a:p>
          <a:p>
            <a:r>
              <a:rPr lang="en-US" dirty="0"/>
              <a:t>  - R1 &lt;- R0 + R0 is expressed in the K&amp;S ML as 1010 0001 00 01 00 00</a:t>
            </a:r>
          </a:p>
          <a:p>
            <a:r>
              <a:rPr lang="en-US" dirty="0"/>
              <a:t>  - If you look at those you may notice some of the relevant information…</a:t>
            </a:r>
          </a:p>
          <a:p>
            <a:r>
              <a:rPr lang="en-US" dirty="0"/>
              <a:t>    - In R0 &lt;- MM[5]</a:t>
            </a:r>
          </a:p>
          <a:p>
            <a:r>
              <a:rPr lang="en-US" dirty="0"/>
              <a:t>      - 00 is going to indicate R0</a:t>
            </a:r>
          </a:p>
          <a:p>
            <a:r>
              <a:rPr lang="en-US" dirty="0"/>
              <a:t>      - 00101 is going to indicate MM[5]</a:t>
            </a:r>
          </a:p>
          <a:p>
            <a:r>
              <a:rPr lang="en-US" dirty="0"/>
              <a:t>    - In R1 &lt;- R0 + R0</a:t>
            </a:r>
          </a:p>
          <a:p>
            <a:r>
              <a:rPr lang="en-US" dirty="0"/>
              <a:t>      - 01 is going to indicate R1</a:t>
            </a:r>
          </a:p>
          <a:p>
            <a:r>
              <a:rPr lang="en-US" dirty="0"/>
              <a:t>      - 00 and 00 is going to indicate R0 and R0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other bits  (the </a:t>
            </a:r>
            <a:r>
              <a:rPr lang="en-US" dirty="0" err="1"/>
              <a:t>OpCode</a:t>
            </a:r>
            <a:r>
              <a:rPr lang="en-US" dirty="0"/>
              <a:t>) indicate which operation we are performing.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 computer designer would have picked these patterns.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 1000 0001 0 always means move a value from memory to a register.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and 1010 0001 00 always means add two registers and put the result in a register.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ML instructions are the next level up the abstraction hierarchy from microinstructions</a:t>
            </a:r>
          </a:p>
          <a:p>
            <a:r>
              <a:rPr lang="en-US" dirty="0"/>
              <a:t>  - They let us focus on what is relevant to our task</a:t>
            </a:r>
          </a:p>
          <a:p>
            <a:r>
              <a:rPr lang="en-US" dirty="0"/>
              <a:t>    - registers, memory addresses, ALU operation.</a:t>
            </a:r>
          </a:p>
          <a:p>
            <a:r>
              <a:rPr lang="en-US" dirty="0"/>
              <a:t>  - while ignoring details that are irrelevant to our task.</a:t>
            </a:r>
          </a:p>
          <a:p>
            <a:r>
              <a:rPr lang="en-US" dirty="0"/>
              <a:t>    - switch positions</a:t>
            </a:r>
          </a:p>
          <a:p>
            <a:r>
              <a:rPr lang="en-US" dirty="0"/>
              <a:t>    - memory address sometimes, </a:t>
            </a:r>
          </a:p>
          <a:p>
            <a:r>
              <a:rPr lang="en-US" dirty="0"/>
              <a:t>    - source registers sometimes.</a:t>
            </a:r>
          </a:p>
          <a:p>
            <a:r>
              <a:rPr lang="en-US" dirty="0"/>
              <a:t>    - destination register sometimes,</a:t>
            </a:r>
          </a:p>
        </p:txBody>
      </p:sp>
    </p:spTree>
    <p:extLst>
      <p:ext uri="{BB962C8B-B14F-4D97-AF65-F5344CB8AC3E}">
        <p14:creationId xmlns:p14="http://schemas.microsoft.com/office/powerpoint/2010/main" val="8789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is a small computer.</a:t>
            </a:r>
          </a:p>
          <a:p>
            <a:r>
              <a:rPr lang="en-US" dirty="0"/>
              <a:t>It has a very limited number of machine language instructions.</a:t>
            </a:r>
          </a:p>
          <a:p>
            <a:endParaRPr lang="en-US" dirty="0"/>
          </a:p>
          <a:p>
            <a:r>
              <a:rPr lang="en-US" dirty="0"/>
              <a:t>There are Data Movement Instructions that move data </a:t>
            </a:r>
          </a:p>
          <a:p>
            <a:r>
              <a:rPr lang="en-US" dirty="0"/>
              <a:t>  - From a memory address to a register (RC &lt;- MM)</a:t>
            </a:r>
          </a:p>
          <a:p>
            <a:r>
              <a:rPr lang="en-US" dirty="0"/>
              <a:t>  - From a register to a memory address (MM &lt;- R)</a:t>
            </a:r>
          </a:p>
          <a:p>
            <a:r>
              <a:rPr lang="en-US" dirty="0"/>
              <a:t>    - Recall we put the same register on both A and B and used OR to do this.</a:t>
            </a:r>
          </a:p>
          <a:p>
            <a:r>
              <a:rPr lang="en-US" dirty="0"/>
              <a:t>    - Which is why this instruction says R and not RA or RB.</a:t>
            </a:r>
          </a:p>
          <a:p>
            <a:r>
              <a:rPr lang="en-US" dirty="0"/>
              <a:t>  - From a register to another register (RC &lt;- R)</a:t>
            </a:r>
          </a:p>
          <a:p>
            <a:endParaRPr lang="en-US" dirty="0"/>
          </a:p>
          <a:p>
            <a:r>
              <a:rPr lang="en-US" dirty="0"/>
              <a:t>Note that ”Data Movement” is a bit of a misnomer</a:t>
            </a:r>
          </a:p>
          <a:p>
            <a:r>
              <a:rPr lang="en-US" dirty="0"/>
              <a:t>  - These instructions actually copy the data</a:t>
            </a:r>
          </a:p>
          <a:p>
            <a:r>
              <a:rPr lang="en-US" dirty="0"/>
              <a:t>  - It is not actually removed from its original spot</a:t>
            </a:r>
          </a:p>
          <a:p>
            <a:endParaRPr lang="en-US" dirty="0"/>
          </a:p>
          <a:p>
            <a:r>
              <a:rPr lang="en-US" dirty="0"/>
              <a:t>Notice that the pattern of bits for each instruction is different</a:t>
            </a:r>
          </a:p>
          <a:p>
            <a:r>
              <a:rPr lang="en-US" dirty="0"/>
              <a:t>  - To move data from MM into a register</a:t>
            </a:r>
          </a:p>
          <a:p>
            <a:r>
              <a:rPr lang="en-US" dirty="0"/>
              <a:t>    - We use the first instruction.</a:t>
            </a:r>
          </a:p>
          <a:p>
            <a:r>
              <a:rPr lang="en-US" dirty="0"/>
              <a:t>      - The opcode is 1000 0001 0</a:t>
            </a:r>
          </a:p>
          <a:p>
            <a:r>
              <a:rPr lang="en-US" dirty="0"/>
              <a:t>      - The operands specify the register and the memory address</a:t>
            </a:r>
          </a:p>
          <a:p>
            <a:r>
              <a:rPr lang="en-US" dirty="0"/>
              <a:t>  - To move data from a register to MM</a:t>
            </a:r>
          </a:p>
          <a:p>
            <a:r>
              <a:rPr lang="en-US" dirty="0"/>
              <a:t>    - We use the second instruction.</a:t>
            </a:r>
          </a:p>
          <a:p>
            <a:r>
              <a:rPr lang="en-US" dirty="0"/>
              <a:t>      - The opcode is 1000 0010 0</a:t>
            </a:r>
          </a:p>
          <a:p>
            <a:r>
              <a:rPr lang="en-US" dirty="0"/>
              <a:t>      - The operands specify the register and the memory address.</a:t>
            </a:r>
          </a:p>
          <a:p>
            <a:endParaRPr lang="en-US" dirty="0"/>
          </a:p>
          <a:p>
            <a:r>
              <a:rPr lang="en-US" dirty="0"/>
              <a:t>There are different instructions for Arithmetic and Logic operations</a:t>
            </a:r>
          </a:p>
          <a:p>
            <a:r>
              <a:rPr lang="en-US" dirty="0"/>
              <a:t>  - To subtract</a:t>
            </a:r>
          </a:p>
          <a:p>
            <a:r>
              <a:rPr lang="en-US" dirty="0"/>
              <a:t>    - We use the second instruction</a:t>
            </a:r>
          </a:p>
          <a:p>
            <a:r>
              <a:rPr lang="en-US" dirty="0"/>
              <a:t>      - The opcode is 1010 0010 00</a:t>
            </a:r>
          </a:p>
          <a:p>
            <a:r>
              <a:rPr lang="en-US" dirty="0"/>
              <a:t>      - The operands specify the destination and the source registers.</a:t>
            </a:r>
          </a:p>
          <a:p>
            <a:endParaRPr lang="en-US" dirty="0"/>
          </a:p>
          <a:p>
            <a:r>
              <a:rPr lang="en-US" dirty="0"/>
              <a:t>There is one more special instruction we need to know now.</a:t>
            </a:r>
          </a:p>
          <a:p>
            <a:r>
              <a:rPr lang="en-US" dirty="0"/>
              <a:t> - Halt</a:t>
            </a:r>
          </a:p>
          <a:p>
            <a:r>
              <a:rPr lang="en-US" dirty="0"/>
              <a:t>    - This is always the last instruction in the program</a:t>
            </a:r>
          </a:p>
          <a:p>
            <a:r>
              <a:rPr lang="en-US" dirty="0"/>
              <a:t>    - It stops the computer </a:t>
            </a:r>
          </a:p>
          <a:p>
            <a:r>
              <a:rPr lang="en-US" dirty="0"/>
              <a:t>      - like a shutdown.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90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through… </a:t>
            </a:r>
          </a:p>
          <a:p>
            <a:endParaRPr lang="en-US" dirty="0"/>
          </a:p>
          <a:p>
            <a:r>
              <a:rPr lang="en-US" dirty="0"/>
              <a:t>What do we need to do in order to accomplish this?</a:t>
            </a:r>
          </a:p>
          <a:p>
            <a:r>
              <a:rPr lang="en-US" dirty="0"/>
              <a:t>  - Define the sequence of operations that will accomplish the task.</a:t>
            </a:r>
          </a:p>
          <a:p>
            <a:r>
              <a:rPr lang="en-US" dirty="0"/>
              <a:t>  - Here’s the first one…</a:t>
            </a:r>
          </a:p>
          <a:p>
            <a:r>
              <a:rPr lang="en-US" dirty="0"/>
              <a:t>  - Write the rest of them out using our shorthand…</a:t>
            </a:r>
          </a:p>
          <a:p>
            <a:r>
              <a:rPr lang="en-US" dirty="0"/>
              <a:t>    - We’ll then discuss them…</a:t>
            </a:r>
          </a:p>
          <a:p>
            <a:r>
              <a:rPr lang="en-US" dirty="0"/>
              <a:t>    - Then once we have that we’ll turn them into Machine Language.</a:t>
            </a:r>
          </a:p>
        </p:txBody>
      </p:sp>
    </p:spTree>
    <p:extLst>
      <p:ext uri="{BB962C8B-B14F-4D97-AF65-F5344CB8AC3E}">
        <p14:creationId xmlns:p14="http://schemas.microsoft.com/office/powerpoint/2010/main" val="176118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The next step is to translate each one of those operations into the corresponding ML</a:t>
            </a:r>
          </a:p>
          <a:p>
            <a:r>
              <a:rPr lang="en-US" dirty="0"/>
              <a:t>  - Find the ML instruction that will accomplish the task.</a:t>
            </a:r>
          </a:p>
          <a:p>
            <a:r>
              <a:rPr lang="en-US" dirty="0"/>
              <a:t>  - Write down its </a:t>
            </a:r>
            <a:r>
              <a:rPr lang="en-US" dirty="0" err="1"/>
              <a:t>OpCode</a:t>
            </a:r>
            <a:endParaRPr lang="en-US" dirty="0"/>
          </a:p>
          <a:p>
            <a:r>
              <a:rPr lang="en-US" dirty="0"/>
              <a:t>  - Fill in its operands.</a:t>
            </a:r>
          </a:p>
          <a:p>
            <a:endParaRPr lang="en-US" dirty="0"/>
          </a:p>
          <a:p>
            <a:r>
              <a:rPr lang="en-US" dirty="0"/>
              <a:t>Do the first one:</a:t>
            </a:r>
          </a:p>
          <a:p>
            <a:r>
              <a:rPr lang="en-US" dirty="0"/>
              <a:t>  - It is moving something from memory to a register.</a:t>
            </a:r>
          </a:p>
          <a:p>
            <a:r>
              <a:rPr lang="en-US" dirty="0"/>
              <a:t>  - Go back to Reference…</a:t>
            </a:r>
          </a:p>
          <a:p>
            <a:r>
              <a:rPr lang="en-US" dirty="0"/>
              <a:t>    - Find the instruction RC &lt;- MM</a:t>
            </a:r>
          </a:p>
          <a:p>
            <a:r>
              <a:rPr lang="en-US" dirty="0"/>
              <a:t>    - Its opcode is 1000 0001 0</a:t>
            </a:r>
          </a:p>
          <a:p>
            <a:r>
              <a:rPr lang="en-US" dirty="0"/>
              <a:t>    - Its operands are:</a:t>
            </a:r>
          </a:p>
          <a:p>
            <a:r>
              <a:rPr lang="en-US" dirty="0"/>
              <a:t>      - RC in 2 bits – so 00 for R0</a:t>
            </a:r>
          </a:p>
          <a:p>
            <a:r>
              <a:rPr lang="en-US" dirty="0"/>
              <a:t>      - MM is the memory address in 5 bits – so 01000 for address 8.</a:t>
            </a:r>
          </a:p>
          <a:p>
            <a:endParaRPr lang="en-US" dirty="0"/>
          </a:p>
          <a:p>
            <a:r>
              <a:rPr lang="en-US" dirty="0"/>
              <a:t>Work out the next four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18298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ckinson-comp256.github.io/Knob-And-Switch-Computer/machin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ckinson-comp256.github.io/Knob-And-Switch-Computer/machin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dickinson-comp256.github.io/Knob-And-Switch-Computer/machin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ickinson-comp256.github.io/Knob-And-Switch-Computer/machine.html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ickinson-comp256.github.io/Knob-And-Switch-Computer/machine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659E74-D84E-9A47-8C02-BE3B773BC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MA2 – A Machine Language Machine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760E01-578A-C544-BD7A-1C3FEBC0B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10</a:t>
            </a:fld>
            <a:endParaRPr lang="en-US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146322" y="2597287"/>
            <a:ext cx="327525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1010 0001 00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1000 0010 0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00111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1111 1111 1111 1111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87CF-2AD8-E34C-AC33-D177E9DD7624}"/>
              </a:ext>
            </a:extLst>
          </p:cNvPr>
          <p:cNvSpPr txBox="1"/>
          <p:nvPr/>
        </p:nvSpPr>
        <p:spPr>
          <a:xfrm>
            <a:off x="1850569" y="3012786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R1 ← MM[9]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3E622-488E-7C47-8B48-4575E57F5881}"/>
              </a:ext>
            </a:extLst>
          </p:cNvPr>
          <p:cNvSpPr txBox="1"/>
          <p:nvPr/>
        </p:nvSpPr>
        <p:spPr>
          <a:xfrm>
            <a:off x="1850568" y="378803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R2 ← R0 + R1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91EDF-CDFC-5047-855C-14DB5704CBB0}"/>
              </a:ext>
            </a:extLst>
          </p:cNvPr>
          <p:cNvSpPr txBox="1"/>
          <p:nvPr/>
        </p:nvSpPr>
        <p:spPr>
          <a:xfrm>
            <a:off x="1850568" y="414425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MM[7] ← R2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11BB9-F149-5F44-BA62-EE86988FBC7A}"/>
              </a:ext>
            </a:extLst>
          </p:cNvPr>
          <p:cNvSpPr txBox="1"/>
          <p:nvPr/>
        </p:nvSpPr>
        <p:spPr>
          <a:xfrm>
            <a:off x="1850568" y="45405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E87010-F321-6846-93EF-46DADD06BA69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C8E235-3A71-7640-AA23-5ED18A025039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26D3A7-9BC5-9148-A10D-97693B22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8DC8DEB-38F6-3241-898F-EF61FD184540}"/>
              </a:ext>
            </a:extLst>
          </p:cNvPr>
          <p:cNvSpPr txBox="1">
            <a:spLocks/>
          </p:cNvSpPr>
          <p:nvPr/>
        </p:nvSpPr>
        <p:spPr bwMode="auto">
          <a:xfrm>
            <a:off x="2437528" y="38903"/>
            <a:ext cx="669284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Machine Language Programs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995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E993F60-2130-844C-B7D5-C2BD446B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795358"/>
            <a:ext cx="7218545" cy="4328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EDD5C-F36A-0649-89B2-B145D90B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30845-99B2-4945-9050-D98C1715050B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4E0A4-1609-C54F-9648-B54BF0E7B08D}"/>
              </a:ext>
            </a:extLst>
          </p:cNvPr>
          <p:cNvGrpSpPr/>
          <p:nvPr/>
        </p:nvGrpSpPr>
        <p:grpSpPr>
          <a:xfrm>
            <a:off x="216810" y="2296958"/>
            <a:ext cx="3574605" cy="2051183"/>
            <a:chOff x="216810" y="2296958"/>
            <a:chExt cx="3574605" cy="205118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9B62B22-A580-EF41-B7AA-5C8BFC73142C}"/>
                </a:ext>
              </a:extLst>
            </p:cNvPr>
            <p:cNvSpPr/>
            <p:nvPr/>
          </p:nvSpPr>
          <p:spPr>
            <a:xfrm>
              <a:off x="2450386" y="3534937"/>
              <a:ext cx="1341029" cy="81320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792A37-3D40-1441-BC34-D964375DF0A8}"/>
                </a:ext>
              </a:extLst>
            </p:cNvPr>
            <p:cNvSpPr txBox="1"/>
            <p:nvPr/>
          </p:nvSpPr>
          <p:spPr>
            <a:xfrm>
              <a:off x="216810" y="2296958"/>
              <a:ext cx="13684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</a:t>
              </a:r>
              <a:r>
                <a:rPr lang="en-US" dirty="0"/>
                <a:t>Enter the ML program in binary starting at address 0</a:t>
              </a:r>
            </a:p>
          </p:txBody>
        </p: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E0CD8A2F-6724-DD44-B548-86971C090971}"/>
                </a:ext>
              </a:extLst>
            </p:cNvPr>
            <p:cNvCxnSpPr>
              <a:cxnSpLocks/>
              <a:stCxn id="12" idx="3"/>
              <a:endCxn id="9" idx="0"/>
            </p:cNvCxnSpPr>
            <p:nvPr/>
          </p:nvCxnSpPr>
          <p:spPr>
            <a:xfrm>
              <a:off x="1585273" y="2774012"/>
              <a:ext cx="1535628" cy="760925"/>
            </a:xfrm>
            <a:prstGeom prst="curvedConnector2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ADFA3F-A812-724C-8B4E-6D9C29F3B068}"/>
              </a:ext>
            </a:extLst>
          </p:cNvPr>
          <p:cNvGrpSpPr/>
          <p:nvPr/>
        </p:nvGrpSpPr>
        <p:grpSpPr>
          <a:xfrm>
            <a:off x="119144" y="3534937"/>
            <a:ext cx="3672271" cy="1588700"/>
            <a:chOff x="351201" y="3534937"/>
            <a:chExt cx="3672271" cy="158870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C7F50C-09B6-6B42-9A99-AF2AEE29B0FD}"/>
                </a:ext>
              </a:extLst>
            </p:cNvPr>
            <p:cNvSpPr/>
            <p:nvPr/>
          </p:nvSpPr>
          <p:spPr>
            <a:xfrm>
              <a:off x="2682443" y="4574703"/>
              <a:ext cx="1341029" cy="54893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78B2D4-C3FB-E64F-B793-ED48D632BD1C}"/>
                </a:ext>
              </a:extLst>
            </p:cNvPr>
            <p:cNvSpPr txBox="1"/>
            <p:nvPr/>
          </p:nvSpPr>
          <p:spPr>
            <a:xfrm>
              <a:off x="351201" y="3534937"/>
              <a:ext cx="156379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</a:t>
              </a:r>
              <a:r>
                <a:rPr lang="en-US" dirty="0"/>
                <a:t>Enter the data for the program at the necessary addresses in base 10.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B509F95C-9F05-EF4D-ADBD-A7A26D3BD457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1914996" y="4119713"/>
              <a:ext cx="767447" cy="72945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B6F6FC-FC19-B44F-A66E-979656442254}"/>
              </a:ext>
            </a:extLst>
          </p:cNvPr>
          <p:cNvGrpSpPr/>
          <p:nvPr/>
        </p:nvGrpSpPr>
        <p:grpSpPr>
          <a:xfrm>
            <a:off x="5553308" y="2552895"/>
            <a:ext cx="2297150" cy="2413203"/>
            <a:chOff x="1089714" y="1777399"/>
            <a:chExt cx="2297150" cy="241320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6D67E83-FB29-F740-813E-FDC0CDAD45B5}"/>
                </a:ext>
              </a:extLst>
            </p:cNvPr>
            <p:cNvSpPr/>
            <p:nvPr/>
          </p:nvSpPr>
          <p:spPr>
            <a:xfrm>
              <a:off x="1089714" y="1777399"/>
              <a:ext cx="1003610" cy="346422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442F11-DB15-0A44-8988-9D2863D393C5}"/>
                </a:ext>
              </a:extLst>
            </p:cNvPr>
            <p:cNvSpPr txBox="1"/>
            <p:nvPr/>
          </p:nvSpPr>
          <p:spPr>
            <a:xfrm>
              <a:off x="1495291" y="3667382"/>
              <a:ext cx="1891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</a:t>
              </a:r>
              <a:r>
                <a:rPr lang="en-US" dirty="0"/>
                <a:t>Set the machine to operate in base 2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8CB53D8A-4075-4249-90EF-5E576EEECA03}"/>
                </a:ext>
              </a:extLst>
            </p:cNvPr>
            <p:cNvCxnSpPr>
              <a:cxnSpLocks/>
              <a:stCxn id="40" idx="1"/>
              <a:endCxn id="39" idx="2"/>
            </p:cNvCxnSpPr>
            <p:nvPr/>
          </p:nvCxnSpPr>
          <p:spPr>
            <a:xfrm rot="10800000" flipH="1">
              <a:off x="1495291" y="2123822"/>
              <a:ext cx="96228" cy="1805171"/>
            </a:xfrm>
            <a:prstGeom prst="curvedConnector4">
              <a:avLst>
                <a:gd name="adj1" fmla="val -237561"/>
                <a:gd name="adj2" fmla="val 57246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2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9D4E10-7F82-0F43-8AC7-03CEDA3C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795358"/>
            <a:ext cx="7218545" cy="43282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AD3F-6D59-8848-98AA-2E3F481E76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EE06F6-EF40-3743-B7E9-4F6508148264}"/>
              </a:ext>
            </a:extLst>
          </p:cNvPr>
          <p:cNvSpPr/>
          <p:nvPr/>
        </p:nvSpPr>
        <p:spPr>
          <a:xfrm>
            <a:off x="1925454" y="761905"/>
            <a:ext cx="2300858" cy="2360435"/>
          </a:xfrm>
          <a:prstGeom prst="roundRect">
            <a:avLst>
              <a:gd name="adj" fmla="val 3546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8683C5-8E01-334E-BA3A-5C5A0270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29059-C403-004B-9015-F5EED3F26103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94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4D82720-9EDB-1F43-924A-B5ECD1E0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830951"/>
            <a:ext cx="7218546" cy="42926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AD3F-6D59-8848-98AA-2E3F481E76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77AEC7-49EB-3440-B780-42012525BDB8}"/>
              </a:ext>
            </a:extLst>
          </p:cNvPr>
          <p:cNvGrpSpPr/>
          <p:nvPr/>
        </p:nvGrpSpPr>
        <p:grpSpPr>
          <a:xfrm>
            <a:off x="247289" y="2727864"/>
            <a:ext cx="3979478" cy="1181451"/>
            <a:chOff x="-454147" y="1884007"/>
            <a:chExt cx="3979478" cy="11814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05B5C-1CE6-DF44-BD8B-29FA1561ECF4}"/>
                </a:ext>
              </a:extLst>
            </p:cNvPr>
            <p:cNvSpPr txBox="1"/>
            <p:nvPr/>
          </p:nvSpPr>
          <p:spPr>
            <a:xfrm>
              <a:off x="-454147" y="2542238"/>
              <a:ext cx="1289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IR</a:t>
              </a:r>
              <a:r>
                <a:rPr lang="en-US" dirty="0"/>
                <a:t>: Instruction</a:t>
              </a:r>
            </a:p>
            <a:p>
              <a:pPr algn="ctr"/>
              <a:r>
                <a:rPr lang="en-US" dirty="0"/>
                <a:t>Register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6DB858A-3CAF-524B-9C1C-F9347D22E7A1}"/>
                </a:ext>
              </a:extLst>
            </p:cNvPr>
            <p:cNvSpPr/>
            <p:nvPr/>
          </p:nvSpPr>
          <p:spPr>
            <a:xfrm>
              <a:off x="1952554" y="1884007"/>
              <a:ext cx="1572777" cy="317947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25CA7C2-8A33-634D-9466-82AA5421D54D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 flipV="1">
              <a:off x="834988" y="2042981"/>
              <a:ext cx="1117566" cy="760867"/>
            </a:xfrm>
            <a:prstGeom prst="curvedConnector3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BD4FCEA-B7BE-8243-813A-E0A920CFC999}"/>
              </a:ext>
            </a:extLst>
          </p:cNvPr>
          <p:cNvSpPr/>
          <p:nvPr/>
        </p:nvSpPr>
        <p:spPr>
          <a:xfrm>
            <a:off x="3075885" y="2109515"/>
            <a:ext cx="1114668" cy="389129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417ABA-5E8E-4944-860E-66DBE315C55C}"/>
              </a:ext>
            </a:extLst>
          </p:cNvPr>
          <p:cNvSpPr/>
          <p:nvPr/>
        </p:nvSpPr>
        <p:spPr>
          <a:xfrm>
            <a:off x="1925454" y="1146507"/>
            <a:ext cx="2301313" cy="733435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AD888E2-E737-244C-96AE-B8AB12BC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9DED13-858C-F44E-9B32-CFEE728048FC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912E716-4071-5A40-B9FB-DB4A06C2A51D}"/>
              </a:ext>
            </a:extLst>
          </p:cNvPr>
          <p:cNvSpPr/>
          <p:nvPr/>
        </p:nvSpPr>
        <p:spPr>
          <a:xfrm>
            <a:off x="1935074" y="2037842"/>
            <a:ext cx="823453" cy="1004277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6C6710F-1E6C-B54C-9474-3984EC0D0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075" y="2077918"/>
            <a:ext cx="790903" cy="4095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58B3F8B-E307-7246-80D6-693B293DBACD}"/>
              </a:ext>
            </a:extLst>
          </p:cNvPr>
          <p:cNvGrpSpPr/>
          <p:nvPr/>
        </p:nvGrpSpPr>
        <p:grpSpPr>
          <a:xfrm>
            <a:off x="74897" y="2017819"/>
            <a:ext cx="2688758" cy="835565"/>
            <a:chOff x="74897" y="2017819"/>
            <a:chExt cx="2688758" cy="8355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6DF781-6914-2B40-B31B-2ACA75B24D8D}"/>
                </a:ext>
              </a:extLst>
            </p:cNvPr>
            <p:cNvSpPr txBox="1"/>
            <p:nvPr/>
          </p:nvSpPr>
          <p:spPr>
            <a:xfrm>
              <a:off x="74897" y="2330164"/>
              <a:ext cx="1220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  <a:r>
                <a:rPr lang="en-US" dirty="0"/>
                <a:t>: Program</a:t>
              </a:r>
            </a:p>
            <a:p>
              <a:pPr algn="ctr"/>
              <a:r>
                <a:rPr lang="en-US" dirty="0"/>
                <a:t>Counter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2BE823-A651-4048-BFD5-0EE8C4805666}"/>
                </a:ext>
              </a:extLst>
            </p:cNvPr>
            <p:cNvSpPr/>
            <p:nvPr/>
          </p:nvSpPr>
          <p:spPr>
            <a:xfrm>
              <a:off x="1892904" y="2017819"/>
              <a:ext cx="870751" cy="523220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19321151-1A79-6643-9E9B-EA3EE6384FA3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1295103" y="2279429"/>
              <a:ext cx="597801" cy="312345"/>
            </a:xfrm>
            <a:prstGeom prst="curvedConnector3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21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3FF155-F4DC-404B-8FC2-869759B7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D43D03-FE5A-204B-A2A1-417059C9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4944300" cy="1659900"/>
          </a:xfrm>
        </p:spPr>
        <p:txBody>
          <a:bodyPr/>
          <a:lstStyle/>
          <a:p>
            <a:r>
              <a:rPr lang="en-US" sz="2000" dirty="0"/>
              <a:t>Demo of the K&amp;S running the machine language program.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14D7-39C6-4C41-A87E-37A58919A6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F4F2F6-02F9-BE4D-9CB4-08581C8FD237}"/>
              </a:ext>
            </a:extLst>
          </p:cNvPr>
          <p:cNvGrpSpPr/>
          <p:nvPr/>
        </p:nvGrpSpPr>
        <p:grpSpPr>
          <a:xfrm>
            <a:off x="561975" y="2909038"/>
            <a:ext cx="6404233" cy="1866900"/>
            <a:chOff x="552778" y="2672762"/>
            <a:chExt cx="6404233" cy="1866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021B44-C75F-5B47-B14D-C91001274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78" y="2672762"/>
              <a:ext cx="1790700" cy="18669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7AD7F1-DE80-9247-9E68-69DE55AF3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4611" y="3174454"/>
              <a:ext cx="1422400" cy="736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939E9D-AC8A-6C43-A491-3231AB720F0F}"/>
                </a:ext>
              </a:extLst>
            </p:cNvPr>
            <p:cNvSpPr txBox="1"/>
            <p:nvPr/>
          </p:nvSpPr>
          <p:spPr>
            <a:xfrm>
              <a:off x="2186989" y="2790604"/>
              <a:ext cx="310621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Pro Tip: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Don’t forget to reset the PC when you want to re-run your program!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2E14D0-FE19-B4EF-5452-894DA229C851}"/>
              </a:ext>
            </a:extLst>
          </p:cNvPr>
          <p:cNvSpPr txBox="1"/>
          <p:nvPr/>
        </p:nvSpPr>
        <p:spPr>
          <a:xfrm>
            <a:off x="1292148" y="2217411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70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F94CE1-8034-EB52-C02C-106A844C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9372" y="950912"/>
            <a:ext cx="6841615" cy="4368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4B181-BF4B-6640-97A4-19CFF73F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ML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B416-B36E-234E-AA0E-5C1C858633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48311-0C7B-934F-B52A-BA1FEC46A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282" y="3040316"/>
            <a:ext cx="6248400" cy="20447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6BBFA13-149C-A648-8FD7-F30F1EBB6EBC}"/>
              </a:ext>
            </a:extLst>
          </p:cNvPr>
          <p:cNvGrpSpPr/>
          <p:nvPr/>
        </p:nvGrpSpPr>
        <p:grpSpPr>
          <a:xfrm>
            <a:off x="5782861" y="-84299"/>
            <a:ext cx="3106211" cy="2955935"/>
            <a:chOff x="1965623" y="2361474"/>
            <a:chExt cx="3106211" cy="29559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94B9CB-FB27-614D-AC7D-9F9B86D3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2503" y="2361474"/>
              <a:ext cx="1372450" cy="14308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3E5710-2E82-DA4A-97F2-7E1BD58E7733}"/>
                </a:ext>
              </a:extLst>
            </p:cNvPr>
            <p:cNvSpPr txBox="1"/>
            <p:nvPr/>
          </p:nvSpPr>
          <p:spPr>
            <a:xfrm>
              <a:off x="1965623" y="3686193"/>
              <a:ext cx="310621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Pro Tip: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You can edit your ML programs in a text editor and load them into the K&amp;S!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DBFA5E-1AC8-C226-B922-494BF5C6B7B1}"/>
              </a:ext>
            </a:extLst>
          </p:cNvPr>
          <p:cNvSpPr txBox="1"/>
          <p:nvPr/>
        </p:nvSpPr>
        <p:spPr>
          <a:xfrm>
            <a:off x="5961169" y="4523140"/>
            <a:ext cx="14686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MA2-S-MLex.ml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F81E543-5173-83A0-9244-08AFDB020EBC}"/>
              </a:ext>
            </a:extLst>
          </p:cNvPr>
          <p:cNvSpPr/>
          <p:nvPr/>
        </p:nvSpPr>
        <p:spPr>
          <a:xfrm>
            <a:off x="5911767" y="4512970"/>
            <a:ext cx="1572777" cy="317947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BB0C-4FE7-56E5-BA52-6DC50059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Try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7B122-657A-F22F-EB08-0B614E310D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E8193C-67AD-8D96-CFCA-D2EFA349139E}"/>
              </a:ext>
            </a:extLst>
          </p:cNvPr>
          <p:cNvGrpSpPr/>
          <p:nvPr/>
        </p:nvGrpSpPr>
        <p:grpSpPr>
          <a:xfrm>
            <a:off x="2140216" y="2089101"/>
            <a:ext cx="4863567" cy="3054399"/>
            <a:chOff x="4308072" y="428382"/>
            <a:chExt cx="4863567" cy="30543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129430-E35B-B682-6C60-16DD99D60C65}"/>
                </a:ext>
              </a:extLst>
            </p:cNvPr>
            <p:cNvSpPr txBox="1"/>
            <p:nvPr/>
          </p:nvSpPr>
          <p:spPr>
            <a:xfrm>
              <a:off x="4308072" y="1236012"/>
              <a:ext cx="486356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Write a machine language program for the K&amp;S computer that will place the complement of (i.e. -1 times) the value in memory address 10 into memory address 11.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5B18AB-9B41-D6C4-B3C1-26BD5C534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5261" y="428382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32BF37-72B9-C5E1-3B92-D983FD7BAE76}"/>
              </a:ext>
            </a:extLst>
          </p:cNvPr>
          <p:cNvSpPr txBox="1"/>
          <p:nvPr/>
        </p:nvSpPr>
        <p:spPr>
          <a:xfrm>
            <a:off x="1616743" y="1505035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29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8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27D4-D631-754E-BC55-2B0B38FE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249" y="144900"/>
            <a:ext cx="6367042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38DF7-425A-1A4B-B769-7D6C9B83E8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0372-2113-4644-B093-A25F5FEFE579}"/>
              </a:ext>
            </a:extLst>
          </p:cNvPr>
          <p:cNvSpPr txBox="1"/>
          <p:nvPr/>
        </p:nvSpPr>
        <p:spPr>
          <a:xfrm>
            <a:off x="1427514" y="1848334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EDFF3-F8A2-C44B-8411-B4EA5C3C5EEA}"/>
              </a:ext>
            </a:extLst>
          </p:cNvPr>
          <p:cNvSpPr txBox="1"/>
          <p:nvPr/>
        </p:nvSpPr>
        <p:spPr>
          <a:xfrm>
            <a:off x="3127750" y="1848334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F5A8E-3A6B-F24B-8ED6-336F26809908}"/>
              </a:ext>
            </a:extLst>
          </p:cNvPr>
          <p:cNvSpPr txBox="1"/>
          <p:nvPr/>
        </p:nvSpPr>
        <p:spPr>
          <a:xfrm>
            <a:off x="3692333" y="1848334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EF1EF9-0035-0648-ADB7-F891CB54529D}"/>
              </a:ext>
            </a:extLst>
          </p:cNvPr>
          <p:cNvGrpSpPr/>
          <p:nvPr/>
        </p:nvGrpSpPr>
        <p:grpSpPr>
          <a:xfrm>
            <a:off x="1686175" y="1598817"/>
            <a:ext cx="2656831" cy="307777"/>
            <a:chOff x="3182674" y="2058056"/>
            <a:chExt cx="2656831" cy="3077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29B753-E246-E64C-B22E-5561058E5A9E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CA548-E24B-824C-8753-36BE98094682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75BDF-F49A-FB4E-B542-D4BD7201AE2F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92438C-B0FD-384C-AC55-589EE9AE66BD}"/>
              </a:ext>
            </a:extLst>
          </p:cNvPr>
          <p:cNvSpPr txBox="1"/>
          <p:nvPr/>
        </p:nvSpPr>
        <p:spPr>
          <a:xfrm>
            <a:off x="1427514" y="2650882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1000 0010 0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9725A-6596-7444-B5DB-7149507136F9}"/>
              </a:ext>
            </a:extLst>
          </p:cNvPr>
          <p:cNvSpPr txBox="1"/>
          <p:nvPr/>
        </p:nvSpPr>
        <p:spPr>
          <a:xfrm>
            <a:off x="3127750" y="2650882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137DD-F35D-E04B-BAE5-75106870847F}"/>
              </a:ext>
            </a:extLst>
          </p:cNvPr>
          <p:cNvSpPr txBox="1"/>
          <p:nvPr/>
        </p:nvSpPr>
        <p:spPr>
          <a:xfrm>
            <a:off x="3692333" y="2650882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11EAA2-F178-0446-A8A1-8EB06CC2EBD0}"/>
              </a:ext>
            </a:extLst>
          </p:cNvPr>
          <p:cNvGrpSpPr/>
          <p:nvPr/>
        </p:nvGrpSpPr>
        <p:grpSpPr>
          <a:xfrm>
            <a:off x="1686175" y="2410695"/>
            <a:ext cx="2656831" cy="307777"/>
            <a:chOff x="3182674" y="2058056"/>
            <a:chExt cx="265683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71524-B628-7644-9777-B2DAB6BF8A1C}"/>
                </a:ext>
              </a:extLst>
            </p:cNvPr>
            <p:cNvSpPr txBox="1"/>
            <p:nvPr/>
          </p:nvSpPr>
          <p:spPr>
            <a:xfrm>
              <a:off x="3182674" y="2058056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 ← R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77B540-3331-274B-855B-25C54FB8194C}"/>
                </a:ext>
              </a:extLst>
            </p:cNvPr>
            <p:cNvSpPr txBox="1"/>
            <p:nvPr/>
          </p:nvSpPr>
          <p:spPr>
            <a:xfrm>
              <a:off x="4695175" y="205805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1FB404-A784-0341-AA60-F89ABF994127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84EACC-D7DC-6444-BBBA-462BDB6B77FD}"/>
              </a:ext>
            </a:extLst>
          </p:cNvPr>
          <p:cNvSpPr txBox="1"/>
          <p:nvPr/>
        </p:nvSpPr>
        <p:spPr>
          <a:xfrm>
            <a:off x="1427514" y="3463020"/>
            <a:ext cx="203773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1001 0001 0000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6888F-6325-DD48-9D4F-6C36F3293AAD}"/>
              </a:ext>
            </a:extLst>
          </p:cNvPr>
          <p:cNvSpPr txBox="1"/>
          <p:nvPr/>
        </p:nvSpPr>
        <p:spPr>
          <a:xfrm>
            <a:off x="3547634" y="346302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DE9C3-B74B-9E41-8281-71240B0EDDD1}"/>
              </a:ext>
            </a:extLst>
          </p:cNvPr>
          <p:cNvSpPr txBox="1"/>
          <p:nvPr/>
        </p:nvSpPr>
        <p:spPr>
          <a:xfrm>
            <a:off x="1686175" y="321350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 ← 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930CF-D05C-4547-910C-0A0EB047EEC6}"/>
              </a:ext>
            </a:extLst>
          </p:cNvPr>
          <p:cNvSpPr txBox="1"/>
          <p:nvPr/>
        </p:nvSpPr>
        <p:spPr>
          <a:xfrm>
            <a:off x="3547634" y="321350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88CBC-57FA-5B48-A90B-E624AD4FA2E9}"/>
              </a:ext>
            </a:extLst>
          </p:cNvPr>
          <p:cNvSpPr txBox="1"/>
          <p:nvPr/>
        </p:nvSpPr>
        <p:spPr>
          <a:xfrm>
            <a:off x="4077054" y="344883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A8D0A-3A2C-614C-996E-ED1694491505}"/>
              </a:ext>
            </a:extLst>
          </p:cNvPr>
          <p:cNvSpPr txBox="1"/>
          <p:nvPr/>
        </p:nvSpPr>
        <p:spPr>
          <a:xfrm>
            <a:off x="4132809" y="321350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14B9-D089-764C-B8EB-F6EEB41B833F}"/>
              </a:ext>
            </a:extLst>
          </p:cNvPr>
          <p:cNvSpPr txBox="1"/>
          <p:nvPr/>
        </p:nvSpPr>
        <p:spPr>
          <a:xfrm>
            <a:off x="1514753" y="102784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Data Movement Instructions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F8CFE0-FCC3-8947-8CCD-4D9F26A6405A}"/>
              </a:ext>
            </a:extLst>
          </p:cNvPr>
          <p:cNvGrpSpPr/>
          <p:nvPr/>
        </p:nvGrpSpPr>
        <p:grpSpPr>
          <a:xfrm>
            <a:off x="5267044" y="1009471"/>
            <a:ext cx="3887603" cy="3652967"/>
            <a:chOff x="5267044" y="1009471"/>
            <a:chExt cx="3887603" cy="36529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CD89D6-D09C-1A44-9CA1-C7BD885E4F23}"/>
                </a:ext>
              </a:extLst>
            </p:cNvPr>
            <p:cNvSpPr txBox="1"/>
            <p:nvPr/>
          </p:nvSpPr>
          <p:spPr>
            <a:xfrm>
              <a:off x="5477486" y="1848334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1010 0001 00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774E5A-6F22-0346-8903-73A4EB8CDB61}"/>
                </a:ext>
              </a:extLst>
            </p:cNvPr>
            <p:cNvSpPr txBox="1"/>
            <p:nvPr/>
          </p:nvSpPr>
          <p:spPr>
            <a:xfrm>
              <a:off x="7308356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CBB570-D0D4-3A43-8E4E-36CD8A311015}"/>
                </a:ext>
              </a:extLst>
            </p:cNvPr>
            <p:cNvSpPr txBox="1"/>
            <p:nvPr/>
          </p:nvSpPr>
          <p:spPr>
            <a:xfrm>
              <a:off x="7872939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FC9D80-3114-E542-BE66-09FF6D19DEF9}"/>
                </a:ext>
              </a:extLst>
            </p:cNvPr>
            <p:cNvSpPr txBox="1"/>
            <p:nvPr/>
          </p:nvSpPr>
          <p:spPr>
            <a:xfrm>
              <a:off x="5642841" y="1598817"/>
              <a:ext cx="1420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+ RB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338430-BB42-8C46-8489-976547948B07}"/>
                </a:ext>
              </a:extLst>
            </p:cNvPr>
            <p:cNvSpPr txBox="1"/>
            <p:nvPr/>
          </p:nvSpPr>
          <p:spPr>
            <a:xfrm>
              <a:off x="7323527" y="159881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BDE67-AEED-474D-A3F9-F772546A5D8C}"/>
                </a:ext>
              </a:extLst>
            </p:cNvPr>
            <p:cNvSpPr txBox="1"/>
            <p:nvPr/>
          </p:nvSpPr>
          <p:spPr>
            <a:xfrm>
              <a:off x="7879351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6767F4-98BD-EA40-BE0A-4DB8976D64E0}"/>
                </a:ext>
              </a:extLst>
            </p:cNvPr>
            <p:cNvSpPr txBox="1"/>
            <p:nvPr/>
          </p:nvSpPr>
          <p:spPr>
            <a:xfrm>
              <a:off x="8419145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3A16C-0C1E-FE4D-BF1A-C2B2E3E99362}"/>
                </a:ext>
              </a:extLst>
            </p:cNvPr>
            <p:cNvSpPr txBox="1"/>
            <p:nvPr/>
          </p:nvSpPr>
          <p:spPr>
            <a:xfrm>
              <a:off x="8425557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62924E-5F0A-FF49-8E41-CAF08960437C}"/>
                </a:ext>
              </a:extLst>
            </p:cNvPr>
            <p:cNvSpPr txBox="1"/>
            <p:nvPr/>
          </p:nvSpPr>
          <p:spPr>
            <a:xfrm>
              <a:off x="5477486" y="2650882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1010 0010 00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19C14C-7551-9842-A7BB-5F39FAD2136A}"/>
                </a:ext>
              </a:extLst>
            </p:cNvPr>
            <p:cNvSpPr txBox="1"/>
            <p:nvPr/>
          </p:nvSpPr>
          <p:spPr>
            <a:xfrm>
              <a:off x="7308356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E4AA39-22AB-784B-B8A6-63A2691CCB73}"/>
                </a:ext>
              </a:extLst>
            </p:cNvPr>
            <p:cNvSpPr txBox="1"/>
            <p:nvPr/>
          </p:nvSpPr>
          <p:spPr>
            <a:xfrm>
              <a:off x="7872939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99EE0F-724F-B44F-9BED-31ED19EF3388}"/>
                </a:ext>
              </a:extLst>
            </p:cNvPr>
            <p:cNvSpPr txBox="1"/>
            <p:nvPr/>
          </p:nvSpPr>
          <p:spPr>
            <a:xfrm>
              <a:off x="5642841" y="2392034"/>
              <a:ext cx="1375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- RB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E09159-53E9-9048-B701-F57FF9FAB623}"/>
                </a:ext>
              </a:extLst>
            </p:cNvPr>
            <p:cNvSpPr txBox="1"/>
            <p:nvPr/>
          </p:nvSpPr>
          <p:spPr>
            <a:xfrm>
              <a:off x="7323527" y="239203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18CFD3-6880-D641-B2C5-FD229FC58EE6}"/>
                </a:ext>
              </a:extLst>
            </p:cNvPr>
            <p:cNvSpPr txBox="1"/>
            <p:nvPr/>
          </p:nvSpPr>
          <p:spPr>
            <a:xfrm>
              <a:off x="7879351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7A47A-150F-0740-9B32-0BB197A65041}"/>
                </a:ext>
              </a:extLst>
            </p:cNvPr>
            <p:cNvSpPr txBox="1"/>
            <p:nvPr/>
          </p:nvSpPr>
          <p:spPr>
            <a:xfrm>
              <a:off x="8419145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101FCB-4F7D-A84B-86A1-F4BDDBD34F60}"/>
                </a:ext>
              </a:extLst>
            </p:cNvPr>
            <p:cNvSpPr txBox="1"/>
            <p:nvPr/>
          </p:nvSpPr>
          <p:spPr>
            <a:xfrm>
              <a:off x="8425557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AD4719-C9AC-2B43-B39B-0D00A8D601CE}"/>
                </a:ext>
              </a:extLst>
            </p:cNvPr>
            <p:cNvSpPr txBox="1"/>
            <p:nvPr/>
          </p:nvSpPr>
          <p:spPr>
            <a:xfrm>
              <a:off x="5477486" y="3463020"/>
              <a:ext cx="173336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1010 0011 00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BB2006-BBC3-F940-A9D9-B9D433CC080B}"/>
                </a:ext>
              </a:extLst>
            </p:cNvPr>
            <p:cNvSpPr txBox="1"/>
            <p:nvPr/>
          </p:nvSpPr>
          <p:spPr>
            <a:xfrm>
              <a:off x="7308356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328CCF-39CD-DA4C-848D-C31FBE448A80}"/>
                </a:ext>
              </a:extLst>
            </p:cNvPr>
            <p:cNvSpPr txBox="1"/>
            <p:nvPr/>
          </p:nvSpPr>
          <p:spPr>
            <a:xfrm>
              <a:off x="7872939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3C8F2B-0AD8-6F44-BCD0-034E5EA325DC}"/>
                </a:ext>
              </a:extLst>
            </p:cNvPr>
            <p:cNvSpPr txBox="1"/>
            <p:nvPr/>
          </p:nvSpPr>
          <p:spPr>
            <a:xfrm>
              <a:off x="5642841" y="3204172"/>
              <a:ext cx="1436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&amp; RB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78035-7234-494A-81A7-E7BD1D630CD8}"/>
                </a:ext>
              </a:extLst>
            </p:cNvPr>
            <p:cNvSpPr txBox="1"/>
            <p:nvPr/>
          </p:nvSpPr>
          <p:spPr>
            <a:xfrm>
              <a:off x="7323527" y="3204172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CA74FA-B8C2-9341-BB83-3BC9D885E3A6}"/>
                </a:ext>
              </a:extLst>
            </p:cNvPr>
            <p:cNvSpPr txBox="1"/>
            <p:nvPr/>
          </p:nvSpPr>
          <p:spPr>
            <a:xfrm>
              <a:off x="7879351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C43234-1C3D-9441-9989-CF06480C4BB5}"/>
                </a:ext>
              </a:extLst>
            </p:cNvPr>
            <p:cNvSpPr txBox="1"/>
            <p:nvPr/>
          </p:nvSpPr>
          <p:spPr>
            <a:xfrm>
              <a:off x="8419145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E6D5FC-58CE-1446-87A1-F3B489EE2AE0}"/>
                </a:ext>
              </a:extLst>
            </p:cNvPr>
            <p:cNvSpPr txBox="1"/>
            <p:nvPr/>
          </p:nvSpPr>
          <p:spPr>
            <a:xfrm>
              <a:off x="8425557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C1A3E1-4E96-E047-9114-9EAD279B9020}"/>
                </a:ext>
              </a:extLst>
            </p:cNvPr>
            <p:cNvSpPr txBox="1"/>
            <p:nvPr/>
          </p:nvSpPr>
          <p:spPr>
            <a:xfrm>
              <a:off x="5477486" y="4262328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1010 0100 00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BEA983-2800-804B-8C18-E6DB1EA64E84}"/>
                </a:ext>
              </a:extLst>
            </p:cNvPr>
            <p:cNvSpPr txBox="1"/>
            <p:nvPr/>
          </p:nvSpPr>
          <p:spPr>
            <a:xfrm>
              <a:off x="7308356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430F4D-CAA1-4D40-A918-901E3A4C512D}"/>
                </a:ext>
              </a:extLst>
            </p:cNvPr>
            <p:cNvSpPr txBox="1"/>
            <p:nvPr/>
          </p:nvSpPr>
          <p:spPr>
            <a:xfrm>
              <a:off x="7872939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2EFC89-99BF-784B-ABDA-226178CFC4A5}"/>
                </a:ext>
              </a:extLst>
            </p:cNvPr>
            <p:cNvSpPr txBox="1"/>
            <p:nvPr/>
          </p:nvSpPr>
          <p:spPr>
            <a:xfrm>
              <a:off x="5642841" y="4003480"/>
              <a:ext cx="1362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| RB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AD8752-CF67-204A-91DE-F39853B82162}"/>
                </a:ext>
              </a:extLst>
            </p:cNvPr>
            <p:cNvSpPr txBox="1"/>
            <p:nvPr/>
          </p:nvSpPr>
          <p:spPr>
            <a:xfrm>
              <a:off x="7323527" y="4003480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09438B-A253-2448-9BE9-C7F5F30068B1}"/>
                </a:ext>
              </a:extLst>
            </p:cNvPr>
            <p:cNvSpPr txBox="1"/>
            <p:nvPr/>
          </p:nvSpPr>
          <p:spPr>
            <a:xfrm>
              <a:off x="7879351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F9505C-9347-244D-BDDC-D3DD9C12A566}"/>
                </a:ext>
              </a:extLst>
            </p:cNvPr>
            <p:cNvSpPr txBox="1"/>
            <p:nvPr/>
          </p:nvSpPr>
          <p:spPr>
            <a:xfrm>
              <a:off x="8419145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1F3BB4-BC59-7B40-8D55-6E50C1B6E86F}"/>
                </a:ext>
              </a:extLst>
            </p:cNvPr>
            <p:cNvSpPr txBox="1"/>
            <p:nvPr/>
          </p:nvSpPr>
          <p:spPr>
            <a:xfrm>
              <a:off x="8425557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07694B-0CC3-BD4C-9CBD-96592EDAA6CD}"/>
                </a:ext>
              </a:extLst>
            </p:cNvPr>
            <p:cNvSpPr txBox="1"/>
            <p:nvPr/>
          </p:nvSpPr>
          <p:spPr>
            <a:xfrm>
              <a:off x="5267044" y="1009471"/>
              <a:ext cx="3887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Arithmetic</a:t>
              </a:r>
              <a:r>
                <a:rPr lang="en-US" sz="2000" u="sng" dirty="0"/>
                <a:t> and Logic Instructions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7C3D77-2B06-7247-A94B-7A80B96C7768}"/>
              </a:ext>
            </a:extLst>
          </p:cNvPr>
          <p:cNvGrpSpPr/>
          <p:nvPr/>
        </p:nvGrpSpPr>
        <p:grpSpPr>
          <a:xfrm>
            <a:off x="1427514" y="3983968"/>
            <a:ext cx="2450414" cy="799022"/>
            <a:chOff x="1427514" y="3983968"/>
            <a:chExt cx="2450414" cy="79902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A3E196-2855-FB4F-A32E-73A312BB0387}"/>
                </a:ext>
              </a:extLst>
            </p:cNvPr>
            <p:cNvSpPr txBox="1"/>
            <p:nvPr/>
          </p:nvSpPr>
          <p:spPr>
            <a:xfrm>
              <a:off x="2355203" y="398396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Halt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5640AB-1202-2D4E-9C72-9236470E09D5}"/>
                </a:ext>
              </a:extLst>
            </p:cNvPr>
            <p:cNvSpPr txBox="1"/>
            <p:nvPr/>
          </p:nvSpPr>
          <p:spPr>
            <a:xfrm>
              <a:off x="1427514" y="4382880"/>
              <a:ext cx="245041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1111 1111 1111 1111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21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F84DB-8DD2-3F47-B626-E788C5B16D2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C5E5AA-5C8C-6B49-B6D5-AABF8B1E220F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EB5DC1-95C5-7D4C-ACAD-02D637966A42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03A8DE-9AAE-DD46-B88A-0BCAB998B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93660DD-193C-8E4D-B7C7-83FF6A1A2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11" y="1601820"/>
            <a:ext cx="6743689" cy="351902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1B2A14B-2CB7-A048-B39C-A1562EC4A3A2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49DD6-72A2-B04D-B7C3-256F09209031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25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F781B9-C31A-5B4F-94C0-FD5C7E92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1" y="1585298"/>
            <a:ext cx="6743689" cy="351902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79CB3F-B612-964E-BB51-CC492F99B25B}"/>
              </a:ext>
            </a:extLst>
          </p:cNvPr>
          <p:cNvSpPr/>
          <p:nvPr/>
        </p:nvSpPr>
        <p:spPr>
          <a:xfrm>
            <a:off x="657922" y="3021428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400019" y="2144751"/>
            <a:ext cx="2095898" cy="23045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544900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41A9E2-E407-4145-AD04-56B7D5E24BBF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B2569-39EC-574F-AFE5-F0C692B1BC14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5889644-B1F6-174E-8626-34A2FD9DE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6407E0E-EDB0-414F-8247-9A85C53A0106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14489-6D7E-1D44-964E-396A11443985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D6AD58-7085-1845-8FBB-66B38180080A}"/>
              </a:ext>
            </a:extLst>
          </p:cNvPr>
          <p:cNvGrpSpPr/>
          <p:nvPr/>
        </p:nvGrpSpPr>
        <p:grpSpPr>
          <a:xfrm>
            <a:off x="169945" y="3300762"/>
            <a:ext cx="1670314" cy="1268058"/>
            <a:chOff x="169945" y="3300762"/>
            <a:chExt cx="1670314" cy="12680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406952-0DAC-9240-936C-A944E10A22C8}"/>
                </a:ext>
              </a:extLst>
            </p:cNvPr>
            <p:cNvSpPr txBox="1"/>
            <p:nvPr/>
          </p:nvSpPr>
          <p:spPr>
            <a:xfrm>
              <a:off x="169945" y="3860934"/>
              <a:ext cx="16703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Print" panose="02000800000000000000" pitchFamily="2" charset="0"/>
                </a:rPr>
                <a:t>Convenient Shorthand</a:t>
              </a:r>
              <a:endParaRPr lang="en-US" sz="2000" dirty="0">
                <a:latin typeface="Segoe Print" panose="02000800000000000000" pitchFamily="2" charset="0"/>
              </a:endParaRP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A6DA41DB-939E-134F-AC5F-F2EA15FFACD6}"/>
                </a:ext>
              </a:extLst>
            </p:cNvPr>
            <p:cNvCxnSpPr>
              <a:cxnSpLocks/>
              <a:stCxn id="24" idx="0"/>
              <a:endCxn id="8" idx="2"/>
            </p:cNvCxnSpPr>
            <p:nvPr/>
          </p:nvCxnSpPr>
          <p:spPr>
            <a:xfrm rot="5400000" flipH="1" flipV="1">
              <a:off x="969004" y="3336860"/>
              <a:ext cx="560173" cy="48797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58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480E9E-8245-2948-AD08-DCC9280E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0" y="1583474"/>
            <a:ext cx="6743689" cy="3519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366410" y="2297152"/>
            <a:ext cx="2095898" cy="23829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671CE9-2F7D-FA4D-843C-E3A9F10B999F}"/>
              </a:ext>
            </a:extLst>
          </p:cNvPr>
          <p:cNvSpPr/>
          <p:nvPr/>
        </p:nvSpPr>
        <p:spPr>
          <a:xfrm>
            <a:off x="669228" y="3958131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544900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  <a:p>
            <a:r>
              <a:rPr lang="en-US" dirty="0"/>
              <a:t>Add R0 to itself and put the result in R1</a:t>
            </a:r>
          </a:p>
          <a:p>
            <a:pPr lvl="1"/>
            <a:r>
              <a:rPr lang="en-US" dirty="0"/>
              <a:t>R1 ← R0+R0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4ED13E-E057-4041-B624-A27750553501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A0F6BF-90E2-CC41-B912-7B3BF3A752D2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D04590-2FAE-5646-A94D-3AC84D716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BE601A02-5700-3045-96F9-6BB30CA10584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6B944-5D74-B84E-B4AD-8401512D45FA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3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3D9B8BD-47DC-BB46-99DA-78DFF3656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56" y="1579868"/>
            <a:ext cx="6743689" cy="3519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410142" y="2442118"/>
            <a:ext cx="2095898" cy="24114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D5D890-9ECA-7D40-A8EA-06B7BCE963E4}"/>
              </a:ext>
            </a:extLst>
          </p:cNvPr>
          <p:cNvSpPr/>
          <p:nvPr/>
        </p:nvSpPr>
        <p:spPr>
          <a:xfrm>
            <a:off x="580307" y="4685572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723492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  <a:p>
            <a:r>
              <a:rPr lang="en-US" dirty="0"/>
              <a:t>Add R0 to itself and put the result in R1</a:t>
            </a:r>
          </a:p>
          <a:p>
            <a:pPr lvl="1"/>
            <a:r>
              <a:rPr lang="en-US" dirty="0"/>
              <a:t>R1 ← R0+R0</a:t>
            </a:r>
          </a:p>
          <a:p>
            <a:r>
              <a:rPr lang="en-US" dirty="0"/>
              <a:t>Move the value in R1 to memory 6.</a:t>
            </a:r>
          </a:p>
          <a:p>
            <a:pPr lvl="1"/>
            <a:r>
              <a:rPr lang="en-US" dirty="0"/>
              <a:t>MM[6] ← R1</a:t>
            </a:r>
          </a:p>
          <a:p>
            <a:pPr lvl="1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960EE3-E062-AC48-AF74-92AA43A3E3A4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3E7919-0540-1A4A-8C56-0904AEAEFBA7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8474210-0E7F-514C-A1D5-3BCFA7F98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60FB2C0-3656-E946-8087-84964999B52E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2DE88-F9AA-B541-940B-4D920738BB06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18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B828-0E3E-AF4B-B169-DDD3C119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075" y="792727"/>
            <a:ext cx="5671710" cy="645300"/>
          </a:xfrm>
        </p:spPr>
        <p:txBody>
          <a:bodyPr/>
          <a:lstStyle/>
          <a:p>
            <a:r>
              <a:rPr lang="en-US" dirty="0"/>
              <a:t>Machine Language (ML)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FE491-A65C-D248-B9F6-1F18AFB1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9362" y="1592612"/>
            <a:ext cx="4944300" cy="3025108"/>
          </a:xfrm>
        </p:spPr>
        <p:txBody>
          <a:bodyPr/>
          <a:lstStyle/>
          <a:p>
            <a:r>
              <a:rPr lang="en-US" sz="2000" dirty="0"/>
              <a:t>R0 ← MM[5]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R1 ← R0+R0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95F5F-9F91-7F4F-9A93-19F9FECC2B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CF803-C4A7-7141-91E6-12F938928437}"/>
              </a:ext>
            </a:extLst>
          </p:cNvPr>
          <p:cNvSpPr txBox="1"/>
          <p:nvPr/>
        </p:nvSpPr>
        <p:spPr>
          <a:xfrm>
            <a:off x="2333000" y="2441618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5B7FE-4BCB-8F4D-9403-63AA62F8322F}"/>
              </a:ext>
            </a:extLst>
          </p:cNvPr>
          <p:cNvSpPr txBox="1"/>
          <p:nvPr/>
        </p:nvSpPr>
        <p:spPr>
          <a:xfrm>
            <a:off x="4033236" y="2441618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40843-3D83-E644-BE82-F1199B1CA7DD}"/>
              </a:ext>
            </a:extLst>
          </p:cNvPr>
          <p:cNvSpPr txBox="1"/>
          <p:nvPr/>
        </p:nvSpPr>
        <p:spPr>
          <a:xfrm>
            <a:off x="4597819" y="2441618"/>
            <a:ext cx="898003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00101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200357-E022-6C41-B574-ECC3F1977BE3}"/>
              </a:ext>
            </a:extLst>
          </p:cNvPr>
          <p:cNvGrpSpPr/>
          <p:nvPr/>
        </p:nvGrpSpPr>
        <p:grpSpPr>
          <a:xfrm>
            <a:off x="2647744" y="2812781"/>
            <a:ext cx="2857409" cy="593959"/>
            <a:chOff x="3238757" y="2734723"/>
            <a:chExt cx="2857409" cy="5939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F1C1DD-EFA4-9448-9597-2B89A77D4B04}"/>
                </a:ext>
              </a:extLst>
            </p:cNvPr>
            <p:cNvSpPr txBox="1"/>
            <p:nvPr/>
          </p:nvSpPr>
          <p:spPr>
            <a:xfrm>
              <a:off x="3238757" y="2734723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OpCode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C818DD-EAA3-5345-AEE6-746D25D27DCA}"/>
                </a:ext>
              </a:extLst>
            </p:cNvPr>
            <p:cNvSpPr txBox="1"/>
            <p:nvPr/>
          </p:nvSpPr>
          <p:spPr>
            <a:xfrm>
              <a:off x="4897247" y="3020905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6B6CC6A-F5EC-E640-BF9B-A90CCC5A76C3}"/>
                </a:ext>
              </a:extLst>
            </p:cNvPr>
            <p:cNvSpPr/>
            <p:nvPr/>
          </p:nvSpPr>
          <p:spPr>
            <a:xfrm rot="16200000">
              <a:off x="5240049" y="2164788"/>
              <a:ext cx="233265" cy="1478969"/>
            </a:xfrm>
            <a:prstGeom prst="lef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362484-C546-A94C-9BAE-17F4EF17E2F8}"/>
              </a:ext>
            </a:extLst>
          </p:cNvPr>
          <p:cNvGrpSpPr/>
          <p:nvPr/>
        </p:nvGrpSpPr>
        <p:grpSpPr>
          <a:xfrm>
            <a:off x="2591661" y="2136114"/>
            <a:ext cx="2656831" cy="307777"/>
            <a:chOff x="3182674" y="2058056"/>
            <a:chExt cx="2656831" cy="3077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DD271E-B21D-5449-B9C5-5C226562C8F8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96AD0E-AF6C-DB4F-AAEB-AA3AF0B6B12B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84DE4C-4446-BE4D-90B7-2DF818DAACF8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D678CFC-AC6B-BE48-ADB5-061DDA887D7C}"/>
              </a:ext>
            </a:extLst>
          </p:cNvPr>
          <p:cNvSpPr txBox="1"/>
          <p:nvPr/>
        </p:nvSpPr>
        <p:spPr>
          <a:xfrm>
            <a:off x="2323669" y="3935593"/>
            <a:ext cx="175240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1010 0001 00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8F62C-8280-A746-8191-85590D4A4422}"/>
              </a:ext>
            </a:extLst>
          </p:cNvPr>
          <p:cNvSpPr txBox="1"/>
          <p:nvPr/>
        </p:nvSpPr>
        <p:spPr>
          <a:xfrm>
            <a:off x="4145919" y="3935593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6A628-B142-2F4D-A481-96D69CA075EB}"/>
              </a:ext>
            </a:extLst>
          </p:cNvPr>
          <p:cNvSpPr txBox="1"/>
          <p:nvPr/>
        </p:nvSpPr>
        <p:spPr>
          <a:xfrm>
            <a:off x="4709656" y="3939326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119907-6094-4C43-BF1D-2DDFBF23820A}"/>
              </a:ext>
            </a:extLst>
          </p:cNvPr>
          <p:cNvSpPr txBox="1"/>
          <p:nvPr/>
        </p:nvSpPr>
        <p:spPr>
          <a:xfrm>
            <a:off x="5241876" y="3935593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487F4A-4A59-DB47-8132-852F1BB2E883}"/>
              </a:ext>
            </a:extLst>
          </p:cNvPr>
          <p:cNvGrpSpPr/>
          <p:nvPr/>
        </p:nvGrpSpPr>
        <p:grpSpPr>
          <a:xfrm>
            <a:off x="2417484" y="3627815"/>
            <a:ext cx="3254923" cy="311510"/>
            <a:chOff x="3008497" y="3549757"/>
            <a:chExt cx="3254923" cy="3115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8EF065-5C32-4C48-B067-75F96F39887C}"/>
                </a:ext>
              </a:extLst>
            </p:cNvPr>
            <p:cNvSpPr txBox="1"/>
            <p:nvPr/>
          </p:nvSpPr>
          <p:spPr>
            <a:xfrm>
              <a:off x="3008497" y="3549758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RA+RB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7FED3C-FA44-9446-94F5-731E8B7984EE}"/>
                </a:ext>
              </a:extLst>
            </p:cNvPr>
            <p:cNvSpPr txBox="1"/>
            <p:nvPr/>
          </p:nvSpPr>
          <p:spPr>
            <a:xfrm>
              <a:off x="4732729" y="354975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5B0029-2758-FC4A-A120-D80F05612794}"/>
                </a:ext>
              </a:extLst>
            </p:cNvPr>
            <p:cNvSpPr txBox="1"/>
            <p:nvPr/>
          </p:nvSpPr>
          <p:spPr>
            <a:xfrm>
              <a:off x="5296466" y="355349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A159D1-8031-454D-8392-A3C49EB2779F}"/>
                </a:ext>
              </a:extLst>
            </p:cNvPr>
            <p:cNvSpPr txBox="1"/>
            <p:nvPr/>
          </p:nvSpPr>
          <p:spPr>
            <a:xfrm>
              <a:off x="5828686" y="354975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2EAC74-8279-5747-A16D-8376334B588D}"/>
              </a:ext>
            </a:extLst>
          </p:cNvPr>
          <p:cNvGrpSpPr/>
          <p:nvPr/>
        </p:nvGrpSpPr>
        <p:grpSpPr>
          <a:xfrm>
            <a:off x="2774112" y="4309943"/>
            <a:ext cx="2937764" cy="588455"/>
            <a:chOff x="3365125" y="4231885"/>
            <a:chExt cx="2937764" cy="5884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6E7B68-F5B8-1045-8EF3-95DA4B576AE0}"/>
                </a:ext>
              </a:extLst>
            </p:cNvPr>
            <p:cNvSpPr txBox="1"/>
            <p:nvPr/>
          </p:nvSpPr>
          <p:spPr>
            <a:xfrm>
              <a:off x="3365125" y="4231885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OpCode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88E1DA-103B-B24A-AA96-AE6B25AA2171}"/>
                </a:ext>
              </a:extLst>
            </p:cNvPr>
            <p:cNvSpPr txBox="1"/>
            <p:nvPr/>
          </p:nvSpPr>
          <p:spPr>
            <a:xfrm>
              <a:off x="5050600" y="4512563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FF7D74A6-8A3E-4D46-BB4B-22C5A83251F4}"/>
                </a:ext>
              </a:extLst>
            </p:cNvPr>
            <p:cNvSpPr/>
            <p:nvPr/>
          </p:nvSpPr>
          <p:spPr>
            <a:xfrm rot="16200000">
              <a:off x="5398773" y="3608446"/>
              <a:ext cx="233265" cy="1574967"/>
            </a:xfrm>
            <a:prstGeom prst="lef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8A1301A-74B8-7741-8990-A695269C6C99}"/>
              </a:ext>
            </a:extLst>
          </p:cNvPr>
          <p:cNvGrpSpPr/>
          <p:nvPr/>
        </p:nvGrpSpPr>
        <p:grpSpPr>
          <a:xfrm>
            <a:off x="5825396" y="1957157"/>
            <a:ext cx="2304384" cy="2352786"/>
            <a:chOff x="6416409" y="1879099"/>
            <a:chExt cx="2304384" cy="2352786"/>
          </a:xfrm>
        </p:grpSpPr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9FA7970D-E755-6842-8AB6-DCA598C285C2}"/>
                </a:ext>
              </a:extLst>
            </p:cNvPr>
            <p:cNvSpPr/>
            <p:nvPr/>
          </p:nvSpPr>
          <p:spPr>
            <a:xfrm rot="10800000">
              <a:off x="6418053" y="2363560"/>
              <a:ext cx="233265" cy="380126"/>
            </a:xfrm>
            <a:prstGeom prst="leftBrac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F3D9DE16-F18C-EB4D-A553-9DFCC1A83949}"/>
                </a:ext>
              </a:extLst>
            </p:cNvPr>
            <p:cNvSpPr/>
            <p:nvPr/>
          </p:nvSpPr>
          <p:spPr>
            <a:xfrm rot="10800000">
              <a:off x="6416409" y="3851759"/>
              <a:ext cx="233265" cy="380126"/>
            </a:xfrm>
            <a:prstGeom prst="leftBrac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86AE62-DE23-5849-B2B4-DDA8AB62ECCD}"/>
                </a:ext>
              </a:extLst>
            </p:cNvPr>
            <p:cNvSpPr txBox="1"/>
            <p:nvPr/>
          </p:nvSpPr>
          <p:spPr>
            <a:xfrm>
              <a:off x="7322653" y="1879099"/>
              <a:ext cx="13981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All K&amp;S ML</a:t>
              </a:r>
            </a:p>
            <a:p>
              <a:pPr algn="ctr"/>
              <a:r>
                <a:rPr lang="en-US" dirty="0"/>
                <a:t>instructions are</a:t>
              </a:r>
            </a:p>
            <a:p>
              <a:pPr algn="ctr"/>
              <a:r>
                <a:rPr lang="en-US" dirty="0"/>
                <a:t>16 bits long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3E074F84-F2C2-0047-AE9C-8F89E1E62A9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 flipV="1">
              <a:off x="6674359" y="2248431"/>
              <a:ext cx="648294" cy="315184"/>
            </a:xfrm>
            <a:prstGeom prst="curvedConnector3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7C844ED6-8EF3-BD4C-82F6-7B36E405C66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5400000">
              <a:off x="6636012" y="2656110"/>
              <a:ext cx="1424058" cy="134736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4">
            <a:extLst>
              <a:ext uri="{FF2B5EF4-FFF2-40B4-BE49-F238E27FC236}">
                <a16:creationId xmlns:a16="http://schemas.microsoft.com/office/drawing/2014/main" id="{0DBC8E8D-148B-B749-AF42-9399022C3C31}"/>
              </a:ext>
            </a:extLst>
          </p:cNvPr>
          <p:cNvSpPr/>
          <p:nvPr/>
        </p:nvSpPr>
        <p:spPr>
          <a:xfrm rot="20831090">
            <a:off x="5692422" y="252242"/>
            <a:ext cx="3203617" cy="14608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ML Instructions are an </a:t>
            </a:r>
            <a:r>
              <a:rPr lang="en-US" sz="1800" i="1" dirty="0">
                <a:solidFill>
                  <a:schemeClr val="tx1"/>
                </a:solidFill>
              </a:rPr>
              <a:t>abstraction!</a:t>
            </a:r>
          </a:p>
        </p:txBody>
      </p:sp>
    </p:spTree>
    <p:extLst>
      <p:ext uri="{BB962C8B-B14F-4D97-AF65-F5344CB8AC3E}">
        <p14:creationId xmlns:p14="http://schemas.microsoft.com/office/powerpoint/2010/main" val="28858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A5F6317-2D9E-654F-8E28-197F6BAEDCB1}"/>
              </a:ext>
            </a:extLst>
          </p:cNvPr>
          <p:cNvSpPr/>
          <p:nvPr/>
        </p:nvSpPr>
        <p:spPr>
          <a:xfrm>
            <a:off x="5366152" y="2384612"/>
            <a:ext cx="3689385" cy="77230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E1FE5BD-BCEB-7D46-90E9-51ABB0BC80E7}"/>
              </a:ext>
            </a:extLst>
          </p:cNvPr>
          <p:cNvSpPr/>
          <p:nvPr/>
        </p:nvSpPr>
        <p:spPr>
          <a:xfrm>
            <a:off x="1268963" y="1559425"/>
            <a:ext cx="3526972" cy="78595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C27D4-D631-754E-BC55-2B0B38FE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249" y="144900"/>
            <a:ext cx="6367042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38DF7-425A-1A4B-B769-7D6C9B83E8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0372-2113-4644-B093-A25F5FEFE579}"/>
              </a:ext>
            </a:extLst>
          </p:cNvPr>
          <p:cNvSpPr txBox="1"/>
          <p:nvPr/>
        </p:nvSpPr>
        <p:spPr>
          <a:xfrm>
            <a:off x="1427514" y="1848334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EDFF3-F8A2-C44B-8411-B4EA5C3C5EEA}"/>
              </a:ext>
            </a:extLst>
          </p:cNvPr>
          <p:cNvSpPr txBox="1"/>
          <p:nvPr/>
        </p:nvSpPr>
        <p:spPr>
          <a:xfrm>
            <a:off x="3127750" y="1848334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F5A8E-3A6B-F24B-8ED6-336F26809908}"/>
              </a:ext>
            </a:extLst>
          </p:cNvPr>
          <p:cNvSpPr txBox="1"/>
          <p:nvPr/>
        </p:nvSpPr>
        <p:spPr>
          <a:xfrm>
            <a:off x="3692333" y="1848334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EF1EF9-0035-0648-ADB7-F891CB54529D}"/>
              </a:ext>
            </a:extLst>
          </p:cNvPr>
          <p:cNvGrpSpPr/>
          <p:nvPr/>
        </p:nvGrpSpPr>
        <p:grpSpPr>
          <a:xfrm>
            <a:off x="1686175" y="1598817"/>
            <a:ext cx="2656831" cy="307777"/>
            <a:chOff x="3182674" y="2058056"/>
            <a:chExt cx="2656831" cy="3077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29B753-E246-E64C-B22E-5561058E5A9E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CA548-E24B-824C-8753-36BE98094682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75BDF-F49A-FB4E-B542-D4BD7201AE2F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92438C-B0FD-384C-AC55-589EE9AE66BD}"/>
              </a:ext>
            </a:extLst>
          </p:cNvPr>
          <p:cNvSpPr txBox="1"/>
          <p:nvPr/>
        </p:nvSpPr>
        <p:spPr>
          <a:xfrm>
            <a:off x="1427514" y="2650882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1000 0010 0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9725A-6596-7444-B5DB-7149507136F9}"/>
              </a:ext>
            </a:extLst>
          </p:cNvPr>
          <p:cNvSpPr txBox="1"/>
          <p:nvPr/>
        </p:nvSpPr>
        <p:spPr>
          <a:xfrm>
            <a:off x="3127750" y="2650882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137DD-F35D-E04B-BAE5-75106870847F}"/>
              </a:ext>
            </a:extLst>
          </p:cNvPr>
          <p:cNvSpPr txBox="1"/>
          <p:nvPr/>
        </p:nvSpPr>
        <p:spPr>
          <a:xfrm>
            <a:off x="3692333" y="2650882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11EAA2-F178-0446-A8A1-8EB06CC2EBD0}"/>
              </a:ext>
            </a:extLst>
          </p:cNvPr>
          <p:cNvGrpSpPr/>
          <p:nvPr/>
        </p:nvGrpSpPr>
        <p:grpSpPr>
          <a:xfrm>
            <a:off x="1686175" y="2410695"/>
            <a:ext cx="2656831" cy="307777"/>
            <a:chOff x="3182674" y="2058056"/>
            <a:chExt cx="265683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71524-B628-7644-9777-B2DAB6BF8A1C}"/>
                </a:ext>
              </a:extLst>
            </p:cNvPr>
            <p:cNvSpPr txBox="1"/>
            <p:nvPr/>
          </p:nvSpPr>
          <p:spPr>
            <a:xfrm>
              <a:off x="3182674" y="2058056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 ← R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77B540-3331-274B-855B-25C54FB8194C}"/>
                </a:ext>
              </a:extLst>
            </p:cNvPr>
            <p:cNvSpPr txBox="1"/>
            <p:nvPr/>
          </p:nvSpPr>
          <p:spPr>
            <a:xfrm>
              <a:off x="4650571" y="205805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1FB404-A784-0341-AA60-F89ABF994127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84EACC-D7DC-6444-BBBA-462BDB6B77FD}"/>
              </a:ext>
            </a:extLst>
          </p:cNvPr>
          <p:cNvSpPr txBox="1"/>
          <p:nvPr/>
        </p:nvSpPr>
        <p:spPr>
          <a:xfrm>
            <a:off x="1427514" y="3463020"/>
            <a:ext cx="203773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1001 0001 0000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6888F-6325-DD48-9D4F-6C36F3293AAD}"/>
              </a:ext>
            </a:extLst>
          </p:cNvPr>
          <p:cNvSpPr txBox="1"/>
          <p:nvPr/>
        </p:nvSpPr>
        <p:spPr>
          <a:xfrm>
            <a:off x="3547634" y="346302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DE9C3-B74B-9E41-8281-71240B0EDDD1}"/>
              </a:ext>
            </a:extLst>
          </p:cNvPr>
          <p:cNvSpPr txBox="1"/>
          <p:nvPr/>
        </p:nvSpPr>
        <p:spPr>
          <a:xfrm>
            <a:off x="1686175" y="32135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 ← 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930CF-D05C-4547-910C-0A0EB047EEC6}"/>
              </a:ext>
            </a:extLst>
          </p:cNvPr>
          <p:cNvSpPr txBox="1"/>
          <p:nvPr/>
        </p:nvSpPr>
        <p:spPr>
          <a:xfrm>
            <a:off x="3547634" y="321350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88CBC-57FA-5B48-A90B-E624AD4FA2E9}"/>
              </a:ext>
            </a:extLst>
          </p:cNvPr>
          <p:cNvSpPr txBox="1"/>
          <p:nvPr/>
        </p:nvSpPr>
        <p:spPr>
          <a:xfrm>
            <a:off x="4077054" y="344883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A8D0A-3A2C-614C-996E-ED1694491505}"/>
              </a:ext>
            </a:extLst>
          </p:cNvPr>
          <p:cNvSpPr txBox="1"/>
          <p:nvPr/>
        </p:nvSpPr>
        <p:spPr>
          <a:xfrm>
            <a:off x="4110507" y="321350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14B9-D089-764C-B8EB-F6EEB41B833F}"/>
              </a:ext>
            </a:extLst>
          </p:cNvPr>
          <p:cNvSpPr txBox="1"/>
          <p:nvPr/>
        </p:nvSpPr>
        <p:spPr>
          <a:xfrm>
            <a:off x="1514753" y="102784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Data Movement Instructions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F8CFE0-FCC3-8947-8CCD-4D9F26A6405A}"/>
              </a:ext>
            </a:extLst>
          </p:cNvPr>
          <p:cNvGrpSpPr/>
          <p:nvPr/>
        </p:nvGrpSpPr>
        <p:grpSpPr>
          <a:xfrm>
            <a:off x="5267044" y="1009471"/>
            <a:ext cx="3887603" cy="3652967"/>
            <a:chOff x="5267044" y="1009471"/>
            <a:chExt cx="3887603" cy="36529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CD89D6-D09C-1A44-9CA1-C7BD885E4F23}"/>
                </a:ext>
              </a:extLst>
            </p:cNvPr>
            <p:cNvSpPr txBox="1"/>
            <p:nvPr/>
          </p:nvSpPr>
          <p:spPr>
            <a:xfrm>
              <a:off x="5477486" y="1848334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1010 0001 00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774E5A-6F22-0346-8903-73A4EB8CDB61}"/>
                </a:ext>
              </a:extLst>
            </p:cNvPr>
            <p:cNvSpPr txBox="1"/>
            <p:nvPr/>
          </p:nvSpPr>
          <p:spPr>
            <a:xfrm>
              <a:off x="7308356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CBB570-D0D4-3A43-8E4E-36CD8A311015}"/>
                </a:ext>
              </a:extLst>
            </p:cNvPr>
            <p:cNvSpPr txBox="1"/>
            <p:nvPr/>
          </p:nvSpPr>
          <p:spPr>
            <a:xfrm>
              <a:off x="7872939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FC9D80-3114-E542-BE66-09FF6D19DEF9}"/>
                </a:ext>
              </a:extLst>
            </p:cNvPr>
            <p:cNvSpPr txBox="1"/>
            <p:nvPr/>
          </p:nvSpPr>
          <p:spPr>
            <a:xfrm>
              <a:off x="5642841" y="1598817"/>
              <a:ext cx="1420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+ RB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338430-BB42-8C46-8489-976547948B07}"/>
                </a:ext>
              </a:extLst>
            </p:cNvPr>
            <p:cNvSpPr txBox="1"/>
            <p:nvPr/>
          </p:nvSpPr>
          <p:spPr>
            <a:xfrm>
              <a:off x="7323527" y="159881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BDE67-AEED-474D-A3F9-F772546A5D8C}"/>
                </a:ext>
              </a:extLst>
            </p:cNvPr>
            <p:cNvSpPr txBox="1"/>
            <p:nvPr/>
          </p:nvSpPr>
          <p:spPr>
            <a:xfrm>
              <a:off x="7879351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6767F4-98BD-EA40-BE0A-4DB8976D64E0}"/>
                </a:ext>
              </a:extLst>
            </p:cNvPr>
            <p:cNvSpPr txBox="1"/>
            <p:nvPr/>
          </p:nvSpPr>
          <p:spPr>
            <a:xfrm>
              <a:off x="8419145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3A16C-0C1E-FE4D-BF1A-C2B2E3E99362}"/>
                </a:ext>
              </a:extLst>
            </p:cNvPr>
            <p:cNvSpPr txBox="1"/>
            <p:nvPr/>
          </p:nvSpPr>
          <p:spPr>
            <a:xfrm>
              <a:off x="8425557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62924E-5F0A-FF49-8E41-CAF08960437C}"/>
                </a:ext>
              </a:extLst>
            </p:cNvPr>
            <p:cNvSpPr txBox="1"/>
            <p:nvPr/>
          </p:nvSpPr>
          <p:spPr>
            <a:xfrm>
              <a:off x="5477486" y="2650882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1010 0010 00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19C14C-7551-9842-A7BB-5F39FAD2136A}"/>
                </a:ext>
              </a:extLst>
            </p:cNvPr>
            <p:cNvSpPr txBox="1"/>
            <p:nvPr/>
          </p:nvSpPr>
          <p:spPr>
            <a:xfrm>
              <a:off x="7308356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E4AA39-22AB-784B-B8A6-63A2691CCB73}"/>
                </a:ext>
              </a:extLst>
            </p:cNvPr>
            <p:cNvSpPr txBox="1"/>
            <p:nvPr/>
          </p:nvSpPr>
          <p:spPr>
            <a:xfrm>
              <a:off x="7872939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99EE0F-724F-B44F-9BED-31ED19EF3388}"/>
                </a:ext>
              </a:extLst>
            </p:cNvPr>
            <p:cNvSpPr txBox="1"/>
            <p:nvPr/>
          </p:nvSpPr>
          <p:spPr>
            <a:xfrm>
              <a:off x="5642841" y="2392034"/>
              <a:ext cx="1375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- RB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E09159-53E9-9048-B701-F57FF9FAB623}"/>
                </a:ext>
              </a:extLst>
            </p:cNvPr>
            <p:cNvSpPr txBox="1"/>
            <p:nvPr/>
          </p:nvSpPr>
          <p:spPr>
            <a:xfrm>
              <a:off x="7323527" y="239203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18CFD3-6880-D641-B2C5-FD229FC58EE6}"/>
                </a:ext>
              </a:extLst>
            </p:cNvPr>
            <p:cNvSpPr txBox="1"/>
            <p:nvPr/>
          </p:nvSpPr>
          <p:spPr>
            <a:xfrm>
              <a:off x="7879351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7A47A-150F-0740-9B32-0BB197A65041}"/>
                </a:ext>
              </a:extLst>
            </p:cNvPr>
            <p:cNvSpPr txBox="1"/>
            <p:nvPr/>
          </p:nvSpPr>
          <p:spPr>
            <a:xfrm>
              <a:off x="8419145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101FCB-4F7D-A84B-86A1-F4BDDBD34F60}"/>
                </a:ext>
              </a:extLst>
            </p:cNvPr>
            <p:cNvSpPr txBox="1"/>
            <p:nvPr/>
          </p:nvSpPr>
          <p:spPr>
            <a:xfrm>
              <a:off x="8425557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AD4719-C9AC-2B43-B39B-0D00A8D601CE}"/>
                </a:ext>
              </a:extLst>
            </p:cNvPr>
            <p:cNvSpPr txBox="1"/>
            <p:nvPr/>
          </p:nvSpPr>
          <p:spPr>
            <a:xfrm>
              <a:off x="5477486" y="3463020"/>
              <a:ext cx="173336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1010 0011 00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BB2006-BBC3-F940-A9D9-B9D433CC080B}"/>
                </a:ext>
              </a:extLst>
            </p:cNvPr>
            <p:cNvSpPr txBox="1"/>
            <p:nvPr/>
          </p:nvSpPr>
          <p:spPr>
            <a:xfrm>
              <a:off x="7308356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328CCF-39CD-DA4C-848D-C31FBE448A80}"/>
                </a:ext>
              </a:extLst>
            </p:cNvPr>
            <p:cNvSpPr txBox="1"/>
            <p:nvPr/>
          </p:nvSpPr>
          <p:spPr>
            <a:xfrm>
              <a:off x="7872939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3C8F2B-0AD8-6F44-BCD0-034E5EA325DC}"/>
                </a:ext>
              </a:extLst>
            </p:cNvPr>
            <p:cNvSpPr txBox="1"/>
            <p:nvPr/>
          </p:nvSpPr>
          <p:spPr>
            <a:xfrm>
              <a:off x="5642841" y="3204172"/>
              <a:ext cx="1436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&amp; RB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78035-7234-494A-81A7-E7BD1D630CD8}"/>
                </a:ext>
              </a:extLst>
            </p:cNvPr>
            <p:cNvSpPr txBox="1"/>
            <p:nvPr/>
          </p:nvSpPr>
          <p:spPr>
            <a:xfrm>
              <a:off x="7323527" y="3204172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CA74FA-B8C2-9341-BB83-3BC9D885E3A6}"/>
                </a:ext>
              </a:extLst>
            </p:cNvPr>
            <p:cNvSpPr txBox="1"/>
            <p:nvPr/>
          </p:nvSpPr>
          <p:spPr>
            <a:xfrm>
              <a:off x="7879351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C43234-1C3D-9441-9989-CF06480C4BB5}"/>
                </a:ext>
              </a:extLst>
            </p:cNvPr>
            <p:cNvSpPr txBox="1"/>
            <p:nvPr/>
          </p:nvSpPr>
          <p:spPr>
            <a:xfrm>
              <a:off x="8419145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E6D5FC-58CE-1446-87A1-F3B489EE2AE0}"/>
                </a:ext>
              </a:extLst>
            </p:cNvPr>
            <p:cNvSpPr txBox="1"/>
            <p:nvPr/>
          </p:nvSpPr>
          <p:spPr>
            <a:xfrm>
              <a:off x="8425557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C1A3E1-4E96-E047-9114-9EAD279B9020}"/>
                </a:ext>
              </a:extLst>
            </p:cNvPr>
            <p:cNvSpPr txBox="1"/>
            <p:nvPr/>
          </p:nvSpPr>
          <p:spPr>
            <a:xfrm>
              <a:off x="5477486" y="4262328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1010 0100 00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BEA983-2800-804B-8C18-E6DB1EA64E84}"/>
                </a:ext>
              </a:extLst>
            </p:cNvPr>
            <p:cNvSpPr txBox="1"/>
            <p:nvPr/>
          </p:nvSpPr>
          <p:spPr>
            <a:xfrm>
              <a:off x="7308356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430F4D-CAA1-4D40-A918-901E3A4C512D}"/>
                </a:ext>
              </a:extLst>
            </p:cNvPr>
            <p:cNvSpPr txBox="1"/>
            <p:nvPr/>
          </p:nvSpPr>
          <p:spPr>
            <a:xfrm>
              <a:off x="7872939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2EFC89-99BF-784B-ABDA-226178CFC4A5}"/>
                </a:ext>
              </a:extLst>
            </p:cNvPr>
            <p:cNvSpPr txBox="1"/>
            <p:nvPr/>
          </p:nvSpPr>
          <p:spPr>
            <a:xfrm>
              <a:off x="5642841" y="4003480"/>
              <a:ext cx="1362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| RB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AD8752-CF67-204A-91DE-F39853B82162}"/>
                </a:ext>
              </a:extLst>
            </p:cNvPr>
            <p:cNvSpPr txBox="1"/>
            <p:nvPr/>
          </p:nvSpPr>
          <p:spPr>
            <a:xfrm>
              <a:off x="7323527" y="4003480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09438B-A253-2448-9BE9-C7F5F30068B1}"/>
                </a:ext>
              </a:extLst>
            </p:cNvPr>
            <p:cNvSpPr txBox="1"/>
            <p:nvPr/>
          </p:nvSpPr>
          <p:spPr>
            <a:xfrm>
              <a:off x="7879351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F9505C-9347-244D-BDDC-D3DD9C12A566}"/>
                </a:ext>
              </a:extLst>
            </p:cNvPr>
            <p:cNvSpPr txBox="1"/>
            <p:nvPr/>
          </p:nvSpPr>
          <p:spPr>
            <a:xfrm>
              <a:off x="8419145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1F3BB4-BC59-7B40-8D55-6E50C1B6E86F}"/>
                </a:ext>
              </a:extLst>
            </p:cNvPr>
            <p:cNvSpPr txBox="1"/>
            <p:nvPr/>
          </p:nvSpPr>
          <p:spPr>
            <a:xfrm>
              <a:off x="8425557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07694B-0CC3-BD4C-9CBD-96592EDAA6CD}"/>
                </a:ext>
              </a:extLst>
            </p:cNvPr>
            <p:cNvSpPr txBox="1"/>
            <p:nvPr/>
          </p:nvSpPr>
          <p:spPr>
            <a:xfrm>
              <a:off x="5267044" y="1009471"/>
              <a:ext cx="3887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Arithmetic</a:t>
              </a:r>
              <a:r>
                <a:rPr lang="en-US" sz="2000" u="sng" dirty="0"/>
                <a:t> and Logic Instructions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7C3D77-2B06-7247-A94B-7A80B96C7768}"/>
              </a:ext>
            </a:extLst>
          </p:cNvPr>
          <p:cNvGrpSpPr/>
          <p:nvPr/>
        </p:nvGrpSpPr>
        <p:grpSpPr>
          <a:xfrm>
            <a:off x="1427514" y="3983968"/>
            <a:ext cx="2450414" cy="799022"/>
            <a:chOff x="1427514" y="3983968"/>
            <a:chExt cx="2450414" cy="79902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A3E196-2855-FB4F-A32E-73A312BB0387}"/>
                </a:ext>
              </a:extLst>
            </p:cNvPr>
            <p:cNvSpPr txBox="1"/>
            <p:nvPr/>
          </p:nvSpPr>
          <p:spPr>
            <a:xfrm>
              <a:off x="2355203" y="398396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Halt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5640AB-1202-2D4E-9C72-9236470E09D5}"/>
                </a:ext>
              </a:extLst>
            </p:cNvPr>
            <p:cNvSpPr txBox="1"/>
            <p:nvPr/>
          </p:nvSpPr>
          <p:spPr>
            <a:xfrm>
              <a:off x="1427514" y="4382880"/>
              <a:ext cx="245041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1111 1111 1111 1111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52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7" grpId="0" animBg="1"/>
      <p:bldP spid="6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528" y="38903"/>
            <a:ext cx="6692843" cy="645300"/>
          </a:xfrm>
        </p:spPr>
        <p:txBody>
          <a:bodyPr/>
          <a:lstStyle/>
          <a:p>
            <a:r>
              <a:rPr lang="en-US" sz="3200" dirty="0"/>
              <a:t>Machine Language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8</a:t>
            </a:fld>
            <a:endParaRPr lang="en-US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25C920-9D2A-3F4D-93F2-ABA051E4E170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AD7D7D-5D64-644F-9B8A-6BF23B5031DF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DB86EF-9663-E243-B0CE-672B382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E05882-F086-664B-995D-AE9A8FCE66C5}"/>
              </a:ext>
            </a:extLst>
          </p:cNvPr>
          <p:cNvSpPr txBox="1"/>
          <p:nvPr/>
        </p:nvSpPr>
        <p:spPr>
          <a:xfrm>
            <a:off x="1850569" y="301278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2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528" y="38903"/>
            <a:ext cx="6692843" cy="645300"/>
          </a:xfrm>
        </p:spPr>
        <p:txBody>
          <a:bodyPr/>
          <a:lstStyle/>
          <a:p>
            <a:r>
              <a:rPr lang="en-US" sz="3200" dirty="0"/>
              <a:t>Machine Language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9</a:t>
            </a:fld>
            <a:endParaRPr lang="en-US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146322" y="2597287"/>
            <a:ext cx="32752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01000</a:t>
            </a:r>
          </a:p>
          <a:p>
            <a:endParaRPr lang="en-US" sz="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87CF-2AD8-E34C-AC33-D177E9DD7624}"/>
              </a:ext>
            </a:extLst>
          </p:cNvPr>
          <p:cNvSpPr txBox="1"/>
          <p:nvPr/>
        </p:nvSpPr>
        <p:spPr>
          <a:xfrm>
            <a:off x="1850569" y="3012786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R1 ← MM[9]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3E622-488E-7C47-8B48-4575E57F5881}"/>
              </a:ext>
            </a:extLst>
          </p:cNvPr>
          <p:cNvSpPr txBox="1"/>
          <p:nvPr/>
        </p:nvSpPr>
        <p:spPr>
          <a:xfrm>
            <a:off x="1850568" y="378803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R2 ← R0 + R1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91EDF-CDFC-5047-855C-14DB5704CBB0}"/>
              </a:ext>
            </a:extLst>
          </p:cNvPr>
          <p:cNvSpPr txBox="1"/>
          <p:nvPr/>
        </p:nvSpPr>
        <p:spPr>
          <a:xfrm>
            <a:off x="1850568" y="414425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MM[7] ← R2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11BB9-F149-5F44-BA62-EE86988FBC7A}"/>
              </a:ext>
            </a:extLst>
          </p:cNvPr>
          <p:cNvSpPr txBox="1"/>
          <p:nvPr/>
        </p:nvSpPr>
        <p:spPr>
          <a:xfrm>
            <a:off x="1850568" y="45405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25C920-9D2A-3F4D-93F2-ABA051E4E170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AD7D7D-5D64-644F-9B8A-6BF23B5031DF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DB86EF-9663-E243-B0CE-672B382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16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5550</TotalTime>
  <Words>4158</Words>
  <Application>Microsoft Macintosh PowerPoint</Application>
  <PresentationFormat>On-screen Show (16:9)</PresentationFormat>
  <Paragraphs>585</Paragraphs>
  <Slides>18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MA2 – A Machine Language Machine </vt:lpstr>
      <vt:lpstr>PowerPoint Presentation</vt:lpstr>
      <vt:lpstr>PowerPoint Presentation</vt:lpstr>
      <vt:lpstr>PowerPoint Presentation</vt:lpstr>
      <vt:lpstr>PowerPoint Presentation</vt:lpstr>
      <vt:lpstr>Machine Language (ML) Instructions</vt:lpstr>
      <vt:lpstr>K&amp;S Machine Language Reference</vt:lpstr>
      <vt:lpstr>Machine Language Programs</vt:lpstr>
      <vt:lpstr>Machine Language Programs</vt:lpstr>
      <vt:lpstr>PowerPoint Presentation</vt:lpstr>
      <vt:lpstr>Running K&amp;S Machine Language Programs</vt:lpstr>
      <vt:lpstr>Running K&amp;S Machine Language Programs</vt:lpstr>
      <vt:lpstr>Running K&amp;S Machine Language Programs</vt:lpstr>
      <vt:lpstr>Demo</vt:lpstr>
      <vt:lpstr>Editing ML Programs</vt:lpstr>
      <vt:lpstr>Try It</vt:lpstr>
      <vt:lpstr>Acknowledgments</vt:lpstr>
      <vt:lpstr>K&amp;S Machine Language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175</cp:revision>
  <cp:lastPrinted>2023-02-11T14:17:51Z</cp:lastPrinted>
  <dcterms:created xsi:type="dcterms:W3CDTF">2020-09-07T19:19:06Z</dcterms:created>
  <dcterms:modified xsi:type="dcterms:W3CDTF">2023-02-13T15:20:36Z</dcterms:modified>
</cp:coreProperties>
</file>