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351" r:id="rId4"/>
    <p:sldId id="291" r:id="rId5"/>
    <p:sldId id="293" r:id="rId6"/>
    <p:sldId id="294" r:id="rId7"/>
    <p:sldId id="298" r:id="rId8"/>
    <p:sldId id="300" r:id="rId9"/>
    <p:sldId id="301" r:id="rId10"/>
    <p:sldId id="302" r:id="rId11"/>
    <p:sldId id="303" r:id="rId12"/>
    <p:sldId id="353" r:id="rId13"/>
    <p:sldId id="346" r:id="rId14"/>
    <p:sldId id="347" r:id="rId15"/>
    <p:sldId id="348" r:id="rId16"/>
    <p:sldId id="349" r:id="rId17"/>
    <p:sldId id="350" r:id="rId18"/>
    <p:sldId id="354" r:id="rId19"/>
    <p:sldId id="355" r:id="rId20"/>
    <p:sldId id="352" r:id="rId21"/>
    <p:sldId id="345" r:id="rId22"/>
    <p:sldId id="28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77143"/>
  </p:normalViewPr>
  <p:slideViewPr>
    <p:cSldViewPr snapToGrid="0" snapToObjects="1">
      <p:cViewPr varScale="1">
        <p:scale>
          <a:sx n="130" d="100"/>
          <a:sy n="130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imagine that Thread 2’s time slice is not quite up yet.</a:t>
            </a:r>
          </a:p>
          <a:p>
            <a:r>
              <a:rPr lang="en-US" dirty="0"/>
              <a:t>So Thread2 continues on and stores R0 into X in the main memory, giving it the value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2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may have gone on to do some other things</a:t>
            </a:r>
          </a:p>
          <a:p>
            <a:r>
              <a:rPr lang="en-US" dirty="0"/>
              <a:t>Eventually its time slice would expire and the OS would eventually context switch back to Thread 1</a:t>
            </a:r>
          </a:p>
          <a:p>
            <a:r>
              <a:rPr lang="en-US" dirty="0"/>
              <a:t>  - Possibly running some other threads or processes in between.</a:t>
            </a:r>
          </a:p>
          <a:p>
            <a:endParaRPr lang="en-US" dirty="0"/>
          </a:p>
          <a:p>
            <a:r>
              <a:rPr lang="en-US" dirty="0"/>
              <a:t>Thread 1 will then pick up right where it left off</a:t>
            </a:r>
          </a:p>
          <a:p>
            <a:r>
              <a:rPr lang="en-US" dirty="0"/>
              <a:t>  - It stores its value of R0 (6) into main memory as the value of x</a:t>
            </a:r>
          </a:p>
          <a:p>
            <a:r>
              <a:rPr lang="en-US" dirty="0"/>
              <a:t>  - This replaces the value of 2 that Thread 2 has just put there.</a:t>
            </a:r>
          </a:p>
          <a:p>
            <a:endParaRPr lang="en-US" dirty="0"/>
          </a:p>
          <a:p>
            <a:r>
              <a:rPr lang="en-US" dirty="0"/>
              <a:t>So if the threads were to run in that order with those interrupts and context switches</a:t>
            </a:r>
          </a:p>
          <a:p>
            <a:r>
              <a:rPr lang="en-US" dirty="0"/>
              <a:t>  - The end result would be that x is 6 and not the expected value of 3.</a:t>
            </a:r>
          </a:p>
          <a:p>
            <a:endParaRPr lang="en-US" dirty="0"/>
          </a:p>
          <a:p>
            <a:r>
              <a:rPr lang="en-US" dirty="0"/>
              <a:t>If the threads happen to run in a different order we might get other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Sections of the code that contain a race condition are setup to share a ”lock”.</a:t>
            </a:r>
          </a:p>
          <a:p>
            <a:r>
              <a:rPr lang="en-US" dirty="0"/>
              <a:t>  - In this case the lock is a data structure supported by the operating system.</a:t>
            </a:r>
          </a:p>
          <a:p>
            <a:r>
              <a:rPr lang="en-US" dirty="0"/>
              <a:t>  - When one thread is given the lock</a:t>
            </a:r>
          </a:p>
          <a:p>
            <a:r>
              <a:rPr lang="en-US" dirty="0"/>
              <a:t>    - Any other thread wanting that same shared lock is forced to wait.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So, at the start of a section the code that contains a race condition</a:t>
            </a:r>
          </a:p>
          <a:p>
            <a:r>
              <a:rPr lang="en-US" dirty="0"/>
              <a:t>  - The thread will make a system call to request the lock.</a:t>
            </a:r>
          </a:p>
          <a:p>
            <a:r>
              <a:rPr lang="en-US" dirty="0"/>
              <a:t>  - if the lock is available the OS gives that thread the lock.</a:t>
            </a:r>
          </a:p>
          <a:p>
            <a:r>
              <a:rPr lang="en-US" dirty="0"/>
              <a:t>  - and the thread will continue to run.</a:t>
            </a:r>
          </a:p>
          <a:p>
            <a:endParaRPr lang="en-US" dirty="0"/>
          </a:p>
          <a:p>
            <a:r>
              <a:rPr lang="en-US" dirty="0"/>
              <a:t>Here we imagine that Thread 2 is running and requests the lock.</a:t>
            </a:r>
          </a:p>
          <a:p>
            <a:r>
              <a:rPr lang="en-US" dirty="0"/>
              <a:t>  - Because no other thread currently has the lock </a:t>
            </a:r>
          </a:p>
          <a:p>
            <a:r>
              <a:rPr lang="en-US" dirty="0"/>
              <a:t>    - I.e. it is available.</a:t>
            </a:r>
          </a:p>
          <a:p>
            <a:r>
              <a:rPr lang="en-US" dirty="0"/>
              <a:t>  - The OS will assign the lock to Thread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2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imagine thread 2’s time slice runs out and the OS scheduler picks Thread 1 and context switches to it</a:t>
            </a:r>
          </a:p>
          <a:p>
            <a:r>
              <a:rPr lang="en-US" dirty="0"/>
              <a:t>  - When thread 1 begins running it will request the lock</a:t>
            </a:r>
          </a:p>
          <a:p>
            <a:r>
              <a:rPr lang="en-US" dirty="0"/>
              <a:t>    - The OS will know that it has given the lock to Thread 2.</a:t>
            </a:r>
          </a:p>
          <a:p>
            <a:r>
              <a:rPr lang="en-US" dirty="0"/>
              <a:t>    - So Thread 1 is not allowed to have the lock at this time.</a:t>
            </a:r>
          </a:p>
          <a:p>
            <a:r>
              <a:rPr lang="en-US" dirty="0"/>
              <a:t>    - The OS will then move thread 1 to the waiting state</a:t>
            </a:r>
          </a:p>
          <a:p>
            <a:r>
              <a:rPr lang="en-US" dirty="0"/>
              <a:t>      - We say that Thread 1 is blocked waiting for the lock.</a:t>
            </a:r>
          </a:p>
        </p:txBody>
      </p:sp>
    </p:spTree>
    <p:extLst>
      <p:ext uri="{BB962C8B-B14F-4D97-AF65-F5344CB8AC3E}">
        <p14:creationId xmlns:p14="http://schemas.microsoft.com/office/powerpoint/2010/main" val="1914318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 thread 2 will be scheduled to run again.</a:t>
            </a:r>
          </a:p>
          <a:p>
            <a:r>
              <a:rPr lang="en-US" dirty="0"/>
              <a:t>When it does it will eventually progress to the point where it releases the lock</a:t>
            </a:r>
          </a:p>
          <a:p>
            <a:r>
              <a:rPr lang="en-US" dirty="0"/>
              <a:t>  - Thread 1 will make a system call to release the lock</a:t>
            </a:r>
          </a:p>
          <a:p>
            <a:r>
              <a:rPr lang="en-US" dirty="0"/>
              <a:t>    - When this happens the OS will also move thread 1 </a:t>
            </a:r>
          </a:p>
          <a:p>
            <a:r>
              <a:rPr lang="en-US" dirty="0"/>
              <a:t>      - out of the waiting state </a:t>
            </a:r>
          </a:p>
          <a:p>
            <a:r>
              <a:rPr lang="en-US" dirty="0"/>
              <a:t>      - and back to the ready state so that it can be scheduled again.</a:t>
            </a:r>
          </a:p>
        </p:txBody>
      </p:sp>
    </p:spTree>
    <p:extLst>
      <p:ext uri="{BB962C8B-B14F-4D97-AF65-F5344CB8AC3E}">
        <p14:creationId xmlns:p14="http://schemas.microsoft.com/office/powerpoint/2010/main" val="3225410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Eventually, Thread 1 will be scheduled to run again.</a:t>
            </a:r>
          </a:p>
          <a:p>
            <a:r>
              <a:rPr lang="en-US" dirty="0"/>
              <a:t>  - When this happens Thread 1’s request for the lock will occur again</a:t>
            </a:r>
          </a:p>
          <a:p>
            <a:r>
              <a:rPr lang="en-US" dirty="0"/>
              <a:t>  - This time, when Thread 1 makes that system call</a:t>
            </a:r>
          </a:p>
          <a:p>
            <a:r>
              <a:rPr lang="en-US" dirty="0"/>
              <a:t>    - The lock is available</a:t>
            </a:r>
          </a:p>
          <a:p>
            <a:r>
              <a:rPr lang="en-US" dirty="0"/>
              <a:t>    - So the OS will assign it to Thread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Thread 1 now has the lock lock, it can now continue</a:t>
            </a:r>
          </a:p>
          <a:p>
            <a:r>
              <a:rPr lang="en-US" dirty="0"/>
              <a:t>  - It will load X, which had value 2, from main memory.</a:t>
            </a:r>
          </a:p>
          <a:p>
            <a:r>
              <a:rPr lang="en-US" dirty="0"/>
              <a:t>  - It will add 1 to that, giving R0 the value 3</a:t>
            </a:r>
          </a:p>
          <a:p>
            <a:r>
              <a:rPr lang="en-US" dirty="0"/>
              <a:t>  - And then store R0 into main memory at X</a:t>
            </a:r>
          </a:p>
          <a:p>
            <a:endParaRPr lang="en-US" dirty="0"/>
          </a:p>
          <a:p>
            <a:r>
              <a:rPr lang="en-US" dirty="0"/>
              <a:t>  - So x has now been set to the expected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1 will then make its system call to release the lock.</a:t>
            </a:r>
          </a:p>
          <a:p>
            <a:endParaRPr lang="en-US" dirty="0"/>
          </a:p>
          <a:p>
            <a:r>
              <a:rPr lang="en-US" dirty="0"/>
              <a:t>So in our example the lock ensured that Thread 2 completed this section of code before Thread 1.</a:t>
            </a:r>
          </a:p>
          <a:p>
            <a:r>
              <a:rPr lang="en-US" dirty="0"/>
              <a:t>  - this resulted in the correct value in x.</a:t>
            </a:r>
          </a:p>
          <a:p>
            <a:endParaRPr lang="en-US" dirty="0"/>
          </a:p>
          <a:p>
            <a:r>
              <a:rPr lang="en-US" dirty="0"/>
              <a:t>Note that it could also have gone the other way.</a:t>
            </a:r>
          </a:p>
          <a:p>
            <a:r>
              <a:rPr lang="en-US" dirty="0"/>
              <a:t>   - Thread 1 could have gotten the lock first.</a:t>
            </a:r>
          </a:p>
          <a:p>
            <a:r>
              <a:rPr lang="en-US" dirty="0"/>
              <a:t>   - Then thread 2 would have been forced to wait.</a:t>
            </a:r>
          </a:p>
          <a:p>
            <a:r>
              <a:rPr lang="en-US" dirty="0"/>
              <a:t>   - In that case, the value of x would have been set to 6 by Thread 1.</a:t>
            </a:r>
          </a:p>
          <a:p>
            <a:r>
              <a:rPr lang="en-US" dirty="0"/>
              <a:t>   - And then when Thread 2 was able to get the lock it would have changed it to 3.</a:t>
            </a:r>
          </a:p>
          <a:p>
            <a:r>
              <a:rPr lang="en-US" dirty="0"/>
              <a:t>     - The net result is the same.</a:t>
            </a:r>
          </a:p>
          <a:p>
            <a:endParaRPr lang="en-US" dirty="0"/>
          </a:p>
          <a:p>
            <a:r>
              <a:rPr lang="en-US" dirty="0"/>
              <a:t>Neither of the other results, 6 or 2 are possible now that the lock is in place.</a:t>
            </a:r>
          </a:p>
          <a:p>
            <a:r>
              <a:rPr lang="en-US" dirty="0"/>
              <a:t>  - This is because the lock prevents the other thread from being scheduled so the instructions cannot interleave as they did earlier.</a:t>
            </a:r>
          </a:p>
          <a:p>
            <a:r>
              <a:rPr lang="en-US" dirty="0"/>
              <a:t>  - Note that this does not mean that the thread with the lock is not interrupted.</a:t>
            </a:r>
          </a:p>
          <a:p>
            <a:r>
              <a:rPr lang="en-US" dirty="0"/>
              <a:t>    - It still is… but it keeps the lock even when it is interrupted.</a:t>
            </a:r>
          </a:p>
          <a:p>
            <a:r>
              <a:rPr lang="en-US" dirty="0"/>
              <a:t>    - So any other thread wanting that lock will be forced to wait.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0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some additional vocabulary that is useful in discussing these ideas.</a:t>
            </a:r>
          </a:p>
          <a:p>
            <a:r>
              <a:rPr lang="en-US" dirty="0"/>
              <a:t>  - Critical section: Any parts of the programs that may result in a race condition.</a:t>
            </a:r>
          </a:p>
          <a:p>
            <a:r>
              <a:rPr lang="en-US" dirty="0"/>
              <a:t>  - Mutually exclusive execution: only one critical section may execute at a time.</a:t>
            </a:r>
          </a:p>
          <a:p>
            <a:r>
              <a:rPr lang="en-US" dirty="0"/>
              <a:t>    - When one critical section is executing all others must be forced to wait</a:t>
            </a:r>
          </a:p>
          <a:p>
            <a:r>
              <a:rPr lang="en-US" dirty="0"/>
              <a:t>    - They are forced to wait by protecting all critical sections with a lock.</a:t>
            </a:r>
          </a:p>
        </p:txBody>
      </p:sp>
    </p:spTree>
    <p:extLst>
      <p:ext uri="{BB962C8B-B14F-4D97-AF65-F5344CB8AC3E}">
        <p14:creationId xmlns:p14="http://schemas.microsoft.com/office/powerpoint/2010/main" val="166253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Threads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r>
              <a:rPr lang="en-US" dirty="0"/>
              <a:t>  - We have a single process with its own logical memory</a:t>
            </a:r>
          </a:p>
          <a:p>
            <a:r>
              <a:rPr lang="en-US" dirty="0"/>
              <a:t>  - The currently used pages will be loaded into physical page frames by the paged virtual memory system.</a:t>
            </a:r>
          </a:p>
          <a:p>
            <a:endParaRPr lang="en-US" dirty="0"/>
          </a:p>
          <a:p>
            <a:r>
              <a:rPr lang="en-US" dirty="0"/>
              <a:t>Because we have multiple threads we have multiple execution contexts</a:t>
            </a:r>
          </a:p>
          <a:p>
            <a:r>
              <a:rPr lang="en-US" dirty="0"/>
              <a:t>  - These are represented by the red and blue squiggly lines in the diagram</a:t>
            </a:r>
          </a:p>
          <a:p>
            <a:r>
              <a:rPr lang="en-US" dirty="0"/>
              <a:t>  - The OS keeps track of these using Thread Control Blocks (one for each thread)</a:t>
            </a:r>
          </a:p>
          <a:p>
            <a:endParaRPr lang="en-US" dirty="0"/>
          </a:p>
          <a:p>
            <a:r>
              <a:rPr lang="en-US" dirty="0"/>
              <a:t>Each thread will have:</a:t>
            </a:r>
          </a:p>
          <a:p>
            <a:r>
              <a:rPr lang="en-US" dirty="0"/>
              <a:t>  - its own program counter</a:t>
            </a:r>
          </a:p>
          <a:p>
            <a:r>
              <a:rPr lang="en-US" dirty="0"/>
              <a:t>  - its own copy of the registers</a:t>
            </a:r>
          </a:p>
          <a:p>
            <a:r>
              <a:rPr lang="en-US" dirty="0"/>
              <a:t>  - its own stack for function calls and local variable</a:t>
            </a:r>
          </a:p>
          <a:p>
            <a:endParaRPr lang="en-US" dirty="0"/>
          </a:p>
          <a:p>
            <a:r>
              <a:rPr lang="en-US" dirty="0"/>
              <a:t>OS will context switch between the threads (e.g. on timer interrupts).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9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provides a synchronized keyword that can be used for locking.</a:t>
            </a:r>
          </a:p>
          <a:p>
            <a:r>
              <a:rPr lang="en-US" dirty="0"/>
              <a:t>  - Every object in Java has a lock associated with it.</a:t>
            </a:r>
          </a:p>
          <a:p>
            <a:r>
              <a:rPr lang="en-US" dirty="0"/>
              <a:t>    - It is just part of the Object class in Java.</a:t>
            </a:r>
          </a:p>
          <a:p>
            <a:r>
              <a:rPr lang="en-US" dirty="0"/>
              <a:t>  - So here we defined </a:t>
            </a:r>
            <a:r>
              <a:rPr lang="en-US" dirty="0" err="1"/>
              <a:t>xMutex</a:t>
            </a:r>
            <a:r>
              <a:rPr lang="en-US" dirty="0"/>
              <a:t> to be an Object and we will use it as our lock.</a:t>
            </a:r>
          </a:p>
          <a:p>
            <a:r>
              <a:rPr lang="en-US" dirty="0"/>
              <a:t>    - Note: Mutex is just a common thing to call a lock being used for mutual exclusion.</a:t>
            </a:r>
          </a:p>
          <a:p>
            <a:r>
              <a:rPr lang="en-US" dirty="0"/>
              <a:t>  - We then wrap our critical section in a synchronized block.</a:t>
            </a:r>
          </a:p>
          <a:p>
            <a:r>
              <a:rPr lang="en-US" dirty="0"/>
              <a:t>  - The synchronized block is the Java way of saying</a:t>
            </a:r>
          </a:p>
          <a:p>
            <a:r>
              <a:rPr lang="en-US" dirty="0"/>
              <a:t>    - Request the lock before doing what is in this block</a:t>
            </a:r>
          </a:p>
          <a:p>
            <a:r>
              <a:rPr lang="en-US" dirty="0"/>
              <a:t>    - The the stuff in the block is then guaranteed to be mutually exclusive with any other critical sections using the same lock.</a:t>
            </a:r>
          </a:p>
          <a:p>
            <a:r>
              <a:rPr lang="en-US" dirty="0"/>
              <a:t>    - Release the lock at the end of the block so that others may use it.</a:t>
            </a:r>
          </a:p>
          <a:p>
            <a:endParaRPr lang="en-US" dirty="0"/>
          </a:p>
          <a:p>
            <a:r>
              <a:rPr lang="en-US" dirty="0"/>
              <a:t>- By doing this with a block it eliminates a common bug:</a:t>
            </a:r>
          </a:p>
          <a:p>
            <a:r>
              <a:rPr lang="en-US" dirty="0"/>
              <a:t>  - Forgetting to release the lock!</a:t>
            </a:r>
          </a:p>
          <a:p>
            <a:endParaRPr lang="en-US" dirty="0"/>
          </a:p>
          <a:p>
            <a:r>
              <a:rPr lang="en-US" dirty="0"/>
              <a:t>Every programming language that supports threads will have different mechanisms for mutual exclusion via locking.</a:t>
            </a:r>
          </a:p>
          <a:p>
            <a:r>
              <a:rPr lang="en-US" dirty="0"/>
              <a:t>  - There are lots of others and you will see some of them if you take the OS course.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interesting question to consider is:</a:t>
            </a:r>
          </a:p>
          <a:p>
            <a:r>
              <a:rPr lang="en-US"/>
              <a:t>  - What </a:t>
            </a:r>
            <a:r>
              <a:rPr lang="en-US" dirty="0"/>
              <a:t>would the difference be if we put the synchronized block around the for loops instead of just around the x=x+1 and x=x-1?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Let’s look at the issue via metaphor to get some insight.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Then you’ll dig into more detail in the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multithreaded process.</a:t>
            </a:r>
          </a:p>
          <a:p>
            <a:endParaRPr lang="en-US" dirty="0"/>
          </a:p>
          <a:p>
            <a:r>
              <a:rPr lang="en-US" dirty="0"/>
              <a:t>Consider a main program (not shown here) that </a:t>
            </a:r>
          </a:p>
          <a:p>
            <a:r>
              <a:rPr lang="en-US" dirty="0"/>
              <a:t>  - Creates two additional threads</a:t>
            </a:r>
          </a:p>
          <a:p>
            <a:r>
              <a:rPr lang="en-US" dirty="0"/>
              <a:t>    - One using Increment</a:t>
            </a:r>
          </a:p>
          <a:p>
            <a:r>
              <a:rPr lang="en-US" dirty="0"/>
              <a:t>    - One using Decrement</a:t>
            </a:r>
          </a:p>
          <a:p>
            <a:r>
              <a:rPr lang="en-US" dirty="0"/>
              <a:t>  - Starts both of them running (i.e. calls their start() method)</a:t>
            </a:r>
          </a:p>
          <a:p>
            <a:r>
              <a:rPr lang="en-US" dirty="0"/>
              <a:t>  - Calls join() on both of them to wait for them to finish.</a:t>
            </a:r>
          </a:p>
          <a:p>
            <a:endParaRPr lang="en-US" dirty="0"/>
          </a:p>
          <a:p>
            <a:r>
              <a:rPr lang="en-US" dirty="0"/>
              <a:t>The Threads share the static variable x that is stored in the heap segment.</a:t>
            </a:r>
          </a:p>
          <a:p>
            <a:endParaRPr lang="en-US" dirty="0"/>
          </a:p>
          <a:p>
            <a:r>
              <a:rPr lang="en-US" dirty="0"/>
              <a:t>What does increment do?</a:t>
            </a:r>
          </a:p>
          <a:p>
            <a:r>
              <a:rPr lang="en-US" dirty="0"/>
              <a:t>What does decrement do?</a:t>
            </a:r>
          </a:p>
          <a:p>
            <a:r>
              <a:rPr lang="en-US" dirty="0"/>
              <a:t>What should the value be once Increment and Decrement both finish?</a:t>
            </a:r>
          </a:p>
          <a:p>
            <a:endParaRPr lang="en-US" dirty="0"/>
          </a:p>
          <a:p>
            <a:r>
              <a:rPr lang="en-US" dirty="0"/>
              <a:t>Run the program a few times.  </a:t>
            </a:r>
          </a:p>
          <a:p>
            <a:r>
              <a:rPr lang="en-US" dirty="0"/>
              <a:t>What values do you get?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dig in a little and see what might be happening here.</a:t>
            </a:r>
          </a:p>
          <a:p>
            <a:endParaRPr lang="en-US" dirty="0"/>
          </a:p>
          <a:p>
            <a:r>
              <a:rPr lang="en-US" dirty="0"/>
              <a:t>In this example</a:t>
            </a:r>
          </a:p>
          <a:p>
            <a:r>
              <a:rPr lang="en-US" dirty="0"/>
              <a:t>  - if both of these threads complete the value of X should should be 3.</a:t>
            </a:r>
          </a:p>
          <a:p>
            <a:r>
              <a:rPr lang="en-US" dirty="0"/>
              <a:t>  - It should not matter whether thread 1 gets to go first or if thread 2 gets to go first.</a:t>
            </a:r>
          </a:p>
          <a:p>
            <a:r>
              <a:rPr lang="en-US" dirty="0"/>
              <a:t>    - Their order should not matter the end result should be the same.</a:t>
            </a:r>
          </a:p>
          <a:p>
            <a:endParaRPr lang="en-US" dirty="0"/>
          </a:p>
          <a:p>
            <a:r>
              <a:rPr lang="en-US" dirty="0"/>
              <a:t>But we will see that it does matter, and if we are not careful we can get a result other than 3</a:t>
            </a:r>
          </a:p>
          <a:p>
            <a:endParaRPr lang="en-US" dirty="0"/>
          </a:p>
          <a:p>
            <a:r>
              <a:rPr lang="en-US" dirty="0"/>
              <a:t>That may seem very strange at the moment, but that is because we are viewing threads from the perspective of their high-level language abstraction.</a:t>
            </a:r>
          </a:p>
          <a:p>
            <a:r>
              <a:rPr lang="en-US" dirty="0"/>
              <a:t>We will need to understand some of the details that are hidden from us by that abstraction to understand why we see the results that we do.</a:t>
            </a:r>
          </a:p>
        </p:txBody>
      </p:sp>
    </p:spTree>
    <p:extLst>
      <p:ext uri="{BB962C8B-B14F-4D97-AF65-F5344CB8AC3E}">
        <p14:creationId xmlns:p14="http://schemas.microsoft.com/office/powerpoint/2010/main" val="327903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insight here is that x=x+2 or x=x-3 are not a single operation.</a:t>
            </a:r>
          </a:p>
          <a:p>
            <a:r>
              <a:rPr lang="en-US" dirty="0"/>
              <a:t>  - Remember that these HLL statements will be converted to </a:t>
            </a:r>
          </a:p>
          <a:p>
            <a:r>
              <a:rPr lang="en-US" dirty="0"/>
              <a:t>     - Assembly (or other intermediate) Language by a compiler</a:t>
            </a:r>
          </a:p>
          <a:p>
            <a:r>
              <a:rPr lang="en-US" dirty="0"/>
              <a:t>     - And then ultimately to an equivalent machine language by an assembler or a virtual machine (interpreter) as in Java.</a:t>
            </a:r>
          </a:p>
          <a:p>
            <a:r>
              <a:rPr lang="en-US" dirty="0"/>
              <a:t>  - So the statement X = X + 1 is not a single operation</a:t>
            </a:r>
          </a:p>
          <a:p>
            <a:r>
              <a:rPr lang="en-US" dirty="0"/>
              <a:t>    - The value of X has to be loaded from main memory into a register</a:t>
            </a:r>
          </a:p>
          <a:p>
            <a:r>
              <a:rPr lang="en-US" dirty="0"/>
              <a:t>    - Then we can add 1</a:t>
            </a:r>
          </a:p>
          <a:p>
            <a:r>
              <a:rPr lang="en-US" dirty="0"/>
              <a:t>    - Then we have to store X back into main memory.</a:t>
            </a:r>
          </a:p>
          <a:p>
            <a:endParaRPr lang="en-US" dirty="0"/>
          </a:p>
          <a:p>
            <a:r>
              <a:rPr lang="en-US" dirty="0"/>
              <a:t>Now remember that we are also timesharing between multiple threads of execution and multiple processes as well.</a:t>
            </a:r>
          </a:p>
          <a:p>
            <a:r>
              <a:rPr lang="en-US" dirty="0"/>
              <a:t>So the OS might switch from Thread 1 to Thread 2 or vice versa at any time.</a:t>
            </a:r>
          </a:p>
          <a:p>
            <a:endParaRPr lang="en-US" dirty="0"/>
          </a:p>
          <a:p>
            <a:r>
              <a:rPr lang="en-US" dirty="0"/>
              <a:t>If the threads run through in order:</a:t>
            </a:r>
          </a:p>
          <a:p>
            <a:r>
              <a:rPr lang="en-US" dirty="0"/>
              <a:t>  - Thread 1 </a:t>
            </a:r>
          </a:p>
          <a:p>
            <a:r>
              <a:rPr lang="en-US" dirty="0"/>
              <a:t>    - loads X as 5</a:t>
            </a:r>
          </a:p>
          <a:p>
            <a:r>
              <a:rPr lang="en-US" dirty="0"/>
              <a:t>    - Adds 1 making it 6</a:t>
            </a:r>
          </a:p>
          <a:p>
            <a:r>
              <a:rPr lang="en-US" dirty="0"/>
              <a:t>    - Stores it back into X</a:t>
            </a:r>
          </a:p>
          <a:p>
            <a:r>
              <a:rPr lang="en-US" dirty="0"/>
              <a:t>  - Thread 2</a:t>
            </a:r>
          </a:p>
          <a:p>
            <a:r>
              <a:rPr lang="en-US" dirty="0"/>
              <a:t>    - Loads X as 6</a:t>
            </a:r>
          </a:p>
          <a:p>
            <a:r>
              <a:rPr lang="en-US" dirty="0"/>
              <a:t>    - subtracts 3</a:t>
            </a:r>
          </a:p>
          <a:p>
            <a:r>
              <a:rPr lang="en-US" dirty="0"/>
              <a:t>    - stores X as 3</a:t>
            </a:r>
          </a:p>
          <a:p>
            <a:r>
              <a:rPr lang="en-US" dirty="0"/>
              <a:t>  - Or vice versa…</a:t>
            </a:r>
          </a:p>
          <a:p>
            <a:endParaRPr lang="en-US" dirty="0"/>
          </a:p>
          <a:p>
            <a:r>
              <a:rPr lang="en-US" dirty="0"/>
              <a:t>Then we get the expected result. </a:t>
            </a:r>
          </a:p>
          <a:p>
            <a:r>
              <a:rPr lang="en-US" dirty="0"/>
              <a:t>No problems.</a:t>
            </a:r>
          </a:p>
        </p:txBody>
      </p:sp>
    </p:spTree>
    <p:extLst>
      <p:ext uri="{BB962C8B-B14F-4D97-AF65-F5344CB8AC3E}">
        <p14:creationId xmlns:p14="http://schemas.microsoft.com/office/powerpoint/2010/main" val="86291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may not happen.</a:t>
            </a:r>
          </a:p>
          <a:p>
            <a:r>
              <a:rPr lang="en-US" dirty="0"/>
              <a:t>  - Let’s look at what can happen if we switch from Thread 1 to Thread 2 somewhere in the middle of these operations.</a:t>
            </a:r>
          </a:p>
          <a:p>
            <a:endParaRPr lang="en-US" dirty="0"/>
          </a:p>
          <a:p>
            <a:r>
              <a:rPr lang="en-US" dirty="0"/>
              <a:t>Imagine Thread 1 is scheduled to run first</a:t>
            </a:r>
          </a:p>
          <a:p>
            <a:r>
              <a:rPr lang="en-US" dirty="0"/>
              <a:t>  - It may do some things before it gets to this point in its execution.</a:t>
            </a:r>
          </a:p>
          <a:p>
            <a:r>
              <a:rPr lang="en-US" dirty="0"/>
              <a:t>  - When it gets to this point it will load X, which currently has the value 5, into R0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3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Thread 1 continues to run.</a:t>
            </a:r>
          </a:p>
          <a:p>
            <a:r>
              <a:rPr lang="en-US" dirty="0"/>
              <a:t>  - It will next add 1 to R0 making its new value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let’s image that the time slice for Thread 1 expires</a:t>
            </a:r>
          </a:p>
          <a:p>
            <a:r>
              <a:rPr lang="en-US" dirty="0"/>
              <a:t>  - I.e. the timer device goes off and generates a timer interrupt</a:t>
            </a:r>
          </a:p>
          <a:p>
            <a:r>
              <a:rPr lang="en-US" dirty="0"/>
              <a:t>  - We’ll assume that the OS transfers control to Thread 2 at this point.</a:t>
            </a:r>
          </a:p>
          <a:p>
            <a:r>
              <a:rPr lang="en-US" dirty="0"/>
              <a:t>    - We know the details of how this happens and will generally just think of it happening.</a:t>
            </a:r>
          </a:p>
          <a:p>
            <a:r>
              <a:rPr lang="en-US" dirty="0"/>
              <a:t>    - But this once… Recall that…</a:t>
            </a:r>
          </a:p>
          <a:p>
            <a:r>
              <a:rPr lang="en-US" dirty="0"/>
              <a:t>      - The OS interrupt service routine for the timer device will runs (via the IRQ and the Interrupt Vector).</a:t>
            </a:r>
          </a:p>
          <a:p>
            <a:r>
              <a:rPr lang="en-US" dirty="0"/>
              <a:t>      - The OS Saves the context of Thread 1 to its TCB and moves it to the Ready state.</a:t>
            </a:r>
          </a:p>
          <a:p>
            <a:r>
              <a:rPr lang="en-US" dirty="0"/>
              <a:t>      - At some point later, possibly after other timer interrupts and scheduling other processes or threads, </a:t>
            </a:r>
          </a:p>
          <a:p>
            <a:r>
              <a:rPr lang="en-US" dirty="0"/>
              <a:t>        - the scheduler will pick Thread 2 to run</a:t>
            </a:r>
          </a:p>
          <a:p>
            <a:r>
              <a:rPr lang="en-US" dirty="0"/>
              <a:t>        - The OS will switch the context of Thread 2 onto the CPU.</a:t>
            </a:r>
          </a:p>
          <a:p>
            <a:r>
              <a:rPr lang="en-US" dirty="0"/>
              <a:t>        - Thread 2 will begin running.</a:t>
            </a:r>
          </a:p>
          <a:p>
            <a:endParaRPr lang="en-US" dirty="0"/>
          </a:p>
          <a:p>
            <a:r>
              <a:rPr lang="en-US" dirty="0"/>
              <a:t>Thread 2 may do some other work before this…</a:t>
            </a:r>
          </a:p>
          <a:p>
            <a:r>
              <a:rPr lang="en-US" dirty="0"/>
              <a:t>  - But it eventually will load x from main memory, which still has the value 5, into R0.</a:t>
            </a:r>
          </a:p>
          <a:p>
            <a:r>
              <a:rPr lang="en-US" dirty="0"/>
              <a:t>  - Note that Thread 1 has not yet put its value for x back into main memory because it was interrupted.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All this talk of main memory, would also include the use of cache!</a:t>
            </a:r>
          </a:p>
          <a:p>
            <a:r>
              <a:rPr lang="en-US" dirty="0"/>
              <a:t>  - But we’ll ignore that!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4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then subtracts 3 from its value in R0 giving it the value 2.</a:t>
            </a:r>
          </a:p>
        </p:txBody>
      </p:sp>
    </p:spTree>
    <p:extLst>
      <p:ext uri="{BB962C8B-B14F-4D97-AF65-F5344CB8AC3E}">
        <p14:creationId xmlns:p14="http://schemas.microsoft.com/office/powerpoint/2010/main" val="407574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27 – Race Conditions &amp; Mutual Exclusion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405286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36F168E-888A-CC4A-9902-AB9076D0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8E77F08-6578-514B-A861-CF0F10A9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5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1803530" y="4086842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57C0395-4DC6-6647-BD86-BC7A7F5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8264691-BC75-014A-A508-8238835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1B267551-093D-7042-966D-A3E01720B481}"/>
              </a:ext>
            </a:extLst>
          </p:cNvPr>
          <p:cNvSpPr/>
          <p:nvPr/>
        </p:nvSpPr>
        <p:spPr>
          <a:xfrm flipH="1">
            <a:off x="3546013" y="2630177"/>
            <a:ext cx="160245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7701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2694016" y="230548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9" y="2841259"/>
            <a:ext cx="4904555" cy="164136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57C0395-4DC6-6647-BD86-BC7A7F5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8264691-BC75-014A-A508-8238835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3BE87-1DA5-8444-BF21-2F9C1F710DDA}"/>
              </a:ext>
            </a:extLst>
          </p:cNvPr>
          <p:cNvGrpSpPr/>
          <p:nvPr/>
        </p:nvGrpSpPr>
        <p:grpSpPr>
          <a:xfrm>
            <a:off x="5812365" y="1772014"/>
            <a:ext cx="2979364" cy="3014299"/>
            <a:chOff x="4195588" y="1752935"/>
            <a:chExt cx="2979364" cy="30142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5C288F-B46E-1746-925B-88632F251BB0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We saw how the final value of x could be 5 or could be 6.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other value is possible? How would that happen?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38F7DB-EF42-3A48-8D2F-9391BA79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61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4475 C 0.00451 0.09537 0.00712 0.14598 -0.00781 0.18024 C -0.02257 0.21481 -0.0691 0.23086 -0.08733 0.25092 C -0.10556 0.27098 -0.11146 0.2858 -0.11736 0.30092 " pathEditMode="relative" ptsTypes="AA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918158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EFBFE-8794-E344-B846-960D59390064}"/>
              </a:ext>
            </a:extLst>
          </p:cNvPr>
          <p:cNvSpPr txBox="1"/>
          <p:nvPr/>
        </p:nvSpPr>
        <p:spPr>
          <a:xfrm rot="21156607">
            <a:off x="113965" y="2391475"/>
            <a:ext cx="15606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A thread that request a lock held by another thread is </a:t>
            </a:r>
            <a:r>
              <a:rPr lang="en-US" sz="1600" b="1" dirty="0">
                <a:latin typeface="Segoe Print" panose="02000800000000000000" pitchFamily="2" charset="0"/>
              </a:rPr>
              <a:t>blocked </a:t>
            </a:r>
            <a:r>
              <a:rPr lang="en-US" sz="1600" dirty="0">
                <a:latin typeface="Segoe Print" panose="02000800000000000000" pitchFamily="2" charset="0"/>
              </a:rPr>
              <a:t>and it is put into the </a:t>
            </a:r>
            <a:r>
              <a:rPr lang="en-US" sz="1600" b="1" dirty="0">
                <a:latin typeface="Segoe Print" panose="02000800000000000000" pitchFamily="2" charset="0"/>
              </a:rPr>
              <a:t>waiting state</a:t>
            </a:r>
            <a:r>
              <a:rPr lang="en-US" sz="1600" dirty="0">
                <a:latin typeface="Segoe Print" panose="02000800000000000000" pitchFamily="2" charset="0"/>
              </a:rPr>
              <a:t> by the OS.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82" y="2689147"/>
            <a:ext cx="636786" cy="88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78D74-B467-2D41-AA8D-C81B13AEC5EF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26530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195064" y="4589341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15CD06-306A-8141-B77D-EE335C880036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735B34-2E67-1346-A791-C5ECFC84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18" y="2582263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-0.00382 -0.06111 -0.00782 -0.12222 0.01458 -0.16358 C 0.03646 -0.20555 0.1059 -0.22469 0.13316 -0.24907 C 0.16041 -0.27315 0.16927 -0.29105 0.17812 -0.3092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3.58025E-6 C 0.00885 0.05895 0.01771 0.11851 -0.03316 0.15895 C -0.08351 0.19969 -0.24201 0.21851 -0.30417 0.24228 C -0.36615 0.26574 -0.38629 0.28333 -0.40625 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1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571341" y="3545128"/>
            <a:ext cx="2615400" cy="107481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4549334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-1.7284E-6 C 0.00451 -0.05895 -0.00451 -0.11852 0.04757 -0.15895 C 0.09913 -0.19969 0.26128 -0.21852 0.325 -0.24228 C 0.38837 -0.26574 0.40903 -0.28333 0.42951 -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057408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is used to ensure </a:t>
            </a:r>
            <a:r>
              <a:rPr lang="en-US" sz="2000" b="1" i="1" dirty="0"/>
              <a:t>mutually exclusive execution</a:t>
            </a:r>
            <a:r>
              <a:rPr lang="en-US" sz="2000" dirty="0"/>
              <a:t> of </a:t>
            </a:r>
            <a:r>
              <a:rPr lang="en-US" sz="2000" b="1" i="1" dirty="0"/>
              <a:t>critical sections </a:t>
            </a:r>
            <a:r>
              <a:rPr lang="en-US" sz="2000" dirty="0"/>
              <a:t>to prevent </a:t>
            </a:r>
            <a:r>
              <a:rPr lang="en-US" sz="2000" b="1" i="1" dirty="0"/>
              <a:t>race conditions</a:t>
            </a:r>
            <a:r>
              <a:rPr lang="en-US" sz="2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17226" y="3552672"/>
            <a:ext cx="2523150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713880-D265-694B-9F40-DB41DE91E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2BCA76-C96C-B34A-97B7-DE7CB64BD30B}"/>
              </a:ext>
            </a:extLst>
          </p:cNvPr>
          <p:cNvSpPr/>
          <p:nvPr/>
        </p:nvSpPr>
        <p:spPr>
          <a:xfrm>
            <a:off x="4229382" y="3545129"/>
            <a:ext cx="2465509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31CAB-0DA4-A043-A58D-48F95A3EEA5C}"/>
              </a:ext>
            </a:extLst>
          </p:cNvPr>
          <p:cNvSpPr txBox="1"/>
          <p:nvPr/>
        </p:nvSpPr>
        <p:spPr>
          <a:xfrm>
            <a:off x="192141" y="3030355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17DE371-9486-5042-A6FC-E6EC9AB34A6F}"/>
              </a:ext>
            </a:extLst>
          </p:cNvPr>
          <p:cNvSpPr/>
          <p:nvPr/>
        </p:nvSpPr>
        <p:spPr>
          <a:xfrm>
            <a:off x="695739" y="3677478"/>
            <a:ext cx="894522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B8A76-930B-B946-966C-575414BC1FAF}"/>
              </a:ext>
            </a:extLst>
          </p:cNvPr>
          <p:cNvSpPr txBox="1"/>
          <p:nvPr/>
        </p:nvSpPr>
        <p:spPr>
          <a:xfrm>
            <a:off x="7393409" y="2969592"/>
            <a:ext cx="12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91F7AE8-49E9-904E-B63E-E4ED423B4629}"/>
              </a:ext>
            </a:extLst>
          </p:cNvPr>
          <p:cNvSpPr/>
          <p:nvPr/>
        </p:nvSpPr>
        <p:spPr>
          <a:xfrm flipH="1">
            <a:off x="6694891" y="3616715"/>
            <a:ext cx="1202116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1D1D1-FC51-9D4D-9752-84932B48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56" y="258910"/>
            <a:ext cx="4944300" cy="645300"/>
          </a:xfrm>
        </p:spPr>
        <p:txBody>
          <a:bodyPr/>
          <a:lstStyle/>
          <a:p>
            <a:r>
              <a:rPr lang="en-US" dirty="0"/>
              <a:t>Multithreaded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4D03A-A79B-7948-9590-62A482647B12}"/>
              </a:ext>
            </a:extLst>
          </p:cNvPr>
          <p:cNvGrpSpPr/>
          <p:nvPr/>
        </p:nvGrpSpPr>
        <p:grpSpPr>
          <a:xfrm>
            <a:off x="4365108" y="1678168"/>
            <a:ext cx="1349221" cy="2284619"/>
            <a:chOff x="2665111" y="654207"/>
            <a:chExt cx="1349221" cy="228461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F4303F-77CD-A14B-86CB-9EA9823AA5FD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AB62960-F8BF-2A46-ABC5-43CE1DDD167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7481E2-8DC9-8745-824A-5BD1CF69E420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27D8AD-0A05-2B41-BCA8-FBE77B2B0FBF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BA901-8878-054D-8CF4-E9C427E62EC7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31BDB763-4F4A-674E-B303-1C1E988B4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E702638-7693-5E48-B0B9-3972320F4853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222E5A-4E47-1547-A735-815576A12BC4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610C78-6DD3-7B4E-ABB7-BC3F00D734AC}"/>
              </a:ext>
            </a:extLst>
          </p:cNvPr>
          <p:cNvGrpSpPr/>
          <p:nvPr/>
        </p:nvGrpSpPr>
        <p:grpSpPr>
          <a:xfrm>
            <a:off x="6252637" y="1065520"/>
            <a:ext cx="1349221" cy="2381511"/>
            <a:chOff x="146226" y="2255803"/>
            <a:chExt cx="1349221" cy="238151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A78D9FC-9AFA-8949-ACE3-468EB449B21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87BB967-3A26-1346-8BF5-1E2E467C8999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2CE50C-E5B0-B64B-A4FC-F43D250B75F9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CA8557-03D1-364F-88CA-1CB2C5A7E51A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D3E260-1B15-124F-AABD-09594F908134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FEFA1DA7-8AC5-2B43-B92A-84D9872AD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D0D35D-6965-A94E-AC2B-7D2F43A55242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4ADCA9-E94F-F34D-9894-E1897D0DFAD0}"/>
              </a:ext>
            </a:extLst>
          </p:cNvPr>
          <p:cNvGrpSpPr/>
          <p:nvPr/>
        </p:nvGrpSpPr>
        <p:grpSpPr>
          <a:xfrm>
            <a:off x="6631913" y="2529739"/>
            <a:ext cx="1349221" cy="2381511"/>
            <a:chOff x="1762677" y="2559066"/>
            <a:chExt cx="1349221" cy="238151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494B5B6-1C60-EC44-A8A6-108996E19A63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BB34825-F099-DD4A-919B-CBB766C6E1F3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A63F8D-C223-E84F-A3E7-40CF5303DD37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586C77-9F85-094C-88C7-5670B2EB8BF4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3F228-2D6B-0747-B763-D613E0950F29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9B688D26-BC02-2D4E-86BF-2B1C71A0A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976B45-64AD-BC4C-B411-26338DE04E6E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C491D0-B225-D948-87F7-ED75C6F16A29}"/>
              </a:ext>
            </a:extLst>
          </p:cNvPr>
          <p:cNvGrpSpPr/>
          <p:nvPr/>
        </p:nvGrpSpPr>
        <p:grpSpPr>
          <a:xfrm>
            <a:off x="1587092" y="1262229"/>
            <a:ext cx="1687654" cy="3503708"/>
            <a:chOff x="3758997" y="1430601"/>
            <a:chExt cx="1687654" cy="350370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FE5E638-0B5F-614C-B853-7CD7A203CADD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699B3D-D89A-1A48-8ED7-37F59FF76928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8E0DDB2-60B9-4344-93DB-5F67B1CB73A4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D7795149-C8CD-5742-B120-38468DE57EF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44" name="Text Box 5">
                  <a:extLst>
                    <a:ext uri="{FF2B5EF4-FFF2-40B4-BE49-F238E27FC236}">
                      <a16:creationId xmlns:a16="http://schemas.microsoft.com/office/drawing/2014/main" id="{7009C3D1-6BF9-A546-A4F3-B74B207A42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F91F29E6-B8E1-BD42-A3AB-F8D39FA2A759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E2E7F59-37AA-FA45-AFE0-1354F09FD817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F3C7C6C2-0B9E-E844-862A-F02B4B1630A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4E518F-4449-F549-BCC7-F563074AD487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364A8D15-EE38-CE42-9034-755B28DA7B4D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149B141-BA86-3B40-9FA5-3479D6002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88C576D-7F8C-2345-B237-C146CE03B7DD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3894E3F-AFC2-D74E-899F-40DC2672ABE9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D46FD4-5061-714A-AB79-09135B7EE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88B88BC-AB30-BA44-8F98-122205DA0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5274B7F-E6EE-0446-883D-FBB83621C63C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BDAB0E2-6A61-414B-9627-6DC28AFA41A6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ADA13BA2-03CF-0348-9C43-7AB423D0CF61}"/>
              </a:ext>
            </a:extLst>
          </p:cNvPr>
          <p:cNvSpPr/>
          <p:nvPr/>
        </p:nvSpPr>
        <p:spPr>
          <a:xfrm>
            <a:off x="5366144" y="126727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1AA9EE4-6055-EA46-A775-EEE55FA7CC1D}"/>
              </a:ext>
            </a:extLst>
          </p:cNvPr>
          <p:cNvSpPr/>
          <p:nvPr/>
        </p:nvSpPr>
        <p:spPr>
          <a:xfrm>
            <a:off x="5587932" y="270686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725670-C934-2A4A-9FD4-B72CE8F1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87" y="40033"/>
            <a:ext cx="6657913" cy="645300"/>
          </a:xfrm>
        </p:spPr>
        <p:txBody>
          <a:bodyPr/>
          <a:lstStyle/>
          <a:p>
            <a:r>
              <a:rPr lang="en-US" dirty="0"/>
              <a:t>Java Mutual Exclusion with Synchronized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032A-CC33-F949-B1A4-CF4F9DA63B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F3A51-0A45-AF45-ABAF-5242F588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7" y="1780595"/>
            <a:ext cx="4017617" cy="2209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D95D7-7DBC-254A-94A0-575558E1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56" y="1780595"/>
            <a:ext cx="4017617" cy="2209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862CE-E447-E043-B85B-4E74349D0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903" y="1067332"/>
            <a:ext cx="7366000" cy="4318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C33009-2BA5-BA4E-894B-88DDFEA466D8}"/>
              </a:ext>
            </a:extLst>
          </p:cNvPr>
          <p:cNvSpPr/>
          <p:nvPr/>
        </p:nvSpPr>
        <p:spPr>
          <a:xfrm>
            <a:off x="961243" y="2509095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562D3E-CC86-144D-AC49-71CA55296FE5}"/>
              </a:ext>
            </a:extLst>
          </p:cNvPr>
          <p:cNvSpPr/>
          <p:nvPr/>
        </p:nvSpPr>
        <p:spPr>
          <a:xfrm>
            <a:off x="5314903" y="2538912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B0D599-6CF4-1643-95A8-7C624CF22F25}"/>
              </a:ext>
            </a:extLst>
          </p:cNvPr>
          <p:cNvGrpSpPr/>
          <p:nvPr/>
        </p:nvGrpSpPr>
        <p:grpSpPr>
          <a:xfrm>
            <a:off x="2234095" y="2774642"/>
            <a:ext cx="4675809" cy="2368858"/>
            <a:chOff x="2234095" y="2774642"/>
            <a:chExt cx="4675809" cy="23688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4C903E-0227-B346-9AB4-2E6FA10E0BA6}"/>
                </a:ext>
              </a:extLst>
            </p:cNvPr>
            <p:cNvSpPr txBox="1"/>
            <p:nvPr/>
          </p:nvSpPr>
          <p:spPr>
            <a:xfrm>
              <a:off x="2234095" y="4127837"/>
              <a:ext cx="46758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Synchronized blocks using the same Object (lock) are guaranteed to be mutually exclusive.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C24231A-C0A6-0043-8F49-DD4276B64C87}"/>
                </a:ext>
              </a:extLst>
            </p:cNvPr>
            <p:cNvSpPr/>
            <p:nvPr/>
          </p:nvSpPr>
          <p:spPr>
            <a:xfrm>
              <a:off x="3806687" y="2774642"/>
              <a:ext cx="765313" cy="1280523"/>
            </a:xfrm>
            <a:custGeom>
              <a:avLst/>
              <a:gdLst>
                <a:gd name="connsiteX0" fmla="*/ 765313 w 765313"/>
                <a:gd name="connsiteY0" fmla="*/ 1280523 h 1280523"/>
                <a:gd name="connsiteX1" fmla="*/ 377687 w 765313"/>
                <a:gd name="connsiteY1" fmla="*/ 892897 h 1280523"/>
                <a:gd name="connsiteX2" fmla="*/ 506896 w 765313"/>
                <a:gd name="connsiteY2" fmla="*/ 127584 h 1280523"/>
                <a:gd name="connsiteX3" fmla="*/ 0 w 765313"/>
                <a:gd name="connsiteY3" fmla="*/ 8315 h 128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313" h="1280523">
                  <a:moveTo>
                    <a:pt x="765313" y="1280523"/>
                  </a:moveTo>
                  <a:cubicBezTo>
                    <a:pt x="593035" y="1182788"/>
                    <a:pt x="420757" y="1085054"/>
                    <a:pt x="377687" y="892897"/>
                  </a:cubicBezTo>
                  <a:cubicBezTo>
                    <a:pt x="334617" y="700740"/>
                    <a:pt x="569844" y="275014"/>
                    <a:pt x="506896" y="127584"/>
                  </a:cubicBezTo>
                  <a:cubicBezTo>
                    <a:pt x="443948" y="-19846"/>
                    <a:pt x="221974" y="-5766"/>
                    <a:pt x="0" y="8315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DFC5347-20D7-3B4F-8DD8-65B087ACB4F8}"/>
                </a:ext>
              </a:extLst>
            </p:cNvPr>
            <p:cNvSpPr/>
            <p:nvPr/>
          </p:nvSpPr>
          <p:spPr>
            <a:xfrm>
              <a:off x="4581939" y="2822713"/>
              <a:ext cx="715618" cy="1212574"/>
            </a:xfrm>
            <a:custGeom>
              <a:avLst/>
              <a:gdLst>
                <a:gd name="connsiteX0" fmla="*/ 0 w 715618"/>
                <a:gd name="connsiteY0" fmla="*/ 1212574 h 1212574"/>
                <a:gd name="connsiteX1" fmla="*/ 268357 w 715618"/>
                <a:gd name="connsiteY1" fmla="*/ 834887 h 1212574"/>
                <a:gd name="connsiteX2" fmla="*/ 238539 w 715618"/>
                <a:gd name="connsiteY2" fmla="*/ 218661 h 1212574"/>
                <a:gd name="connsiteX3" fmla="*/ 715618 w 715618"/>
                <a:gd name="connsiteY3" fmla="*/ 0 h 121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618" h="1212574">
                  <a:moveTo>
                    <a:pt x="0" y="1212574"/>
                  </a:moveTo>
                  <a:cubicBezTo>
                    <a:pt x="114300" y="1106556"/>
                    <a:pt x="228601" y="1000539"/>
                    <a:pt x="268357" y="834887"/>
                  </a:cubicBezTo>
                  <a:cubicBezTo>
                    <a:pt x="308113" y="669235"/>
                    <a:pt x="163996" y="357809"/>
                    <a:pt x="238539" y="218661"/>
                  </a:cubicBezTo>
                  <a:cubicBezTo>
                    <a:pt x="313082" y="79513"/>
                    <a:pt x="514350" y="39756"/>
                    <a:pt x="715618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A26F0BA-5A1F-A442-B0A8-BD45018B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128" y="4199639"/>
            <a:ext cx="756967" cy="7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E4F830-EE49-0B48-99C8-29A44B4D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Metaphor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2A57-49A3-AD4C-9400-6984AB0EC7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42C101-E3B2-534E-A26A-9FDDADC89C48}"/>
              </a:ext>
            </a:extLst>
          </p:cNvPr>
          <p:cNvSpPr/>
          <p:nvPr/>
        </p:nvSpPr>
        <p:spPr>
          <a:xfrm rot="20717308">
            <a:off x="2709274" y="3595587"/>
            <a:ext cx="927378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77D6BF-2A1B-9645-BC98-9EBCB5CE403A}"/>
              </a:ext>
            </a:extLst>
          </p:cNvPr>
          <p:cNvSpPr/>
          <p:nvPr/>
        </p:nvSpPr>
        <p:spPr>
          <a:xfrm rot="20726829">
            <a:off x="2501292" y="2872178"/>
            <a:ext cx="1171107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44F8-FE21-A141-9406-49AD5B985A0D}"/>
              </a:ext>
            </a:extLst>
          </p:cNvPr>
          <p:cNvSpPr/>
          <p:nvPr/>
        </p:nvSpPr>
        <p:spPr>
          <a:xfrm rot="20717308">
            <a:off x="4143028" y="3976383"/>
            <a:ext cx="887067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1CF3F-473D-8D40-9F85-0442DAD75905}"/>
              </a:ext>
            </a:extLst>
          </p:cNvPr>
          <p:cNvSpPr txBox="1"/>
          <p:nvPr/>
        </p:nvSpPr>
        <p:spPr>
          <a:xfrm rot="20715404">
            <a:off x="2303767" y="1542990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Hardware/Shared Data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Processes/Threads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13723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3FB5C-75DE-1444-BD88-670164C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70" y="58518"/>
            <a:ext cx="4944300" cy="645300"/>
          </a:xfrm>
        </p:spPr>
        <p:txBody>
          <a:bodyPr/>
          <a:lstStyle/>
          <a:p>
            <a:r>
              <a:rPr lang="en-US" dirty="0"/>
              <a:t>A Multithreaded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237B-229F-7149-8E0B-EC85152C2F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9CD05-1FCF-B641-A8F4-7FDDA61C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180313"/>
            <a:ext cx="4203700" cy="1809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6AC98-B91B-3E4B-B019-EF8D2B6A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3076549"/>
            <a:ext cx="4203700" cy="1809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EDC71-10C9-ED48-8156-DB6E90745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14" y="781238"/>
            <a:ext cx="3116212" cy="3125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451035-CD64-7047-845A-FC3DE3FE39A6}"/>
              </a:ext>
            </a:extLst>
          </p:cNvPr>
          <p:cNvSpPr/>
          <p:nvPr/>
        </p:nvSpPr>
        <p:spPr>
          <a:xfrm>
            <a:off x="3968684" y="4871697"/>
            <a:ext cx="5210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replit.com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ThreadRaceCondition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1CC0D5-CF6B-3743-BA0B-23EF944EEEBB}"/>
              </a:ext>
            </a:extLst>
          </p:cNvPr>
          <p:cNvGrpSpPr/>
          <p:nvPr/>
        </p:nvGrpSpPr>
        <p:grpSpPr>
          <a:xfrm>
            <a:off x="5990066" y="1180313"/>
            <a:ext cx="2979364" cy="3322075"/>
            <a:chOff x="4195588" y="1752935"/>
            <a:chExt cx="2979364" cy="3322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E6919A-756A-1B46-A7BF-BF500995EE7B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Imagine main starts these two threads and then join’s both of them.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the value of x be at the end?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26A791-7E3C-DC49-9E31-A6FF2162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1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FDF94-39BC-504D-AFD6-08410BAC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 Example: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CA91AF-A985-1446-A32A-575CB434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53790" cy="1659900"/>
          </a:xfrm>
        </p:spPr>
        <p:txBody>
          <a:bodyPr/>
          <a:lstStyle/>
          <a:p>
            <a:r>
              <a:rPr lang="en-US" sz="2000" dirty="0"/>
              <a:t>Imagine two threads running </a:t>
            </a:r>
            <a:r>
              <a:rPr lang="en-US" sz="2000" b="1" i="1" dirty="0"/>
              <a:t>concurrently</a:t>
            </a:r>
            <a:r>
              <a:rPr lang="en-US" sz="2000" dirty="0"/>
              <a:t> (i.e. timesharing on a single core, or at the same time on multiple cores)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190B-880C-3447-B62B-AAEC58093A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DC881-D34B-1C47-969F-25E2716A56A9}"/>
              </a:ext>
            </a:extLst>
          </p:cNvPr>
          <p:cNvSpPr txBox="1"/>
          <p:nvPr/>
        </p:nvSpPr>
        <p:spPr>
          <a:xfrm>
            <a:off x="4022551" y="283172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B90EE-2E84-9149-9A1D-034D2C9E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49" y="3516303"/>
            <a:ext cx="5300102" cy="7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094191" cy="2544900"/>
          </a:xfrm>
        </p:spPr>
        <p:txBody>
          <a:bodyPr/>
          <a:lstStyle/>
          <a:p>
            <a:r>
              <a:rPr lang="en-US" sz="2000" dirty="0"/>
              <a:t>Peeling away the HLL abstraction: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BBAF8-9F4A-B448-AB1A-322DB995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786355" y="3398389"/>
            <a:ext cx="17335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2458C3A-D9D3-714C-ADAA-624D8665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C7F6F30-490A-7146-AAE9-2E16F32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29232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41283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EDF9891-802C-2D44-8467-80CB3E79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701F11D-7973-CE4B-B5BD-117BA8B5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E80766C9-EA37-6B46-8447-DA5FCD126764}"/>
              </a:ext>
            </a:extLst>
          </p:cNvPr>
          <p:cNvSpPr/>
          <p:nvPr/>
        </p:nvSpPr>
        <p:spPr>
          <a:xfrm>
            <a:off x="3534674" y="2608302"/>
            <a:ext cx="159391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15535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715704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488F964-3BBC-7748-835A-BF03EDB1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CAF367A-950E-CF4B-AE06-F781295F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39326048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3314</TotalTime>
  <Words>3127</Words>
  <Application>Microsoft Macintosh PowerPoint</Application>
  <PresentationFormat>On-screen Show (16:9)</PresentationFormat>
  <Paragraphs>473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27 – Race Conditions &amp; Mutual Exclusion</vt:lpstr>
      <vt:lpstr>Multithreaded Processes</vt:lpstr>
      <vt:lpstr>A Multithreaded Example</vt:lpstr>
      <vt:lpstr>Simple Thread Example:</vt:lpstr>
      <vt:lpstr>Looking deeper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Vocabulary</vt:lpstr>
      <vt:lpstr>Java Mutual Exclusion with Synchronized</vt:lpstr>
      <vt:lpstr>Acknowledgments</vt:lpstr>
      <vt:lpstr>Race Condition Metaphor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119</cp:revision>
  <cp:lastPrinted>2022-04-15T12:13:05Z</cp:lastPrinted>
  <dcterms:created xsi:type="dcterms:W3CDTF">2020-11-19T19:43:32Z</dcterms:created>
  <dcterms:modified xsi:type="dcterms:W3CDTF">2022-04-15T13:45:38Z</dcterms:modified>
</cp:coreProperties>
</file>