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326" r:id="rId3"/>
    <p:sldId id="327" r:id="rId4"/>
    <p:sldId id="331" r:id="rId5"/>
    <p:sldId id="332" r:id="rId6"/>
    <p:sldId id="324" r:id="rId7"/>
    <p:sldId id="329" r:id="rId8"/>
    <p:sldId id="330" r:id="rId9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51"/>
    <p:restoredTop sz="73232"/>
  </p:normalViewPr>
  <p:slideViewPr>
    <p:cSldViewPr snapToGrid="0" snapToObjects="1">
      <p:cViewPr varScale="1">
        <p:scale>
          <a:sx n="120" d="100"/>
          <a:sy n="120" d="100"/>
        </p:scale>
        <p:origin x="1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Requires arrays.</a:t>
            </a:r>
          </a:p>
          <a:p>
            <a:r>
              <a:rPr lang="en-US" dirty="0"/>
              <a:t>Depending on timing it may be included or excluded.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79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Requires arrays.</a:t>
            </a:r>
          </a:p>
          <a:p>
            <a:r>
              <a:rPr lang="en-US" dirty="0"/>
              <a:t>Depending on timing it may be included or excluded.</a:t>
            </a:r>
          </a:p>
        </p:txBody>
      </p:sp>
    </p:spTree>
    <p:extLst>
      <p:ext uri="{BB962C8B-B14F-4D97-AF65-F5344CB8AC3E}">
        <p14:creationId xmlns:p14="http://schemas.microsoft.com/office/powerpoint/2010/main" val="1760722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80D9-BA13-8540-B1CE-F24677B2E3BE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8147-15D8-6A41-A70E-8F3DD873F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3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B71FB7-3318-144B-8E8F-8A816BB55C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Assembly 	Programming Practice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9775ABE-28DF-5644-8CFA-0414900A22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28BD-4AF2-614C-8844-E7284E77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#1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53252-45F0-FB42-9849-578D058489A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307DAE4-B0C9-A04E-9CA9-3E5B21DD9CA2}"/>
              </a:ext>
            </a:extLst>
          </p:cNvPr>
          <p:cNvGrpSpPr/>
          <p:nvPr/>
        </p:nvGrpSpPr>
        <p:grpSpPr>
          <a:xfrm>
            <a:off x="561975" y="1637971"/>
            <a:ext cx="3058374" cy="3317676"/>
            <a:chOff x="4220166" y="1757334"/>
            <a:chExt cx="3058374" cy="331767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4F0C1D-3257-9241-B01F-450DBF2309F2}"/>
                </a:ext>
              </a:extLst>
            </p:cNvPr>
            <p:cNvSpPr txBox="1"/>
            <p:nvPr/>
          </p:nvSpPr>
          <p:spPr>
            <a:xfrm>
              <a:off x="4220166" y="2520465"/>
              <a:ext cx="305837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Translate into assembly language this HLL program that reads two values from standard input and print the larger of the two to standard output.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0DFEF7F-C0ED-C643-BEC4-A14C3682E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969DAD9-2B8C-EF44-94BC-BD1C445B30DF}"/>
              </a:ext>
            </a:extLst>
          </p:cNvPr>
          <p:cNvSpPr txBox="1"/>
          <p:nvPr/>
        </p:nvSpPr>
        <p:spPr>
          <a:xfrm>
            <a:off x="4729655" y="255925"/>
            <a:ext cx="199859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int x = 0</a:t>
            </a:r>
          </a:p>
          <a:p>
            <a:r>
              <a:rPr lang="en-US" sz="2000" dirty="0">
                <a:latin typeface="Courier" pitchFamily="2" charset="0"/>
              </a:rPr>
              <a:t>int y = 0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read x</a:t>
            </a:r>
          </a:p>
          <a:p>
            <a:r>
              <a:rPr lang="en-US" sz="2000" dirty="0">
                <a:latin typeface="Courier" pitchFamily="2" charset="0"/>
              </a:rPr>
              <a:t>read y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if (x &gt;= y) {</a:t>
            </a:r>
          </a:p>
          <a:p>
            <a:r>
              <a:rPr lang="en-US" sz="2000" dirty="0">
                <a:latin typeface="Courier" pitchFamily="2" charset="0"/>
              </a:rPr>
              <a:t>    print x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r>
              <a:rPr lang="en-US" sz="2000" dirty="0">
                <a:latin typeface="Courier" pitchFamily="2" charset="0"/>
              </a:rPr>
              <a:t>else { </a:t>
            </a:r>
          </a:p>
          <a:p>
            <a:r>
              <a:rPr lang="en-US" sz="2000" dirty="0">
                <a:latin typeface="Courier" pitchFamily="2" charset="0"/>
              </a:rPr>
              <a:t>    print y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59147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28BD-4AF2-614C-8844-E7284E77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53252-45F0-FB42-9849-578D058489A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307DAE4-B0C9-A04E-9CA9-3E5B21DD9CA2}"/>
              </a:ext>
            </a:extLst>
          </p:cNvPr>
          <p:cNvGrpSpPr/>
          <p:nvPr/>
        </p:nvGrpSpPr>
        <p:grpSpPr>
          <a:xfrm>
            <a:off x="772183" y="1418375"/>
            <a:ext cx="3058374" cy="3625453"/>
            <a:chOff x="4220166" y="1757334"/>
            <a:chExt cx="3058374" cy="362545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4F0C1D-3257-9241-B01F-450DBF2309F2}"/>
                </a:ext>
              </a:extLst>
            </p:cNvPr>
            <p:cNvSpPr txBox="1"/>
            <p:nvPr/>
          </p:nvSpPr>
          <p:spPr>
            <a:xfrm>
              <a:off x="4220166" y="2520465"/>
              <a:ext cx="305837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Translate into assembly language this HLL program that reads values from standard input until a -1 is read, and then prints the total of all values read excluding the -1.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0DFEF7F-C0ED-C643-BEC4-A14C3682E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969DAD9-2B8C-EF44-94BC-BD1C445B30DF}"/>
              </a:ext>
            </a:extLst>
          </p:cNvPr>
          <p:cNvSpPr txBox="1"/>
          <p:nvPr/>
        </p:nvSpPr>
        <p:spPr>
          <a:xfrm>
            <a:off x="4520955" y="832812"/>
            <a:ext cx="28903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int tot = 0</a:t>
            </a:r>
          </a:p>
          <a:p>
            <a:r>
              <a:rPr lang="en-US" sz="2000" dirty="0">
                <a:latin typeface="Courier" pitchFamily="2" charset="0"/>
              </a:rPr>
              <a:t>int x = 0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read x</a:t>
            </a:r>
          </a:p>
          <a:p>
            <a:r>
              <a:rPr lang="en-US" sz="2000" dirty="0">
                <a:latin typeface="Courier" pitchFamily="2" charset="0"/>
              </a:rPr>
              <a:t>while (x != -1) {</a:t>
            </a:r>
          </a:p>
          <a:p>
            <a:r>
              <a:rPr lang="en-US" sz="2000" dirty="0">
                <a:latin typeface="Courier" pitchFamily="2" charset="0"/>
              </a:rPr>
              <a:t>    tot = tot + x</a:t>
            </a:r>
          </a:p>
          <a:p>
            <a:r>
              <a:rPr lang="en-US" sz="2000" dirty="0">
                <a:latin typeface="Courier" pitchFamily="2" charset="0"/>
              </a:rPr>
              <a:t>    read x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print tot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245380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28BD-4AF2-614C-8844-E7284E77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#3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53252-45F0-FB42-9849-578D058489A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307DAE4-B0C9-A04E-9CA9-3E5B21DD9CA2}"/>
              </a:ext>
            </a:extLst>
          </p:cNvPr>
          <p:cNvGrpSpPr/>
          <p:nvPr/>
        </p:nvGrpSpPr>
        <p:grpSpPr>
          <a:xfrm>
            <a:off x="772183" y="1418375"/>
            <a:ext cx="3058374" cy="3625453"/>
            <a:chOff x="4220166" y="1757334"/>
            <a:chExt cx="3058374" cy="362545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4F0C1D-3257-9241-B01F-450DBF2309F2}"/>
                </a:ext>
              </a:extLst>
            </p:cNvPr>
            <p:cNvSpPr txBox="1"/>
            <p:nvPr/>
          </p:nvSpPr>
          <p:spPr>
            <a:xfrm>
              <a:off x="4220166" y="2520465"/>
              <a:ext cx="305837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Translate into assembly language this HLL program that reads a number from the user, adds up all multiples of that number that between 1 and 100 and prints the result.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0DFEF7F-C0ED-C643-BEC4-A14C3682E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969DAD9-2B8C-EF44-94BC-BD1C445B30DF}"/>
              </a:ext>
            </a:extLst>
          </p:cNvPr>
          <p:cNvSpPr txBox="1"/>
          <p:nvPr/>
        </p:nvSpPr>
        <p:spPr>
          <a:xfrm>
            <a:off x="4318936" y="1759732"/>
            <a:ext cx="48250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read n</a:t>
            </a:r>
          </a:p>
          <a:p>
            <a:r>
              <a:rPr lang="en-US" sz="2000" dirty="0">
                <a:latin typeface="Courier" pitchFamily="2" charset="0"/>
              </a:rPr>
              <a:t>for (int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=0;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&lt;=100;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=</a:t>
            </a:r>
            <a:r>
              <a:rPr lang="en-US" sz="2000" dirty="0" err="1">
                <a:latin typeface="Courier" pitchFamily="2" charset="0"/>
              </a:rPr>
              <a:t>i+n</a:t>
            </a:r>
            <a:r>
              <a:rPr lang="en-US" sz="2000" dirty="0">
                <a:latin typeface="Courier" pitchFamily="2" charset="0"/>
              </a:rPr>
              <a:t>) {</a:t>
            </a:r>
          </a:p>
          <a:p>
            <a:r>
              <a:rPr lang="en-US" sz="2000" dirty="0">
                <a:latin typeface="Courier" pitchFamily="2" charset="0"/>
              </a:rPr>
              <a:t>    tot = tot + </a:t>
            </a:r>
            <a:r>
              <a:rPr lang="en-US" sz="2000" dirty="0" err="1">
                <a:latin typeface="Courier" pitchFamily="2" charset="0"/>
              </a:rPr>
              <a:t>i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print tot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3518433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28BD-4AF2-614C-8844-E7284E77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#4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53252-45F0-FB42-9849-578D058489A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307DAE4-B0C9-A04E-9CA9-3E5B21DD9CA2}"/>
              </a:ext>
            </a:extLst>
          </p:cNvPr>
          <p:cNvGrpSpPr/>
          <p:nvPr/>
        </p:nvGrpSpPr>
        <p:grpSpPr>
          <a:xfrm>
            <a:off x="772183" y="1418375"/>
            <a:ext cx="3058374" cy="2394347"/>
            <a:chOff x="4220166" y="1757334"/>
            <a:chExt cx="3058374" cy="239434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4F0C1D-3257-9241-B01F-450DBF2309F2}"/>
                </a:ext>
              </a:extLst>
            </p:cNvPr>
            <p:cNvSpPr txBox="1"/>
            <p:nvPr/>
          </p:nvSpPr>
          <p:spPr>
            <a:xfrm>
              <a:off x="4220166" y="2520465"/>
              <a:ext cx="305837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Translate into assembly language this HLL program that prints the first 7 Fibonacci numbers.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0DFEF7F-C0ED-C643-BEC4-A14C3682E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969DAD9-2B8C-EF44-94BC-BD1C445B30DF}"/>
              </a:ext>
            </a:extLst>
          </p:cNvPr>
          <p:cNvSpPr txBox="1"/>
          <p:nvPr/>
        </p:nvSpPr>
        <p:spPr>
          <a:xfrm>
            <a:off x="4489057" y="926488"/>
            <a:ext cx="48250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f0=0</a:t>
            </a:r>
          </a:p>
          <a:p>
            <a:r>
              <a:rPr lang="en-US" sz="2000" dirty="0">
                <a:latin typeface="Courier" pitchFamily="2" charset="0"/>
              </a:rPr>
              <a:t>f1=1</a:t>
            </a:r>
          </a:p>
          <a:p>
            <a:r>
              <a:rPr lang="en-US" sz="2000" dirty="0">
                <a:latin typeface="Courier" pitchFamily="2" charset="0"/>
              </a:rPr>
              <a:t>print f0</a:t>
            </a:r>
          </a:p>
          <a:p>
            <a:r>
              <a:rPr lang="en-US" sz="2000" dirty="0">
                <a:latin typeface="Courier" pitchFamily="2" charset="0"/>
              </a:rPr>
              <a:t>print f1</a:t>
            </a:r>
          </a:p>
          <a:p>
            <a:r>
              <a:rPr lang="en-US" sz="2000" dirty="0">
                <a:latin typeface="Courier" pitchFamily="2" charset="0"/>
              </a:rPr>
              <a:t>for (int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=0;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&lt;5;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++) {</a:t>
            </a:r>
          </a:p>
          <a:p>
            <a:r>
              <a:rPr lang="en-US" sz="2000" dirty="0">
                <a:latin typeface="Courier" pitchFamily="2" charset="0"/>
              </a:rPr>
              <a:t>    fi=f0+f1</a:t>
            </a:r>
          </a:p>
          <a:p>
            <a:r>
              <a:rPr lang="en-US" sz="2000" dirty="0">
                <a:latin typeface="Courier" pitchFamily="2" charset="0"/>
              </a:rPr>
              <a:t>    print fi</a:t>
            </a:r>
          </a:p>
          <a:p>
            <a:r>
              <a:rPr lang="en-US" sz="2000" dirty="0">
                <a:latin typeface="Courier" pitchFamily="2" charset="0"/>
              </a:rPr>
              <a:t>    f0=f1 </a:t>
            </a:r>
          </a:p>
          <a:p>
            <a:r>
              <a:rPr lang="en-US" sz="2000" dirty="0">
                <a:latin typeface="Courier" pitchFamily="2" charset="0"/>
              </a:rPr>
              <a:t>    f1=fi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2911721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28BD-4AF2-614C-8844-E7284E77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#3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53252-45F0-FB42-9849-578D058489A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307DAE4-B0C9-A04E-9CA9-3E5B21DD9CA2}"/>
              </a:ext>
            </a:extLst>
          </p:cNvPr>
          <p:cNvGrpSpPr/>
          <p:nvPr/>
        </p:nvGrpSpPr>
        <p:grpSpPr>
          <a:xfrm>
            <a:off x="709120" y="1597051"/>
            <a:ext cx="3058374" cy="3009900"/>
            <a:chOff x="4220166" y="1757334"/>
            <a:chExt cx="3058374" cy="30099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4F0C1D-3257-9241-B01F-450DBF2309F2}"/>
                </a:ext>
              </a:extLst>
            </p:cNvPr>
            <p:cNvSpPr txBox="1"/>
            <p:nvPr/>
          </p:nvSpPr>
          <p:spPr>
            <a:xfrm>
              <a:off x="4220166" y="2520465"/>
              <a:ext cx="3058374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Translate into assembly language this HLL program that creates an array of 5 values and prints them to standard output.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0DFEF7F-C0ED-C643-BEC4-A14C3682E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969DAD9-2B8C-EF44-94BC-BD1C445B30DF}"/>
              </a:ext>
            </a:extLst>
          </p:cNvPr>
          <p:cNvSpPr txBox="1"/>
          <p:nvPr/>
        </p:nvSpPr>
        <p:spPr>
          <a:xfrm>
            <a:off x="4204850" y="1462516"/>
            <a:ext cx="4944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int[] </a:t>
            </a:r>
            <a:r>
              <a:rPr lang="en-US" sz="2000" dirty="0" err="1">
                <a:latin typeface="Courier" pitchFamily="2" charset="0"/>
              </a:rPr>
              <a:t>vals</a:t>
            </a:r>
            <a:r>
              <a:rPr lang="en-US" sz="2000" dirty="0">
                <a:latin typeface="Courier" pitchFamily="2" charset="0"/>
              </a:rPr>
              <a:t> = [5, 2, 19, 37, 8]</a:t>
            </a:r>
          </a:p>
          <a:p>
            <a:r>
              <a:rPr lang="en-US" sz="2000" dirty="0">
                <a:latin typeface="Courier" pitchFamily="2" charset="0"/>
              </a:rPr>
              <a:t>int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= 0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for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=0;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&lt;5;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++) {</a:t>
            </a:r>
          </a:p>
          <a:p>
            <a:r>
              <a:rPr lang="en-US" sz="2000" dirty="0">
                <a:latin typeface="Courier" pitchFamily="2" charset="0"/>
              </a:rPr>
              <a:t>    print </a:t>
            </a:r>
            <a:r>
              <a:rPr lang="en-US" sz="2000" dirty="0" err="1">
                <a:latin typeface="Courier" pitchFamily="2" charset="0"/>
              </a:rPr>
              <a:t>vals</a:t>
            </a:r>
            <a:r>
              <a:rPr lang="en-US" sz="2000" dirty="0">
                <a:latin typeface="Courier" pitchFamily="2" charset="0"/>
              </a:rPr>
              <a:t>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115349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69DAD9-2B8C-EF44-94BC-BD1C445B30DF}"/>
              </a:ext>
            </a:extLst>
          </p:cNvPr>
          <p:cNvSpPr txBox="1"/>
          <p:nvPr/>
        </p:nvSpPr>
        <p:spPr>
          <a:xfrm>
            <a:off x="4199700" y="432703"/>
            <a:ext cx="480766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int[] </a:t>
            </a:r>
            <a:r>
              <a:rPr lang="en-US" sz="1600" dirty="0" err="1">
                <a:latin typeface="Courier" pitchFamily="2" charset="0"/>
              </a:rPr>
              <a:t>vals</a:t>
            </a:r>
            <a:r>
              <a:rPr lang="en-US" sz="1600" dirty="0">
                <a:latin typeface="Courier" pitchFamily="2" charset="0"/>
              </a:rPr>
              <a:t> = new int[10]</a:t>
            </a:r>
          </a:p>
          <a:p>
            <a:r>
              <a:rPr lang="en-US" sz="1600" dirty="0">
                <a:latin typeface="Courier" pitchFamily="2" charset="0"/>
              </a:rPr>
              <a:t>int </a:t>
            </a:r>
            <a:r>
              <a:rPr lang="en-US" sz="1600" dirty="0" err="1">
                <a:latin typeface="Courier" pitchFamily="2" charset="0"/>
              </a:rPr>
              <a:t>i</a:t>
            </a:r>
            <a:r>
              <a:rPr lang="en-US" sz="1600" dirty="0">
                <a:latin typeface="Courier" pitchFamily="2" charset="0"/>
              </a:rPr>
              <a:t> = 0</a:t>
            </a:r>
          </a:p>
          <a:p>
            <a:r>
              <a:rPr lang="en-US" sz="1600" dirty="0">
                <a:latin typeface="Courier" pitchFamily="2" charset="0"/>
              </a:rPr>
              <a:t>int v = 0</a:t>
            </a:r>
          </a:p>
          <a:p>
            <a:r>
              <a:rPr lang="en-US" sz="1600" dirty="0">
                <a:latin typeface="Courier" pitchFamily="2" charset="0"/>
              </a:rPr>
              <a:t>int s = 0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for (</a:t>
            </a:r>
            <a:r>
              <a:rPr lang="en-US" sz="1600" dirty="0" err="1">
                <a:latin typeface="Courier" pitchFamily="2" charset="0"/>
              </a:rPr>
              <a:t>i</a:t>
            </a:r>
            <a:r>
              <a:rPr lang="en-US" sz="1600" dirty="0">
                <a:latin typeface="Courier" pitchFamily="2" charset="0"/>
              </a:rPr>
              <a:t>=0; </a:t>
            </a:r>
            <a:r>
              <a:rPr lang="en-US" sz="1600" dirty="0" err="1">
                <a:latin typeface="Courier" pitchFamily="2" charset="0"/>
              </a:rPr>
              <a:t>i</a:t>
            </a:r>
            <a:r>
              <a:rPr lang="en-US" sz="1600" dirty="0">
                <a:latin typeface="Courier" pitchFamily="2" charset="0"/>
              </a:rPr>
              <a:t>&lt;10; </a:t>
            </a:r>
            <a:r>
              <a:rPr lang="en-US" sz="1600" dirty="0" err="1">
                <a:latin typeface="Courier" pitchFamily="2" charset="0"/>
              </a:rPr>
              <a:t>i</a:t>
            </a:r>
            <a:r>
              <a:rPr lang="en-US" sz="1600" dirty="0">
                <a:latin typeface="Courier" pitchFamily="2" charset="0"/>
              </a:rPr>
              <a:t>++) {</a:t>
            </a:r>
          </a:p>
          <a:p>
            <a:r>
              <a:rPr lang="en-US" sz="1600" dirty="0">
                <a:latin typeface="Courier" pitchFamily="2" charset="0"/>
              </a:rPr>
              <a:t>    s = </a:t>
            </a:r>
            <a:r>
              <a:rPr lang="en-US" sz="1600" dirty="0" err="1">
                <a:latin typeface="Courier" pitchFamily="2" charset="0"/>
              </a:rPr>
              <a:t>i</a:t>
            </a:r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    read v</a:t>
            </a:r>
          </a:p>
          <a:p>
            <a:r>
              <a:rPr lang="en-US" sz="1600" dirty="0">
                <a:latin typeface="Courier" pitchFamily="2" charset="0"/>
              </a:rPr>
              <a:t>    while (s &gt; 0 &amp;&amp; v &lt; </a:t>
            </a:r>
            <a:r>
              <a:rPr lang="en-US" sz="1600" dirty="0" err="1">
                <a:latin typeface="Courier" pitchFamily="2" charset="0"/>
              </a:rPr>
              <a:t>vals</a:t>
            </a:r>
            <a:r>
              <a:rPr lang="en-US" sz="1600" dirty="0">
                <a:latin typeface="Courier" pitchFamily="2" charset="0"/>
              </a:rPr>
              <a:t>[s-1]) {</a:t>
            </a:r>
          </a:p>
          <a:p>
            <a:r>
              <a:rPr lang="en-US" sz="1600" dirty="0">
                <a:latin typeface="Courier" pitchFamily="2" charset="0"/>
              </a:rPr>
              <a:t>        </a:t>
            </a:r>
            <a:r>
              <a:rPr lang="en-US" sz="1600" dirty="0" err="1">
                <a:latin typeface="Courier" pitchFamily="2" charset="0"/>
              </a:rPr>
              <a:t>vals</a:t>
            </a:r>
            <a:r>
              <a:rPr lang="en-US" sz="1600" dirty="0">
                <a:latin typeface="Courier" pitchFamily="2" charset="0"/>
              </a:rPr>
              <a:t>[s] = </a:t>
            </a:r>
            <a:r>
              <a:rPr lang="en-US" sz="1600" dirty="0" err="1">
                <a:latin typeface="Courier" pitchFamily="2" charset="0"/>
              </a:rPr>
              <a:t>vals</a:t>
            </a:r>
            <a:r>
              <a:rPr lang="en-US" sz="1600" dirty="0">
                <a:latin typeface="Courier" pitchFamily="2" charset="0"/>
              </a:rPr>
              <a:t>[s-1]</a:t>
            </a:r>
          </a:p>
          <a:p>
            <a:r>
              <a:rPr lang="en-US" sz="1600" dirty="0">
                <a:latin typeface="Courier" pitchFamily="2" charset="0"/>
              </a:rPr>
              <a:t>        s = s - 1</a:t>
            </a:r>
          </a:p>
          <a:p>
            <a:r>
              <a:rPr lang="en-US" sz="1600" dirty="0">
                <a:latin typeface="Courier" pitchFamily="2" charset="0"/>
              </a:rPr>
              <a:t>    }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 err="1">
                <a:latin typeface="Courier" pitchFamily="2" charset="0"/>
              </a:rPr>
              <a:t>vals</a:t>
            </a:r>
            <a:r>
              <a:rPr lang="en-US" sz="1600" dirty="0">
                <a:latin typeface="Courier" pitchFamily="2" charset="0"/>
              </a:rPr>
              <a:t>[s] = v</a:t>
            </a:r>
          </a:p>
          <a:p>
            <a:r>
              <a:rPr lang="en-US" sz="1600" dirty="0">
                <a:latin typeface="Courier" pitchFamily="2" charset="0"/>
              </a:rPr>
              <a:t>}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halt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5B28BD-4AF2-614C-8844-E7284E77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#4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53252-45F0-FB42-9849-578D058489A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307DAE4-B0C9-A04E-9CA9-3E5B21DD9CA2}"/>
              </a:ext>
            </a:extLst>
          </p:cNvPr>
          <p:cNvGrpSpPr/>
          <p:nvPr/>
        </p:nvGrpSpPr>
        <p:grpSpPr>
          <a:xfrm>
            <a:off x="709120" y="1597051"/>
            <a:ext cx="3058374" cy="3317676"/>
            <a:chOff x="4220166" y="1757334"/>
            <a:chExt cx="3058374" cy="331767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4F0C1D-3257-9241-B01F-450DBF2309F2}"/>
                </a:ext>
              </a:extLst>
            </p:cNvPr>
            <p:cNvSpPr txBox="1"/>
            <p:nvPr/>
          </p:nvSpPr>
          <p:spPr>
            <a:xfrm>
              <a:off x="4220166" y="2520465"/>
              <a:ext cx="305837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Translate into assembly language this HLL program that reads 10 positive integers from standard input and places them into an array in sorted order.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0DFEF7F-C0ED-C643-BEC4-A14C3682E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2452374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8577</TotalTime>
  <Words>498</Words>
  <Application>Microsoft Macintosh PowerPoint</Application>
  <PresentationFormat>On-screen Show (16:9)</PresentationFormat>
  <Paragraphs>103</Paragraphs>
  <Slides>8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Courier</vt:lpstr>
      <vt:lpstr>Helvetica Neue</vt:lpstr>
      <vt:lpstr>Muli</vt:lpstr>
      <vt:lpstr>Nixie One</vt:lpstr>
      <vt:lpstr>Segoe Print</vt:lpstr>
      <vt:lpstr>Imogen template</vt:lpstr>
      <vt:lpstr>Assembly  Programming Practice</vt:lpstr>
      <vt:lpstr>Program #1</vt:lpstr>
      <vt:lpstr>Program #2</vt:lpstr>
      <vt:lpstr>Program #3</vt:lpstr>
      <vt:lpstr>Program #4</vt:lpstr>
      <vt:lpstr>Acknowledgments</vt:lpstr>
      <vt:lpstr>Program #3</vt:lpstr>
      <vt:lpstr>Program #4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 – Indirect Addressing</dc:title>
  <dc:creator>Braught, Grant</dc:creator>
  <cp:lastModifiedBy>Braught, Grant</cp:lastModifiedBy>
  <cp:revision>260</cp:revision>
  <dcterms:created xsi:type="dcterms:W3CDTF">2020-09-25T17:24:57Z</dcterms:created>
  <dcterms:modified xsi:type="dcterms:W3CDTF">2023-02-25T23:05:27Z</dcterms:modified>
</cp:coreProperties>
</file>