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90" r:id="rId3"/>
    <p:sldId id="294" r:id="rId4"/>
    <p:sldId id="332" r:id="rId5"/>
    <p:sldId id="333" r:id="rId6"/>
    <p:sldId id="334" r:id="rId7"/>
    <p:sldId id="335" r:id="rId8"/>
    <p:sldId id="291" r:id="rId9"/>
    <p:sldId id="292" r:id="rId10"/>
    <p:sldId id="311" r:id="rId11"/>
    <p:sldId id="298" r:id="rId12"/>
    <p:sldId id="301" r:id="rId13"/>
    <p:sldId id="341" r:id="rId14"/>
    <p:sldId id="302" r:id="rId15"/>
    <p:sldId id="304" r:id="rId16"/>
    <p:sldId id="305" r:id="rId17"/>
    <p:sldId id="306" r:id="rId18"/>
    <p:sldId id="293" r:id="rId19"/>
    <p:sldId id="309" r:id="rId20"/>
    <p:sldId id="312" r:id="rId21"/>
    <p:sldId id="321" r:id="rId22"/>
    <p:sldId id="330" r:id="rId23"/>
    <p:sldId id="338" r:id="rId24"/>
    <p:sldId id="326" r:id="rId25"/>
    <p:sldId id="328" r:id="rId26"/>
    <p:sldId id="329" r:id="rId27"/>
    <p:sldId id="339" r:id="rId28"/>
    <p:sldId id="340" r:id="rId29"/>
    <p:sldId id="331" r:id="rId30"/>
    <p:sldId id="324" r:id="rId31"/>
    <p:sldId id="300" r:id="rId32"/>
    <p:sldId id="308" r:id="rId33"/>
    <p:sldId id="336" r:id="rId34"/>
    <p:sldId id="314" r:id="rId35"/>
    <p:sldId id="315" r:id="rId36"/>
    <p:sldId id="316" r:id="rId37"/>
    <p:sldId id="317" r:id="rId38"/>
    <p:sldId id="318" r:id="rId3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72816"/>
  </p:normalViewPr>
  <p:slideViewPr>
    <p:cSldViewPr snapToGrid="0" snapToObjects="1">
      <p:cViewPr varScale="1">
        <p:scale>
          <a:sx n="119" d="100"/>
          <a:sy n="119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-3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6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how an OS can make multiprogramming work…</a:t>
            </a:r>
          </a:p>
          <a:p>
            <a:endParaRPr lang="en-US" dirty="0"/>
          </a:p>
          <a:p>
            <a:r>
              <a:rPr lang="en-US" dirty="0"/>
              <a:t>We talked about 3 ways processes can share the CPU</a:t>
            </a:r>
          </a:p>
          <a:p>
            <a:r>
              <a:rPr lang="en-US" dirty="0"/>
              <a:t> - timesharing</a:t>
            </a:r>
          </a:p>
          <a:p>
            <a:r>
              <a:rPr lang="en-US" dirty="0"/>
              <a:t> - I/O waits</a:t>
            </a:r>
          </a:p>
          <a:p>
            <a:r>
              <a:rPr lang="en-US" dirty="0"/>
              <a:t> - Synchronization Waits</a:t>
            </a:r>
          </a:p>
          <a:p>
            <a:endParaRPr lang="en-US" dirty="0"/>
          </a:p>
          <a:p>
            <a:r>
              <a:rPr lang="en-US" dirty="0"/>
              <a:t>What we will see applies to all three of these methods.</a:t>
            </a:r>
          </a:p>
        </p:txBody>
      </p:sp>
    </p:spTree>
    <p:extLst>
      <p:ext uri="{BB962C8B-B14F-4D97-AF65-F5344CB8AC3E}">
        <p14:creationId xmlns:p14="http://schemas.microsoft.com/office/powerpoint/2010/main" val="3634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thing we can do is arrange multiple processes in memory.</a:t>
            </a:r>
          </a:p>
          <a:p>
            <a:r>
              <a:rPr lang="en-US" dirty="0"/>
              <a:t>Each has its own</a:t>
            </a:r>
          </a:p>
          <a:p>
            <a:r>
              <a:rPr lang="en-US" dirty="0"/>
              <a:t> - range of addresses.</a:t>
            </a:r>
          </a:p>
          <a:p>
            <a:r>
              <a:rPr lang="en-US" dirty="0"/>
              <a:t> - ML program statements</a:t>
            </a:r>
          </a:p>
          <a:p>
            <a:r>
              <a:rPr lang="en-US" dirty="0"/>
              <a:t> - Data</a:t>
            </a:r>
          </a:p>
          <a:p>
            <a:r>
              <a:rPr lang="en-US" dirty="0"/>
              <a:t> - Sack</a:t>
            </a:r>
          </a:p>
          <a:p>
            <a:r>
              <a:rPr lang="en-US" dirty="0"/>
              <a:t> - Heap</a:t>
            </a:r>
          </a:p>
          <a:p>
            <a:r>
              <a:rPr lang="en-US" dirty="0"/>
              <a:t>   - Basically the Heap has data that is allocated using “new” </a:t>
            </a:r>
          </a:p>
          <a:p>
            <a:r>
              <a:rPr lang="en-US" dirty="0"/>
              <a:t>     - E.g. objects, arrays,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We’ll learn more in a few classes.</a:t>
            </a:r>
          </a:p>
          <a:p>
            <a:r>
              <a:rPr lang="en-US" dirty="0"/>
              <a:t>   - For now, just accept its part of what is in memory for a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Support running these programs we’ll need some hardware support.</a:t>
            </a:r>
          </a:p>
          <a:p>
            <a:endParaRPr lang="en-US" dirty="0"/>
          </a:p>
          <a:p>
            <a:r>
              <a:rPr lang="en-US" dirty="0"/>
              <a:t>We add:</a:t>
            </a:r>
          </a:p>
          <a:p>
            <a:r>
              <a:rPr lang="en-US" dirty="0"/>
              <a:t> - Offset register: This holds the memory address of the first instruction in the program.</a:t>
            </a:r>
          </a:p>
          <a:p>
            <a:r>
              <a:rPr lang="en-US" dirty="0"/>
              <a:t> - The PC is then added to the offset to get the actual memory address of the next instruction.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Recall that each program has: </a:t>
            </a:r>
          </a:p>
          <a:p>
            <a:r>
              <a:rPr lang="en-US" dirty="0"/>
              <a:t> - Labels that indicate addresses used for</a:t>
            </a:r>
          </a:p>
          <a:p>
            <a:r>
              <a:rPr lang="en-US" dirty="0"/>
              <a:t>   - LOAD/STORE/JUMP/CALL</a:t>
            </a:r>
          </a:p>
          <a:p>
            <a:r>
              <a:rPr lang="en-US" dirty="0"/>
              <a:t>     - Those were all calculated by the compiler and assembler assuming that program starts at 0.</a:t>
            </a:r>
          </a:p>
          <a:p>
            <a:r>
              <a:rPr lang="en-US" dirty="0"/>
              <a:t>     - So JUMP 0 should go to the first instruction in the program.</a:t>
            </a:r>
          </a:p>
          <a:p>
            <a:r>
              <a:rPr lang="en-US" dirty="0"/>
              <a:t>       - Notice that the first instruction in the now is unlikely to be at memory address 0.</a:t>
            </a:r>
          </a:p>
          <a:p>
            <a:r>
              <a:rPr lang="en-US" dirty="0"/>
              <a:t>     - And LOAD 100 should load the word at address 100 in the program.</a:t>
            </a:r>
          </a:p>
          <a:p>
            <a:r>
              <a:rPr lang="en-US" dirty="0"/>
              <a:t>       - Similarly, the data at address 100 in the program is unlikely to be at memory address 100.</a:t>
            </a:r>
          </a:p>
          <a:p>
            <a:endParaRPr lang="en-US" dirty="0"/>
          </a:p>
          <a:p>
            <a:r>
              <a:rPr lang="en-US" dirty="0"/>
              <a:t>The use of the Offset register allows the program to work as if it starts at 0 even though it doesn’t.</a:t>
            </a:r>
          </a:p>
          <a:p>
            <a:r>
              <a:rPr lang="en-US" dirty="0"/>
              <a:t>  - What would the offset register hold for process P2?</a:t>
            </a:r>
          </a:p>
          <a:p>
            <a:r>
              <a:rPr lang="en-US" dirty="0"/>
              <a:t>  - What would it’s PC be when it is first started?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73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Locating programs at different locations in memory and using an offset register forces us to distinguish between logical and physical memory addresses.</a:t>
            </a:r>
          </a:p>
          <a:p>
            <a:endParaRPr lang="en-US" dirty="0"/>
          </a:p>
          <a:p>
            <a:r>
              <a:rPr lang="en-US" dirty="0"/>
              <a:t>Up until now, we did not have a distinction between logical and physical addresses.</a:t>
            </a:r>
          </a:p>
          <a:p>
            <a:r>
              <a:rPr lang="en-US" dirty="0"/>
              <a:t>  - This is because we loaded our programs into memory at address 0.</a:t>
            </a:r>
          </a:p>
          <a:p>
            <a:r>
              <a:rPr lang="en-US" dirty="0"/>
              <a:t>  - Thus, the addresses in our programs were also physical addresses.</a:t>
            </a:r>
          </a:p>
          <a:p>
            <a:r>
              <a:rPr lang="en-US" dirty="0"/>
              <a:t>  - Said another way, the logical and physical addresses were the same.</a:t>
            </a:r>
          </a:p>
          <a:p>
            <a:endParaRPr lang="en-US" dirty="0"/>
          </a:p>
          <a:p>
            <a:r>
              <a:rPr lang="en-US" dirty="0"/>
              <a:t>Using the Offset Register allows us to separate logical and physical addresses.</a:t>
            </a:r>
          </a:p>
          <a:p>
            <a:r>
              <a:rPr lang="en-US" dirty="0"/>
              <a:t>  - This makes it possible to load a program and its data into memory at any location</a:t>
            </a:r>
          </a:p>
          <a:p>
            <a:r>
              <a:rPr lang="en-US" dirty="0"/>
              <a:t>  - All of the LOAD/STORE/JUMP/BRANCH instructions are logical addresses </a:t>
            </a:r>
          </a:p>
          <a:p>
            <a:r>
              <a:rPr lang="en-US" dirty="0"/>
              <a:t>    - Relative to the program</a:t>
            </a:r>
          </a:p>
          <a:p>
            <a:r>
              <a:rPr lang="en-US" dirty="0"/>
              <a:t>    - Jump to the instruction at address 200 in the program…</a:t>
            </a:r>
          </a:p>
          <a:p>
            <a:r>
              <a:rPr lang="en-US" dirty="0"/>
              <a:t>  - The Offset Register modifies that logical address 200 to jump to the correct instruction at physical address 3088.</a:t>
            </a:r>
          </a:p>
          <a:p>
            <a:endParaRPr lang="en-US" dirty="0"/>
          </a:p>
          <a:p>
            <a:r>
              <a:rPr lang="en-US" dirty="0"/>
              <a:t>Some older systems didn’t work this way:</a:t>
            </a:r>
          </a:p>
          <a:p>
            <a:r>
              <a:rPr lang="en-US" dirty="0"/>
              <a:t>  - Instead, you used a ”loader program”</a:t>
            </a:r>
          </a:p>
          <a:p>
            <a:r>
              <a:rPr lang="en-US" dirty="0"/>
              <a:t>  - This program would place the program you wanted to run into memory at some location.</a:t>
            </a:r>
          </a:p>
          <a:p>
            <a:r>
              <a:rPr lang="en-US" dirty="0"/>
              <a:t>  - In the process it would change all of the addresses in the ML instructions to match where it was loaded.</a:t>
            </a:r>
          </a:p>
          <a:p>
            <a:r>
              <a:rPr lang="en-US" dirty="0"/>
              <a:t>  - Eventually abandoned in favor of this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8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Process P1 has been running it will have a context based on what it is doing:</a:t>
            </a:r>
          </a:p>
          <a:p>
            <a:r>
              <a:rPr lang="en-US" dirty="0"/>
              <a:t> - The Offset will say where it is in memory</a:t>
            </a:r>
          </a:p>
          <a:p>
            <a:r>
              <a:rPr lang="en-US" dirty="0"/>
              <a:t> - The PC will indicate what instruction is to be fetched next.</a:t>
            </a:r>
          </a:p>
          <a:p>
            <a:r>
              <a:rPr lang="en-US" dirty="0"/>
              <a:t> - The individual registers will have values based on the operations that have been performed.</a:t>
            </a:r>
          </a:p>
          <a:p>
            <a:endParaRPr lang="en-US" dirty="0"/>
          </a:p>
          <a:p>
            <a:r>
              <a:rPr lang="en-US" dirty="0"/>
              <a:t>If we were to want to suspend P1 so we could start it later…</a:t>
            </a:r>
          </a:p>
          <a:p>
            <a:r>
              <a:rPr lang="en-US" dirty="0"/>
              <a:t> - We need to preserve all of that context so we can put it back later</a:t>
            </a:r>
          </a:p>
          <a:p>
            <a:r>
              <a:rPr lang="en-US" dirty="0"/>
              <a:t> - So, the operating system will make a copy of all of that and set it aside.</a:t>
            </a:r>
          </a:p>
          <a:p>
            <a:endParaRPr lang="en-US" dirty="0"/>
          </a:p>
          <a:p>
            <a:r>
              <a:rPr lang="en-US" dirty="0"/>
              <a:t>Once we have done that</a:t>
            </a:r>
          </a:p>
          <a:p>
            <a:r>
              <a:rPr lang="en-US" dirty="0"/>
              <a:t>  - The PC, Offset and other registers can be used by another program</a:t>
            </a:r>
          </a:p>
          <a:p>
            <a:r>
              <a:rPr lang="en-US" dirty="0"/>
              <a:t>  - That program will change them based on its calculations</a:t>
            </a:r>
          </a:p>
          <a:p>
            <a:r>
              <a:rPr lang="en-US" dirty="0"/>
              <a:t>  - but the OS has a copy of what they were for P! so it can later set them back.</a:t>
            </a:r>
          </a:p>
          <a:p>
            <a:endParaRPr lang="en-US" dirty="0"/>
          </a:p>
          <a:p>
            <a:r>
              <a:rPr lang="en-US" dirty="0"/>
              <a:t>This is the “Deep Freeze”</a:t>
            </a:r>
          </a:p>
          <a:p>
            <a:r>
              <a:rPr lang="en-US" dirty="0"/>
              <a:t>  - The OS makes a copy of the parts of the process’s context that might be changed when another process runs.</a:t>
            </a:r>
          </a:p>
          <a:p>
            <a:r>
              <a:rPr lang="en-US" dirty="0"/>
              <a:t>  - Note: </a:t>
            </a:r>
          </a:p>
          <a:p>
            <a:r>
              <a:rPr lang="en-US" dirty="0"/>
              <a:t>    - The contents of the memory and stack and heap are part of the context</a:t>
            </a:r>
          </a:p>
          <a:p>
            <a:r>
              <a:rPr lang="en-US" dirty="0"/>
              <a:t>    - But they do not have to be copied</a:t>
            </a:r>
          </a:p>
          <a:p>
            <a:r>
              <a:rPr lang="en-US" dirty="0"/>
              <a:t>    - Because other processes are not going to change them (unless they are explicitly allowed to).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1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imagine that another process, P2, had been running earlier</a:t>
            </a:r>
          </a:p>
          <a:p>
            <a:r>
              <a:rPr lang="en-US" dirty="0"/>
              <a:t>  - At some point P2’s time was up and it was put into Deep Freeze.</a:t>
            </a:r>
          </a:p>
          <a:p>
            <a:r>
              <a:rPr lang="en-US" dirty="0"/>
              <a:t>    - Is context had been saved.</a:t>
            </a:r>
          </a:p>
          <a:p>
            <a:endParaRPr lang="en-US" dirty="0"/>
          </a:p>
          <a:p>
            <a:r>
              <a:rPr lang="en-US" dirty="0"/>
              <a:t>Now imagine that when we suspended P1 it is P2’s turn to run again:</a:t>
            </a:r>
          </a:p>
          <a:p>
            <a:r>
              <a:rPr lang="en-US" dirty="0"/>
              <a:t>  - To restart it, the OS just needs to restore its context.</a:t>
            </a:r>
          </a:p>
          <a:p>
            <a:r>
              <a:rPr lang="en-US" dirty="0"/>
              <a:t>    - So it copies the values from the saved copy back into the actual CPU registers.</a:t>
            </a:r>
          </a:p>
          <a:p>
            <a:r>
              <a:rPr lang="en-US" dirty="0"/>
              <a:t>    - then the machine does its thing,</a:t>
            </a:r>
          </a:p>
          <a:p>
            <a:r>
              <a:rPr lang="en-US" dirty="0"/>
              <a:t>      - Fetch/decode/execute</a:t>
            </a:r>
          </a:p>
          <a:p>
            <a:r>
              <a:rPr lang="en-US" dirty="0"/>
              <a:t>    - and P2 continues running right where it left off</a:t>
            </a:r>
          </a:p>
          <a:p>
            <a:r>
              <a:rPr lang="en-US" dirty="0"/>
              <a:t>  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548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P2 then runs for a while</a:t>
            </a:r>
          </a:p>
          <a:p>
            <a:r>
              <a:rPr lang="en-US" dirty="0"/>
              <a:t>  - The PC will change as it moves through its instructions and branches and loops, etc.</a:t>
            </a:r>
          </a:p>
          <a:p>
            <a:r>
              <a:rPr lang="en-US" dirty="0"/>
              <a:t>    - Note the Offset does not change… why not?</a:t>
            </a:r>
          </a:p>
          <a:p>
            <a:r>
              <a:rPr lang="en-US" dirty="0"/>
              <a:t>  - The values in the registers will change based on the computations.</a:t>
            </a:r>
          </a:p>
          <a:p>
            <a:r>
              <a:rPr lang="en-US" dirty="0"/>
              <a:t>    - The saved context does not need to be updated as this happens.</a:t>
            </a:r>
          </a:p>
          <a:p>
            <a:r>
              <a:rPr lang="en-US" dirty="0"/>
              <a:t>    - Only when P2 is suspended again.</a:t>
            </a:r>
          </a:p>
          <a:p>
            <a:endParaRPr lang="en-US" dirty="0"/>
          </a:p>
          <a:p>
            <a:r>
              <a:rPr lang="en-US" dirty="0"/>
              <a:t>Now imagine that P2’s turn is over and P1 is chosen to run again.</a:t>
            </a:r>
          </a:p>
          <a:p>
            <a:r>
              <a:rPr lang="en-US" dirty="0"/>
              <a:t>  - So the OS will save P2’s current context</a:t>
            </a:r>
          </a:p>
          <a:p>
            <a:r>
              <a:rPr lang="en-US" dirty="0"/>
              <a:t>    - Copying it over the old values</a:t>
            </a:r>
          </a:p>
          <a:p>
            <a:r>
              <a:rPr lang="en-US" dirty="0"/>
              <a:t>  - And then restore P1’s context</a:t>
            </a:r>
          </a:p>
          <a:p>
            <a:r>
              <a:rPr lang="en-US" dirty="0"/>
              <a:t>    - By copying the saved version back into the actual CPU registers.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86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machine will do what it does…</a:t>
            </a:r>
          </a:p>
          <a:p>
            <a:r>
              <a:rPr lang="en-US" dirty="0"/>
              <a:t>  - It will begin Fetching/Decoding/Executing instructions from P1</a:t>
            </a:r>
          </a:p>
          <a:p>
            <a:r>
              <a:rPr lang="en-US" dirty="0"/>
              <a:t>  - Since the register values were restored</a:t>
            </a:r>
          </a:p>
          <a:p>
            <a:r>
              <a:rPr lang="en-US" dirty="0"/>
              <a:t>  - P1 will pick up right were it left off.</a:t>
            </a:r>
          </a:p>
          <a:p>
            <a:r>
              <a:rPr lang="en-US" dirty="0"/>
              <a:t>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144598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giving a more formal definition to what we have seen more intuitively on the last few slides.</a:t>
            </a:r>
          </a:p>
          <a:p>
            <a:endParaRPr lang="en-US" dirty="0"/>
          </a:p>
          <a:p>
            <a:r>
              <a:rPr lang="en-US" dirty="0"/>
              <a:t>Can think of a Process Control Block (PCB) is like a Java class,</a:t>
            </a:r>
          </a:p>
          <a:p>
            <a:r>
              <a:rPr lang="en-US" dirty="0"/>
              <a:t>  - with fields for each of the values that needs to be saved.</a:t>
            </a:r>
          </a:p>
          <a:p>
            <a:endParaRPr lang="en-US" dirty="0"/>
          </a:p>
          <a:p>
            <a:r>
              <a:rPr lang="en-US" dirty="0"/>
              <a:t>The OS will create a new PCB for each process.</a:t>
            </a:r>
          </a:p>
          <a:p>
            <a:r>
              <a:rPr lang="en-US" dirty="0"/>
              <a:t>  - Copy the values from the registers into it when suspending the process.</a:t>
            </a:r>
          </a:p>
          <a:p>
            <a:r>
              <a:rPr lang="en-US" dirty="0"/>
              <a:t>  - Copy the values out of it into the registers when restoring the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9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within the OS runs in the same way:</a:t>
            </a:r>
          </a:p>
          <a:p>
            <a:r>
              <a:rPr lang="en-US" dirty="0"/>
              <a:t> - Any time the OS runs</a:t>
            </a:r>
          </a:p>
          <a:p>
            <a:r>
              <a:rPr lang="en-US" dirty="0"/>
              <a:t>  - The context of the process that was running is saved to its PCB</a:t>
            </a:r>
          </a:p>
          <a:p>
            <a:r>
              <a:rPr lang="en-US" dirty="0"/>
              <a:t>  - The PC is set to point to the memory address of the OS code that is to be run.</a:t>
            </a:r>
          </a:p>
          <a:p>
            <a:endParaRPr lang="en-US" dirty="0"/>
          </a:p>
          <a:p>
            <a:r>
              <a:rPr lang="en-US" dirty="0"/>
              <a:t>Typically OS routines are written to make no assumptions about the register values.</a:t>
            </a:r>
          </a:p>
          <a:p>
            <a:r>
              <a:rPr lang="en-US" dirty="0"/>
              <a:t>  - So there is no need to restore a context for the OS.</a:t>
            </a:r>
          </a:p>
          <a:p>
            <a:r>
              <a:rPr lang="en-US" dirty="0"/>
              <a:t>  - Just set PC and offset register and off we go.</a:t>
            </a:r>
          </a:p>
        </p:txBody>
      </p:sp>
    </p:spTree>
    <p:extLst>
      <p:ext uri="{BB962C8B-B14F-4D97-AF65-F5344CB8AC3E}">
        <p14:creationId xmlns:p14="http://schemas.microsoft.com/office/powerpoint/2010/main" val="71346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stuff here that we talked a bit about last time and will more later.</a:t>
            </a:r>
          </a:p>
          <a:p>
            <a:r>
              <a:rPr lang="en-US" dirty="0"/>
              <a:t>Today we’ll focus on the highlighted part…</a:t>
            </a:r>
          </a:p>
          <a:p>
            <a:r>
              <a:rPr lang="en-US" dirty="0"/>
              <a:t>OS is ultimately an environment for executing programs…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6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that’s a lot going on… </a:t>
            </a:r>
          </a:p>
          <a:p>
            <a:r>
              <a:rPr lang="en-US" dirty="0"/>
              <a:t>  - Saving contexts</a:t>
            </a:r>
          </a:p>
          <a:p>
            <a:r>
              <a:rPr lang="en-US" dirty="0"/>
              <a:t>  - Restoring contexts</a:t>
            </a:r>
          </a:p>
          <a:p>
            <a:r>
              <a:rPr lang="en-US" dirty="0"/>
              <a:t>  - Knowing which process to run next</a:t>
            </a:r>
          </a:p>
          <a:p>
            <a:r>
              <a:rPr lang="en-US" dirty="0"/>
              <a:t>  - New processes being started</a:t>
            </a:r>
          </a:p>
          <a:p>
            <a:r>
              <a:rPr lang="en-US" dirty="0"/>
              <a:t>  - Running processes exiting</a:t>
            </a:r>
          </a:p>
          <a:p>
            <a:endParaRPr lang="en-US" dirty="0"/>
          </a:p>
          <a:p>
            <a:r>
              <a:rPr lang="en-US" dirty="0"/>
              <a:t>How does the OS keep track of it all?</a:t>
            </a:r>
          </a:p>
          <a:p>
            <a:r>
              <a:rPr lang="en-US" dirty="0"/>
              <a:t>  - It uses a a collection of lists… </a:t>
            </a:r>
          </a:p>
          <a:p>
            <a:r>
              <a:rPr lang="en-US" dirty="0"/>
              <a:t>    - Like python lists or Java </a:t>
            </a:r>
            <a:r>
              <a:rPr lang="en-US" dirty="0" err="1"/>
              <a:t>ArrayLists</a:t>
            </a:r>
            <a:r>
              <a:rPr lang="en-US" dirty="0"/>
              <a:t> or a LinkedList</a:t>
            </a:r>
          </a:p>
          <a:p>
            <a:endParaRPr lang="en-US" dirty="0"/>
          </a:p>
          <a:p>
            <a:r>
              <a:rPr lang="en-US" dirty="0"/>
              <a:t>  - It defines states and uses a List of Process Control Blocks (PCBs) to track processes that are in the state.</a:t>
            </a:r>
          </a:p>
          <a:p>
            <a:r>
              <a:rPr lang="en-US" dirty="0"/>
              <a:t>    - So if a process is new it’s PCB will be in the List for the new State</a:t>
            </a:r>
          </a:p>
          <a:p>
            <a:r>
              <a:rPr lang="en-US" dirty="0"/>
              <a:t>    - If a process is waiting it will be in the List for the Waiting state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arrows between the states are called transitions</a:t>
            </a:r>
          </a:p>
          <a:p>
            <a:r>
              <a:rPr lang="en-US" dirty="0"/>
              <a:t>    - They indicate the event that happens that causes the OS to move a process/PCB from one state to another.</a:t>
            </a:r>
          </a:p>
          <a:p>
            <a:r>
              <a:rPr lang="en-US" dirty="0"/>
              <a:t>      - When a process is done being created it moves from New to Ready</a:t>
            </a:r>
          </a:p>
          <a:p>
            <a:r>
              <a:rPr lang="en-US" dirty="0"/>
              <a:t>      - When a process is scheduled it moves from Ready to Running</a:t>
            </a:r>
          </a:p>
          <a:p>
            <a:r>
              <a:rPr lang="en-US" dirty="0"/>
              <a:t>      - When a process exits it goes from Running to Terminated.</a:t>
            </a:r>
          </a:p>
          <a:p>
            <a:endParaRPr lang="en-US" dirty="0"/>
          </a:p>
          <a:p>
            <a:r>
              <a:rPr lang="en-US" dirty="0"/>
              <a:t>As processes execute, the OS moves their PCB’s between the Lists for the states to keep track of what they are doing.</a:t>
            </a:r>
          </a:p>
          <a:p>
            <a:endParaRPr lang="en-US" dirty="0"/>
          </a:p>
          <a:p>
            <a:r>
              <a:rPr lang="en-US" dirty="0"/>
              <a:t>We can understand these states by returning to the metaphor example of a student program requesting a transcript from the registrar part of the OS.</a:t>
            </a:r>
          </a:p>
          <a:p>
            <a:r>
              <a:rPr lang="en-US" dirty="0"/>
              <a:t> - New State – PCBs for processes that are being created are in this list.</a:t>
            </a:r>
          </a:p>
          <a:p>
            <a:r>
              <a:rPr lang="en-US" dirty="0"/>
              <a:t>  - This is a student that just enrolled at the college.</a:t>
            </a:r>
          </a:p>
          <a:p>
            <a:endParaRPr lang="en-US" dirty="0"/>
          </a:p>
          <a:p>
            <a:r>
              <a:rPr lang="en-US" dirty="0"/>
              <a:t> - Ready Sate – PCB’s for processes that are ready to have instructions run on the CPU are in this List</a:t>
            </a:r>
          </a:p>
          <a:p>
            <a:r>
              <a:rPr lang="en-US" dirty="0"/>
              <a:t>    - Note that there can be many PCBs/processes in this state.</a:t>
            </a:r>
          </a:p>
          <a:p>
            <a:r>
              <a:rPr lang="en-US" dirty="0"/>
              <a:t>    - This is like the line of students waiting their turn at the registrar’s office.</a:t>
            </a:r>
          </a:p>
          <a:p>
            <a:r>
              <a:rPr lang="en-US" dirty="0"/>
              <a:t>      - They are all ready to do something, but its not their turn yet.</a:t>
            </a:r>
          </a:p>
          <a:p>
            <a:endParaRPr lang="en-US" dirty="0"/>
          </a:p>
          <a:p>
            <a:r>
              <a:rPr lang="en-US" dirty="0"/>
              <a:t> - Running State – the PCB for the process from which the CPU is currently fetching/decoding/executing instructions is in this List</a:t>
            </a:r>
          </a:p>
          <a:p>
            <a:r>
              <a:rPr lang="en-US" dirty="0"/>
              <a:t>   - This is the student at the front of the line who is currently making their request.</a:t>
            </a:r>
          </a:p>
          <a:p>
            <a:r>
              <a:rPr lang="en-US" dirty="0"/>
              <a:t>   - For a single CPU with a single core this would not be a list.  It would be one PCB.</a:t>
            </a:r>
          </a:p>
          <a:p>
            <a:r>
              <a:rPr lang="en-US" dirty="0"/>
              <a:t>     - since only one process can run at a time.</a:t>
            </a:r>
          </a:p>
          <a:p>
            <a:r>
              <a:rPr lang="en-US" dirty="0"/>
              <a:t>     - But if there are multiple CPUs or multiple cores – then this would be a List too.</a:t>
            </a:r>
          </a:p>
          <a:p>
            <a:r>
              <a:rPr lang="en-US" dirty="0"/>
              <a:t>   - This is the student that is currently talking to the staff in the registrars office.</a:t>
            </a:r>
          </a:p>
          <a:p>
            <a:endParaRPr lang="en-US" dirty="0"/>
          </a:p>
          <a:p>
            <a:r>
              <a:rPr lang="en-US" dirty="0"/>
              <a:t> - Waiting State – PCBs for processes that are waiting for something to happen are in this list.</a:t>
            </a:r>
          </a:p>
          <a:p>
            <a:r>
              <a:rPr lang="en-US" dirty="0"/>
              <a:t>    - Have requested a service from the OS</a:t>
            </a:r>
          </a:p>
          <a:p>
            <a:r>
              <a:rPr lang="en-US" dirty="0"/>
              <a:t>      - I/O operations (disk I/O, user input)</a:t>
            </a:r>
          </a:p>
          <a:p>
            <a:r>
              <a:rPr lang="en-US" dirty="0"/>
              <a:t>      - Waiting on another process to do something that it depends upon</a:t>
            </a:r>
          </a:p>
          <a:p>
            <a:r>
              <a:rPr lang="en-US" dirty="0"/>
              <a:t>    - This is the student that requested the transcript and is now sitting to the side waiting for their transcript to print.</a:t>
            </a:r>
          </a:p>
          <a:p>
            <a:endParaRPr lang="en-US" dirty="0"/>
          </a:p>
          <a:p>
            <a:r>
              <a:rPr lang="en-US" dirty="0"/>
              <a:t> - Terminated State – PCB’s for processes that have completed and are being cleaned up are in this list.</a:t>
            </a:r>
          </a:p>
          <a:p>
            <a:r>
              <a:rPr lang="en-US" dirty="0"/>
              <a:t>  - This is a graduating senior who is leaving the college.</a:t>
            </a:r>
          </a:p>
        </p:txBody>
      </p:sp>
    </p:spTree>
    <p:extLst>
      <p:ext uri="{BB962C8B-B14F-4D97-AF65-F5344CB8AC3E}">
        <p14:creationId xmlns:p14="http://schemas.microsoft.com/office/powerpoint/2010/main" val="3643976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focus on the this set of states first.</a:t>
            </a:r>
          </a:p>
          <a:p>
            <a:r>
              <a:rPr lang="en-US" dirty="0"/>
              <a:t>We’ll add in the Waiting state in a few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3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launches a program, code in the OS runs and creates the new process</a:t>
            </a:r>
          </a:p>
          <a:p>
            <a:r>
              <a:rPr lang="en-US" dirty="0"/>
              <a:t> - This is typically initiated by the user:</a:t>
            </a:r>
          </a:p>
          <a:p>
            <a:r>
              <a:rPr lang="en-US" dirty="0"/>
              <a:t>    - entering a command in the terminal</a:t>
            </a:r>
          </a:p>
          <a:p>
            <a:r>
              <a:rPr lang="en-US" dirty="0"/>
              <a:t>    - or double clicking in the GUI a new process is started </a:t>
            </a:r>
          </a:p>
          <a:p>
            <a:endParaRPr lang="en-US" dirty="0"/>
          </a:p>
          <a:p>
            <a:r>
              <a:rPr lang="en-US" dirty="0"/>
              <a:t>When a new process is created, code in the OS runs and: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It creates a PCB and puts it in the New state.</a:t>
            </a:r>
          </a:p>
          <a:p>
            <a:r>
              <a:rPr lang="en-US" dirty="0"/>
              <a:t> - It finds an available region of memory that will hold the process</a:t>
            </a:r>
          </a:p>
          <a:p>
            <a:r>
              <a:rPr lang="en-US" dirty="0"/>
              <a:t> - Loads the program and its data into that region of memory</a:t>
            </a:r>
          </a:p>
          <a:p>
            <a:r>
              <a:rPr lang="en-US" dirty="0"/>
              <a:t> - Sets the offset register.</a:t>
            </a:r>
          </a:p>
          <a:p>
            <a:endParaRPr lang="en-US" dirty="0"/>
          </a:p>
          <a:p>
            <a:r>
              <a:rPr lang="en-US" dirty="0"/>
              <a:t>Once all of that is done, the process is “created” </a:t>
            </a:r>
          </a:p>
          <a:p>
            <a:r>
              <a:rPr lang="en-US" dirty="0"/>
              <a:t>  - So the OS will move the PCB to the Ready state.</a:t>
            </a:r>
          </a:p>
          <a:p>
            <a:r>
              <a:rPr lang="en-US" dirty="0"/>
              <a:t>  - I.e. the PCB is put into the List representing the Ready state.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The PCBs and the lists are maintained by the OS.</a:t>
            </a:r>
          </a:p>
          <a:p>
            <a:r>
              <a:rPr lang="en-US" dirty="0"/>
              <a:t>  - So anytime there is a change in this diagram code in the OS must be running.</a:t>
            </a:r>
          </a:p>
        </p:txBody>
      </p:sp>
    </p:spTree>
    <p:extLst>
      <p:ext uri="{BB962C8B-B14F-4D97-AF65-F5344CB8AC3E}">
        <p14:creationId xmlns:p14="http://schemas.microsoft.com/office/powerpoint/2010/main" val="871360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can be lots of processes that are ready to run at any time.</a:t>
            </a:r>
          </a:p>
          <a:p>
            <a:r>
              <a:rPr lang="en-US" dirty="0"/>
              <a:t>  - The PCB’s of all of these processes will be in the List representing the ready state.</a:t>
            </a:r>
          </a:p>
          <a:p>
            <a:endParaRPr lang="en-US" dirty="0"/>
          </a:p>
          <a:p>
            <a:r>
              <a:rPr lang="en-US" dirty="0"/>
              <a:t>Some code in the OS will choose one of these processes to run.</a:t>
            </a:r>
          </a:p>
          <a:p>
            <a:r>
              <a:rPr lang="en-US" dirty="0"/>
              <a:t>  - This process of the OS choosing a Ready process to Run is called scheduling</a:t>
            </a:r>
          </a:p>
          <a:p>
            <a:endParaRPr lang="en-US" dirty="0"/>
          </a:p>
          <a:p>
            <a:r>
              <a:rPr lang="en-US" dirty="0"/>
              <a:t>When a process is Scheduled:</a:t>
            </a:r>
          </a:p>
          <a:p>
            <a:r>
              <a:rPr lang="en-US" dirty="0"/>
              <a:t>  - Code in the OS moves the PCB for the process to the Running state.</a:t>
            </a:r>
          </a:p>
          <a:p>
            <a:r>
              <a:rPr lang="en-US" dirty="0"/>
              <a:t>  - It restores the context for the scheduled process</a:t>
            </a:r>
          </a:p>
          <a:p>
            <a:r>
              <a:rPr lang="en-US" dirty="0"/>
              <a:t>    - sets the register values</a:t>
            </a:r>
          </a:p>
          <a:p>
            <a:r>
              <a:rPr lang="en-US" dirty="0"/>
              <a:t>    - sets the PC to the next instruction in the process</a:t>
            </a:r>
          </a:p>
          <a:p>
            <a:r>
              <a:rPr lang="en-US" dirty="0"/>
              <a:t>      - The CPU will then fetch decode execute instructions from the Running program.</a:t>
            </a:r>
          </a:p>
          <a:p>
            <a:endParaRPr lang="en-US" dirty="0"/>
          </a:p>
          <a:p>
            <a:r>
              <a:rPr lang="en-US" dirty="0"/>
              <a:t>If we were to have multiple CPUs or multiple cores:</a:t>
            </a:r>
          </a:p>
          <a:p>
            <a:r>
              <a:rPr lang="en-US" dirty="0"/>
              <a:t> - The OS would then schedule a process to be running on each one of them.</a:t>
            </a:r>
          </a:p>
        </p:txBody>
      </p:sp>
    </p:spTree>
    <p:extLst>
      <p:ext uri="{BB962C8B-B14F-4D97-AF65-F5344CB8AC3E}">
        <p14:creationId xmlns:p14="http://schemas.microsoft.com/office/powerpoint/2010/main" val="306749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in Time Sharing</a:t>
            </a:r>
          </a:p>
          <a:p>
            <a:r>
              <a:rPr lang="en-US" dirty="0"/>
              <a:t>  - Each process runs for a short period of time.</a:t>
            </a:r>
          </a:p>
          <a:p>
            <a:r>
              <a:rPr lang="en-US" dirty="0"/>
              <a:t>  - The the OS will schedule a new process and do a context switch.</a:t>
            </a:r>
          </a:p>
          <a:p>
            <a:r>
              <a:rPr lang="en-US" dirty="0"/>
              <a:t>  - That new process will run for a short period of time</a:t>
            </a:r>
          </a:p>
          <a:p>
            <a:r>
              <a:rPr lang="en-US" dirty="0"/>
              <a:t>    - That period of time is called the processes “time slice”.</a:t>
            </a:r>
          </a:p>
          <a:p>
            <a:r>
              <a:rPr lang="en-US" dirty="0"/>
              <a:t>  - Then the OS will schedule another process and do another context switch.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The Timer Device tells the OS when a process’ time is up.</a:t>
            </a:r>
          </a:p>
          <a:p>
            <a:r>
              <a:rPr lang="en-US" dirty="0"/>
              <a:t>  - The Timer Device is a piece of hardware that waits a short period of time and then generates an interrupt.</a:t>
            </a:r>
          </a:p>
          <a:p>
            <a:endParaRPr lang="en-US" dirty="0"/>
          </a:p>
          <a:p>
            <a:r>
              <a:rPr lang="en-US" dirty="0"/>
              <a:t>An Interrupt, is a signal that causes specified code in the OS to run.</a:t>
            </a:r>
          </a:p>
          <a:p>
            <a:r>
              <a:rPr lang="en-US" dirty="0"/>
              <a:t>  - More on that next class.</a:t>
            </a:r>
          </a:p>
          <a:p>
            <a:r>
              <a:rPr lang="en-US" dirty="0"/>
              <a:t>  - For now, know that when there is a timer interrupt, the scheduler part of the OS runs.</a:t>
            </a:r>
          </a:p>
          <a:p>
            <a:endParaRPr lang="en-US" dirty="0"/>
          </a:p>
          <a:p>
            <a:r>
              <a:rPr lang="en-US" dirty="0"/>
              <a:t>The Scheduler does its thing…</a:t>
            </a:r>
          </a:p>
          <a:p>
            <a:r>
              <a:rPr lang="en-US" dirty="0"/>
              <a:t>  - Picks a new process from the Ready state</a:t>
            </a:r>
          </a:p>
          <a:p>
            <a:r>
              <a:rPr lang="en-US" dirty="0"/>
              <a:t>  - Context switches so that</a:t>
            </a:r>
          </a:p>
          <a:p>
            <a:r>
              <a:rPr lang="en-US" dirty="0"/>
              <a:t>    - The state of the running process is saved to its PCB</a:t>
            </a:r>
          </a:p>
          <a:p>
            <a:r>
              <a:rPr lang="en-US" dirty="0"/>
              <a:t>    - That PCB is moved to the Ready state</a:t>
            </a:r>
          </a:p>
          <a:p>
            <a:r>
              <a:rPr lang="en-US" dirty="0"/>
              <a:t>    - The PCB of the scheduled process is moved to the Running state</a:t>
            </a:r>
          </a:p>
          <a:p>
            <a:r>
              <a:rPr lang="en-US" dirty="0"/>
              <a:t>    - The state of the new running process is restored to the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then schedules another process to run</a:t>
            </a:r>
          </a:p>
          <a:p>
            <a:r>
              <a:rPr lang="en-US" dirty="0"/>
              <a:t> - Moves its PCB to running</a:t>
            </a:r>
          </a:p>
          <a:p>
            <a:r>
              <a:rPr lang="en-US" dirty="0"/>
              <a:t> - Restores the process context from the PCB</a:t>
            </a:r>
          </a:p>
          <a:p>
            <a:r>
              <a:rPr lang="en-US" dirty="0"/>
              <a:t> - Sets the PC to the next instruction in the process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r>
              <a:rPr lang="en-US" dirty="0"/>
              <a:t>Can continue with </a:t>
            </a:r>
          </a:p>
          <a:p>
            <a:r>
              <a:rPr lang="en-US" dirty="0"/>
              <a:t> - processes being interrupted by the timer</a:t>
            </a:r>
          </a:p>
          <a:p>
            <a:r>
              <a:rPr lang="en-US" dirty="0"/>
              <a:t> - Context preserved</a:t>
            </a:r>
          </a:p>
          <a:p>
            <a:r>
              <a:rPr lang="en-US" dirty="0"/>
              <a:t> - Moved to read</a:t>
            </a:r>
          </a:p>
          <a:p>
            <a:r>
              <a:rPr lang="en-US" dirty="0"/>
              <a:t> - Another ready process scheduled</a:t>
            </a:r>
          </a:p>
          <a:p>
            <a:r>
              <a:rPr lang="en-US" dirty="0"/>
              <a:t> - Moved to running</a:t>
            </a:r>
          </a:p>
          <a:p>
            <a:r>
              <a:rPr lang="en-US" dirty="0"/>
              <a:t> - Context restored from PCB</a:t>
            </a:r>
          </a:p>
          <a:p>
            <a:r>
              <a:rPr lang="en-US" dirty="0"/>
              <a:t> - PC set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40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process is finished it uses a System Call to tell the OS that it is complete</a:t>
            </a:r>
          </a:p>
          <a:p>
            <a:endParaRPr lang="en-US" dirty="0"/>
          </a:p>
          <a:p>
            <a:r>
              <a:rPr lang="en-US" dirty="0"/>
              <a:t>The System Call causes code in the OS to run.</a:t>
            </a:r>
          </a:p>
          <a:p>
            <a:r>
              <a:rPr lang="en-US" dirty="0"/>
              <a:t>  - This code cleans up after the process</a:t>
            </a:r>
          </a:p>
          <a:p>
            <a:r>
              <a:rPr lang="en-US" dirty="0"/>
              <a:t>    - moves the PCB to the Terminated state</a:t>
            </a:r>
          </a:p>
          <a:p>
            <a:r>
              <a:rPr lang="en-US" dirty="0"/>
              <a:t>    - notes that the memory that the process was using is now free to be used by other processes</a:t>
            </a:r>
          </a:p>
          <a:p>
            <a:r>
              <a:rPr lang="en-US" dirty="0"/>
              <a:t>    - deletes the process’ PCB</a:t>
            </a:r>
          </a:p>
          <a:p>
            <a:endParaRPr lang="en-US" dirty="0"/>
          </a:p>
          <a:p>
            <a:r>
              <a:rPr lang="en-US" dirty="0"/>
              <a:t>Then because there is no Running process</a:t>
            </a:r>
          </a:p>
          <a:p>
            <a:r>
              <a:rPr lang="en-US" dirty="0"/>
              <a:t>  - The OS schedules another process to run.</a:t>
            </a:r>
          </a:p>
          <a:p>
            <a:r>
              <a:rPr lang="en-US" dirty="0"/>
              <a:t>  - And does a context switch:</a:t>
            </a:r>
          </a:p>
          <a:p>
            <a:r>
              <a:rPr lang="en-US" dirty="0"/>
              <a:t>    - Moves the PCB of the scheduled process to the Running state </a:t>
            </a:r>
          </a:p>
          <a:p>
            <a:r>
              <a:rPr lang="en-US" dirty="0"/>
              <a:t>    - Copies the process’ state to the CPU</a:t>
            </a:r>
          </a:p>
          <a:p>
            <a:r>
              <a:rPr lang="en-US" dirty="0"/>
              <a:t>    - Sets the PC and off it goes.</a:t>
            </a:r>
          </a:p>
        </p:txBody>
      </p:sp>
    </p:spTree>
    <p:extLst>
      <p:ext uri="{BB962C8B-B14F-4D97-AF65-F5344CB8AC3E}">
        <p14:creationId xmlns:p14="http://schemas.microsoft.com/office/powerpoint/2010/main" val="2079641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lets look at what the Waiting state is.</a:t>
            </a:r>
          </a:p>
          <a:p>
            <a:endParaRPr lang="en-US" dirty="0"/>
          </a:p>
          <a:p>
            <a:r>
              <a:rPr lang="en-US" dirty="0"/>
              <a:t>Imagine the process that is running makes a request to the OS for an Input/Output (I/0) operation.</a:t>
            </a:r>
          </a:p>
          <a:p>
            <a:r>
              <a:rPr lang="en-US" dirty="0"/>
              <a:t>  - It might ask the OS to:</a:t>
            </a:r>
          </a:p>
          <a:p>
            <a:r>
              <a:rPr lang="en-US" dirty="0"/>
              <a:t>    - Read user input from the keyboard</a:t>
            </a:r>
          </a:p>
          <a:p>
            <a:r>
              <a:rPr lang="en-US" dirty="0"/>
              <a:t>    - Read or write the disk</a:t>
            </a:r>
          </a:p>
          <a:p>
            <a:r>
              <a:rPr lang="en-US" dirty="0"/>
              <a:t>    - Request data from the network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I/O devices are much much slower than the CPU</a:t>
            </a:r>
          </a:p>
          <a:p>
            <a:r>
              <a:rPr lang="en-US" dirty="0"/>
              <a:t>  - So, this request is going to take some time.</a:t>
            </a:r>
          </a:p>
          <a:p>
            <a:r>
              <a:rPr lang="en-US" dirty="0"/>
              <a:t>  - So instead of letting the process take up CPU time while waiting</a:t>
            </a:r>
          </a:p>
          <a:p>
            <a:r>
              <a:rPr lang="en-US" dirty="0"/>
              <a:t>  - We will set the process aside and let other processes run</a:t>
            </a:r>
          </a:p>
          <a:p>
            <a:r>
              <a:rPr lang="en-US" dirty="0"/>
              <a:t>  - Then when the waiting process gets what it was waiting for, we can put it back into the ready state.</a:t>
            </a:r>
          </a:p>
          <a:p>
            <a:endParaRPr lang="en-US" dirty="0"/>
          </a:p>
          <a:p>
            <a:r>
              <a:rPr lang="en-US" dirty="0"/>
              <a:t>To make an I/O request the process makes a system call. </a:t>
            </a:r>
          </a:p>
          <a:p>
            <a:r>
              <a:rPr lang="en-US" dirty="0"/>
              <a:t>  - That is, is uses the Application Program Interface (API) to ask the OS to do something.</a:t>
            </a:r>
          </a:p>
          <a:p>
            <a:endParaRPr lang="en-US" dirty="0"/>
          </a:p>
          <a:p>
            <a:r>
              <a:rPr lang="en-US" dirty="0"/>
              <a:t>The system call causes code in the OS to run, which:</a:t>
            </a:r>
          </a:p>
          <a:p>
            <a:r>
              <a:rPr lang="en-US" dirty="0"/>
              <a:t>  - Preserves the context of the process in its PCB</a:t>
            </a:r>
          </a:p>
          <a:p>
            <a:r>
              <a:rPr lang="en-US" dirty="0"/>
              <a:t>  - Moves the PCB to the List representing the Waiting state</a:t>
            </a:r>
          </a:p>
          <a:p>
            <a:r>
              <a:rPr lang="en-US" dirty="0"/>
              <a:t>  - Asks the I/O device to do what was requested </a:t>
            </a:r>
          </a:p>
          <a:p>
            <a:r>
              <a:rPr lang="en-US" dirty="0"/>
              <a:t>  - The PCB for the waiting process stays in the Waiting state until the request is satisfied</a:t>
            </a:r>
          </a:p>
          <a:p>
            <a:r>
              <a:rPr lang="en-US" dirty="0"/>
              <a:t>    - I.e. the user types something or the data is read from the disk.</a:t>
            </a:r>
          </a:p>
          <a:p>
            <a:endParaRPr lang="en-US" dirty="0"/>
          </a:p>
          <a:p>
            <a:r>
              <a:rPr lang="en-US" dirty="0"/>
              <a:t>When the process that requested the I/O is moved to the Waiting state there is no longer a process running.</a:t>
            </a:r>
          </a:p>
          <a:p>
            <a:r>
              <a:rPr lang="en-US" dirty="0"/>
              <a:t>  - So, the OS will schedule another process from the Ready state to run. </a:t>
            </a:r>
          </a:p>
          <a:p>
            <a:r>
              <a:rPr lang="en-US" dirty="0"/>
              <a:t>     - The PCB of the scheduled process is moved to Running</a:t>
            </a:r>
          </a:p>
          <a:p>
            <a:r>
              <a:rPr lang="en-US" dirty="0"/>
              <a:t>     - The context of the scheduled process is restored (copied to the CPU)</a:t>
            </a:r>
          </a:p>
          <a:p>
            <a:r>
              <a:rPr lang="en-US" dirty="0"/>
              <a:t>       - PC is set</a:t>
            </a:r>
          </a:p>
          <a:p>
            <a:r>
              <a:rPr lang="en-US" dirty="0"/>
              <a:t>       - Fetch/decode/execute</a:t>
            </a:r>
          </a:p>
        </p:txBody>
      </p:sp>
    </p:spTree>
    <p:extLst>
      <p:ext uri="{BB962C8B-B14F-4D97-AF65-F5344CB8AC3E}">
        <p14:creationId xmlns:p14="http://schemas.microsoft.com/office/powerpoint/2010/main" val="2584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 process that requested I/O is waiting for its I/O do complete:</a:t>
            </a:r>
          </a:p>
          <a:p>
            <a:endParaRPr lang="en-US" dirty="0"/>
          </a:p>
          <a:p>
            <a:r>
              <a:rPr lang="en-US" dirty="0"/>
              <a:t>  - Other processes are in the Ready and Running states</a:t>
            </a:r>
          </a:p>
          <a:p>
            <a:r>
              <a:rPr lang="en-US" dirty="0"/>
              <a:t>   - They will time share as before.</a:t>
            </a:r>
          </a:p>
          <a:p>
            <a:r>
              <a:rPr lang="en-US" dirty="0"/>
              <a:t>     - One runs for a little while</a:t>
            </a:r>
          </a:p>
          <a:p>
            <a:r>
              <a:rPr lang="en-US" dirty="0"/>
              <a:t>     - The timer device generate an interrupt</a:t>
            </a:r>
          </a:p>
          <a:p>
            <a:r>
              <a:rPr lang="en-US" dirty="0"/>
              <a:t>     - The OS schedules a new process to run</a:t>
            </a:r>
          </a:p>
          <a:p>
            <a:r>
              <a:rPr lang="en-US" dirty="0"/>
              <a:t>     - The OS context switches the new running process onto the CPU.</a:t>
            </a:r>
          </a:p>
          <a:p>
            <a:endParaRPr lang="en-US" dirty="0"/>
          </a:p>
          <a:p>
            <a:r>
              <a:rPr lang="en-US" dirty="0"/>
              <a:t>At some point the I/O operation that was requested will complete.</a:t>
            </a:r>
          </a:p>
          <a:p>
            <a:r>
              <a:rPr lang="en-US" dirty="0"/>
              <a:t>  - The User types input</a:t>
            </a:r>
          </a:p>
          <a:p>
            <a:r>
              <a:rPr lang="en-US" dirty="0"/>
              <a:t>  - The Disk finishes reading the data </a:t>
            </a:r>
          </a:p>
          <a:p>
            <a:r>
              <a:rPr lang="en-US" dirty="0"/>
              <a:t>  - The data arrives over the network</a:t>
            </a:r>
          </a:p>
          <a:p>
            <a:r>
              <a:rPr lang="en-US" dirty="0"/>
              <a:t>  - Etc.</a:t>
            </a:r>
          </a:p>
          <a:p>
            <a:endParaRPr lang="en-US" dirty="0"/>
          </a:p>
          <a:p>
            <a:r>
              <a:rPr lang="en-US" dirty="0"/>
              <a:t>When that happens the associated device will generate an interrupt.</a:t>
            </a:r>
          </a:p>
          <a:p>
            <a:r>
              <a:rPr lang="en-US" dirty="0"/>
              <a:t>  - Like with the timer device, the interrupt causes part of the OS to run.</a:t>
            </a:r>
          </a:p>
          <a:p>
            <a:r>
              <a:rPr lang="en-US" dirty="0"/>
              <a:t>  - The OS will then move the PCB for the process to the Ready state</a:t>
            </a:r>
          </a:p>
          <a:p>
            <a:r>
              <a:rPr lang="en-US" dirty="0"/>
              <a:t>  - So that it is eligible to be scheduled to run again.</a:t>
            </a:r>
          </a:p>
        </p:txBody>
      </p:sp>
    </p:spTree>
    <p:extLst>
      <p:ext uri="{BB962C8B-B14F-4D97-AF65-F5344CB8AC3E}">
        <p14:creationId xmlns:p14="http://schemas.microsoft.com/office/powerpoint/2010/main" val="567984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 lot about code in the OS running.</a:t>
            </a:r>
          </a:p>
          <a:p>
            <a:r>
              <a:rPr lang="en-US" dirty="0"/>
              <a:t>These are some of the OS routines that are run.</a:t>
            </a:r>
          </a:p>
          <a:p>
            <a:endParaRPr lang="en-US" dirty="0"/>
          </a:p>
          <a:p>
            <a:r>
              <a:rPr lang="en-US" dirty="0"/>
              <a:t>Process Creation: Creates new processes.</a:t>
            </a:r>
          </a:p>
          <a:p>
            <a:r>
              <a:rPr lang="en-US" dirty="0"/>
              <a:t>Context Switching: Saves and restores process contexts to and from PCBs</a:t>
            </a:r>
          </a:p>
          <a:p>
            <a:r>
              <a:rPr lang="en-US" dirty="0"/>
              <a:t>Scheduling: Picks a process from the Ready state to move to the Running state.</a:t>
            </a:r>
          </a:p>
          <a:p>
            <a:r>
              <a:rPr lang="en-US" dirty="0"/>
              <a:t>I/O Request Hander: Relays request from a process to the appropriate I/O device to request the input/output operation.</a:t>
            </a:r>
          </a:p>
          <a:p>
            <a:r>
              <a:rPr lang="en-US" dirty="0"/>
              <a:t>Interrupt Handler: Processes hardware device interrupts (e.g. timer or disk or keyboard,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 - Transfers data from KB or Disk to memory</a:t>
            </a:r>
          </a:p>
          <a:p>
            <a:r>
              <a:rPr lang="en-US" dirty="0"/>
              <a:t>  - Moves the mouse pointer on the screen</a:t>
            </a:r>
          </a:p>
          <a:p>
            <a:r>
              <a:rPr lang="en-US" dirty="0"/>
              <a:t>  - Runs the program that was double clicked (i.e. puts it in the New state).</a:t>
            </a:r>
          </a:p>
          <a:p>
            <a:r>
              <a:rPr lang="en-US" dirty="0"/>
              <a:t>Process Termination: Cleans up when a process tells the OS that it is finished.</a:t>
            </a:r>
          </a:p>
          <a:p>
            <a:r>
              <a:rPr lang="en-US" dirty="0"/>
              <a:t>  - Frees its memory</a:t>
            </a:r>
          </a:p>
          <a:p>
            <a:r>
              <a:rPr lang="en-US" dirty="0"/>
              <a:t>  - Destroys its PCB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5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we are used to interacting with our computers is called multiprogramming…</a:t>
            </a:r>
          </a:p>
          <a:p>
            <a:r>
              <a:rPr lang="en-US" dirty="0"/>
              <a:t>  - We can have multiple programs running simultaneously (or at least appearing to).</a:t>
            </a:r>
          </a:p>
          <a:p>
            <a:endParaRPr lang="en-US" dirty="0"/>
          </a:p>
          <a:p>
            <a:r>
              <a:rPr lang="en-US" dirty="0"/>
              <a:t>We can have a web page loading, while music plays, while we type an e-mail.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This is an abstraction… </a:t>
            </a:r>
          </a:p>
          <a:p>
            <a:r>
              <a:rPr lang="en-US" dirty="0"/>
              <a:t>  - In a system with a multicore CPU, or multiple CPUs then multiple program might actually be executing simultaneously.</a:t>
            </a:r>
          </a:p>
          <a:p>
            <a:r>
              <a:rPr lang="en-US" dirty="0"/>
              <a:t>    - In the system we are considering (one CPU with one core), only one program can actually be executing at any given instant in time.</a:t>
            </a:r>
            <a:endParaRPr lang="en-US" sz="1400" dirty="0"/>
          </a:p>
          <a:p>
            <a:endParaRPr lang="en-US" sz="1400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- All of the programs that are running must share the computer’s resources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  (memory, CPU, disk, network, screen, </a:t>
            </a:r>
            <a:r>
              <a:rPr lang="en-US" sz="1400" dirty="0" err="1"/>
              <a:t>etc</a:t>
            </a:r>
            <a:r>
              <a:rPr lang="en-US" sz="1400" dirty="0"/>
              <a:t>…).</a:t>
            </a:r>
            <a:endParaRPr lang="en-US" dirty="0"/>
          </a:p>
          <a:p>
            <a:r>
              <a:rPr lang="en-US" dirty="0"/>
              <a:t>  - It is the operating system that makes that possible.</a:t>
            </a:r>
          </a:p>
          <a:p>
            <a:endParaRPr lang="en-US" dirty="0"/>
          </a:p>
          <a:p>
            <a:r>
              <a:rPr lang="en-US" dirty="0"/>
              <a:t>Note that it wasn’t always that way</a:t>
            </a:r>
          </a:p>
          <a:p>
            <a:r>
              <a:rPr lang="en-US" dirty="0"/>
              <a:t>  - a video in the activities will give you a little history.</a:t>
            </a:r>
          </a:p>
        </p:txBody>
      </p:sp>
    </p:spTree>
    <p:extLst>
      <p:ext uri="{BB962C8B-B14F-4D97-AF65-F5344CB8AC3E}">
        <p14:creationId xmlns:p14="http://schemas.microsoft.com/office/powerpoint/2010/main" val="1360827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94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have noticed that I did skip over some </a:t>
            </a:r>
            <a:r>
              <a:rPr lang="en-US" dirty="0" err="1"/>
              <a:t>stufff</a:t>
            </a:r>
            <a:endParaRPr lang="en-US" dirty="0"/>
          </a:p>
          <a:p>
            <a:r>
              <a:rPr lang="en-US" dirty="0"/>
              <a:t> - I said new processes are created when the user clicks or enters a command.</a:t>
            </a:r>
          </a:p>
          <a:p>
            <a:r>
              <a:rPr lang="en-US" dirty="0"/>
              <a:t> - But what responds to those actions? A process…</a:t>
            </a:r>
          </a:p>
          <a:p>
            <a:r>
              <a:rPr lang="en-US" dirty="0"/>
              <a:t> - Where does that process come from?</a:t>
            </a:r>
          </a:p>
          <a:p>
            <a:r>
              <a:rPr lang="en-US" dirty="0"/>
              <a:t> - In other word’s how does it all get started?</a:t>
            </a:r>
          </a:p>
          <a:p>
            <a:endParaRPr lang="en-US" dirty="0"/>
          </a:p>
          <a:p>
            <a:r>
              <a:rPr lang="en-US" dirty="0"/>
              <a:t>Recall: </a:t>
            </a:r>
          </a:p>
          <a:p>
            <a:r>
              <a:rPr lang="en-US" dirty="0"/>
              <a:t> - When the bootstrap completed </a:t>
            </a:r>
          </a:p>
          <a:p>
            <a:r>
              <a:rPr lang="en-US" dirty="0"/>
              <a:t> - the Login screen was presented</a:t>
            </a:r>
          </a:p>
          <a:p>
            <a:r>
              <a:rPr lang="en-US" dirty="0"/>
              <a:t> - When the user logs in that login process creates a new user shell.</a:t>
            </a:r>
          </a:p>
          <a:p>
            <a:r>
              <a:rPr lang="en-US" dirty="0"/>
              <a:t> - When that program has been loaded into memory and its PCB created</a:t>
            </a:r>
          </a:p>
          <a:p>
            <a:r>
              <a:rPr lang="en-US" dirty="0"/>
              <a:t> - It moves to the ready state</a:t>
            </a:r>
          </a:p>
          <a:p>
            <a:r>
              <a:rPr lang="en-US" dirty="0"/>
              <a:t> - The login process is finished and exits.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2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cleans up the login process</a:t>
            </a:r>
          </a:p>
          <a:p>
            <a:r>
              <a:rPr lang="en-US" dirty="0"/>
              <a:t> - releases its memory so other processes could use it.</a:t>
            </a:r>
          </a:p>
          <a:p>
            <a:r>
              <a:rPr lang="en-US" dirty="0"/>
              <a:t> - deletes its PCB</a:t>
            </a:r>
          </a:p>
          <a:p>
            <a:endParaRPr lang="en-US" dirty="0"/>
          </a:p>
          <a:p>
            <a:r>
              <a:rPr lang="en-US" dirty="0"/>
              <a:t>The OS moves the user shell to running</a:t>
            </a:r>
          </a:p>
          <a:p>
            <a:r>
              <a:rPr lang="en-US" dirty="0"/>
              <a:t> - Points the PC to the first instruction of the shell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55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enters a command in the terminal (or double clicks in the GUI) to starts a new process.</a:t>
            </a:r>
          </a:p>
          <a:p>
            <a:r>
              <a:rPr lang="en-US" dirty="0"/>
              <a:t> - The OS creates a PCB</a:t>
            </a:r>
          </a:p>
          <a:p>
            <a:r>
              <a:rPr lang="en-US" dirty="0"/>
              <a:t> - The OS loads the program into memory</a:t>
            </a:r>
          </a:p>
          <a:p>
            <a:r>
              <a:rPr lang="en-US" dirty="0"/>
              <a:t> - The OS then moves the PCB to the ready state.</a:t>
            </a:r>
          </a:p>
          <a:p>
            <a:endParaRPr lang="en-US" dirty="0"/>
          </a:p>
          <a:p>
            <a:r>
              <a:rPr lang="en-US" dirty="0"/>
              <a:t>The Terminal then is just waiting for more user input.</a:t>
            </a:r>
          </a:p>
          <a:p>
            <a:r>
              <a:rPr lang="en-US" dirty="0"/>
              <a:t> - The OS moves its PCB to waiting until the user types in the terminal.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70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OS schedules a process from the Ready state to run</a:t>
            </a:r>
          </a:p>
          <a:p>
            <a:r>
              <a:rPr lang="en-US" dirty="0"/>
              <a:t> - The OS moves the PCB to the Running state</a:t>
            </a:r>
          </a:p>
          <a:p>
            <a:r>
              <a:rPr lang="en-US" dirty="0"/>
              <a:t> - The OS sets the PC to the first instruction of the program.</a:t>
            </a:r>
          </a:p>
          <a:p>
            <a:r>
              <a:rPr lang="en-US" dirty="0"/>
              <a:t> - Its instructions are fetched/decoded/</a:t>
            </a:r>
            <a:r>
              <a:rPr lang="en-US" dirty="0" err="1"/>
              <a:t>exeucted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Eventually maybe</a:t>
            </a:r>
          </a:p>
          <a:p>
            <a:r>
              <a:rPr lang="en-US" dirty="0"/>
              <a:t> - the user types a command in the terminal (or double clicks in the GUI)</a:t>
            </a:r>
          </a:p>
        </p:txBody>
      </p:sp>
    </p:spTree>
    <p:extLst>
      <p:ext uri="{BB962C8B-B14F-4D97-AF65-F5344CB8AC3E}">
        <p14:creationId xmlns:p14="http://schemas.microsoft.com/office/powerpoint/2010/main" val="3110547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0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mechanisms that allow multiprogramming to happen…</a:t>
            </a:r>
          </a:p>
          <a:p>
            <a:r>
              <a:rPr lang="en-US" dirty="0"/>
              <a:t>  - We’ll talk about each in turn</a:t>
            </a:r>
          </a:p>
          <a:p>
            <a:r>
              <a:rPr lang="en-US" dirty="0"/>
              <a:t>  - And use the college metaphor to illustrate it.</a:t>
            </a:r>
          </a:p>
          <a:p>
            <a:endParaRPr lang="en-US" dirty="0"/>
          </a:p>
          <a:p>
            <a:r>
              <a:rPr lang="en-US" dirty="0"/>
              <a:t>Recall our college metaphor for understanding operating systems.</a:t>
            </a:r>
          </a:p>
          <a:p>
            <a:r>
              <a:rPr lang="en-US" dirty="0"/>
              <a:t> - Hardware</a:t>
            </a:r>
          </a:p>
          <a:p>
            <a:r>
              <a:rPr lang="en-US" dirty="0"/>
              <a:t> - Programs</a:t>
            </a:r>
          </a:p>
          <a:p>
            <a:r>
              <a:rPr lang="en-US" dirty="0"/>
              <a:t> - Operating system</a:t>
            </a:r>
          </a:p>
          <a:p>
            <a:endParaRPr lang="en-US" dirty="0"/>
          </a:p>
          <a:p>
            <a:r>
              <a:rPr lang="en-US" dirty="0"/>
              <a:t>Time Sharing</a:t>
            </a:r>
          </a:p>
          <a:p>
            <a:r>
              <a:rPr lang="en-US" dirty="0"/>
              <a:t> - Given multiple programs and one CPU</a:t>
            </a:r>
          </a:p>
          <a:p>
            <a:r>
              <a:rPr lang="en-US" dirty="0"/>
              <a:t> - The OS will switch the CPU from running one program, to the next,</a:t>
            </a:r>
          </a:p>
          <a:p>
            <a:r>
              <a:rPr lang="en-US" dirty="0"/>
              <a:t>     - to the next… to the next… and eventually back to the first.</a:t>
            </a:r>
          </a:p>
          <a:p>
            <a:r>
              <a:rPr lang="en-US" dirty="0"/>
              <a:t>   - this happens fast enough that it looks like all the programs are running simultaneously</a:t>
            </a:r>
          </a:p>
          <a:p>
            <a:r>
              <a:rPr lang="en-US" dirty="0"/>
              <a:t>   - even though at any moment the CPU can only fetch/decode/execute one instruction from one program.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consider classes to be the running programs and a room to be the CPU</a:t>
            </a:r>
          </a:p>
          <a:p>
            <a:r>
              <a:rPr lang="en-US" dirty="0"/>
              <a:t>  - Multiple classes are running at the same time (i.e. in the same semester)</a:t>
            </a:r>
          </a:p>
          <a:p>
            <a:r>
              <a:rPr lang="en-US" dirty="0"/>
              <a:t>  - And multiple classes meet in the same room.</a:t>
            </a:r>
          </a:p>
          <a:p>
            <a:r>
              <a:rPr lang="en-US" dirty="0"/>
              <a:t>  - But the scheduling mechanism at the college ensures they take turns.</a:t>
            </a:r>
          </a:p>
          <a:p>
            <a:endParaRPr lang="en-US" dirty="0"/>
          </a:p>
          <a:p>
            <a:r>
              <a:rPr lang="en-US" dirty="0"/>
              <a:t>So one room can support multiple classes by time sharing.</a:t>
            </a:r>
          </a:p>
          <a:p>
            <a:r>
              <a:rPr lang="en-US" dirty="0"/>
              <a:t>The same way one CPU can run multiple programs by time sharing.</a:t>
            </a:r>
          </a:p>
          <a:p>
            <a:endParaRPr lang="en-US" dirty="0"/>
          </a:p>
          <a:p>
            <a:r>
              <a:rPr lang="en-US" dirty="0"/>
              <a:t>If we want to think about a multicore CPU in this metaphor</a:t>
            </a:r>
          </a:p>
          <a:p>
            <a:r>
              <a:rPr lang="en-US" dirty="0"/>
              <a:t>  - That would be like having multiple classrooms</a:t>
            </a:r>
          </a:p>
          <a:p>
            <a:r>
              <a:rPr lang="en-US" dirty="0"/>
              <a:t>  - Each room is like a separate CPU core.</a:t>
            </a:r>
          </a:p>
          <a:p>
            <a:r>
              <a:rPr lang="en-US" dirty="0"/>
              <a:t>    - At any given time one class is using each classroom. </a:t>
            </a:r>
          </a:p>
          <a:p>
            <a:r>
              <a:rPr lang="en-US" dirty="0"/>
              <a:t>    - And each classroom is time shared by multiple classes across a day.</a:t>
            </a:r>
          </a:p>
          <a:p>
            <a:r>
              <a:rPr lang="en-US" dirty="0"/>
              <a:t>  - This happens all the time in college</a:t>
            </a:r>
          </a:p>
          <a:p>
            <a:r>
              <a:rPr lang="en-US" dirty="0"/>
              <a:t>  - And in your PC because you have a multicore CPU.</a:t>
            </a:r>
          </a:p>
        </p:txBody>
      </p:sp>
    </p:spTree>
    <p:extLst>
      <p:ext uri="{BB962C8B-B14F-4D97-AF65-F5344CB8AC3E}">
        <p14:creationId xmlns:p14="http://schemas.microsoft.com/office/powerpoint/2010/main" val="17114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 Processing Time</a:t>
            </a:r>
          </a:p>
          <a:p>
            <a:r>
              <a:rPr lang="en-US" dirty="0"/>
              <a:t>  - When a program requests an Input/Output (I/O) operation  </a:t>
            </a:r>
          </a:p>
          <a:p>
            <a:r>
              <a:rPr lang="en-US" dirty="0"/>
              <a:t>    - e.g. input from a user / read or write to a disk drive / or information from the network</a:t>
            </a:r>
          </a:p>
          <a:p>
            <a:r>
              <a:rPr lang="en-US" dirty="0"/>
              <a:t>  - That takes time and the program often can’t do anything else until it gets the required information.</a:t>
            </a:r>
          </a:p>
          <a:p>
            <a:r>
              <a:rPr lang="en-US" dirty="0"/>
              <a:t>  - The devices are far slower than the CPU</a:t>
            </a:r>
          </a:p>
          <a:p>
            <a:r>
              <a:rPr lang="en-US" dirty="0"/>
              <a:t>    - So, in the time it takes to read a file from disk or a user to type something</a:t>
            </a:r>
          </a:p>
          <a:p>
            <a:r>
              <a:rPr lang="en-US" dirty="0"/>
              <a:t>    - the CPU could execute literally billions of instructions from other programs</a:t>
            </a:r>
          </a:p>
          <a:p>
            <a:r>
              <a:rPr lang="en-US" dirty="0"/>
              <a:t>    - so long as they don’t also use the same I/O devices.</a:t>
            </a:r>
          </a:p>
          <a:p>
            <a:endParaRPr lang="en-US" dirty="0"/>
          </a:p>
          <a:p>
            <a:r>
              <a:rPr lang="en-US" dirty="0"/>
              <a:t>So what we can do:</a:t>
            </a:r>
          </a:p>
          <a:p>
            <a:r>
              <a:rPr lang="en-US" dirty="0"/>
              <a:t>  - When a program requests an I/O operation that will take a while.</a:t>
            </a:r>
          </a:p>
          <a:p>
            <a:r>
              <a:rPr lang="en-US" dirty="0"/>
              <a:t>  - The OS will set that program aside </a:t>
            </a:r>
          </a:p>
          <a:p>
            <a:r>
              <a:rPr lang="en-US" dirty="0"/>
              <a:t>  - Switch the CPU to other programs – i.e. time sharing without the one that is waiting.</a:t>
            </a:r>
          </a:p>
          <a:p>
            <a:r>
              <a:rPr lang="en-US" dirty="0"/>
              <a:t>  - Then when the I/O is complete the OS will put the waiting program back into the time sharing rotation.</a:t>
            </a:r>
          </a:p>
          <a:p>
            <a:endParaRPr lang="en-US" dirty="0"/>
          </a:p>
          <a:p>
            <a:r>
              <a:rPr lang="en-US" dirty="0"/>
              <a:t>  - So when your Java program uses a Scanner to read from the user…</a:t>
            </a:r>
          </a:p>
          <a:p>
            <a:r>
              <a:rPr lang="en-US" dirty="0"/>
              <a:t>    - The OS suspends that program until the input is provided.</a:t>
            </a:r>
          </a:p>
          <a:p>
            <a:r>
              <a:rPr lang="en-US" dirty="0"/>
              <a:t>    - Then restarts it when the input is available.</a:t>
            </a:r>
          </a:p>
          <a:p>
            <a:r>
              <a:rPr lang="en-US" dirty="0"/>
              <a:t>  - Same when you ask word to open or save a file.</a:t>
            </a:r>
          </a:p>
          <a:p>
            <a:r>
              <a:rPr lang="en-US" dirty="0"/>
              <a:t>    - Its just so fast that we as humans don’t notice.</a:t>
            </a:r>
          </a:p>
          <a:p>
            <a:r>
              <a:rPr lang="en-US" dirty="0"/>
              <a:t>    - But in that time the computer can run millions of instructions from other programs.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take a student as the program, </a:t>
            </a:r>
          </a:p>
          <a:p>
            <a:r>
              <a:rPr lang="en-US" dirty="0"/>
              <a:t>  - the special transcript printer in the registrar's office as an I/O device</a:t>
            </a:r>
          </a:p>
          <a:p>
            <a:r>
              <a:rPr lang="en-US" dirty="0"/>
              <a:t>  - The registrars office staff as the OS.</a:t>
            </a:r>
          </a:p>
          <a:p>
            <a:endParaRPr lang="en-US" dirty="0"/>
          </a:p>
          <a:p>
            <a:r>
              <a:rPr lang="en-US" dirty="0"/>
              <a:t>  - A student seeking a job or applying to grad school may need a transcript from the registrar’s office</a:t>
            </a:r>
          </a:p>
          <a:p>
            <a:r>
              <a:rPr lang="en-US" dirty="0"/>
              <a:t>  - The student asks the staff for a transcript</a:t>
            </a:r>
          </a:p>
          <a:p>
            <a:r>
              <a:rPr lang="en-US" dirty="0"/>
              <a:t>  - The staff says, have a seat it will be available soon and sends it to the printer</a:t>
            </a:r>
          </a:p>
          <a:p>
            <a:r>
              <a:rPr lang="en-US" dirty="0"/>
              <a:t>  - It’s a really slow printer</a:t>
            </a:r>
          </a:p>
          <a:p>
            <a:r>
              <a:rPr lang="en-US" dirty="0"/>
              <a:t>  - So rather than sit idly, the staff move on to helping the next student in line</a:t>
            </a:r>
          </a:p>
          <a:p>
            <a:r>
              <a:rPr lang="en-US" dirty="0"/>
              <a:t>  - As long as they don’t also want a transcript (</a:t>
            </a:r>
            <a:r>
              <a:rPr lang="en-US" dirty="0" err="1"/>
              <a:t>i</a:t>
            </a:r>
            <a:r>
              <a:rPr lang="en-US" dirty="0"/>
              <a:t>/e the same hardware) they can be helped while the first student waits.</a:t>
            </a:r>
          </a:p>
          <a:p>
            <a:r>
              <a:rPr lang="en-US" dirty="0"/>
              <a:t>  - When the transcript is complete the student gets the transcript (the result of the I/O) and goes onto the next part of their code…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1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synchronization wait is like when</a:t>
            </a:r>
          </a:p>
          <a:p>
            <a:r>
              <a:rPr lang="en-US" dirty="0"/>
              <a:t>- several students may have questions they would like to ask</a:t>
            </a:r>
          </a:p>
          <a:p>
            <a:r>
              <a:rPr lang="en-US" dirty="0"/>
              <a:t> - They raise their hand to make a request to the faculty to ask their question.</a:t>
            </a:r>
          </a:p>
          <a:p>
            <a:r>
              <a:rPr lang="en-US" dirty="0"/>
              <a:t> - the faculty then ensures that one will wait while the other completes</a:t>
            </a:r>
          </a:p>
          <a:p>
            <a:r>
              <a:rPr lang="en-US" dirty="0"/>
              <a:t> - and then come back to the second one so that they may also ask their question.</a:t>
            </a:r>
          </a:p>
          <a:p>
            <a:r>
              <a:rPr lang="en-US" dirty="0"/>
              <a:t> - That is the programs are force to take turns.</a:t>
            </a:r>
          </a:p>
          <a:p>
            <a:endParaRPr lang="en-US" dirty="0"/>
          </a:p>
          <a:p>
            <a:r>
              <a:rPr lang="en-US" dirty="0"/>
              <a:t>Similarly, one program may need to wait for another to complete a particular task before it can continue.</a:t>
            </a:r>
          </a:p>
          <a:p>
            <a:r>
              <a:rPr lang="en-US" dirty="0"/>
              <a:t> - E.g. One program may be generating data that will be used by another.</a:t>
            </a:r>
          </a:p>
          <a:p>
            <a:r>
              <a:rPr lang="en-US" dirty="0"/>
              <a:t> - The one wanting to use the data may have to wait for more data to be generated.</a:t>
            </a:r>
          </a:p>
          <a:p>
            <a:r>
              <a:rPr lang="en-US" dirty="0"/>
              <a:t> - Or the one generating data may have to wait until the one using the data is ready for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6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of this to work we must be able to</a:t>
            </a:r>
          </a:p>
          <a:p>
            <a:r>
              <a:rPr lang="en-US" dirty="0"/>
              <a:t>  - Stop a program and then restart it again later in exactly where it left off.</a:t>
            </a:r>
          </a:p>
          <a:p>
            <a:r>
              <a:rPr lang="en-US" dirty="0"/>
              <a:t>    - It must be executing the same instruction,</a:t>
            </a:r>
          </a:p>
          <a:p>
            <a:r>
              <a:rPr lang="en-US" dirty="0"/>
              <a:t>    - Its variables and memory must be exactly as they were when it was stopped.</a:t>
            </a:r>
          </a:p>
          <a:p>
            <a:r>
              <a:rPr lang="en-US" dirty="0"/>
              <a:t>  - Often helpful to think of this as A “Deep Freeze” or “Suspended Animation” </a:t>
            </a:r>
          </a:p>
          <a:p>
            <a:endParaRPr lang="en-US" dirty="0"/>
          </a:p>
          <a:p>
            <a:r>
              <a:rPr lang="en-US" dirty="0"/>
              <a:t>  - That is the program is suspended and then picks back up exactly where it left off when given its next turn.</a:t>
            </a:r>
          </a:p>
          <a:p>
            <a:endParaRPr lang="en-US" dirty="0"/>
          </a:p>
          <a:p>
            <a:r>
              <a:rPr lang="en-US" dirty="0"/>
              <a:t>  - Sort of like a class that ends on Monday and picks back up on Wednesday</a:t>
            </a:r>
          </a:p>
          <a:p>
            <a:r>
              <a:rPr lang="en-US" dirty="0"/>
              <a:t>    - There may be a diagram or text on the board, a particular slide on the screen</a:t>
            </a:r>
          </a:p>
          <a:p>
            <a:r>
              <a:rPr lang="en-US" dirty="0"/>
              <a:t>    - The prof (the OS) makes a note of where things were when the class ended Monday</a:t>
            </a:r>
          </a:p>
          <a:p>
            <a:r>
              <a:rPr lang="en-US" dirty="0"/>
              <a:t>      - With today’s tech they might just take a picture of the board so it can be reconstructed on Wednesday.</a:t>
            </a:r>
          </a:p>
          <a:p>
            <a:r>
              <a:rPr lang="en-US" dirty="0"/>
              <a:t>    - The prof comes back on Wednesday and reconstructs the stuff on the board and sets the presentation to the right slide.</a:t>
            </a:r>
          </a:p>
          <a:p>
            <a:r>
              <a:rPr lang="en-US" dirty="0"/>
              <a:t>    - Maybe the prof gives a little background to reset the class to the right mindset for where they were a the end of the day on Monday.</a:t>
            </a:r>
          </a:p>
          <a:p>
            <a:r>
              <a:rPr lang="en-US" dirty="0"/>
              <a:t>      - This is like waking everything up from the deep freeze</a:t>
            </a:r>
          </a:p>
          <a:p>
            <a:r>
              <a:rPr lang="en-US" dirty="0"/>
              <a:t>      - so it is ready to start right where it left off.</a:t>
            </a:r>
          </a:p>
          <a:p>
            <a:endParaRPr lang="en-US" dirty="0"/>
          </a:p>
          <a:p>
            <a:r>
              <a:rPr lang="en-US" dirty="0"/>
              <a:t>- A chess game might be another analogy that may be simpler:</a:t>
            </a:r>
          </a:p>
          <a:p>
            <a:r>
              <a:rPr lang="en-US" dirty="0"/>
              <a:t>  - What information would we need to keep track of to suspend and restart a game of chess right where we left off?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1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is able to stop and restart running programs</a:t>
            </a:r>
          </a:p>
          <a:p>
            <a:r>
              <a:rPr lang="en-US" dirty="0"/>
              <a:t>By using another abstraction called a process.</a:t>
            </a:r>
          </a:p>
          <a:p>
            <a:endParaRPr lang="en-US" dirty="0"/>
          </a:p>
          <a:p>
            <a:r>
              <a:rPr lang="en-US" dirty="0"/>
              <a:t>While a program is:</a:t>
            </a:r>
          </a:p>
          <a:p>
            <a:r>
              <a:rPr lang="en-US" dirty="0"/>
              <a:t>  - Static – it does not do anything on its own.</a:t>
            </a:r>
          </a:p>
          <a:p>
            <a:r>
              <a:rPr lang="en-US" dirty="0"/>
              <a:t>  - It is just a list of instructions</a:t>
            </a:r>
          </a:p>
          <a:p>
            <a:endParaRPr lang="en-US" dirty="0"/>
          </a:p>
          <a:p>
            <a:r>
              <a:rPr lang="en-US" dirty="0"/>
              <a:t>A process is more… </a:t>
            </a:r>
          </a:p>
          <a:p>
            <a:r>
              <a:rPr lang="en-US" dirty="0"/>
              <a:t>  - A Process is a running program running</a:t>
            </a:r>
          </a:p>
          <a:p>
            <a:r>
              <a:rPr lang="en-US" dirty="0"/>
              <a:t>  - It is dynamic – changing over time…  It has:</a:t>
            </a:r>
          </a:p>
          <a:p>
            <a:r>
              <a:rPr lang="en-US" dirty="0"/>
              <a:t>    - instructions that are in memory.</a:t>
            </a:r>
          </a:p>
          <a:p>
            <a:r>
              <a:rPr lang="en-US" dirty="0"/>
              <a:t>    - data that are at specific locations in memory, with specific values at any given time.</a:t>
            </a:r>
          </a:p>
          <a:p>
            <a:r>
              <a:rPr lang="en-US" dirty="0"/>
              <a:t>    - registers with specific values at any given time</a:t>
            </a:r>
          </a:p>
          <a:p>
            <a:r>
              <a:rPr lang="en-US" dirty="0"/>
              <a:t>    - a current point of execution (i.e. which instruction is next as indicated by the PC)</a:t>
            </a:r>
          </a:p>
          <a:p>
            <a:r>
              <a:rPr lang="en-US" dirty="0"/>
              <a:t>    - a stack which will contain arguments and saved registers if a function has been called.</a:t>
            </a:r>
          </a:p>
          <a:p>
            <a:r>
              <a:rPr lang="en-US" dirty="0"/>
              <a:t>    - and more…</a:t>
            </a:r>
          </a:p>
          <a:p>
            <a:endParaRPr lang="en-US" dirty="0"/>
          </a:p>
          <a:p>
            <a:r>
              <a:rPr lang="en-US" dirty="0"/>
              <a:t>All of this is information is stuff we will need to Deep Freeze to suspend and resume a process.</a:t>
            </a:r>
          </a:p>
          <a:p>
            <a:r>
              <a:rPr lang="en-US" dirty="0"/>
              <a:t>This collection of information that must be preserved is called the process context.</a:t>
            </a:r>
          </a:p>
          <a:p>
            <a:endParaRPr lang="en-US" dirty="0"/>
          </a:p>
          <a:p>
            <a:r>
              <a:rPr lang="en-US" dirty="0"/>
              <a:t>To get a feel let’s return to the metaphor.</a:t>
            </a:r>
          </a:p>
          <a:p>
            <a:endParaRPr lang="en-US" dirty="0"/>
          </a:p>
          <a:p>
            <a:r>
              <a:rPr lang="en-US" dirty="0"/>
              <a:t>Program: Team</a:t>
            </a:r>
          </a:p>
          <a:p>
            <a:r>
              <a:rPr lang="en-US" dirty="0"/>
              <a:t>  - Static: </a:t>
            </a:r>
          </a:p>
          <a:p>
            <a:r>
              <a:rPr lang="en-US" dirty="0"/>
              <a:t>    - Roster, playbook, schedule</a:t>
            </a:r>
          </a:p>
          <a:p>
            <a:r>
              <a:rPr lang="en-US" dirty="0"/>
              <a:t>    - information that specifies what the team is and how it will run when it is in season but it is not active.</a:t>
            </a:r>
          </a:p>
          <a:p>
            <a:r>
              <a:rPr lang="en-US" dirty="0"/>
              <a:t>Process: Team</a:t>
            </a:r>
          </a:p>
          <a:p>
            <a:r>
              <a:rPr lang="en-US" dirty="0"/>
              <a:t>  - Context is:</a:t>
            </a:r>
          </a:p>
          <a:p>
            <a:r>
              <a:rPr lang="en-US" dirty="0"/>
              <a:t>    - Specific players are in particular locations</a:t>
            </a:r>
          </a:p>
          <a:p>
            <a:r>
              <a:rPr lang="en-US" dirty="0"/>
              <a:t>    - The ball is in a specific location</a:t>
            </a:r>
          </a:p>
          <a:p>
            <a:r>
              <a:rPr lang="en-US" dirty="0"/>
              <a:t>    - There is a particular amount time left in the game</a:t>
            </a:r>
          </a:p>
          <a:p>
            <a:r>
              <a:rPr lang="en-US" dirty="0"/>
              <a:t>    - There is a score in the game</a:t>
            </a:r>
          </a:p>
          <a:p>
            <a:r>
              <a:rPr lang="en-US" dirty="0"/>
              <a:t>    - Each team has some number of time-outs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Resist talking about what’s need to reconstruct the situation here.</a:t>
            </a:r>
          </a:p>
        </p:txBody>
      </p:sp>
    </p:spTree>
    <p:extLst>
      <p:ext uri="{BB962C8B-B14F-4D97-AF65-F5344CB8AC3E}">
        <p14:creationId xmlns:p14="http://schemas.microsoft.com/office/powerpoint/2010/main" val="4435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all of this information and set it aside</a:t>
            </a:r>
          </a:p>
          <a:p>
            <a:r>
              <a:rPr lang="en-US" dirty="0"/>
              <a:t>We can then run another process for a while</a:t>
            </a:r>
          </a:p>
          <a:p>
            <a:r>
              <a:rPr lang="en-US" dirty="0"/>
              <a:t>Then put everything back, exactly like it was</a:t>
            </a:r>
          </a:p>
          <a:p>
            <a:r>
              <a:rPr lang="en-US" dirty="0"/>
              <a:t>Fetch the next instruction and</a:t>
            </a:r>
          </a:p>
          <a:p>
            <a:r>
              <a:rPr lang="en-US" dirty="0"/>
              <a:t>Pickup right where we left off.</a:t>
            </a:r>
          </a:p>
          <a:p>
            <a:endParaRPr lang="en-US" dirty="0"/>
          </a:p>
          <a:p>
            <a:r>
              <a:rPr lang="en-US" dirty="0"/>
              <a:t>In our Team metaphor:</a:t>
            </a:r>
          </a:p>
          <a:p>
            <a:r>
              <a:rPr lang="en-US" dirty="0"/>
              <a:t> - if in a practice you had an areal photo of the field</a:t>
            </a:r>
          </a:p>
          <a:p>
            <a:r>
              <a:rPr lang="en-US" dirty="0"/>
              <a:t> - you could then reposition everyone right where they were</a:t>
            </a:r>
          </a:p>
          <a:p>
            <a:r>
              <a:rPr lang="en-US" dirty="0"/>
              <a:t> - place the ball where it was</a:t>
            </a:r>
          </a:p>
          <a:p>
            <a:r>
              <a:rPr lang="en-US" dirty="0"/>
              <a:t> - set the time remaining to what it was</a:t>
            </a:r>
          </a:p>
          <a:p>
            <a:r>
              <a:rPr lang="en-US" dirty="0"/>
              <a:t> - then restart from that point.</a:t>
            </a:r>
          </a:p>
          <a:p>
            <a:endParaRPr lang="en-US" dirty="0"/>
          </a:p>
          <a:p>
            <a:r>
              <a:rPr lang="en-US" dirty="0"/>
              <a:t>And it would be the coach (the OS) that would coordinate this</a:t>
            </a:r>
          </a:p>
          <a:p>
            <a:r>
              <a:rPr lang="en-US" dirty="0"/>
              <a:t> - Saving the context (i.e. taking the picture)</a:t>
            </a:r>
          </a:p>
          <a:p>
            <a:r>
              <a:rPr lang="en-US" dirty="0"/>
              <a:t> - Restoring the context (i.e. setting everything back up)</a:t>
            </a:r>
          </a:p>
          <a:p>
            <a:endParaRPr lang="en-US" dirty="0"/>
          </a:p>
          <a:p>
            <a:r>
              <a:rPr lang="en-US" dirty="0"/>
              <a:t>Have to be a little careful where we start and stop:</a:t>
            </a:r>
          </a:p>
          <a:p>
            <a:r>
              <a:rPr lang="en-US" dirty="0"/>
              <a:t> - a player could not begin running full speed </a:t>
            </a:r>
          </a:p>
          <a:p>
            <a:r>
              <a:rPr lang="en-US" dirty="0"/>
              <a:t> - The ball could not start mid air</a:t>
            </a:r>
          </a:p>
          <a:p>
            <a:r>
              <a:rPr lang="en-US" dirty="0"/>
              <a:t>But correspondingly </a:t>
            </a:r>
          </a:p>
          <a:p>
            <a:r>
              <a:rPr lang="en-US" dirty="0"/>
              <a:t> - we won’t stop a program mid instruction either.</a:t>
            </a:r>
          </a:p>
          <a:p>
            <a:endParaRPr lang="en-US" dirty="0"/>
          </a:p>
          <a:p>
            <a:r>
              <a:rPr lang="en-US" dirty="0"/>
              <a:t>For Chess what do we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CEF54-612B-9E49-A63F-C36C4C6C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5798372" cy="1159800"/>
          </a:xfrm>
        </p:spPr>
        <p:txBody>
          <a:bodyPr/>
          <a:lstStyle/>
          <a:p>
            <a:r>
              <a:rPr lang="en-US" dirty="0"/>
              <a:t>OSA2 – Multiprogramming: 	Processes &amp; Context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9E9E28-AE07-4246-892D-226534A10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D21BF-D62B-EF43-8A75-D02C5E50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Multiprogramming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4DCC-D421-DE4C-8B03-9ECDC11F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544633" cy="1659900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  <a:p>
            <a:r>
              <a:rPr lang="en-US" sz="2000" dirty="0"/>
              <a:t>Requires that:</a:t>
            </a:r>
          </a:p>
          <a:p>
            <a:pPr lvl="1"/>
            <a:r>
              <a:rPr lang="en-US" sz="1800" dirty="0"/>
              <a:t>Processes take turns running (1 CPU w/ 1 core)</a:t>
            </a:r>
          </a:p>
          <a:p>
            <a:pPr lvl="1"/>
            <a:r>
              <a:rPr lang="en-US" sz="1800" dirty="0"/>
              <a:t>All processes share main memory (stored program architecture)</a:t>
            </a:r>
          </a:p>
          <a:p>
            <a:pPr lvl="1"/>
            <a:r>
              <a:rPr lang="en-US" sz="1800" dirty="0"/>
              <a:t>OS can save and restore (i.e. “deep freeze”) process contexts.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911018" cy="645300"/>
          </a:xfrm>
        </p:spPr>
        <p:txBody>
          <a:bodyPr/>
          <a:lstStyle/>
          <a:p>
            <a:r>
              <a:rPr lang="en-US" dirty="0"/>
              <a:t>Multiprogramming: Sharing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2840BE-17A3-1C4A-890D-8522BAEC53D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96C6F8F-B231-2B4E-B90C-24CE2A038163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72C06995-B853-7648-8E72-3ADF0DA9F6BE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 Box 5">
                <a:extLst>
                  <a:ext uri="{FF2B5EF4-FFF2-40B4-BE49-F238E27FC236}">
                    <a16:creationId xmlns:a16="http://schemas.microsoft.com/office/drawing/2014/main" id="{382CD8D9-5E1E-7A43-9C83-CF8C45A69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BBF8256-723B-A74B-88A3-C9255C7CFB54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1204070-34CB-C947-AC28-BED0A1F32CD1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AB6E4DB7-9B31-F844-8A24-35E393734A1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BDAC299B-DC02-2B40-8E6B-196D19366DC4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12" name="Rounded Rectangle 111">
                  <a:extLst>
                    <a:ext uri="{FF2B5EF4-FFF2-40B4-BE49-F238E27FC236}">
                      <a16:creationId xmlns:a16="http://schemas.microsoft.com/office/drawing/2014/main" id="{70D5BD85-5994-CD47-83C2-C07B271BB0F7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CA8BB2F8-B283-6143-9AE5-C2FF70C042A0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5CE2CA7C-4764-F943-9F14-89631517654C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B9E38D4-2EDB-534F-A7F8-BEBB2AED14C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74595654-87D2-7F42-9456-5D1697DC54CB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387426CF-3AC8-2F42-8B2A-44C500C70892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036857F0-74A4-B143-B96A-17EC6DE3BD4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08" name="Rounded Rectangle 107">
                  <a:extLst>
                    <a:ext uri="{FF2B5EF4-FFF2-40B4-BE49-F238E27FC236}">
                      <a16:creationId xmlns:a16="http://schemas.microsoft.com/office/drawing/2014/main" id="{9CC7DAE9-3CC6-6A44-AAC0-C5064A07BBC8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4124F270-E0AD-B240-A3E8-A893B81D31F3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2C19680-1CBE-2645-98C9-846DDCBB44EF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757C02-177C-9B49-9344-B87426349DBB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9BFC62-807A-D64E-B3B0-A78CCACB8C74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475BE1A-B706-754D-84C8-FF144E5D5A3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31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Hardware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39E1D7-69CD-CD44-85FB-5C9F939D00AF}"/>
              </a:ext>
            </a:extLst>
          </p:cNvPr>
          <p:cNvGrpSpPr/>
          <p:nvPr/>
        </p:nvGrpSpPr>
        <p:grpSpPr>
          <a:xfrm>
            <a:off x="451537" y="1785963"/>
            <a:ext cx="2944223" cy="2603034"/>
            <a:chOff x="451537" y="1785963"/>
            <a:chExt cx="2944223" cy="26030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EEF943-87E6-E04F-90C3-1DB0E27190B0}"/>
                </a:ext>
              </a:extLst>
            </p:cNvPr>
            <p:cNvSpPr txBox="1"/>
            <p:nvPr/>
          </p:nvSpPr>
          <p:spPr>
            <a:xfrm rot="21003997">
              <a:off x="451537" y="2819337"/>
              <a:ext cx="22754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An </a:t>
              </a:r>
              <a:r>
                <a:rPr lang="en-US" sz="1600" b="1" dirty="0">
                  <a:latin typeface="Segoe Print" panose="02000800000000000000" pitchFamily="2" charset="0"/>
                </a:rPr>
                <a:t>Offset</a:t>
              </a:r>
              <a:r>
                <a:rPr lang="en-US" sz="1600" dirty="0">
                  <a:latin typeface="Segoe Print" panose="02000800000000000000" pitchFamily="2" charset="0"/>
                </a:rPr>
                <a:t> Register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allows programs to be </a:t>
              </a:r>
              <a:r>
                <a:rPr lang="en-US" sz="1600" b="1" dirty="0">
                  <a:latin typeface="Segoe Print" panose="02000800000000000000" pitchFamily="2" charset="0"/>
                </a:rPr>
                <a:t>relocated</a:t>
              </a:r>
              <a:r>
                <a:rPr lang="en-US" sz="1600" dirty="0">
                  <a:latin typeface="Segoe Print" panose="02000800000000000000" pitchFamily="2" charset="0"/>
                </a:rPr>
                <a:t> </a:t>
              </a:r>
              <a:br>
                <a:rPr lang="en-US" sz="16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(i.e. loaded into different locations in physical memory)</a:t>
              </a:r>
            </a:p>
          </p:txBody>
        </p: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27DDB0BB-1E8D-6B44-89F6-445018E1696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1902241" y="1337583"/>
              <a:ext cx="1045140" cy="1941899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R0:0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R3:0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R14:0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4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Hardware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R0:0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R3:0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R14:0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BD1DB8-B1DB-CD9E-8435-D8E9015CEDE3}"/>
              </a:ext>
            </a:extLst>
          </p:cNvPr>
          <p:cNvSpPr txBox="1"/>
          <p:nvPr/>
        </p:nvSpPr>
        <p:spPr>
          <a:xfrm>
            <a:off x="352629" y="1783060"/>
            <a:ext cx="30996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Logical (Memory) Addresses: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addresses are relative to the program.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PC contains logical addresses.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Physical (Memory) Addresses: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Physical addresses are a location in the physical 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 + Offset gives the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360784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313722" y="963320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Process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2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71605E-6 C -0.04826 -0.04228 -0.09618 -0.08426 -0.13177 -0.05185 C -0.16771 -0.01882 -0.18055 0.13982 -0.21493 0.1963 C -0.24948 0.25309 -0.29375 0.27037 -0.33785 0.287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212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9753E-6 C 0.01996 -0.00278 0.04027 -0.00556 0.05382 -0.01791 C 0.06701 -0.03025 0.08038 -0.03889 0.08003 -0.07439 C 0.07986 -0.10988 0.03836 -0.19599 0.0526 -0.23025 C 0.06684 -0.26482 0.11632 -0.27315 0.16597 -0.2808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14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296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6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B55E-DD2A-E640-8D92-7B0B71F2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1B32-B78B-A74C-B680-1A4B9F59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666" y="1304448"/>
            <a:ext cx="5078004" cy="3669486"/>
          </a:xfrm>
        </p:spPr>
        <p:txBody>
          <a:bodyPr/>
          <a:lstStyle/>
          <a:p>
            <a:r>
              <a:rPr lang="en-US" sz="2000" dirty="0"/>
              <a:t>The process of preserving/saving the context of one process and restoring the context of another process is called a </a:t>
            </a:r>
            <a:r>
              <a:rPr lang="en-US" sz="2000" b="1" i="1" dirty="0"/>
              <a:t>context switch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1"/>
            <a:r>
              <a:rPr lang="en-US" sz="1800" dirty="0"/>
              <a:t>Contexts are saved to and restored from </a:t>
            </a:r>
            <a:r>
              <a:rPr lang="en-US" sz="1800" b="1" i="1" dirty="0"/>
              <a:t>Process Control Blocks (PCB)</a:t>
            </a:r>
          </a:p>
          <a:p>
            <a:pPr lvl="2"/>
            <a:r>
              <a:rPr lang="en-US" sz="1600" dirty="0"/>
              <a:t>A PCB is data structure in the OS code.</a:t>
            </a:r>
          </a:p>
          <a:p>
            <a:pPr lvl="2"/>
            <a:r>
              <a:rPr lang="en-US" sz="1600" dirty="0"/>
              <a:t>There is one PCB per process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Code in operating system routines must run to perform the context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C8E65-040E-D54E-A095-41A4400589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4F5198-A0F4-4B43-A985-5038F596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04" y="2499061"/>
            <a:ext cx="2401532" cy="2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6310412" cy="645300"/>
          </a:xfrm>
        </p:spPr>
        <p:txBody>
          <a:bodyPr/>
          <a:lstStyle/>
          <a:p>
            <a:r>
              <a:rPr lang="en-US" dirty="0"/>
              <a:t>Context Switching: Running Code in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PC:1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598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44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976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08F8CD9-7947-7D41-A230-F79DD3870E10}"/>
              </a:ext>
            </a:extLst>
          </p:cNvPr>
          <p:cNvSpPr/>
          <p:nvPr/>
        </p:nvSpPr>
        <p:spPr>
          <a:xfrm>
            <a:off x="4908330" y="1902373"/>
            <a:ext cx="704193" cy="515007"/>
          </a:xfrm>
          <a:custGeom>
            <a:avLst/>
            <a:gdLst>
              <a:gd name="connsiteX0" fmla="*/ 189187 w 704193"/>
              <a:gd name="connsiteY0" fmla="*/ 0 h 515007"/>
              <a:gd name="connsiteX1" fmla="*/ 126124 w 704193"/>
              <a:gd name="connsiteY1" fmla="*/ 136635 h 515007"/>
              <a:gd name="connsiteX2" fmla="*/ 94593 w 704193"/>
              <a:gd name="connsiteY2" fmla="*/ 157655 h 515007"/>
              <a:gd name="connsiteX3" fmla="*/ 52552 w 704193"/>
              <a:gd name="connsiteY3" fmla="*/ 210207 h 515007"/>
              <a:gd name="connsiteX4" fmla="*/ 42042 w 704193"/>
              <a:gd name="connsiteY4" fmla="*/ 241738 h 515007"/>
              <a:gd name="connsiteX5" fmla="*/ 0 w 704193"/>
              <a:gd name="connsiteY5" fmla="*/ 304800 h 515007"/>
              <a:gd name="connsiteX6" fmla="*/ 10511 w 704193"/>
              <a:gd name="connsiteY6" fmla="*/ 462455 h 515007"/>
              <a:gd name="connsiteX7" fmla="*/ 31531 w 704193"/>
              <a:gd name="connsiteY7" fmla="*/ 493986 h 515007"/>
              <a:gd name="connsiteX8" fmla="*/ 94593 w 704193"/>
              <a:gd name="connsiteY8" fmla="*/ 515007 h 515007"/>
              <a:gd name="connsiteX9" fmla="*/ 189187 w 704193"/>
              <a:gd name="connsiteY9" fmla="*/ 493986 h 515007"/>
              <a:gd name="connsiteX10" fmla="*/ 294290 w 704193"/>
              <a:gd name="connsiteY10" fmla="*/ 367862 h 515007"/>
              <a:gd name="connsiteX11" fmla="*/ 357352 w 704193"/>
              <a:gd name="connsiteY11" fmla="*/ 273269 h 515007"/>
              <a:gd name="connsiteX12" fmla="*/ 378373 w 704193"/>
              <a:gd name="connsiteY12" fmla="*/ 241738 h 515007"/>
              <a:gd name="connsiteX13" fmla="*/ 388883 w 704193"/>
              <a:gd name="connsiteY13" fmla="*/ 210207 h 515007"/>
              <a:gd name="connsiteX14" fmla="*/ 493987 w 704193"/>
              <a:gd name="connsiteY14" fmla="*/ 105104 h 515007"/>
              <a:gd name="connsiteX15" fmla="*/ 588580 w 704193"/>
              <a:gd name="connsiteY15" fmla="*/ 73573 h 515007"/>
              <a:gd name="connsiteX16" fmla="*/ 620111 w 704193"/>
              <a:gd name="connsiteY16" fmla="*/ 63062 h 515007"/>
              <a:gd name="connsiteX17" fmla="*/ 704193 w 704193"/>
              <a:gd name="connsiteY17" fmla="*/ 73573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4193" h="515007">
                <a:moveTo>
                  <a:pt x="189187" y="0"/>
                </a:moveTo>
                <a:cubicBezTo>
                  <a:pt x="177910" y="39469"/>
                  <a:pt x="165788" y="110193"/>
                  <a:pt x="126124" y="136635"/>
                </a:cubicBezTo>
                <a:lnTo>
                  <a:pt x="94593" y="157655"/>
                </a:lnTo>
                <a:cubicBezTo>
                  <a:pt x="68176" y="236909"/>
                  <a:pt x="106884" y="142291"/>
                  <a:pt x="52552" y="210207"/>
                </a:cubicBezTo>
                <a:cubicBezTo>
                  <a:pt x="45631" y="218858"/>
                  <a:pt x="47422" y="232053"/>
                  <a:pt x="42042" y="241738"/>
                </a:cubicBezTo>
                <a:cubicBezTo>
                  <a:pt x="29773" y="263823"/>
                  <a:pt x="0" y="304800"/>
                  <a:pt x="0" y="304800"/>
                </a:cubicBezTo>
                <a:cubicBezTo>
                  <a:pt x="3504" y="357352"/>
                  <a:pt x="1852" y="410503"/>
                  <a:pt x="10511" y="462455"/>
                </a:cubicBezTo>
                <a:cubicBezTo>
                  <a:pt x="12588" y="474915"/>
                  <a:pt x="20819" y="487291"/>
                  <a:pt x="31531" y="493986"/>
                </a:cubicBezTo>
                <a:cubicBezTo>
                  <a:pt x="50321" y="505730"/>
                  <a:pt x="94593" y="515007"/>
                  <a:pt x="94593" y="515007"/>
                </a:cubicBezTo>
                <a:cubicBezTo>
                  <a:pt x="96195" y="514740"/>
                  <a:pt x="175072" y="504965"/>
                  <a:pt x="189187" y="493986"/>
                </a:cubicBezTo>
                <a:cubicBezTo>
                  <a:pt x="245214" y="450409"/>
                  <a:pt x="256919" y="423919"/>
                  <a:pt x="294290" y="367862"/>
                </a:cubicBezTo>
                <a:lnTo>
                  <a:pt x="357352" y="273269"/>
                </a:lnTo>
                <a:lnTo>
                  <a:pt x="378373" y="241738"/>
                </a:lnTo>
                <a:cubicBezTo>
                  <a:pt x="381876" y="231228"/>
                  <a:pt x="383503" y="219892"/>
                  <a:pt x="388883" y="210207"/>
                </a:cubicBezTo>
                <a:cubicBezTo>
                  <a:pt x="414363" y="164342"/>
                  <a:pt x="440478" y="122941"/>
                  <a:pt x="493987" y="105104"/>
                </a:cubicBezTo>
                <a:lnTo>
                  <a:pt x="588580" y="73573"/>
                </a:lnTo>
                <a:lnTo>
                  <a:pt x="620111" y="63062"/>
                </a:lnTo>
                <a:cubicBezTo>
                  <a:pt x="697151" y="74068"/>
                  <a:pt x="668910" y="73573"/>
                  <a:pt x="704193" y="73573"/>
                </a:cubicBezTo>
              </a:path>
            </a:pathLst>
          </a:custGeom>
          <a:noFill/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An </a:t>
            </a:r>
            <a:r>
              <a:rPr lang="en-US" sz="2400" b="1" dirty="0">
                <a:solidFill>
                  <a:srgbClr val="0070C0"/>
                </a:solidFill>
              </a:rPr>
              <a:t>operating system </a:t>
            </a:r>
            <a:r>
              <a:rPr lang="en-US" sz="2400" dirty="0">
                <a:solidFill>
                  <a:srgbClr val="0070C0"/>
                </a:solidFill>
              </a:rPr>
              <a:t>(OS) is </a:t>
            </a:r>
            <a:r>
              <a:rPr lang="en-US" sz="2400" i="1" dirty="0">
                <a:solidFill>
                  <a:srgbClr val="0070C0"/>
                </a:solidFill>
              </a:rPr>
              <a:t>a collection of software </a:t>
            </a:r>
            <a:r>
              <a:rPr lang="en-US" sz="2400" dirty="0">
                <a:solidFill>
                  <a:srgbClr val="0070C0"/>
                </a:solidFill>
              </a:rPr>
              <a:t>(programs)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that </a:t>
            </a:r>
            <a:r>
              <a:rPr lang="en-US" sz="2400" i="1" dirty="0">
                <a:solidFill>
                  <a:srgbClr val="0070C0"/>
                </a:solidFill>
              </a:rPr>
              <a:t>manages </a:t>
            </a:r>
            <a:r>
              <a:rPr lang="en-US" sz="2400" dirty="0">
                <a:solidFill>
                  <a:srgbClr val="0070C0"/>
                </a:solidFill>
              </a:rPr>
              <a:t>(shares and protects) </a:t>
            </a:r>
            <a:r>
              <a:rPr lang="en-US" sz="2400" i="1" dirty="0">
                <a:solidFill>
                  <a:srgbClr val="0070C0"/>
                </a:solidFill>
              </a:rPr>
              <a:t>system resources</a:t>
            </a:r>
            <a:r>
              <a:rPr lang="en-US" sz="2400" dirty="0">
                <a:solidFill>
                  <a:srgbClr val="0070C0"/>
                </a:solidFill>
              </a:rPr>
              <a:t> (CPU, memory, I/O devices) </a:t>
            </a:r>
            <a:r>
              <a:rPr lang="en-US" sz="2400" dirty="0">
                <a:solidFill>
                  <a:schemeClr val="accent2"/>
                </a:solidFill>
              </a:rPr>
              <a:t>creating an environment in which programs can be executed </a:t>
            </a:r>
            <a:r>
              <a:rPr lang="en-US" sz="2400" dirty="0">
                <a:solidFill>
                  <a:schemeClr val="accent4"/>
                </a:solidFill>
              </a:rPr>
              <a:t>in a </a:t>
            </a:r>
            <a:r>
              <a:rPr lang="en-US" sz="2400" i="1" dirty="0">
                <a:solidFill>
                  <a:schemeClr val="accent4"/>
                </a:solidFill>
              </a:rPr>
              <a:t>convenient</a:t>
            </a:r>
            <a:r>
              <a:rPr lang="en-US" sz="2400" dirty="0">
                <a:solidFill>
                  <a:schemeClr val="accent4"/>
                </a:solidFill>
              </a:rPr>
              <a:t> and </a:t>
            </a:r>
            <a:r>
              <a:rPr lang="en-US" sz="2400" i="1" dirty="0">
                <a:solidFill>
                  <a:schemeClr val="accent4"/>
                </a:solidFill>
              </a:rPr>
              <a:t>efficient</a:t>
            </a:r>
            <a:r>
              <a:rPr lang="en-US" sz="2400" dirty="0">
                <a:solidFill>
                  <a:schemeClr val="accent4"/>
                </a:solidFill>
              </a:rPr>
              <a:t>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39262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44BFA630-101A-904C-9420-3949E114F59D}"/>
              </a:ext>
            </a:extLst>
          </p:cNvPr>
          <p:cNvSpPr/>
          <p:nvPr/>
        </p:nvSpPr>
        <p:spPr>
          <a:xfrm>
            <a:off x="6933300" y="1442842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D85D58-A6ED-D042-9EB9-98C83D6EC58B}"/>
              </a:ext>
            </a:extLst>
          </p:cNvPr>
          <p:cNvSpPr/>
          <p:nvPr/>
        </p:nvSpPr>
        <p:spPr>
          <a:xfrm>
            <a:off x="4068674" y="3915001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479A5B-0A15-244D-9276-FFA9A138CDEC}"/>
              </a:ext>
            </a:extLst>
          </p:cNvPr>
          <p:cNvSpPr/>
          <p:nvPr/>
        </p:nvSpPr>
        <p:spPr>
          <a:xfrm>
            <a:off x="5470480" y="2516646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877AE3-CF40-7D47-A07C-5E018C1ABE96}"/>
              </a:ext>
            </a:extLst>
          </p:cNvPr>
          <p:cNvSpPr/>
          <p:nvPr/>
        </p:nvSpPr>
        <p:spPr>
          <a:xfrm>
            <a:off x="2524578" y="2579709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B56B37-ADC9-A74F-BE2D-FF75DDABEA5C}"/>
              </a:ext>
            </a:extLst>
          </p:cNvPr>
          <p:cNvSpPr/>
          <p:nvPr/>
        </p:nvSpPr>
        <p:spPr>
          <a:xfrm>
            <a:off x="1062309" y="1449387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24C58-A180-4A42-A5EC-7B2F806E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53" y="560904"/>
            <a:ext cx="5931238" cy="645300"/>
          </a:xfrm>
        </p:spPr>
        <p:txBody>
          <a:bodyPr/>
          <a:lstStyle/>
          <a:p>
            <a:r>
              <a:rPr lang="en-US" dirty="0"/>
              <a:t>Multiprogramming: Process State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A9A61F-4164-8B49-8056-35B164AB260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BDA05B-ABAA-1D4F-8A24-42F60C0BBB6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08728A33-50FF-1045-8D94-344D4509EC7A}"/>
                </a:ext>
              </a:extLst>
            </p:cNvPr>
            <p:cNvCxnSpPr>
              <a:cxnSpLocks/>
              <a:stCxn id="9" idx="4"/>
              <a:endCxn id="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25736A0-F42A-2C49-8141-E8EF3C40DC40}"/>
                </a:ext>
              </a:extLst>
            </p:cNvPr>
            <p:cNvCxnSpPr>
              <a:cxnSpLocks/>
              <a:stCxn id="8" idx="2"/>
              <a:endCxn id="6" idx="4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F92EB4-90E1-8B40-9192-6F022510480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7D28C1-EAED-484E-B6C3-73E8C0F2E51B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020012">
            <a:off x="165399" y="3072992"/>
            <a:ext cx="2208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Process States: </a:t>
            </a:r>
            <a:r>
              <a:rPr lang="en-US" sz="1800" dirty="0">
                <a:latin typeface="Segoe Print" panose="02000800000000000000" pitchFamily="2" charset="0"/>
              </a:rPr>
              <a:t>Lists of PCB’s used by the OS to keep track of processes and their contexts.</a:t>
            </a:r>
          </a:p>
        </p:txBody>
      </p:sp>
    </p:spTree>
    <p:extLst>
      <p:ext uri="{BB962C8B-B14F-4D97-AF65-F5344CB8AC3E}">
        <p14:creationId xmlns:p14="http://schemas.microsoft.com/office/powerpoint/2010/main" val="6032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3" grpId="1" animBg="1"/>
      <p:bldP spid="32" grpId="0" animBg="1"/>
      <p:bldP spid="32" grpId="1" animBg="1"/>
      <p:bldP spid="31" grpId="0" animBg="1"/>
      <p:bldP spid="31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050896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Multiprogramming: Process State Diagram</a:t>
            </a:r>
            <a:endParaRPr lang="en-US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952ABC-DE8B-AF4A-9C47-706866CC498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92BAE0-2C7C-6E4C-851F-A3917CCD120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A37AFB-EA6E-E844-B597-1E2C0D264E64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AFF6743-626D-2C4E-9092-2C7AF555C208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6CC1D2-105C-CB4A-9F80-5C3A6B404B37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9DDC39-2925-7B47-BC4C-16219561CA42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9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New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4184E6D-3F59-A34B-9270-A0F622B2851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1323A-0B88-5041-BDE8-5554AEED8EEA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17E8DDF8-150E-5944-B37B-62FD9C7FBB5F}"/>
                </a:ext>
              </a:extLst>
            </p:cNvPr>
            <p:cNvCxnSpPr>
              <a:cxnSpLocks/>
              <a:endCxn id="27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0C5D2D6-C36B-A24D-A620-C0A299CB3B40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098E99-889D-2F44-96F0-AD48EDF5B81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85494D-8323-EB47-A544-92B9CE2D6E3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BE049B-DCE8-F94D-91C6-78A4C6A6A67D}"/>
              </a:ext>
            </a:extLst>
          </p:cNvPr>
          <p:cNvSpPr txBox="1"/>
          <p:nvPr/>
        </p:nvSpPr>
        <p:spPr>
          <a:xfrm rot="20962948">
            <a:off x="140201" y="3216326"/>
            <a:ext cx="2979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Process Creation: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The OS creates a PCB for the new process, allocates memory, loads the process into memory and then moves the PCB to the List for the Ready state.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96F6F-EB0C-A449-8DBD-B611192F8689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5954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Scheduling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A29B6-63B4-1243-B3D8-BFC64710B248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644BC6-5CFA-964C-9F13-8830903AF4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D1A2EC-2A40-BD4C-8BA0-69232AC136D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46396AE0-B15D-2F46-9079-05D436DB43A1}"/>
                </a:ext>
              </a:extLst>
            </p:cNvPr>
            <p:cNvCxnSpPr>
              <a:cxnSpLocks/>
              <a:endCxn id="34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AC48EA17-3C95-3948-BE48-A4737F40C3E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40E028-20B8-BD41-B6FD-41E0B6B0B5EB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669809-EAF8-B745-9976-E173DE767DA3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67E545-512B-3D4C-A10B-8C7ECCFDE01E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7069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E1AF89-D7D7-9843-B373-CF47237EA0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7818" y="2718748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382A95-F0F4-D84E-BA56-E449CBA5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43724" y="2711058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65CA88-53EE-EF48-9194-71CE926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86695"/>
            <a:ext cx="287134" cy="5689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039455-22D4-5549-87C7-938C31D2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91912" y="27110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0423DA-9DCE-5F42-A916-2F47438F05A9}"/>
              </a:ext>
            </a:extLst>
          </p:cNvPr>
          <p:cNvSpPr txBox="1"/>
          <p:nvPr/>
        </p:nvSpPr>
        <p:spPr>
          <a:xfrm rot="20933156">
            <a:off x="137663" y="3856976"/>
            <a:ext cx="215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causes an OS routine to run.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B66AD-A2E5-0144-B4AD-5FE352F61CB1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CA6821-C5CC-E242-831C-C9F5A582034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6E6C7C-64F7-2141-B030-6C559F6D0D0E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B41FD84E-16B5-CE4D-9786-77D807883942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1C08F-8A8A-B64D-8BA1-35FB16097249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7C2B96-DECD-D84E-A354-9DE9EC98F639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75A3F20-2148-0745-8115-148C689EE5E4}"/>
              </a:ext>
            </a:extLst>
          </p:cNvPr>
          <p:cNvSpPr txBox="1"/>
          <p:nvPr/>
        </p:nvSpPr>
        <p:spPr>
          <a:xfrm rot="20933156">
            <a:off x="6400144" y="221834"/>
            <a:ext cx="2606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Timer Device: </a:t>
            </a:r>
            <a:r>
              <a:rPr lang="en-US" sz="1600" dirty="0">
                <a:latin typeface="Segoe Print" panose="02000800000000000000" pitchFamily="2" charset="0"/>
              </a:rPr>
              <a:t>Hardware that </a:t>
            </a:r>
            <a:r>
              <a:rPr lang="en-US" sz="1600" b="1" dirty="0">
                <a:latin typeface="Segoe Print" panose="02000800000000000000" pitchFamily="2" charset="0"/>
              </a:rPr>
              <a:t>generates an interrupt </a:t>
            </a:r>
            <a:r>
              <a:rPr lang="en-US" sz="1600" dirty="0">
                <a:latin typeface="Segoe Print" panose="02000800000000000000" pitchFamily="2" charset="0"/>
              </a:rPr>
              <a:t>after a set amount of time.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B7BEA-BB7D-AE4D-91D2-25D9A146449D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4497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55 C -0.01354 0.12037 -0.02604 0.24661 -0.08976 0.30062 C -0.15312 0.35432 -0.31094 0.35463 -0.38264 0.31698 C -0.45417 0.27901 -0.48924 0.09722 -0.51806 0.08426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1" y="174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4B4CA-8030-3748-87F4-CFA2465FD426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514F90-7D02-B141-8F49-BB7B12BA8208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35379724-0FA1-1945-BFA4-57C94ADAE386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094D4F9-7928-6F4F-9917-16D4256C979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D41460-D696-FE42-9776-040A80C64DA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685FE9-59D9-B04F-8024-914B8AAE54FC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7C0391-7167-2D4D-A6E8-3F59532ED050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BAC9F0-8519-A04E-BC52-E61803F31E91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</p:spTree>
    <p:extLst>
      <p:ext uri="{BB962C8B-B14F-4D97-AF65-F5344CB8AC3E}">
        <p14:creationId xmlns:p14="http://schemas.microsoft.com/office/powerpoint/2010/main" val="2007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Process Completion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E665984-CDC7-B643-8585-AD962816137B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98DAD6-BFE6-4940-859D-8AB11B94CF43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A907A8D4-8E77-5549-8CE3-45AEBCDC4A58}"/>
                </a:ext>
              </a:extLst>
            </p:cNvPr>
            <p:cNvCxnSpPr>
              <a:cxnSpLocks/>
              <a:endCxn id="23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27869284-EC05-5340-9705-EB32362DE886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7D016-26C6-7341-AB04-6E0595DE211F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9D9C9A-635B-FA41-B353-1DF6FF1B41A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CEA1F15-48C3-1840-925C-D78E291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E1F7-21DC-2E49-A42D-AD655A7DA8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58FB4C-1E0B-6644-BE20-A0576A4F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27A41C-66CB-7940-B513-A3B709BE31FF}"/>
              </a:ext>
            </a:extLst>
          </p:cNvPr>
          <p:cNvSpPr txBox="1"/>
          <p:nvPr/>
        </p:nvSpPr>
        <p:spPr>
          <a:xfrm rot="20962948">
            <a:off x="222689" y="3483269"/>
            <a:ext cx="215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Termination: </a:t>
            </a:r>
            <a:r>
              <a:rPr lang="en-US" sz="1600" dirty="0">
                <a:latin typeface="Segoe Print" panose="02000800000000000000" pitchFamily="2" charset="0"/>
              </a:rPr>
              <a:t>The OS deallocates memory, destroys the PCB and schedules another process.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04624-7041-064D-B782-45BBF8BB84A1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41796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61 C 0.02917 -0.01049 0.05764 -0.02006 0.06042 -0.03549 C 0.06337 -0.05061 0.01319 -0.07561 0.01788 -0.09259 C 0.02257 -0.10956 0.05538 -0.12345 0.08819 -0.1373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I/O Requests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2A0842-42A6-B045-8009-4CC582E2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01" y="2726979"/>
            <a:ext cx="287134" cy="5689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CE9672-9B88-5748-926D-F0D89D27BA86}"/>
              </a:ext>
            </a:extLst>
          </p:cNvPr>
          <p:cNvSpPr txBox="1"/>
          <p:nvPr/>
        </p:nvSpPr>
        <p:spPr>
          <a:xfrm rot="20962948">
            <a:off x="222689" y="3606380"/>
            <a:ext cx="2154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Waiting: </a:t>
            </a:r>
            <a:r>
              <a:rPr lang="en-US" sz="1600" dirty="0">
                <a:latin typeface="Segoe Print" panose="02000800000000000000" pitchFamily="2" charset="0"/>
              </a:rPr>
              <a:t>The OS moves the PCB to the waiting state and schedules another process.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510A9-EDA9-6749-A2D8-FBE854D380D7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7495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47 C 0.01996 0.05988 0.03906 0.12223 0.04566 0.19352 C 0.05208 0.26482 0.07344 0.39074 0.03976 0.42439 C 0.00625 0.45803 -0.07465 0.42716 -0.15556 0.3959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6 0.21059 -0.17839 C 0.26754 -0.21173 0.31285 -0.22006 0.34393 -0.20494 C 0.375 -0.1895 0.38594 -0.13796 0.39688 -0.0864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-104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2716E-6 L 0.04358 -0.004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6B206-CE85-354F-A81A-02C40CA43B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0425" y="2282226"/>
            <a:ext cx="287134" cy="5689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7E37AC-E285-DA4C-98D5-BDE05D21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84" y="2276973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FC9974-0C70-C945-BF76-835EAF327B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6872" y="2734460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Waiting for I/O Interrupt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CF2ABF6-A0F4-3640-9B50-5FD6345B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0612" y="4338085"/>
            <a:ext cx="287134" cy="5689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37F117-10A6-3040-879F-35B28914BF0E}"/>
              </a:ext>
            </a:extLst>
          </p:cNvPr>
          <p:cNvSpPr txBox="1"/>
          <p:nvPr/>
        </p:nvSpPr>
        <p:spPr>
          <a:xfrm rot="20933156">
            <a:off x="242390" y="3760995"/>
            <a:ext cx="2154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</a:t>
            </a:r>
            <a:r>
              <a:rPr lang="en-US" sz="1600" dirty="0">
                <a:latin typeface="Segoe Print" panose="02000800000000000000" pitchFamily="2" charset="0"/>
              </a:rPr>
              <a:t> I/O is complete. OS moves PCB back to Ready state.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4A50A5-DEA8-8643-9D91-E77E88D3F5DB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5085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5 C -0.04549 0.09044 -0.09202 0.17963 -0.14393 0.21389 C -0.19584 0.24815 -0.26823 0.22963 -0.31059 0.20772 C -0.35295 0.18612 -0.42188 0.09198 -0.39792 0.08303 " pathEditMode="relative" ptsTypes="AA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3 C 0.05139 -0.0645 0.10261 -0.12778 0.1507 -0.16111 C 0.19879 -0.19413 0.24757 -0.21234 0.28854 -0.2 C 0.32952 -0.18734 0.36302 -0.13611 0.3967 -0.08518 " pathEditMode="relative" ptsTypes="AAAA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4 C -0.04549 0.09043 -0.09202 0.17963 -0.14393 0.21389 C -0.19583 0.24815 -0.26823 0.22963 -0.31059 0.20772 C -0.35295 0.18611 -0.42188 0.09197 -0.39792 0.08302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1154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4 C 0.05139 -0.06451 0.10261 -0.12778 0.1507 -0.16111 C 0.19879 -0.19414 0.24757 -0.21235 0.28854 -0.2 C 0.32952 -0.18735 0.36302 -0.13611 0.3967 -0.08519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26" y="-1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4.5679E-6 C -0.07743 0.01111 -0.15243 0.02191 -0.20711 0.00617 C -0.26198 -0.00988 -0.3177 -0.04291 -0.33125 -0.09599 C -0.34496 -0.14908 -0.2651 -0.28426 -0.27951 -0.3163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F64-5D1C-F741-9A66-9D7DA85E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858D-5E4F-764A-8372-EC7D4280A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 creator</a:t>
            </a:r>
          </a:p>
          <a:p>
            <a:r>
              <a:rPr lang="en-US" sz="2000" dirty="0"/>
              <a:t>Context switcher</a:t>
            </a:r>
          </a:p>
          <a:p>
            <a:r>
              <a:rPr lang="en-US" sz="2000" dirty="0"/>
              <a:t>Scheduler</a:t>
            </a:r>
          </a:p>
          <a:p>
            <a:r>
              <a:rPr lang="en-US" sz="2000" dirty="0"/>
              <a:t>I/O Request handers</a:t>
            </a:r>
          </a:p>
          <a:p>
            <a:r>
              <a:rPr lang="en-US" sz="2000" dirty="0"/>
              <a:t>Interrupt handlers</a:t>
            </a:r>
          </a:p>
          <a:p>
            <a:r>
              <a:rPr lang="en-US" sz="2000" dirty="0"/>
              <a:t>Process terminator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A550-B4A3-0645-8497-20F84BEDA2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46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97625-0F4F-A340-BD1F-1510B23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Multiprogramming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AF6DD-B9E1-8F4E-A82E-A6F86FDC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093077"/>
            <a:ext cx="5784522" cy="1271751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</p:txBody>
      </p:sp>
      <p:pic>
        <p:nvPicPr>
          <p:cNvPr id="6" name="Picture 4" descr="GNOME 3.34 Desktop">
            <a:extLst>
              <a:ext uri="{FF2B5EF4-FFF2-40B4-BE49-F238E27FC236}">
                <a16:creationId xmlns:a16="http://schemas.microsoft.com/office/drawing/2014/main" id="{76EF67A2-C332-104D-A3B3-27E9FC49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07" y="2018131"/>
            <a:ext cx="5246786" cy="295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5F278-7082-4D40-9700-973C09A8B4F9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103935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7EA306D5-9D66-7B46-96DB-C13B73E382D2}"/>
              </a:ext>
            </a:extLst>
          </p:cNvPr>
          <p:cNvSpPr/>
          <p:nvPr/>
        </p:nvSpPr>
        <p:spPr>
          <a:xfrm>
            <a:off x="6183206" y="1158911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107EE06-CC0F-A445-9C08-D04FED86CFAC}"/>
              </a:ext>
            </a:extLst>
          </p:cNvPr>
          <p:cNvCxnSpPr>
            <a:cxnSpLocks/>
            <a:stCxn id="46" idx="3"/>
            <a:endCxn id="54" idx="0"/>
          </p:cNvCxnSpPr>
          <p:nvPr/>
        </p:nvCxnSpPr>
        <p:spPr>
          <a:xfrm>
            <a:off x="5821355" y="1013008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7457BD-6CFE-DC4B-BD8F-98F6C7EBF219}"/>
              </a:ext>
            </a:extLst>
          </p:cNvPr>
          <p:cNvCxnSpPr>
            <a:cxnSpLocks/>
            <a:stCxn id="48" idx="3"/>
            <a:endCxn id="54" idx="2"/>
          </p:cNvCxnSpPr>
          <p:nvPr/>
        </p:nvCxnSpPr>
        <p:spPr>
          <a:xfrm>
            <a:off x="5822731" y="1321821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FC45BD8E-A868-394C-B5BB-AA9A404E90F1}"/>
              </a:ext>
            </a:extLst>
          </p:cNvPr>
          <p:cNvCxnSpPr>
            <a:stCxn id="54" idx="4"/>
          </p:cNvCxnSpPr>
          <p:nvPr/>
        </p:nvCxnSpPr>
        <p:spPr>
          <a:xfrm rot="16200000" flipH="1">
            <a:off x="6412808" y="1418039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8C22CA-D4E4-C644-9FEE-728BC5F01EF6}"/>
              </a:ext>
            </a:extLst>
          </p:cNvPr>
          <p:cNvGrpSpPr/>
          <p:nvPr/>
        </p:nvGrpSpPr>
        <p:grpSpPr>
          <a:xfrm>
            <a:off x="4572000" y="486041"/>
            <a:ext cx="1353342" cy="2709103"/>
            <a:chOff x="2665111" y="654207"/>
            <a:chExt cx="1353342" cy="270910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E2931A8-D01D-614C-A2E9-9C89C8CFE8EF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50A9C44-DBB6-0C41-AD90-896E8024410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483FA9-F1C2-8042-A076-3FCEA3DA17D1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1F493D8-6D7E-D44A-A96A-C060229AA0F3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0A98CC-2959-454A-8CF6-E0585D4D896B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AED33D70-2B21-EB42-BF3B-6311F06F9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7317841-F2E3-6D49-A52D-261ED9F47925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2E36C6-F6D6-2242-BE23-AD0B842BF8FA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464DE57-D70E-564A-931C-051A4D276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0D27BA-BCD0-4041-8645-A9B1E7A05E04}"/>
              </a:ext>
            </a:extLst>
          </p:cNvPr>
          <p:cNvGrpSpPr/>
          <p:nvPr/>
        </p:nvGrpSpPr>
        <p:grpSpPr>
          <a:xfrm>
            <a:off x="6896588" y="486041"/>
            <a:ext cx="1892909" cy="4206170"/>
            <a:chOff x="4989699" y="654207"/>
            <a:chExt cx="1892909" cy="420617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3D80D2-134A-824A-AF4A-8EB7C7685280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96C1861-88FE-244F-A4DC-FF244F8A1387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FED9FFB6-64D0-CB48-9648-6580EFFA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DB7590-BB5A-D844-A972-2DF1AED0EED8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3A360D2-0FC9-1F46-A2D6-F5D7C5A33212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9CA7E79-5E57-2444-A0FA-04514FBABAC1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DD233C33-A0D6-1946-A3C2-C25F83FE0DD2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366B0B40-4A9B-3D4D-AAA9-7B7BDFFDEA21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DD150295-7474-D64A-9F75-E18F66F84D7E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AFAF0853-485E-CF48-B0C1-539F88838283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E60B976-482F-F543-B7ED-8ED68EE316F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98394363-3C93-3048-9511-8CDAB45668E2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185165FC-DB02-5A4E-B869-BD9216B2A3C5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B17BFD7-1239-6849-A721-F6AB520DE21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46EEF5D-DE0B-714B-8BC7-8F9A7FFC21A9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FBAA450-FBF2-774A-8BEB-164C0BB44268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D363663-4C02-DF48-B77B-BA1C0A2AFBAC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8960F7-5232-954F-A427-B39DBBD8B217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377755-F489-9D4C-9ABF-555D583A15E5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0C7F84-6DAE-D041-A620-ED6F425F6AB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580895-736D-7A45-9BD0-55FA76919D04}"/>
              </a:ext>
            </a:extLst>
          </p:cNvPr>
          <p:cNvGrpSpPr/>
          <p:nvPr/>
        </p:nvGrpSpPr>
        <p:grpSpPr>
          <a:xfrm>
            <a:off x="1431502" y="1527107"/>
            <a:ext cx="1349221" cy="2697856"/>
            <a:chOff x="1864115" y="1679727"/>
            <a:chExt cx="1349221" cy="269785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7AB31F-FA23-224B-ADBD-15822C90973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B899590-1AAD-614F-981F-685A1366D961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470AB0E-F376-504C-B95E-7AF903DE02F5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7267EE4-1194-7741-A882-CA66FB47D96F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8" name="Text Box 5">
              <a:extLst>
                <a:ext uri="{FF2B5EF4-FFF2-40B4-BE49-F238E27FC236}">
                  <a16:creationId xmlns:a16="http://schemas.microsoft.com/office/drawing/2014/main" id="{6E231B0C-44C8-5D4E-B03A-ED75D0DF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C559FD0-A1BA-5E40-B863-9F5F04731006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D176D1-108C-424F-9AD7-5C7645F234D3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C929F-32F2-1A49-A487-1B0839894D27}"/>
              </a:ext>
            </a:extLst>
          </p:cNvPr>
          <p:cNvGrpSpPr/>
          <p:nvPr/>
        </p:nvGrpSpPr>
        <p:grpSpPr>
          <a:xfrm>
            <a:off x="3002143" y="1520533"/>
            <a:ext cx="1349221" cy="2697856"/>
            <a:chOff x="1864115" y="1679727"/>
            <a:chExt cx="1349221" cy="2697856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95D29727-E5C4-9D45-A15E-DCBB7D9A142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653ECDC-2633-B64D-BD5D-AB6EC94975D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4DB9A7-DAC7-BB49-BFF1-3020804D12E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97A891-A8D5-684B-8E1C-533E4CB95AA0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85" name="Text Box 5">
              <a:extLst>
                <a:ext uri="{FF2B5EF4-FFF2-40B4-BE49-F238E27FC236}">
                  <a16:creationId xmlns:a16="http://schemas.microsoft.com/office/drawing/2014/main" id="{3CA241DB-6EE5-5642-80A1-F4BD01422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83C4AFA4-B679-224B-B85A-BDD62A63E86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08F434-059E-9E45-ADB0-56F98CEC5048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639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827E-6936-F14C-A9C9-7AB60EBB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8C4B-1E6C-D54E-AB8E-CC7D590BE9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F34E45-BE9D-C84B-8E07-7D9BA18E6D93}"/>
              </a:ext>
            </a:extLst>
          </p:cNvPr>
          <p:cNvGrpSpPr/>
          <p:nvPr/>
        </p:nvGrpSpPr>
        <p:grpSpPr>
          <a:xfrm>
            <a:off x="4349105" y="1760463"/>
            <a:ext cx="1349221" cy="2686539"/>
            <a:chOff x="1864115" y="1691044"/>
            <a:chExt cx="1349221" cy="26865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CEA1086-B4F0-C747-9B1F-9B047D1AE383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E51A004-CBCD-3447-8D08-6A2239605153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8C0D8A-DC7F-E64D-969D-A825CFE3234A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6BB638-4DD5-CF4E-B733-CB9E38BE7E63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05FCBB7-3EA6-1F4C-8239-4DC34928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5B95E94-B5E1-5B47-B110-D5F4D4E02EF7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OFF:4892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8D1E44-2EF9-A340-BEFA-DB6C04BA3298}"/>
                </a:ext>
              </a:extLst>
            </p:cNvPr>
            <p:cNvSpPr txBox="1"/>
            <p:nvPr/>
          </p:nvSpPr>
          <p:spPr>
            <a:xfrm>
              <a:off x="20343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PCB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06716D-C707-BC43-9687-547B4C945562}"/>
              </a:ext>
            </a:extLst>
          </p:cNvPr>
          <p:cNvGrpSpPr/>
          <p:nvPr/>
        </p:nvGrpSpPr>
        <p:grpSpPr>
          <a:xfrm>
            <a:off x="2876783" y="1763007"/>
            <a:ext cx="1349221" cy="2686539"/>
            <a:chOff x="1864115" y="1691044"/>
            <a:chExt cx="1349221" cy="268653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CDB5975-3677-A348-AC3F-321E6701C2B0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7A8CDB0-63E2-1843-A7F9-96B32985A76D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65C94-5443-DA49-BC08-E6BDF999A02B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5B63C1-A1BE-254A-9405-2E215C4C76C2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991ECE4-D694-AE43-B39F-F1EEB8E47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DDE7B0E-689E-AF4B-A681-45E701EEC6E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8CAAC7-2BC8-A844-8AF8-02FCA8FAF7F5}"/>
                </a:ext>
              </a:extLst>
            </p:cNvPr>
            <p:cNvSpPr txBox="1"/>
            <p:nvPr/>
          </p:nvSpPr>
          <p:spPr>
            <a:xfrm>
              <a:off x="20697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PCB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472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4C609BF-B466-A044-BCCA-0BD9D945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68" y="3109923"/>
            <a:ext cx="287134" cy="568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E431B7-2E62-4443-BC56-B4049EB6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9" y="3100194"/>
            <a:ext cx="287134" cy="5689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390D6C-CB69-AA4F-A971-C72453C0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872" y="3109924"/>
            <a:ext cx="287134" cy="56895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D80DF9-2D75-EC4E-8803-5817414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875" y="3100194"/>
            <a:ext cx="287134" cy="56895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8944AC-F792-4C40-B379-44386FF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098" y="3100194"/>
            <a:ext cx="287134" cy="5689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48D4515-2667-6743-AE5C-0451884D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9" y="4190396"/>
            <a:ext cx="431800" cy="387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93FFE0-4C32-D24A-90D7-5F2BFDAF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1" y="4110166"/>
            <a:ext cx="493473" cy="387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388B96-4F76-5D41-B1A9-4003D99C0CC5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</p:spTree>
    <p:extLst>
      <p:ext uri="{BB962C8B-B14F-4D97-AF65-F5344CB8AC3E}">
        <p14:creationId xmlns:p14="http://schemas.microsoft.com/office/powerpoint/2010/main" val="14964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198226">
            <a:off x="5761480" y="1679742"/>
            <a:ext cx="10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Login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Process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37" y="2432050"/>
            <a:ext cx="493473" cy="3873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4FEE0E-D3FE-3047-81C8-4D384BEC5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75" y="1992352"/>
            <a:ext cx="431800" cy="3873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360835-CC15-4A44-8860-1CC4E277E6C6}"/>
              </a:ext>
            </a:extLst>
          </p:cNvPr>
          <p:cNvSpPr txBox="1"/>
          <p:nvPr/>
        </p:nvSpPr>
        <p:spPr>
          <a:xfrm rot="21198226">
            <a:off x="1639385" y="2355588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User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Shell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83893-0AA2-5240-9E3B-67C0F08E3BE6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9E9938C-D49E-674A-9D70-5BAE24974A2C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700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5.55112E-17 C 0.0382 0.01111 0.07674 0.02222 0.08004 0.03858 C 0.08351 0.05494 0.01875 0.07716 0.02032 0.09784 C 0.02188 0.11883 0.08941 0.16358 0.08941 0.16358 L 0.08941 0.16358 " pathEditMode="relative" ptsTypes="AAA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432 C 0.04097 -0.01389 0.0849 -0.03179 0.08455 -0.04907 C 0.0842 -0.06605 -0.00538 -0.08179 -0.00503 -0.09814 C -0.00486 -0.1145 0.04045 -0.13086 0.08577 -0.14691 " pathEditMode="relative" ptsTypes="AA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35" y="1677660"/>
            <a:ext cx="493473" cy="387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07" y="2828092"/>
            <a:ext cx="431800" cy="38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B824D5-E615-AF4C-B91D-4661A4FDECF8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8C49AF9-4E74-8C42-9284-592F431DD3E1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090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32099E-6 C 0.0467 -0.05895 0.09393 -0.11729 0.14705 -0.15031 C 0.20018 -0.18272 0.27674 -0.20957 0.31823 -0.1963 C 0.35972 -0.18334 0.37778 -0.12716 0.39601 -0.071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4" y="2455122"/>
            <a:ext cx="431800" cy="3873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0CF8E3-6D8C-6445-A6D5-5940CC433B54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6C96292-7B67-B049-9385-08EC1B1F4FB6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7305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031 C 0.02969 0.04753 0.05833 0.09537 0.06215 0.15093 C 0.06597 0.20648 0.05937 0.29352 0.02413 0.33272 C -0.01111 0.37192 -0.08021 0.37902 -0.14931 0.3861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F23B62-7A69-5247-B4C2-9B44EC6D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04" y="4442288"/>
            <a:ext cx="431800" cy="387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73BFD8F-0AC8-5F4A-AFC5-F7F93529DFF3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2580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6 C -0.05798 0.00463 -0.11666 0.00741 -0.16823 -0.01851 C -0.21962 -0.04444 -0.29687 -0.10308 -0.30833 -0.15339 C -0.31979 -0.20401 -0.21875 -0.32376 -0.23715 -0.3209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22F96F-1668-1E42-BB2B-BCD70C63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49676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422C91-570B-7B46-9AEE-F9330420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62" y="2774708"/>
            <a:ext cx="431800" cy="38735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809A64AC-5D99-6A4F-A2A9-104CF9AF3E6D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23365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87 C -0.02569 0.09939 -0.05156 0.1929 -0.11371 0.23272 C -0.17569 0.27253 -0.31667 0.26945 -0.37222 0.24506 C -0.42778 0.22037 -0.43733 0.15309 -0.44687 0.08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124 C 0.05417 -0.0608 0.10781 -0.12284 0.16267 -0.15833 C 0.21754 -0.19383 0.29063 -0.22716 0.32934 -0.21173 C 0.36806 -0.19599 0.38142 -0.13025 0.39497 -0.0645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47079" y="1686608"/>
            <a:ext cx="1495466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266993" y="3196599"/>
            <a:ext cx="827132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5149548" y="3627162"/>
            <a:ext cx="582891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2721544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CE0863-0E2F-F434-05EC-D703C1734CA1}"/>
              </a:ext>
            </a:extLst>
          </p:cNvPr>
          <p:cNvGrpSpPr/>
          <p:nvPr/>
        </p:nvGrpSpPr>
        <p:grpSpPr>
          <a:xfrm>
            <a:off x="1161092" y="2899018"/>
            <a:ext cx="3005661" cy="2115091"/>
            <a:chOff x="4246521" y="1757334"/>
            <a:chExt cx="3005661" cy="21150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72B65F-072E-7902-15ED-EEF9791B6B08}"/>
                </a:ext>
              </a:extLst>
            </p:cNvPr>
            <p:cNvSpPr txBox="1"/>
            <p:nvPr/>
          </p:nvSpPr>
          <p:spPr>
            <a:xfrm>
              <a:off x="4246521" y="2548986"/>
              <a:ext cx="30056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does this timesharing metaphor extend to a multicore CPU?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50BA94-E639-B2C9-0D02-3DFA9B86B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1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90857" y="2037983"/>
            <a:ext cx="3437888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Input/Output (I/O)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779387" y="4344475"/>
            <a:ext cx="656229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782145-DB2B-2C45-8C0D-CF206C125841}"/>
              </a:ext>
            </a:extLst>
          </p:cNvPr>
          <p:cNvSpPr/>
          <p:nvPr/>
        </p:nvSpPr>
        <p:spPr>
          <a:xfrm rot="1024477">
            <a:off x="5998098" y="3489240"/>
            <a:ext cx="1225318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61976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80344" y="2399362"/>
            <a:ext cx="229226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4978834" y="4149026"/>
            <a:ext cx="862814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23933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18960C-BDAB-5546-8E9C-BCF5E9309563}"/>
              </a:ext>
            </a:extLst>
          </p:cNvPr>
          <p:cNvSpPr/>
          <p:nvPr/>
        </p:nvSpPr>
        <p:spPr>
          <a:xfrm rot="1024477">
            <a:off x="5124599" y="3630132"/>
            <a:ext cx="628299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3D6265-9EE0-4F4C-A49C-750CC76B5AFD}"/>
              </a:ext>
            </a:extLst>
          </p:cNvPr>
          <p:cNvSpPr/>
          <p:nvPr/>
        </p:nvSpPr>
        <p:spPr>
          <a:xfrm rot="1014956">
            <a:off x="4954612" y="4117660"/>
            <a:ext cx="88589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329D4-0ECF-2E40-8AD3-2843B43BF5BB}"/>
              </a:ext>
            </a:extLst>
          </p:cNvPr>
          <p:cNvSpPr txBox="1"/>
          <p:nvPr/>
        </p:nvSpPr>
        <p:spPr>
          <a:xfrm rot="20992582">
            <a:off x="671230" y="3077868"/>
            <a:ext cx="398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The Deep Freeze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9B6F-C4BE-E44F-A6D2-9CBE18145378}"/>
              </a:ext>
            </a:extLst>
          </p:cNvPr>
          <p:cNvSpPr txBox="1"/>
          <p:nvPr/>
        </p:nvSpPr>
        <p:spPr>
          <a:xfrm rot="20917900">
            <a:off x="728508" y="3596797"/>
            <a:ext cx="4204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To multiprogram we must be able to suspend and later resume a program just where it left off.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0996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14862"/>
            <a:ext cx="6334998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1"/>
            <a:r>
              <a:rPr lang="en-US" sz="1800" dirty="0"/>
              <a:t>Just the code</a:t>
            </a:r>
          </a:p>
          <a:p>
            <a:pPr lvl="1"/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with an execution </a:t>
            </a:r>
            <a:r>
              <a:rPr lang="en-US" sz="2000" b="1" i="1" dirty="0"/>
              <a:t>context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Dynamic</a:t>
            </a:r>
          </a:p>
          <a:p>
            <a:pPr lvl="1"/>
            <a:r>
              <a:rPr lang="en-US" sz="1800" dirty="0"/>
              <a:t>Instructions &amp; data are in memory</a:t>
            </a:r>
          </a:p>
          <a:p>
            <a:pPr lvl="1"/>
            <a:r>
              <a:rPr lang="en-US" sz="1800" dirty="0"/>
              <a:t>Registers have values (R0-R11)</a:t>
            </a:r>
          </a:p>
          <a:p>
            <a:pPr lvl="1"/>
            <a:r>
              <a:rPr lang="en-US" sz="1800" dirty="0"/>
              <a:t>Current point of execution (PC: Program Counter)</a:t>
            </a:r>
          </a:p>
          <a:p>
            <a:pPr lvl="1"/>
            <a:r>
              <a:rPr lang="en-US" sz="1800" dirty="0"/>
              <a:t>Stack has contents (SP: Stack Pointer)</a:t>
            </a:r>
          </a:p>
          <a:p>
            <a:pPr lvl="1"/>
            <a:r>
              <a:rPr lang="en-US" sz="1800" dirty="0"/>
              <a:t>And more…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5993E6-479A-864D-80CC-5C0D8A7DCDC6}"/>
              </a:ext>
            </a:extLst>
          </p:cNvPr>
          <p:cNvGrpSpPr/>
          <p:nvPr/>
        </p:nvGrpSpPr>
        <p:grpSpPr>
          <a:xfrm>
            <a:off x="856423" y="3384334"/>
            <a:ext cx="1413811" cy="1367418"/>
            <a:chOff x="856423" y="3426373"/>
            <a:chExt cx="1413811" cy="1078527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7A960B0-1C3B-8547-BFD3-78E04CD6D4BB}"/>
                </a:ext>
              </a:extLst>
            </p:cNvPr>
            <p:cNvSpPr/>
            <p:nvPr/>
          </p:nvSpPr>
          <p:spPr>
            <a:xfrm>
              <a:off x="1996966" y="3426373"/>
              <a:ext cx="273268" cy="978202"/>
            </a:xfrm>
            <a:prstGeom prst="lef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983AE8-0BFF-0040-89A6-4BEFD26030F2}"/>
                </a:ext>
              </a:extLst>
            </p:cNvPr>
            <p:cNvSpPr txBox="1"/>
            <p:nvPr/>
          </p:nvSpPr>
          <p:spPr>
            <a:xfrm rot="20800301">
              <a:off x="856423" y="3797014"/>
              <a:ext cx="11897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Process</a:t>
              </a:r>
            </a:p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Context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D31900-C071-2D41-8744-85248458FC1A}"/>
              </a:ext>
            </a:extLst>
          </p:cNvPr>
          <p:cNvGrpSpPr/>
          <p:nvPr/>
        </p:nvGrpSpPr>
        <p:grpSpPr>
          <a:xfrm>
            <a:off x="6097518" y="448443"/>
            <a:ext cx="2627563" cy="1938992"/>
            <a:chOff x="6521958" y="416912"/>
            <a:chExt cx="2627563" cy="193899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FE57748-4204-5D4D-946E-B51DCB8815B7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A80903C-5075-954E-B9F3-00EBF5EAC55F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90642-A459-D14C-B4EB-818BA781F87E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5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6131364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process context </a:t>
            </a:r>
            <a:r>
              <a:rPr lang="en-US" sz="2000" dirty="0"/>
              <a:t>is all of the information that would be needed to suspend the process (“deep freeze it”) and then restart (”thaw”) it right where it left off.</a:t>
            </a:r>
          </a:p>
          <a:p>
            <a:pPr lvl="1"/>
            <a:r>
              <a:rPr lang="en-US" sz="2000" dirty="0"/>
              <a:t>Memory contents</a:t>
            </a:r>
          </a:p>
          <a:p>
            <a:pPr lvl="1"/>
            <a:r>
              <a:rPr lang="en-US" sz="2000" dirty="0"/>
              <a:t>Register values</a:t>
            </a:r>
          </a:p>
          <a:p>
            <a:pPr lvl="1"/>
            <a:r>
              <a:rPr lang="en-US" sz="2000" dirty="0"/>
              <a:t>PC</a:t>
            </a:r>
          </a:p>
          <a:p>
            <a:pPr lvl="1"/>
            <a:r>
              <a:rPr lang="en-US" sz="2000" dirty="0"/>
              <a:t>Stack contents</a:t>
            </a:r>
          </a:p>
          <a:p>
            <a:pPr lvl="1"/>
            <a:r>
              <a:rPr lang="en-US" sz="2000" dirty="0"/>
              <a:t>Stack pointer</a:t>
            </a:r>
          </a:p>
          <a:p>
            <a:pPr lvl="1"/>
            <a:r>
              <a:rPr lang="en-US" sz="2000" dirty="0"/>
              <a:t>Etc.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43723F-CFE2-1A42-AB53-993D886107F2}"/>
              </a:ext>
            </a:extLst>
          </p:cNvPr>
          <p:cNvGrpSpPr/>
          <p:nvPr/>
        </p:nvGrpSpPr>
        <p:grpSpPr>
          <a:xfrm>
            <a:off x="4987448" y="3012967"/>
            <a:ext cx="2627563" cy="1938992"/>
            <a:chOff x="6521958" y="416912"/>
            <a:chExt cx="2627563" cy="193899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C1E2FB-C7B4-3941-B86F-0B8961C46493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3AD3CEA-4CF0-2A43-82D8-A76E0D07FAC8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D71633-0899-6D4A-A6EF-E410B2CB00F8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68723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4600</TotalTime>
  <Words>8133</Words>
  <Application>Microsoft Macintosh PowerPoint</Application>
  <PresentationFormat>On-screen Show (16:9)</PresentationFormat>
  <Paragraphs>1543</Paragraphs>
  <Slides>38</Slides>
  <Notes>37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Courier</vt:lpstr>
      <vt:lpstr>Helvetica Neue</vt:lpstr>
      <vt:lpstr>Muli</vt:lpstr>
      <vt:lpstr>Nixie One</vt:lpstr>
      <vt:lpstr>Segoe Print</vt:lpstr>
      <vt:lpstr>Stencil</vt:lpstr>
      <vt:lpstr>Imogen template</vt:lpstr>
      <vt:lpstr>OSA2 – Multiprogramming:  Processes &amp; Context</vt:lpstr>
      <vt:lpstr>The Operating System</vt:lpstr>
      <vt:lpstr>The Multiprogramming Abstraction</vt:lpstr>
      <vt:lpstr>Multiprogramming Mechanisms</vt:lpstr>
      <vt:lpstr>Multiprogramming Mechanisms</vt:lpstr>
      <vt:lpstr>Multiprogramming Mechanisms</vt:lpstr>
      <vt:lpstr>Multiprogramming Mechanisms</vt:lpstr>
      <vt:lpstr>The Process Abstraction</vt:lpstr>
      <vt:lpstr>Process Context</vt:lpstr>
      <vt:lpstr>Implementing Multiprogramming</vt:lpstr>
      <vt:lpstr>Multiprogramming: Sharing Memory</vt:lpstr>
      <vt:lpstr>Multiprogramming: Hardware Support</vt:lpstr>
      <vt:lpstr>Multiprogramming: Hardware Support</vt:lpstr>
      <vt:lpstr>Multiprogramming: Process Context</vt:lpstr>
      <vt:lpstr>Multiprogramming: Switching Contexts</vt:lpstr>
      <vt:lpstr>Multiprogramming: Switching Contexts</vt:lpstr>
      <vt:lpstr>Multiprogramming: Switching Contexts</vt:lpstr>
      <vt:lpstr>Context Switching</vt:lpstr>
      <vt:lpstr>Context Switching: Running Code in the OS</vt:lpstr>
      <vt:lpstr>Multiprogramming: Process 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 Routines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311</cp:revision>
  <dcterms:created xsi:type="dcterms:W3CDTF">2020-10-15T17:29:48Z</dcterms:created>
  <dcterms:modified xsi:type="dcterms:W3CDTF">2023-03-22T13:14:26Z</dcterms:modified>
</cp:coreProperties>
</file>